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2"/>
  </p:notesMasterIdLst>
  <p:handoutMasterIdLst>
    <p:handoutMasterId r:id="rId23"/>
  </p:handoutMasterIdLst>
  <p:sldIdLst>
    <p:sldId id="258" r:id="rId2"/>
    <p:sldId id="285" r:id="rId3"/>
    <p:sldId id="297" r:id="rId4"/>
    <p:sldId id="295" r:id="rId5"/>
    <p:sldId id="298" r:id="rId6"/>
    <p:sldId id="286" r:id="rId7"/>
    <p:sldId id="287" r:id="rId8"/>
    <p:sldId id="299" r:id="rId9"/>
    <p:sldId id="288" r:id="rId10"/>
    <p:sldId id="300" r:id="rId11"/>
    <p:sldId id="301" r:id="rId12"/>
    <p:sldId id="296" r:id="rId13"/>
    <p:sldId id="302" r:id="rId14"/>
    <p:sldId id="289" r:id="rId15"/>
    <p:sldId id="303" r:id="rId16"/>
    <p:sldId id="290" r:id="rId17"/>
    <p:sldId id="291" r:id="rId18"/>
    <p:sldId id="268" r:id="rId19"/>
    <p:sldId id="292" r:id="rId20"/>
    <p:sldId id="29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FF8E7B"/>
    <a:srgbClr val="DAE3F3"/>
    <a:srgbClr val="577590"/>
    <a:srgbClr val="99DDC6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27" y="-4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903960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440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小旅行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" name="內容版面配置區 3">
            <a:extLst>
              <a:ext uri="{FF2B5EF4-FFF2-40B4-BE49-F238E27FC236}">
                <a16:creationId xmlns:a16="http://schemas.microsoft.com/office/drawing/2014/main" xmlns="" id="{55B106DF-4968-4D3A-9BD1-59AD811259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2" y="422031"/>
            <a:ext cx="670163" cy="8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44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</p:spTree>
    <p:extLst>
      <p:ext uri="{BB962C8B-B14F-4D97-AF65-F5344CB8AC3E}">
        <p14:creationId xmlns:p14="http://schemas.microsoft.com/office/powerpoint/2010/main" val="36669660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0466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sp>
        <p:nvSpPr>
          <p:cNvPr id="13" name="影像">
            <a:extLst>
              <a:ext uri="{FF2B5EF4-FFF2-40B4-BE49-F238E27FC236}">
                <a16:creationId xmlns:a16="http://schemas.microsoft.com/office/drawing/2014/main" xmlns="" id="{3E54018C-0A09-5A47-AD47-C0D4DF8EC5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40174" y="1895094"/>
            <a:ext cx="1448792" cy="18627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4734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3F15AC8C-F5FF-4A8C-A46F-EB209FC28F14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》I-8</a:t>
            </a:r>
          </a:p>
        </p:txBody>
      </p:sp>
    </p:spTree>
    <p:extLst>
      <p:ext uri="{BB962C8B-B14F-4D97-AF65-F5344CB8AC3E}">
        <p14:creationId xmlns:p14="http://schemas.microsoft.com/office/powerpoint/2010/main" val="7949596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52F6AED8-AC02-4F4F-94C1-2C64F5C394F6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》I-8</a:t>
            </a:r>
          </a:p>
        </p:txBody>
      </p:sp>
    </p:spTree>
    <p:extLst>
      <p:ext uri="{BB962C8B-B14F-4D97-AF65-F5344CB8AC3E}">
        <p14:creationId xmlns:p14="http://schemas.microsoft.com/office/powerpoint/2010/main" val="67043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1" r:id="rId2"/>
    <p:sldLayoutId id="2147483712" r:id="rId3"/>
    <p:sldLayoutId id="2147483695" r:id="rId4"/>
    <p:sldLayoutId id="2147483696" r:id="rId5"/>
    <p:sldLayoutId id="2147483698" r:id="rId6"/>
    <p:sldLayoutId id="2147483697" r:id="rId7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</a:t>
            </a:fld>
            <a:endParaRPr kern="0" dirty="0">
              <a:cs typeface="Microsoft Sans Serif"/>
              <a:sym typeface="Microsoft Sans Serif"/>
            </a:endParaRPr>
          </a:p>
        </p:txBody>
      </p:sp>
      <p:pic>
        <p:nvPicPr>
          <p:cNvPr id="158" name="影像" descr="影像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</p:spPr>
      </p:pic>
      <p:sp>
        <p:nvSpPr>
          <p:cNvPr id="159" name="安裝 Anaconda"/>
          <p:cNvSpPr txBox="1">
            <a:spLocks noGrp="1"/>
          </p:cNvSpPr>
          <p:nvPr>
            <p:ph type="body" idx="15"/>
          </p:nvPr>
        </p:nvSpPr>
        <p:spPr>
          <a:xfrm>
            <a:off x="979948" y="4505145"/>
            <a:ext cx="10369364" cy="8905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運用深度學習的種種想法</a:t>
            </a:r>
            <a:endParaRPr lang="en-US" altLang="zh-TW" dirty="0"/>
          </a:p>
        </p:txBody>
      </p:sp>
      <p:sp>
        <p:nvSpPr>
          <p:cNvPr id="160" name="冒險01"/>
          <p:cNvSpPr txBox="1">
            <a:spLocks noGrp="1"/>
          </p:cNvSpPr>
          <p:nvPr>
            <p:ph type="body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8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對話機器人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前一個字去預測下一個字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B1FAB92A-5E9D-476B-96FE-B60F724AA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11" y="2815236"/>
            <a:ext cx="10123446" cy="33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473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對話機器人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163646" y="1792520"/>
            <a:ext cx="5864708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每一個字後面會接的字不是唯一的！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9214891C-31F7-462E-8900-02131E240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39" y="2697021"/>
            <a:ext cx="8765890" cy="34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38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對話機器人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採取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有記憶的神經網路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RNN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0A9AC7E8-BB43-4A7A-9A8D-58256448D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68" y="2473324"/>
            <a:ext cx="7603260" cy="3068292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B2745F05-8AAC-44EA-A34F-51288B3773D0}"/>
              </a:ext>
            </a:extLst>
          </p:cNvPr>
          <p:cNvGrpSpPr/>
          <p:nvPr/>
        </p:nvGrpSpPr>
        <p:grpSpPr>
          <a:xfrm>
            <a:off x="3126617" y="5770355"/>
            <a:ext cx="9239966" cy="522439"/>
            <a:chOff x="486786" y="4660811"/>
            <a:chExt cx="9239966" cy="931303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xmlns="" id="{0F6A5D85-3F03-415F-95BA-62208AD57A6B}"/>
                </a:ext>
              </a:extLst>
            </p:cNvPr>
            <p:cNvSpPr txBox="1"/>
            <p:nvPr/>
          </p:nvSpPr>
          <p:spPr>
            <a:xfrm>
              <a:off x="566710" y="4887653"/>
              <a:ext cx="916004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兩次的記憶不同，所以輸入就是不一樣的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</a:t>
              </a:r>
              <a:endParaRPr lang="zh-TW" altLang="en-US" sz="2400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0937600A-3342-43A1-8D1D-AB201649104F}"/>
                </a:ext>
              </a:extLst>
            </p:cNvPr>
            <p:cNvSpPr/>
            <p:nvPr/>
          </p:nvSpPr>
          <p:spPr>
            <a:xfrm>
              <a:off x="486786" y="4660811"/>
              <a:ext cx="5823857" cy="931303"/>
            </a:xfrm>
            <a:prstGeom prst="rect">
              <a:avLst/>
            </a:prstGeom>
            <a:noFill/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545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對話機器人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466748" y="1652653"/>
            <a:ext cx="7439251" cy="87539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sequence-to-sequence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模型（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seq2seq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:</a:t>
            </a:r>
          </a:p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可以不定長度的輸入、不定長度輸出的模型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FA2697FE-75CA-4F00-BFB9-4AF7BFFDD8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9" y="2691497"/>
            <a:ext cx="9222542" cy="34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26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/>
              <a:t>情境配樂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影片自動配樂的函式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9C61560F-8C17-48D3-803E-E9D8A6F0B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80" y="2328204"/>
            <a:ext cx="6880837" cy="3060167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B2ED78B6-8A5D-45DC-BC45-052A32C1D7A2}"/>
              </a:ext>
            </a:extLst>
          </p:cNvPr>
          <p:cNvGrpSpPr/>
          <p:nvPr/>
        </p:nvGrpSpPr>
        <p:grpSpPr>
          <a:xfrm>
            <a:off x="713128" y="5715940"/>
            <a:ext cx="10951028" cy="495586"/>
            <a:chOff x="486786" y="4660810"/>
            <a:chExt cx="10951028" cy="883434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F5CEEB4B-4926-4661-9780-D3B329F9F983}"/>
                </a:ext>
              </a:extLst>
            </p:cNvPr>
            <p:cNvSpPr txBox="1"/>
            <p:nvPr/>
          </p:nvSpPr>
          <p:spPr>
            <a:xfrm>
              <a:off x="566709" y="4702989"/>
              <a:ext cx="1087110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之後會學到一個叫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生成對抗的網路，要電腦創作也不是不可能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，但難度比較高。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928A105-33C6-4303-AF36-0A49038EB2F8}"/>
                </a:ext>
              </a:extLst>
            </p:cNvPr>
            <p:cNvSpPr/>
            <p:nvPr/>
          </p:nvSpPr>
          <p:spPr>
            <a:xfrm>
              <a:off x="486786" y="4660810"/>
              <a:ext cx="10871105" cy="841256"/>
            </a:xfrm>
            <a:prstGeom prst="rect">
              <a:avLst/>
            </a:prstGeom>
            <a:noFill/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6600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 </a:t>
            </a:r>
            <a:r>
              <a:rPr lang="zh-TW" altLang="en-US" dirty="0"/>
              <a:t>情境配樂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先做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影片的分類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2FDDC55F-703F-4034-B41B-D4E48B4463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41" y="2359033"/>
            <a:ext cx="6776915" cy="3103483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2BDDE974-23CB-454B-8C68-74588D6659D1}"/>
              </a:ext>
            </a:extLst>
          </p:cNvPr>
          <p:cNvGrpSpPr/>
          <p:nvPr/>
        </p:nvGrpSpPr>
        <p:grpSpPr>
          <a:xfrm>
            <a:off x="1847322" y="5681377"/>
            <a:ext cx="10951027" cy="495586"/>
            <a:chOff x="486787" y="4660810"/>
            <a:chExt cx="10951027" cy="883434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098CFA8B-E3AD-4B61-B90C-5691E01EEEF1}"/>
                </a:ext>
              </a:extLst>
            </p:cNvPr>
            <p:cNvSpPr txBox="1"/>
            <p:nvPr/>
          </p:nvSpPr>
          <p:spPr>
            <a:xfrm>
              <a:off x="566709" y="4702989"/>
              <a:ext cx="1087110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我們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不一定要讓 </a:t>
              </a:r>
              <a:r>
                <a:rPr lang="en-US" altLang="zh-TW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 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模型完成所有工作，可以只是其中的一部份！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2940892-510B-4213-BEE2-ACB46D066A0F}"/>
                </a:ext>
              </a:extLst>
            </p:cNvPr>
            <p:cNvSpPr/>
            <p:nvPr/>
          </p:nvSpPr>
          <p:spPr>
            <a:xfrm>
              <a:off x="486787" y="4660810"/>
              <a:ext cx="8953386" cy="883434"/>
            </a:xfrm>
            <a:prstGeom prst="rect">
              <a:avLst/>
            </a:prstGeom>
            <a:noFill/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8649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 </a:t>
            </a:r>
            <a:r>
              <a:rPr lang="en-US" altLang="zh-TW" dirty="0"/>
              <a:t>AI </a:t>
            </a:r>
            <a:r>
              <a:rPr lang="zh-TW" altLang="en-US" dirty="0"/>
              <a:t>要怎麼打敗世界棋王呢？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基本上很難直接訓練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786A5E74-DE98-41A2-BD25-C710A6A26D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05" y="2566073"/>
            <a:ext cx="5445281" cy="3017975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xmlns="" id="{71661B16-B668-44CF-A7C1-A82772316314}"/>
              </a:ext>
            </a:extLst>
          </p:cNvPr>
          <p:cNvGrpSpPr/>
          <p:nvPr/>
        </p:nvGrpSpPr>
        <p:grpSpPr>
          <a:xfrm>
            <a:off x="580828" y="5711173"/>
            <a:ext cx="11103370" cy="495586"/>
            <a:chOff x="486787" y="4660810"/>
            <a:chExt cx="11103370" cy="883434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87F9BC51-0F02-497D-B9B4-7CFDA6480621}"/>
                </a:ext>
              </a:extLst>
            </p:cNvPr>
            <p:cNvSpPr txBox="1"/>
            <p:nvPr/>
          </p:nvSpPr>
          <p:spPr>
            <a:xfrm>
              <a:off x="566709" y="4702990"/>
              <a:ext cx="10871105" cy="841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思考要化成怎麼樣的函數，讓電腦可以通過</a:t>
              </a:r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一直玩，自己生訓練資料去訓練自己！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96E7DE0-D435-460B-9B3F-C41419A68621}"/>
                </a:ext>
              </a:extLst>
            </p:cNvPr>
            <p:cNvSpPr/>
            <p:nvPr/>
          </p:nvSpPr>
          <p:spPr>
            <a:xfrm>
              <a:off x="486787" y="4660810"/>
              <a:ext cx="11103370" cy="841254"/>
            </a:xfrm>
            <a:prstGeom prst="rect">
              <a:avLst/>
            </a:prstGeom>
            <a:noFill/>
            <a:ln w="38100" cap="flat">
              <a:solidFill>
                <a:srgbClr val="99DDC6"/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715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 </a:t>
            </a:r>
            <a:r>
              <a:rPr lang="zh-TW" altLang="en-US" dirty="0"/>
              <a:t>小結論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19081"/>
            <a:ext cx="11057965" cy="3657881"/>
          </a:xfrm>
        </p:spPr>
        <p:txBody>
          <a:bodyPr/>
          <a:lstStyle/>
          <a:p>
            <a:pPr marL="457200" indent="-504000" defTabSz="2438338" hangingPunct="0"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多觀察生活周遭的事物，看有沒有辦法透過函數學習機來解決某個問題。</a:t>
            </a:r>
          </a:p>
          <a:p>
            <a:pPr marL="457200" indent="-504000" defTabSz="2438338" hangingPunct="0"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注意你的函數學習機不一定要解決所有的問題，可以只是一個部份。</a:t>
            </a:r>
          </a:p>
          <a:p>
            <a:pPr marL="457200" indent="-504000" defTabSz="2438338" hangingPunct="0"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同樣的問題或許可以建構出不同的函數學習機，多發揮一下你的創意！</a:t>
            </a:r>
          </a:p>
          <a:p>
            <a:pPr marL="457200" indent="-504000" defTabSz="2438338" hangingPunct="0">
              <a:spcBef>
                <a:spcPts val="1200"/>
              </a:spcBef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en-US" altLang="zh-TW" b="1" dirty="0">
                <a:solidFill>
                  <a:srgbClr val="0A6F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(4)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還是一樣，函數學習機輸入是什麼，輸出是什麼要非常清楚。而訓練資料要能夠在合理努力下，取得大約上萬個範本。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1602530" y="1595453"/>
            <a:ext cx="9217870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培養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「啊，這個問題我可以怎麼樣轉成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AI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問題」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的習慣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655190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Tx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看一下新聞介紹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又有什麼神奇的應用，想想如果是你，會是去打造什麼樣的函數學習機？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18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847574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2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一個你想要解決的問題，用三種不同的方式去打造函數學習機。並且說明為什麼這些函數學習機可以幫你解決（也許不是完全解決）你原本的問題。這三種函數學習機你可以想像哪些比較容易，哪些會比較困難嗎？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19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0626161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股票自動交易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1271558" y="1792520"/>
            <a:ext cx="9648884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天真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的把開盤日期輸入，輸出的部分就是關切股票的收盤價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A38980BF-93B0-44D8-9CA5-4BE30406A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32" y="2485761"/>
            <a:ext cx="9577453" cy="34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813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3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雖然和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沒有直接關係，好奇的話計算一下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361!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，也就是圍棋大約會有的變化情況，是個怎麼樣概念的數字。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06" y="5219540"/>
            <a:ext cx="907788" cy="987219"/>
          </a:xfrm>
          <a:prstGeom prst="rect">
            <a:avLst/>
          </a:prstGeom>
        </p:spPr>
      </p:pic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20</a:t>
            </a:fld>
            <a:endParaRPr kern="0" dirty="0">
              <a:cs typeface="Microsoft Sans Serif"/>
              <a:sym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605238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股票自動交易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1271558" y="1792520"/>
            <a:ext cx="9648884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像時間序列中「自迴歸」，將前一周五天的收盤價丟進去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FC8112B8-4E85-460B-A286-B196B7E78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6" y="2604984"/>
            <a:ext cx="8520856" cy="35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72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股票自動交易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自動交易系統的函式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xmlns="" id="{5B7535C0-0208-4559-9364-53C728BA6A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47" y="2422904"/>
            <a:ext cx="8384524" cy="375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7567923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股票自動交易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強化學習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的方法，準備訓練資料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08CE4A37-5A47-412F-A6EF-7EA735E15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43" y="2551196"/>
            <a:ext cx="8338615" cy="36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08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流感病毒篩檢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1746916" y="1812140"/>
            <a:ext cx="8771194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圖形辨識的問題，可以使用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CNN 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模型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來進行函數建構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8C41FE4C-89B2-4CDA-B665-7B31A935D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03" y="2514600"/>
            <a:ext cx="7934288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467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全壘打預測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3306505" y="1792519"/>
            <a:ext cx="5578989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用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有「記憶」的神經網路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來做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AC686E29-4625-4693-8AF7-7B119EB25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41" y="2666941"/>
            <a:ext cx="9887316" cy="35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101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全壘打預測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587837" y="1803619"/>
            <a:ext cx="7089351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可以換個想法</a:t>
            </a:r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，改去猜測全壘打數量區間！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6E787565-4668-48E3-B1EB-BAEC72F18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6" y="2495410"/>
            <a:ext cx="8787589" cy="37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399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 </a:t>
            </a:r>
            <a:r>
              <a:rPr lang="zh-TW" altLang="en-US" dirty="0"/>
              <a:t>對話機器人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B20451CA-12C7-4528-87D5-2E9BF783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151350" y="1825625"/>
            <a:ext cx="7889300" cy="471925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要求對話機器人的輸入和輸出維度一樣不太實際</a:t>
            </a:r>
            <a:r>
              <a:rPr lang="en-US" altLang="zh-TW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!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A4745442-C145-4062-A58F-EF034B1C8B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6" y="2787407"/>
            <a:ext cx="10874750" cy="31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618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572</Words>
  <Application>Microsoft Office PowerPoint</Application>
  <PresentationFormat>自訂</PresentationFormat>
  <Paragraphs>69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21_BasicWhite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84</cp:revision>
  <dcterms:created xsi:type="dcterms:W3CDTF">2020-07-01T18:22:10Z</dcterms:created>
  <dcterms:modified xsi:type="dcterms:W3CDTF">2022-10-11T04:15:58Z</dcterms:modified>
</cp:coreProperties>
</file>