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1"/>
  </p:notesMasterIdLst>
  <p:handoutMasterIdLst>
    <p:handoutMasterId r:id="rId22"/>
  </p:handoutMasterIdLst>
  <p:sldIdLst>
    <p:sldId id="298" r:id="rId2"/>
    <p:sldId id="318" r:id="rId3"/>
    <p:sldId id="285" r:id="rId4"/>
    <p:sldId id="319" r:id="rId5"/>
    <p:sldId id="311" r:id="rId6"/>
    <p:sldId id="307" r:id="rId7"/>
    <p:sldId id="312" r:id="rId8"/>
    <p:sldId id="313" r:id="rId9"/>
    <p:sldId id="314" r:id="rId10"/>
    <p:sldId id="315" r:id="rId11"/>
    <p:sldId id="316" r:id="rId12"/>
    <p:sldId id="308" r:id="rId13"/>
    <p:sldId id="309" r:id="rId14"/>
    <p:sldId id="320" r:id="rId15"/>
    <p:sldId id="321" r:id="rId16"/>
    <p:sldId id="317" r:id="rId17"/>
    <p:sldId id="322" r:id="rId18"/>
    <p:sldId id="305" r:id="rId19"/>
    <p:sldId id="310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7B"/>
    <a:srgbClr val="498972"/>
    <a:srgbClr val="0A6FB7"/>
    <a:srgbClr val="99DDC6"/>
    <a:srgbClr val="DAE3F3"/>
    <a:srgbClr val="577590"/>
    <a:srgbClr val="FFFBE9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-619" y="-17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》II-10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:a16="http://schemas.microsoft.com/office/drawing/2014/main" xmlns="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》II-10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492835"/>
            <a:ext cx="10369364" cy="915122"/>
          </a:xfrm>
          <a:prstGeom prst="rect">
            <a:avLst/>
          </a:prstGeom>
        </p:spPr>
        <p:txBody>
          <a:bodyPr/>
          <a:lstStyle/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神經網路的學習方式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10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神經網路的參數調整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148524" y="1792520"/>
            <a:ext cx="7894952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神經網路學習可能不會一次到位，要學好幾次！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23">
            <a:extLst>
              <a:ext uri="{FF2B5EF4-FFF2-40B4-BE49-F238E27FC236}">
                <a16:creationId xmlns:a16="http://schemas.microsoft.com/office/drawing/2014/main" xmlns="" id="{B8D4360F-AC8D-4286-A85F-50BBBA335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08" y="3162687"/>
            <a:ext cx="7315085" cy="2974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7" name="我覺得這個問題, 應該可以用 AI 來做!">
            <a:extLst>
              <a:ext uri="{FF2B5EF4-FFF2-40B4-BE49-F238E27FC236}">
                <a16:creationId xmlns:a16="http://schemas.microsoft.com/office/drawing/2014/main" xmlns="" id="{BAB69E4D-7FA7-4A62-B6DB-7D9617F31D58}"/>
              </a:ext>
            </a:extLst>
          </p:cNvPr>
          <p:cNvSpPr txBox="1"/>
          <p:nvPr/>
        </p:nvSpPr>
        <p:spPr>
          <a:xfrm>
            <a:off x="873960" y="2456765"/>
            <a:ext cx="8777369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情境一：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更新後更接近最小值的位置，只是還沒有到最小值。</a:t>
            </a:r>
            <a:endParaRPr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62215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神經網路的參數調整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069530" y="1792519"/>
            <a:ext cx="6125965" cy="504313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跑過頭的話，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每次不要調太多就好了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28">
            <a:extLst>
              <a:ext uri="{FF2B5EF4-FFF2-40B4-BE49-F238E27FC236}">
                <a16:creationId xmlns:a16="http://schemas.microsoft.com/office/drawing/2014/main" xmlns="" id="{74F98F50-41BA-48B1-A0DA-29830FB832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38" y="3028218"/>
            <a:ext cx="7905150" cy="314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7" name="我覺得這個問題, 應該可以用 AI 來做!">
            <a:extLst>
              <a:ext uri="{FF2B5EF4-FFF2-40B4-BE49-F238E27FC236}">
                <a16:creationId xmlns:a16="http://schemas.microsoft.com/office/drawing/2014/main" xmlns="" id="{51F1FD3E-4D33-4DE8-8F2D-2299C4026095}"/>
              </a:ext>
            </a:extLst>
          </p:cNvPr>
          <p:cNvSpPr txBox="1"/>
          <p:nvPr/>
        </p:nvSpPr>
        <p:spPr>
          <a:xfrm>
            <a:off x="873960" y="2456765"/>
            <a:ext cx="8777369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情境二：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有可能跑過頭</a:t>
            </a:r>
            <a:endParaRPr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27864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/>
              <a:t>函數學習率</a:t>
            </a:r>
            <a:r>
              <a:rPr lang="en-US" altLang="zh-TW" dirty="0"/>
              <a:t>Learning Rate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我們來試試剛開始可能有點可怕的終端機。">
                <a:extLst>
                  <a:ext uri="{FF2B5EF4-FFF2-40B4-BE49-F238E27FC236}">
                    <a16:creationId xmlns:a16="http://schemas.microsoft.com/office/drawing/2014/main" xmlns="" id="{E0FF2133-FE3B-46D9-9B6B-D1FC348A9E8F}"/>
                  </a:ext>
                </a:extLst>
              </p:cNvPr>
              <p:cNvSpPr/>
              <p:nvPr/>
            </p:nvSpPr>
            <p:spPr>
              <a:xfrm>
                <a:off x="2748401" y="1824729"/>
                <a:ext cx="6768224" cy="471925"/>
              </a:xfrm>
              <a:prstGeom prst="roundRect">
                <a:avLst>
                  <a:gd name="adj" fmla="val 15000"/>
                </a:avLst>
              </a:prstGeom>
              <a:solidFill>
                <a:srgbClr val="FFC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TW" altLang="en-US" sz="2800" b="1" kern="0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  <a:cs typeface="Microsoft Sans Serif"/>
                  </a:rPr>
                  <a:t>學習速率（</a:t>
                </a:r>
                <a:r>
                  <a:rPr lang="en-US" altLang="zh-TW" sz="2800" b="1" kern="0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  <a:cs typeface="Microsoft Sans Serif"/>
                  </a:rPr>
                  <a:t>Learning Rate</a:t>
                </a:r>
                <a:r>
                  <a:rPr lang="zh-TW" altLang="en-US" sz="2800" b="1" kern="0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  <a:cs typeface="Microsoft Sans Serif"/>
                  </a:rPr>
                  <a:t>）</a:t>
                </a:r>
                <a:r>
                  <a:rPr lang="zh-TW" altLang="en-US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  <a:cs typeface="Microsoft Sans Serif"/>
                  </a:rPr>
                  <a:t>，通常記為</a:t>
                </a:r>
                <a14:m>
                  <m:oMath xmlns:m="http://schemas.openxmlformats.org/officeDocument/2006/math">
                    <m:r>
                      <a:rPr lang="zh-TW" altLang="en-US" sz="3200" b="1" i="1" kern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Microsoft Sans Serif"/>
                      </a:rPr>
                      <m:t> </m:t>
                    </m:r>
                    <m:r>
                      <a:rPr lang="zh-TW" altLang="en-US" sz="3200" b="1" i="1" kern="0" dirty="0" smtClean="0">
                        <a:solidFill>
                          <a:srgbClr val="0A6FB7"/>
                        </a:solidFill>
                        <a:latin typeface="Cambria Math" panose="02040503050406030204" pitchFamily="18" charset="0"/>
                        <a:sym typeface="Microsoft Sans Serif"/>
                      </a:rPr>
                      <m:t>𝜂</m:t>
                    </m:r>
                  </m:oMath>
                </a14:m>
                <a:endParaRPr sz="2800" b="1" kern="0" dirty="0">
                  <a:solidFill>
                    <a:schemeClr val="accent4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Microsoft Sans Serif"/>
                  <a:sym typeface="Microsoft Sans Serif"/>
                </a:endParaRPr>
              </a:p>
            </p:txBody>
          </p:sp>
        </mc:Choice>
        <mc:Fallback>
          <p:sp>
            <p:nvSpPr>
              <p:cNvPr id="10" name="我們來試試剛開始可能有點可怕的終端機。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FF2133-FE3B-46D9-9B6B-D1FC348A9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01" y="1824729"/>
                <a:ext cx="6768224" cy="471925"/>
              </a:xfrm>
              <a:prstGeom prst="roundRect">
                <a:avLst>
                  <a:gd name="adj" fmla="val 15000"/>
                </a:avLst>
              </a:prstGeom>
              <a:blipFill rotWithShape="1">
                <a:blip r:embed="rId2"/>
                <a:stretch>
                  <a:fillRect l="-1802" t="-11538" b="-4615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EBA7B90A-2232-42ED-BF28-5FFB315748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53" y="2547268"/>
            <a:ext cx="6163203" cy="3379081"/>
          </a:xfrm>
          <a:prstGeom prst="rect">
            <a:avLst/>
          </a:prstGeom>
        </p:spPr>
      </p:pic>
      <p:sp>
        <p:nvSpPr>
          <p:cNvPr id="12" name="我覺得這個問題, 應該可以用 AI 來做!">
            <a:extLst>
              <a:ext uri="{FF2B5EF4-FFF2-40B4-BE49-F238E27FC236}">
                <a16:creationId xmlns:a16="http://schemas.microsoft.com/office/drawing/2014/main" xmlns="" id="{EB4B2196-45FA-4DA4-9BD9-8057291FD081}"/>
              </a:ext>
            </a:extLst>
          </p:cNvPr>
          <p:cNvSpPr txBox="1"/>
          <p:nvPr/>
        </p:nvSpPr>
        <p:spPr>
          <a:xfrm>
            <a:off x="7021185" y="2925584"/>
            <a:ext cx="4588327" cy="272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en-US" altLang="zh-TW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Q :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這樣的調整方法是否只能到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局部極小值（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Local Minimum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，而不一定能走到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絕對極小值（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Global Minimum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）嗎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pPr marL="800100" lvl="1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答案是很有可能的，但影響沒有實務上影響的大，因為初始值是隨機給定的。</a:t>
            </a:r>
            <a:endParaRPr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415D374-00A8-486C-8FF5-3A365311ADFD}"/>
              </a:ext>
            </a:extLst>
          </p:cNvPr>
          <p:cNvSpPr/>
          <p:nvPr/>
        </p:nvSpPr>
        <p:spPr>
          <a:xfrm>
            <a:off x="6874227" y="2814808"/>
            <a:ext cx="4915030" cy="2844000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95951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當不只一個參數該怎麼辦</a:t>
            </a:r>
            <a:r>
              <a:rPr lang="en-US" altLang="zh-TW" dirty="0"/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569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534996" y="1804069"/>
            <a:ext cx="7122008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就算輸入不只一個，還是假裝只有一個參數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!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2B5D8070-D67D-441C-B71F-98E536ACE2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31" y="2697942"/>
            <a:ext cx="6326735" cy="34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514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當不只一個參數該怎麼辦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b="1" kern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怎麼做到假設輸入只有一個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?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C9E61BB1-B6A8-4827-BCA0-85C5641825B6}"/>
              </a:ext>
            </a:extLst>
          </p:cNvPr>
          <p:cNvGrpSpPr/>
          <p:nvPr/>
        </p:nvGrpSpPr>
        <p:grpSpPr>
          <a:xfrm>
            <a:off x="2790253" y="3169558"/>
            <a:ext cx="6611492" cy="720000"/>
            <a:chOff x="1287593" y="3281062"/>
            <a:chExt cx="9078686" cy="720000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xmlns="" id="{590469B9-CE1D-4236-A9E2-FE56A0F900EC}"/>
                </a:ext>
              </a:extLst>
            </p:cNvPr>
            <p:cNvSpPr/>
            <p:nvPr/>
          </p:nvSpPr>
          <p:spPr>
            <a:xfrm>
              <a:off x="1287593" y="3281062"/>
              <a:ext cx="9078686" cy="720000"/>
            </a:xfrm>
            <a:prstGeom prst="roundRect">
              <a:avLst>
                <a:gd name="adj" fmla="val 18018"/>
              </a:avLst>
            </a:prstGeom>
            <a:solidFill>
              <a:schemeClr val="bg1"/>
            </a:solidFill>
            <a:ln w="5715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xmlns="" id="{00A9C3CD-4DC8-497F-8E2A-3DB98E2DA53F}"/>
                    </a:ext>
                  </a:extLst>
                </p:cNvPr>
                <p:cNvSpPr txBox="1"/>
                <p:nvPr/>
              </p:nvSpPr>
              <p:spPr>
                <a:xfrm>
                  <a:off x="1605644" y="3390320"/>
                  <a:ext cx="6092885" cy="48468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𝐋</m:t>
                        </m:r>
                        <m:d>
                          <m:d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𝐛</m:t>
                                </m:r>
                              </m:e>
                              <m:sub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</m:t>
                        </m:r>
                        <m:sSup>
                          <m:sSup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zh-TW" altLang="en-US" sz="28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800" b="1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kumimoji="0" lang="zh-TW" altLang="en-US" sz="2800" b="1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+</m:t>
                                </m:r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kumimoji="0" lang="zh-TW" altLang="en-US" sz="28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800" b="1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zh-TW" altLang="en-US" sz="2800" b="1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zh-TW" altLang="en-US" sz="28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800" b="1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zh-TW" altLang="en-US" sz="2800" b="1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−</m:t>
                                </m:r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𝟑</m:t>
                                </m:r>
                              </m:e>
                            </m:d>
                          </m:e>
                          <m:sup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kumimoji="0" lang="zh-TW" altLang="en-US" sz="2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0A9C3CD-4DC8-497F-8E2A-3DB98E2DA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644" y="3390320"/>
                  <a:ext cx="6092885" cy="484684"/>
                </a:xfrm>
                <a:prstGeom prst="rect">
                  <a:avLst/>
                </a:prstGeom>
                <a:blipFill>
                  <a:blip r:embed="rId2"/>
                  <a:stretch>
                    <a:fillRect r="-3296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我覺得這個問題, 應該可以用 AI 來做!">
                <a:extLst>
                  <a:ext uri="{FF2B5EF4-FFF2-40B4-BE49-F238E27FC236}">
                    <a16:creationId xmlns:a16="http://schemas.microsoft.com/office/drawing/2014/main" xmlns="" id="{A2C53DAF-41BC-4855-A0A0-FE63D9042904}"/>
                  </a:ext>
                </a:extLst>
              </p:cNvPr>
              <p:cNvSpPr txBox="1"/>
              <p:nvPr/>
            </p:nvSpPr>
            <p:spPr>
              <a:xfrm>
                <a:off x="873960" y="2456765"/>
                <a:ext cx="10164154" cy="5136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假設我們的神經網路有三個參數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b="1" i="1">
                            <a:solidFill>
                              <a:srgbClr val="000000"/>
                            </a:solidFill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𝐰</m:t>
                        </m:r>
                      </m:e>
                      <m:sub>
                        <m:r>
                          <a:rPr lang="zh-TW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𝟏</m:t>
                        </m:r>
                      </m:sub>
                    </m:sSub>
                    <m:r>
                      <a:rPr lang="zh-TW" altLang="en-US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Sans Serif"/>
                      </a:rPr>
                      <m:t>,</m:t>
                    </m:r>
                    <m:sSub>
                      <m:sSubPr>
                        <m:ctrlPr>
                          <a:rPr lang="zh-TW" altLang="en-US" sz="2400" b="1" i="1">
                            <a:solidFill>
                              <a:srgbClr val="000000"/>
                            </a:solidFill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𝐰</m:t>
                        </m:r>
                      </m:e>
                      <m:sub>
                        <m:r>
                          <a:rPr lang="zh-TW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𝟐</m:t>
                        </m:r>
                      </m:sub>
                    </m:sSub>
                    <m:r>
                      <a:rPr lang="zh-TW" altLang="en-US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Sans Serif"/>
                      </a:rPr>
                      <m:t>,</m:t>
                    </m:r>
                    <m:sSub>
                      <m:sSubPr>
                        <m:ctrlPr>
                          <a:rPr lang="zh-TW" altLang="en-US" sz="2400" b="1" i="1">
                            <a:solidFill>
                              <a:srgbClr val="000000"/>
                            </a:solidFill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𝐛</m:t>
                        </m:r>
                      </m:e>
                      <m:sub>
                        <m:r>
                          <a:rPr lang="zh-TW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𝟏</m:t>
                        </m:r>
                      </m:sub>
                    </m:sSub>
                    <m:r>
                      <a:rPr lang="zh-TW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Sans Serif"/>
                      </a:rPr>
                      <m:t> </m:t>
                    </m:r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，而損失函數長這樣：</a:t>
                </a:r>
                <a:endParaRPr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>
          <p:sp>
            <p:nvSpPr>
              <p:cNvPr id="13" name="我覺得這個問題, 應該可以用 AI 來做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2C53DAF-41BC-4855-A0A0-FE63D904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60" y="2456765"/>
                <a:ext cx="10164154" cy="513601"/>
              </a:xfrm>
              <a:prstGeom prst="rect">
                <a:avLst/>
              </a:prstGeom>
              <a:blipFill rotWithShape="1">
                <a:blip r:embed="rId3"/>
                <a:stretch>
                  <a:fillRect l="-779" t="-2381" b="-2381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我覺得這個問題, 應該可以用 AI 來做!">
            <a:extLst>
              <a:ext uri="{FF2B5EF4-FFF2-40B4-BE49-F238E27FC236}">
                <a16:creationId xmlns:a16="http://schemas.microsoft.com/office/drawing/2014/main" xmlns="" id="{FE448318-3FB9-4B32-AFF5-31A3764F1330}"/>
              </a:ext>
            </a:extLst>
          </p:cNvPr>
          <p:cNvSpPr txBox="1"/>
          <p:nvPr/>
        </p:nvSpPr>
        <p:spPr>
          <a:xfrm>
            <a:off x="873960" y="4255557"/>
            <a:ext cx="10164154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把這個神經網路初始化，假設各參數的值如下：</a:t>
            </a:r>
            <a:endParaRPr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xmlns="" id="{9351D35C-4E33-4DB9-B018-026B75EFEB57}"/>
              </a:ext>
            </a:extLst>
          </p:cNvPr>
          <p:cNvGrpSpPr/>
          <p:nvPr/>
        </p:nvGrpSpPr>
        <p:grpSpPr>
          <a:xfrm>
            <a:off x="3882511" y="5048691"/>
            <a:ext cx="4426976" cy="720000"/>
            <a:chOff x="1287593" y="3281062"/>
            <a:chExt cx="6078980" cy="72000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xmlns="" id="{33982FB4-E089-46F3-AA78-4BE43332D98D}"/>
                </a:ext>
              </a:extLst>
            </p:cNvPr>
            <p:cNvSpPr/>
            <p:nvPr/>
          </p:nvSpPr>
          <p:spPr>
            <a:xfrm>
              <a:off x="1287593" y="3281062"/>
              <a:ext cx="6078980" cy="720000"/>
            </a:xfrm>
            <a:prstGeom prst="roundRect">
              <a:avLst>
                <a:gd name="adj" fmla="val 18018"/>
              </a:avLst>
            </a:prstGeom>
            <a:solidFill>
              <a:schemeClr val="bg1"/>
            </a:solidFill>
            <a:ln w="5715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xmlns="" id="{592E9748-07DA-4408-9B3F-22D3A9895CA2}"/>
                    </a:ext>
                  </a:extLst>
                </p:cNvPr>
                <p:cNvSpPr txBox="1"/>
                <p:nvPr/>
              </p:nvSpPr>
              <p:spPr>
                <a:xfrm>
                  <a:off x="1605645" y="3395674"/>
                  <a:ext cx="5447156" cy="4739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Pr>
                          <m:e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𝐰</m:t>
                            </m:r>
                          </m:e>
                          <m:sub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𝟏</m:t>
                            </m:r>
                          </m:sub>
                        </m:sSub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</m:t>
                        </m:r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𝟏</m:t>
                        </m:r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,</m:t>
                        </m:r>
                        <m:sSub>
                          <m:sSub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Pr>
                          <m:e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𝐰</m:t>
                            </m:r>
                          </m:e>
                          <m:sub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𝟐</m:t>
                            </m:r>
                          </m:sub>
                        </m:sSub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=−</m:t>
                        </m:r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𝟏</m:t>
                        </m:r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,</m:t>
                        </m:r>
                        <m:sSub>
                          <m:sSub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Pr>
                          <m:e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𝐛</m:t>
                            </m:r>
                          </m:e>
                          <m:sub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𝟏</m:t>
                            </m:r>
                          </m:sub>
                        </m:sSub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</m:t>
                        </m:r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𝟐</m:t>
                        </m:r>
                      </m:oMath>
                    </m:oMathPara>
                  </a14:m>
                  <a:endParaRPr kumimoji="0" lang="zh-TW" altLang="en-US" sz="2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592E9748-07DA-4408-9B3F-22D3A9895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645" y="3395674"/>
                  <a:ext cx="5447156" cy="4739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71523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當不只一個參數該怎麼辦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b="1" kern="12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我們來試試剛開始可能有點可怕的終端機。">
                <a:extLst>
                  <a:ext uri="{FF2B5EF4-FFF2-40B4-BE49-F238E27FC236}">
                    <a16:creationId xmlns:a16="http://schemas.microsoft.com/office/drawing/2014/main" xmlns="" id="{E0FF2133-FE3B-46D9-9B6B-D1FC348A9E8F}"/>
                  </a:ext>
                </a:extLst>
              </p:cNvPr>
              <p:cNvSpPr/>
              <p:nvPr/>
            </p:nvSpPr>
            <p:spPr>
              <a:xfrm>
                <a:off x="3306505" y="1792519"/>
                <a:ext cx="5578989" cy="471925"/>
              </a:xfrm>
              <a:prstGeom prst="roundRect">
                <a:avLst>
                  <a:gd name="adj" fmla="val 15000"/>
                </a:avLst>
              </a:prstGeom>
              <a:solidFill>
                <a:srgbClr val="FFC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TW" altLang="en-US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調整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b="1" i="1" ker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cs typeface="Microsoft Sans Serif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800" b="1" i="1" ker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 </m:t>
                        </m:r>
                        <m:r>
                          <a:rPr lang="zh-TW" altLang="en-US" sz="2800" b="1" ker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cs typeface="Microsoft Sans Serif"/>
                            <a:sym typeface="Microsoft Sans Serif"/>
                          </a:rPr>
                          <m:t>𝑤</m:t>
                        </m:r>
                      </m:e>
                      <m:sub>
                        <m:r>
                          <a:rPr lang="zh-TW" altLang="en-US" sz="2800" b="1" ker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cs typeface="Microsoft Sans Serif"/>
                            <a:sym typeface="Microsoft Sans Serif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參數</a:t>
                </a:r>
                <a:endParaRPr sz="2800" b="1" kern="0" dirty="0">
                  <a:solidFill>
                    <a:schemeClr val="accent4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Microsoft Sans Serif"/>
                  <a:sym typeface="Microsoft Sans Serif"/>
                </a:endParaRPr>
              </a:p>
            </p:txBody>
          </p:sp>
        </mc:Choice>
        <mc:Fallback>
          <p:sp>
            <p:nvSpPr>
              <p:cNvPr id="10" name="我們來試試剛開始可能有點可怕的終端機。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FF2133-FE3B-46D9-9B6B-D1FC348A9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05" y="1792519"/>
                <a:ext cx="5578989" cy="471925"/>
              </a:xfrm>
              <a:prstGeom prst="roundRect">
                <a:avLst>
                  <a:gd name="adj" fmla="val 15000"/>
                </a:avLst>
              </a:prstGeom>
              <a:blipFill rotWithShape="1">
                <a:blip r:embed="rId2"/>
                <a:stretch>
                  <a:fillRect t="-16883" b="-428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C9E61BB1-B6A8-4827-BCA0-85C5641825B6}"/>
              </a:ext>
            </a:extLst>
          </p:cNvPr>
          <p:cNvGrpSpPr/>
          <p:nvPr/>
        </p:nvGrpSpPr>
        <p:grpSpPr>
          <a:xfrm>
            <a:off x="3499523" y="3206133"/>
            <a:ext cx="5385971" cy="720000"/>
            <a:chOff x="1246204" y="3281062"/>
            <a:chExt cx="9120075" cy="720000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xmlns="" id="{590469B9-CE1D-4236-A9E2-FE56A0F900EC}"/>
                </a:ext>
              </a:extLst>
            </p:cNvPr>
            <p:cNvSpPr/>
            <p:nvPr/>
          </p:nvSpPr>
          <p:spPr>
            <a:xfrm>
              <a:off x="1287593" y="3281062"/>
              <a:ext cx="9078686" cy="720000"/>
            </a:xfrm>
            <a:prstGeom prst="roundRect">
              <a:avLst>
                <a:gd name="adj" fmla="val 18018"/>
              </a:avLst>
            </a:prstGeom>
            <a:solidFill>
              <a:schemeClr val="bg1"/>
            </a:solidFill>
            <a:ln w="5715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xmlns="" id="{00A9C3CD-4DC8-497F-8E2A-3DB98E2DA53F}"/>
                    </a:ext>
                  </a:extLst>
                </p:cNvPr>
                <p:cNvSpPr txBox="1"/>
                <p:nvPr/>
              </p:nvSpPr>
              <p:spPr>
                <a:xfrm>
                  <a:off x="1246204" y="3357747"/>
                  <a:ext cx="9061273" cy="5498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Pr>
                          <m:e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𝐋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</m:t>
                        </m:r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𝐋</m:t>
                        </m:r>
                        <m:d>
                          <m:d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TW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Sans Serif"/>
                              </a:rPr>
                              <m:t>,−</m:t>
                            </m:r>
                            <m:r>
                              <a:rPr lang="zh-TW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Sans Serif"/>
                              </a:rPr>
                              <m:t>𝟏</m:t>
                            </m:r>
                            <m:r>
                              <a:rPr lang="zh-TW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Sans Serif"/>
                              </a:rPr>
                              <m:t>,</m:t>
                            </m:r>
                            <m:r>
                              <a:rPr lang="zh-TW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Sans Serif"/>
                              </a:rPr>
                              <m:t>𝟐</m:t>
                            </m:r>
                          </m:e>
                        </m:d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</m:t>
                        </m:r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𝟒</m:t>
                        </m:r>
                        <m:sSubSup>
                          <m:sSubSup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SupPr>
                          <m:e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𝐰</m:t>
                            </m:r>
                          </m:e>
                          <m:sub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kumimoji="0" lang="zh-TW" altLang="en-US" sz="2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0A9C3CD-4DC8-497F-8E2A-3DB98E2DA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204" y="3357747"/>
                  <a:ext cx="9061273" cy="5498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我覺得這個問題, 應該可以用 AI 來做!">
                <a:extLst>
                  <a:ext uri="{FF2B5EF4-FFF2-40B4-BE49-F238E27FC236}">
                    <a16:creationId xmlns:a16="http://schemas.microsoft.com/office/drawing/2014/main" xmlns="" id="{A2C53DAF-41BC-4855-A0A0-FE63D9042904}"/>
                  </a:ext>
                </a:extLst>
              </p:cNvPr>
              <p:cNvSpPr txBox="1"/>
              <p:nvPr/>
            </p:nvSpPr>
            <p:spPr>
              <a:xfrm>
                <a:off x="873960" y="2272100"/>
                <a:ext cx="10515600" cy="88293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marL="342900" indent="-342900"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14:m>
                  <m:oMath xmlns:m="http://schemas.openxmlformats.org/officeDocument/2006/math">
                    <m:r>
                      <a:rPr lang="zh-TW" altLang="en-US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Sans Serif"/>
                      </a:rPr>
                      <m:t>𝐿</m:t>
                    </m:r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假設就只保留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b="1" i="1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400" b="1">
                            <a:latin typeface="Cambria Math"/>
                            <a:sym typeface="Microsoft Sans Serif"/>
                          </a:rPr>
                          <m:t> </m:t>
                        </m:r>
                        <m:r>
                          <a:rPr lang="zh-TW" altLang="en-US" sz="2400" b="1">
                            <a:latin typeface="Cambria Math"/>
                            <a:sym typeface="Microsoft Sans Serif"/>
                          </a:rPr>
                          <m:t>𝑤</m:t>
                        </m:r>
                      </m:e>
                      <m:sub>
                        <m:r>
                          <a:rPr lang="zh-TW" altLang="en-US" sz="2400" b="1">
                            <a:latin typeface="Cambria Math"/>
                            <a:sym typeface="Microsoft Sans Seri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這個參數，其他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b="1" i="1">
                            <a:solidFill>
                              <a:srgbClr val="000000"/>
                            </a:solidFill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𝒘</m:t>
                        </m:r>
                      </m:e>
                      <m:sub>
                        <m:r>
                          <a:rPr lang="en-US" altLang="zh-TW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 = −1,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b="1" i="1">
                            <a:solidFill>
                              <a:srgbClr val="000000"/>
                            </a:solidFill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𝒃</m:t>
                        </m:r>
                      </m:e>
                      <m:sub>
                        <m:r>
                          <a:rPr lang="zh-TW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2400" b="1" dirty="0">
                    <a:latin typeface="微軟正黑體" pitchFamily="34" charset="-120"/>
                    <a:ea typeface="微軟正黑體" pitchFamily="34" charset="-120"/>
                  </a:rPr>
                  <a:t> = 2 </a:t>
                </a:r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的值都直接給它帶進去，於是</a:t>
                </a:r>
                <a14:m>
                  <m:oMath xmlns:m="http://schemas.openxmlformats.org/officeDocument/2006/math">
                    <m:r>
                      <a:rPr lang="zh-TW" altLang="en-US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Sans Serif"/>
                      </a:rPr>
                      <m:t>𝐿</m:t>
                    </m:r>
                  </m:oMath>
                </a14:m>
                <a:r>
                  <a:rPr lang="zh-TW" altLang="en-US" sz="2400" b="1" dirty="0">
                    <a:latin typeface="微軟正黑體" pitchFamily="34" charset="-120"/>
                    <a:ea typeface="微軟正黑體" pitchFamily="34" charset="-120"/>
                  </a:rPr>
                  <a:t>當場只剩下 一個參數：</a:t>
                </a:r>
                <a:endParaRPr sz="24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>
          <p:sp>
            <p:nvSpPr>
              <p:cNvPr id="13" name="我覺得這個問題, 應該可以用 AI 來做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2C53DAF-41BC-4855-A0A0-FE63D904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60" y="2272100"/>
                <a:ext cx="10515600" cy="882933"/>
              </a:xfrm>
              <a:prstGeom prst="rect">
                <a:avLst/>
              </a:prstGeom>
              <a:blipFill rotWithShape="1">
                <a:blip r:embed="rId4"/>
                <a:stretch>
                  <a:fillRect l="-754" t="-4138" b="-1310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我覺得這個問題, 應該可以用 AI 來做!">
            <a:extLst>
              <a:ext uri="{FF2B5EF4-FFF2-40B4-BE49-F238E27FC236}">
                <a16:creationId xmlns:a16="http://schemas.microsoft.com/office/drawing/2014/main" xmlns="" id="{FE448318-3FB9-4B32-AFF5-31A3764F1330}"/>
              </a:ext>
            </a:extLst>
          </p:cNvPr>
          <p:cNvSpPr txBox="1"/>
          <p:nvPr/>
        </p:nvSpPr>
        <p:spPr>
          <a:xfrm>
            <a:off x="873960" y="4255557"/>
            <a:ext cx="10164154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簡化成這樣後，就可以用一個變數調整的方式去調整權重：</a:t>
            </a:r>
            <a:endParaRPr sz="2400" b="1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xmlns="" id="{9351D35C-4E33-4DB9-B018-026B75EFEB57}"/>
              </a:ext>
            </a:extLst>
          </p:cNvPr>
          <p:cNvGrpSpPr/>
          <p:nvPr/>
        </p:nvGrpSpPr>
        <p:grpSpPr>
          <a:xfrm>
            <a:off x="4439999" y="5024924"/>
            <a:ext cx="3312000" cy="1080000"/>
            <a:chOff x="2053118" y="3257295"/>
            <a:chExt cx="4547932" cy="108000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xmlns="" id="{33982FB4-E089-46F3-AA78-4BE43332D98D}"/>
                </a:ext>
              </a:extLst>
            </p:cNvPr>
            <p:cNvSpPr/>
            <p:nvPr/>
          </p:nvSpPr>
          <p:spPr>
            <a:xfrm>
              <a:off x="2053118" y="3257295"/>
              <a:ext cx="4547932" cy="1080000"/>
            </a:xfrm>
            <a:prstGeom prst="roundRect">
              <a:avLst>
                <a:gd name="adj" fmla="val 18018"/>
              </a:avLst>
            </a:prstGeom>
            <a:solidFill>
              <a:schemeClr val="bg1"/>
            </a:solidFill>
            <a:ln w="5715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xmlns="" id="{592E9748-07DA-4408-9B3F-22D3A9895CA2}"/>
                    </a:ext>
                  </a:extLst>
                </p:cNvPr>
                <p:cNvSpPr txBox="1"/>
                <p:nvPr/>
              </p:nvSpPr>
              <p:spPr>
                <a:xfrm>
                  <a:off x="2270308" y="3269320"/>
                  <a:ext cx="3729170" cy="9940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Pr>
                          <m:e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𝐰</m:t>
                            </m:r>
                          </m:e>
                          <m:sub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𝟏</m:t>
                            </m:r>
                            <m:r>
                              <a:rPr lang="zh-TW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Sans Serif"/>
                              </a:rPr>
                              <m:t>←</m:t>
                            </m:r>
                          </m:sub>
                        </m:sSub>
                        <m:sSub>
                          <m:sSub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bPr>
                          <m:e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𝐰</m:t>
                            </m:r>
                          </m:e>
                          <m:sub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𝟏</m:t>
                            </m:r>
                          </m:sub>
                        </m:sSub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−</m:t>
                        </m:r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𝛈</m:t>
                        </m:r>
                        <m:f>
                          <m:f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fPr>
                          <m:num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ⅆ</m:t>
                            </m:r>
                            <m:sSub>
                              <m:sSubPr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0" lang="zh-TW" altLang="en-US" sz="28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1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kumimoji="0" lang="zh-TW" altLang="en-US" sz="2800" b="1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ⅆ</m:t>
                            </m:r>
                            <m:sSub>
                              <m:sSubPr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zh-TW" altLang="en-US" sz="2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592E9748-07DA-4408-9B3F-22D3A9895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08" y="3269320"/>
                  <a:ext cx="3729170" cy="994055"/>
                </a:xfrm>
                <a:prstGeom prst="rect">
                  <a:avLst/>
                </a:prstGeom>
                <a:blipFill>
                  <a:blip r:embed="rId5"/>
                  <a:stretch>
                    <a:fillRect b="-61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97437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當不只一個參數該怎麼辦</a:t>
            </a:r>
            <a:r>
              <a:rPr lang="en-US" altLang="zh-TW" dirty="0"/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1570646" y="1825625"/>
            <a:ext cx="9462438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「假裝只有一個變數」去微一個多變數函數，就是偏微分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82D99A4-2B98-4165-BED4-641D496D1C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99" y="2906818"/>
            <a:ext cx="6276258" cy="303786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957E73AB-EF2E-44EF-A1FF-4019F074C838}"/>
              </a:ext>
            </a:extLst>
          </p:cNvPr>
          <p:cNvGrpSpPr/>
          <p:nvPr/>
        </p:nvGrpSpPr>
        <p:grpSpPr>
          <a:xfrm>
            <a:off x="1570646" y="3661256"/>
            <a:ext cx="2232000" cy="1152000"/>
            <a:chOff x="1049490" y="3143298"/>
            <a:chExt cx="3779438" cy="1152000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xmlns="" id="{DA2658AE-C8AE-462F-A7BB-B5723C9D323A}"/>
                </a:ext>
              </a:extLst>
            </p:cNvPr>
            <p:cNvSpPr/>
            <p:nvPr/>
          </p:nvSpPr>
          <p:spPr>
            <a:xfrm>
              <a:off x="1049490" y="3143298"/>
              <a:ext cx="3779438" cy="1152000"/>
            </a:xfrm>
            <a:prstGeom prst="roundRect">
              <a:avLst>
                <a:gd name="adj" fmla="val 18018"/>
              </a:avLst>
            </a:prstGeom>
            <a:solidFill>
              <a:schemeClr val="bg1"/>
            </a:solidFill>
            <a:ln w="5715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xmlns="" id="{905199DB-FD3D-41E8-B36B-58B2F26068CE}"/>
                    </a:ext>
                  </a:extLst>
                </p:cNvPr>
                <p:cNvSpPr txBox="1"/>
                <p:nvPr/>
              </p:nvSpPr>
              <p:spPr>
                <a:xfrm>
                  <a:off x="1163254" y="3208614"/>
                  <a:ext cx="3549730" cy="9787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fPr>
                          <m:num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𝛛</m:t>
                            </m:r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𝐋</m:t>
                            </m:r>
                          </m:num>
                          <m:den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𝛛</m:t>
                            </m:r>
                            <m:sSub>
                              <m:sSubPr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</m:t>
                        </m:r>
                        <m:f>
                          <m:f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fPr>
                          <m:num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ⅆ</m:t>
                            </m:r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𝐋</m:t>
                            </m:r>
                            <m:sSub>
                              <m:sSubPr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ⅆ</m:t>
                            </m:r>
                            <m:sSub>
                              <m:sSubPr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kumimoji="0" lang="zh-TW" altLang="en-US" sz="2800" b="1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zh-TW" altLang="en-US" sz="2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905199DB-FD3D-41E8-B36B-58B2F2606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254" y="3208614"/>
                  <a:ext cx="3549730" cy="9787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88085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17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當不只一個參數該怎麼辦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31029" y="1825625"/>
            <a:ext cx="5546684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梯度下降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法（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Gradient Descent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957E73AB-EF2E-44EF-A1FF-4019F074C838}"/>
              </a:ext>
            </a:extLst>
          </p:cNvPr>
          <p:cNvGrpSpPr/>
          <p:nvPr/>
        </p:nvGrpSpPr>
        <p:grpSpPr>
          <a:xfrm>
            <a:off x="939233" y="2194854"/>
            <a:ext cx="2364540" cy="2941447"/>
            <a:chOff x="1163253" y="1763523"/>
            <a:chExt cx="3779438" cy="4078370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xmlns="" id="{DA2658AE-C8AE-462F-A7BB-B5723C9D323A}"/>
                </a:ext>
              </a:extLst>
            </p:cNvPr>
            <p:cNvSpPr/>
            <p:nvPr/>
          </p:nvSpPr>
          <p:spPr>
            <a:xfrm>
              <a:off x="1163253" y="2048379"/>
              <a:ext cx="3779438" cy="3793514"/>
            </a:xfrm>
            <a:prstGeom prst="roundRect">
              <a:avLst>
                <a:gd name="adj" fmla="val 18018"/>
              </a:avLst>
            </a:prstGeom>
            <a:solidFill>
              <a:schemeClr val="bg1"/>
            </a:solidFill>
            <a:ln w="5715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xmlns="" id="{905199DB-FD3D-41E8-B36B-58B2F26068CE}"/>
                    </a:ext>
                  </a:extLst>
                </p:cNvPr>
                <p:cNvSpPr txBox="1"/>
                <p:nvPr/>
              </p:nvSpPr>
              <p:spPr>
                <a:xfrm>
                  <a:off x="1163255" y="1763523"/>
                  <a:ext cx="3054155" cy="386891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𝛁</m:t>
                        </m:r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𝐋</m:t>
                        </m:r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TW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Microsoft Sans Serif"/>
                                    </a:rPr>
                                    <m:t>𝝏</m:t>
                                  </m:r>
                                  <m:r>
                                    <a:rPr kumimoji="0" lang="zh-TW" altLang="en-US" sz="2800" b="1" i="0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icrosoft Sans Serif"/>
                                    </a:rPr>
                                    <m:t>𝐋</m:t>
                                  </m:r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0" lang="zh-TW" altLang="en-US" sz="28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Microsoft Sans Serif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zh-TW" altLang="en-US" sz="2800" b="1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Microsoft Sans Serif"/>
                                        </a:rPr>
                                        <m:t>𝛛</m:t>
                                      </m:r>
                                      <m:sSub>
                                        <m:sSubPr>
                                          <m:ctrlPr>
                                            <a:rPr kumimoji="0" lang="zh-TW" altLang="en-US" sz="28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/>
                                              <a:sym typeface="Microsoft Sans Serif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TW" altLang="en-US" sz="2800" b="1" i="0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Microsoft Sans Serif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kumimoji="0" lang="zh-TW" altLang="en-US" sz="2800" b="1" i="0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Microsoft Sans Serif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kumimoji="0" lang="zh-TW" altLang="en-US" sz="2800" b="1" i="0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icrosoft Sans Serif"/>
                                    </a:rPr>
                                    <m:t>𝛛</m:t>
                                  </m:r>
                                  <m:r>
                                    <a:rPr kumimoji="0" lang="zh-TW" altLang="en-US" sz="2800" b="1" i="0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icrosoft Sans Serif"/>
                                    </a:rPr>
                                    <m:t>𝐋</m:t>
                                  </m:r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0" lang="zh-TW" altLang="en-US" sz="28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Microsoft Sans Serif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zh-TW" altLang="en-US" sz="2800" b="1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Microsoft Sans Serif"/>
                                        </a:rPr>
                                        <m:t>𝛛</m:t>
                                      </m:r>
                                      <m:sSub>
                                        <m:sSubPr>
                                          <m:ctrlPr>
                                            <a:rPr kumimoji="0" lang="zh-TW" altLang="en-US" sz="28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/>
                                              <a:sym typeface="Microsoft Sans Serif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TW" altLang="en-US" sz="2800" b="1" i="0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Microsoft Sans Serif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TW" sz="2800" b="1" i="0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Microsoft Sans Serif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kumimoji="0" lang="zh-TW" altLang="en-US" sz="2800" b="1" i="0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icrosoft Sans Serif"/>
                                    </a:rPr>
                                    <m:t>𝛛</m:t>
                                  </m:r>
                                  <m:r>
                                    <a:rPr kumimoji="0" lang="zh-TW" altLang="en-US" sz="2800" b="1" i="0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icrosoft Sans Serif"/>
                                    </a:rPr>
                                    <m:t>𝐋</m:t>
                                  </m:r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0" lang="zh-TW" altLang="en-US" sz="28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Microsoft Sans Serif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zh-TW" altLang="en-US" sz="2800" b="1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Microsoft Sans Serif"/>
                                        </a:rPr>
                                        <m:t>𝛛</m:t>
                                      </m:r>
                                      <m:sSub>
                                        <m:sSubPr>
                                          <m:ctrlPr>
                                            <a:rPr kumimoji="0" lang="zh-TW" altLang="en-US" sz="28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/>
                                              <a:sym typeface="Microsoft Sans Serif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TW" altLang="en-US" sz="2800" b="1" i="0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Microsoft Sans Serif"/>
                                            </a:rPr>
                                            <m:t>𝐛</m:t>
                                          </m:r>
                                        </m:e>
                                        <m:sub>
                                          <m:r>
                                            <a:rPr kumimoji="0" lang="zh-TW" altLang="en-US" sz="2800" b="1" i="0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sym typeface="Microsoft Sans Serif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zh-TW" altLang="en-US" sz="2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905199DB-FD3D-41E8-B36B-58B2F2606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255" y="1763523"/>
                  <a:ext cx="3054155" cy="386891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42A7AAF9-36C0-4B41-92DF-D2A507F55B4B}"/>
              </a:ext>
            </a:extLst>
          </p:cNvPr>
          <p:cNvGrpSpPr/>
          <p:nvPr/>
        </p:nvGrpSpPr>
        <p:grpSpPr>
          <a:xfrm>
            <a:off x="4922101" y="2733543"/>
            <a:ext cx="2364540" cy="1923784"/>
            <a:chOff x="1163253" y="2048379"/>
            <a:chExt cx="3779438" cy="3793514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xmlns="" id="{1A791056-6AF9-436C-ADC9-EBC62C1D80F3}"/>
                </a:ext>
              </a:extLst>
            </p:cNvPr>
            <p:cNvSpPr/>
            <p:nvPr/>
          </p:nvSpPr>
          <p:spPr>
            <a:xfrm>
              <a:off x="1163253" y="2048379"/>
              <a:ext cx="3779438" cy="3793514"/>
            </a:xfrm>
            <a:prstGeom prst="roundRect">
              <a:avLst>
                <a:gd name="adj" fmla="val 18018"/>
              </a:avLst>
            </a:prstGeom>
            <a:solidFill>
              <a:schemeClr val="bg1"/>
            </a:solidFill>
            <a:ln w="5715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xmlns="" id="{49B40957-5BCF-4F89-81EF-2190BB5F341B}"/>
                    </a:ext>
                  </a:extLst>
                </p:cNvPr>
                <p:cNvSpPr txBox="1"/>
                <p:nvPr/>
              </p:nvSpPr>
              <p:spPr>
                <a:xfrm>
                  <a:off x="1671986" y="2754608"/>
                  <a:ext cx="2993072" cy="17686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zh-TW" altLang="en-US" sz="28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Microsoft Sans Serif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TW" altLang="en-US" sz="2800" b="1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Microsoft Sans Serif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kumimoji="0" lang="zh-TW" altLang="en-US" sz="2800" b="1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Microsoft Sans Serif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zh-TW" altLang="en-US" sz="28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Microsoft Sans Serif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TW" altLang="en-US" sz="2800" b="1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Microsoft Sans Serif"/>
                                        </a:rPr>
                                        <m:t>𝐰</m:t>
                                      </m:r>
                                    </m:e>
                                    <m:sub>
                                      <m:r>
                                        <a:rPr kumimoji="0" lang="en-US" altLang="zh-TW" sz="2800" b="1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Microsoft Sans Serif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zh-TW" altLang="en-US" sz="28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Microsoft Sans Serif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TW" altLang="en-US" sz="2800" b="1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Microsoft Sans Serif"/>
                                        </a:rPr>
                                        <m:t>𝐛</m:t>
                                      </m:r>
                                    </m:e>
                                    <m:sub>
                                      <m:r>
                                        <a:rPr kumimoji="0" lang="zh-TW" altLang="en-US" sz="2800" b="1" i="0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Microsoft Sans Serif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−</m:t>
                        </m:r>
                        <m:sSup>
                          <m:sSup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pPr>
                          <m:e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𝛈</m:t>
                            </m:r>
                          </m:e>
                          <m:sup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𝛁</m:t>
                            </m:r>
                          </m:sup>
                        </m:sSup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𝐋</m:t>
                        </m:r>
                      </m:oMath>
                    </m:oMathPara>
                  </a14:m>
                  <a:endParaRPr kumimoji="0" lang="zh-TW" altLang="en-US" sz="2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49B40957-5BCF-4F89-81EF-2190BB5F3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986" y="2754608"/>
                  <a:ext cx="2993072" cy="1768651"/>
                </a:xfrm>
                <a:prstGeom prst="rect">
                  <a:avLst/>
                </a:prstGeom>
                <a:blipFill>
                  <a:blip r:embed="rId3"/>
                  <a:stretch>
                    <a:fillRect t="-1361" b="-2108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A97DEADF-A38F-479D-9430-598787CEB22F}"/>
              </a:ext>
            </a:extLst>
          </p:cNvPr>
          <p:cNvGrpSpPr/>
          <p:nvPr/>
        </p:nvGrpSpPr>
        <p:grpSpPr>
          <a:xfrm>
            <a:off x="8573889" y="3480601"/>
            <a:ext cx="2364540" cy="619686"/>
            <a:chOff x="1163253" y="2048379"/>
            <a:chExt cx="3779438" cy="3793514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xmlns="" id="{1855CA81-0BCB-4E71-8A19-078947FE328F}"/>
                </a:ext>
              </a:extLst>
            </p:cNvPr>
            <p:cNvSpPr/>
            <p:nvPr/>
          </p:nvSpPr>
          <p:spPr>
            <a:xfrm>
              <a:off x="1163253" y="2048379"/>
              <a:ext cx="3779438" cy="3793514"/>
            </a:xfrm>
            <a:prstGeom prst="roundRect">
              <a:avLst>
                <a:gd name="adj" fmla="val 18018"/>
              </a:avLst>
            </a:prstGeom>
            <a:solidFill>
              <a:schemeClr val="bg1"/>
            </a:solidFill>
            <a:ln w="5715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xmlns="" id="{89EECFC3-8F16-4E9A-ACFC-685E7559D230}"/>
                    </a:ext>
                  </a:extLst>
                </p:cNvPr>
                <p:cNvSpPr txBox="1"/>
                <p:nvPr/>
              </p:nvSpPr>
              <p:spPr>
                <a:xfrm>
                  <a:off x="1590870" y="3363522"/>
                  <a:ext cx="2979135" cy="66891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𝛉</m:t>
                        </m:r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−</m:t>
                        </m:r>
                        <m:sSup>
                          <m:sSup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sSupPr>
                          <m:e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𝛈</m:t>
                            </m:r>
                          </m:e>
                          <m:sup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𝛁</m:t>
                            </m:r>
                          </m:sup>
                        </m:sSup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𝐋</m:t>
                        </m:r>
                        <m:d>
                          <m:d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dPr>
                          <m:e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𝛉</m:t>
                            </m:r>
                          </m:e>
                        </m:d>
                      </m:oMath>
                    </m:oMathPara>
                  </a14:m>
                  <a:endParaRPr kumimoji="0" lang="zh-TW" altLang="en-US" sz="2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89EECFC3-8F16-4E9A-ACFC-685E7559D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870" y="3363522"/>
                  <a:ext cx="2979135" cy="668912"/>
                </a:xfrm>
                <a:prstGeom prst="rect">
                  <a:avLst/>
                </a:prstGeom>
                <a:blipFill>
                  <a:blip r:embed="rId4"/>
                  <a:stretch>
                    <a:fillRect t="-116667" b="-13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xmlns="" id="{1CE1F347-A285-41C0-9A07-F040B9AF943D}"/>
              </a:ext>
            </a:extLst>
          </p:cNvPr>
          <p:cNvSpPr/>
          <p:nvPr/>
        </p:nvSpPr>
        <p:spPr>
          <a:xfrm>
            <a:off x="487951" y="5280064"/>
            <a:ext cx="3267104" cy="930751"/>
          </a:xfrm>
          <a:prstGeom prst="roundRect">
            <a:avLst/>
          </a:prstGeom>
          <a:solidFill>
            <a:srgbClr val="49897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en-US" altLang="zh-TW" sz="2400" b="1" kern="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 </a:t>
            </a:r>
            <a:r>
              <a:rPr lang="zh-TW" altLang="en-US" sz="2400" b="1" kern="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函數的梯度</a:t>
            </a:r>
            <a:r>
              <a:rPr lang="en-US" altLang="zh-TW" sz="2400" b="1" kern="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algn="ctr" defTabSz="825500" hangingPunct="0"/>
            <a:r>
              <a:rPr lang="zh-TW" altLang="en-US" sz="2400" b="1" kern="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分別對三個變數偏微分</a:t>
            </a:r>
            <a:endParaRPr lang="zh-TW" altLang="en-US" sz="2400" b="1" kern="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Helvetica Neue Medium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xmlns="" id="{C78BD2E2-B915-4944-A7B0-16D8F2FB8834}"/>
              </a:ext>
            </a:extLst>
          </p:cNvPr>
          <p:cNvSpPr/>
          <p:nvPr/>
        </p:nvSpPr>
        <p:spPr>
          <a:xfrm>
            <a:off x="4112720" y="4905294"/>
            <a:ext cx="3958823" cy="1339374"/>
          </a:xfrm>
          <a:prstGeom prst="roundRect">
            <a:avLst/>
          </a:prstGeom>
          <a:solidFill>
            <a:srgbClr val="49897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TW" altLang="en-US" sz="2400" b="1" kern="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調整參數的公式向著梯度反方向走，因此叫做</a:t>
            </a:r>
            <a:r>
              <a:rPr lang="zh-TW" altLang="en-US" sz="2400" b="1" kern="0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梯度下降法（</a:t>
            </a:r>
            <a:r>
              <a:rPr lang="en-US" altLang="zh-TW" sz="2400" b="1" kern="0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Gradient Descent</a:t>
            </a:r>
            <a:r>
              <a:rPr lang="zh-TW" altLang="en-US" sz="2400" b="1" kern="0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2400" b="1" kern="0" dirty="0">
              <a:solidFill>
                <a:srgbClr val="FF8E7B"/>
              </a:solidFill>
              <a:latin typeface="微軟正黑體" pitchFamily="34" charset="-120"/>
              <a:ea typeface="微軟正黑體" pitchFamily="34" charset="-120"/>
              <a:sym typeface="Helvetica Neue Medium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xmlns="" id="{8C05A413-68B8-44EA-B991-6AAC8F01DE16}"/>
              </a:ext>
            </a:extLst>
          </p:cNvPr>
          <p:cNvSpPr/>
          <p:nvPr/>
        </p:nvSpPr>
        <p:spPr>
          <a:xfrm>
            <a:off x="8573889" y="5339185"/>
            <a:ext cx="2673719" cy="522129"/>
          </a:xfrm>
          <a:prstGeom prst="roundRect">
            <a:avLst/>
          </a:prstGeom>
          <a:solidFill>
            <a:srgbClr val="49897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zh-TW" altLang="en-US" sz="2400" b="1" kern="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梯度下降公式</a:t>
            </a:r>
            <a:endParaRPr lang="zh-TW" altLang="en-US" sz="2400" b="1" kern="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sym typeface="Helvetica Neue Medium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xmlns="" id="{A39F14B4-A3F6-494E-97B4-133399E65E04}"/>
              </a:ext>
            </a:extLst>
          </p:cNvPr>
          <p:cNvCxnSpPr>
            <a:stCxn id="12" idx="2"/>
            <a:endCxn id="3" idx="0"/>
          </p:cNvCxnSpPr>
          <p:nvPr/>
        </p:nvCxnSpPr>
        <p:spPr>
          <a:xfrm>
            <a:off x="2121503" y="5136301"/>
            <a:ext cx="0" cy="143763"/>
          </a:xfrm>
          <a:prstGeom prst="straightConnector1">
            <a:avLst/>
          </a:prstGeom>
          <a:noFill/>
          <a:ln w="25400" cap="flat">
            <a:solidFill>
              <a:srgbClr val="FF8E7B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xmlns="" id="{0782E125-DCD4-4E15-938D-E3863E28B129}"/>
              </a:ext>
            </a:extLst>
          </p:cNvPr>
          <p:cNvCxnSpPr>
            <a:cxnSpLocks/>
          </p:cNvCxnSpPr>
          <p:nvPr/>
        </p:nvCxnSpPr>
        <p:spPr>
          <a:xfrm flipH="1">
            <a:off x="6124790" y="4657327"/>
            <a:ext cx="12239" cy="247967"/>
          </a:xfrm>
          <a:prstGeom prst="straightConnector1">
            <a:avLst/>
          </a:prstGeom>
          <a:noFill/>
          <a:ln w="38100" cap="flat">
            <a:solidFill>
              <a:srgbClr val="FF8E7B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xmlns="" id="{8DE64C51-6318-4847-B3CF-A89B4B34BC1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756159" y="4100287"/>
            <a:ext cx="17183" cy="1238898"/>
          </a:xfrm>
          <a:prstGeom prst="straightConnector1">
            <a:avLst/>
          </a:prstGeom>
          <a:noFill/>
          <a:ln w="25400" cap="flat">
            <a:solidFill>
              <a:srgbClr val="FF8E7B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337238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C3B003C0-9A24-4239-B92D-FEC6F13D5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514350" indent="-51435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試著自己寫一個 </a:t>
                </a:r>
                <a:r>
                  <a:rPr lang="en-US" altLang="zh-TW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Python </a:t>
                </a:r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程式，用梯度下降的方法，做一個變數的損失函數 </a:t>
                </a:r>
                <a:r>
                  <a:rPr lang="en-US" altLang="zh-TW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L(w)</a:t>
                </a:r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，隨機取一個起始點，然後慢慢逼近最小值發生的點。我們建議兩個函數試試，選其中一個做就可以了！還沒學過微積分也不用擔心，我們也把每個函數的微分結果寫出來，另外也建議 </a:t>
                </a:r>
                <a:r>
                  <a:rPr lang="en-US" altLang="zh-TW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 </a:t>
                </a:r>
                <a:r>
                  <a:rPr lang="zh-TW" altLang="en-US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的範圍。</a:t>
                </a:r>
              </a:p>
              <a:p>
                <a:pPr marL="304800" lvl="1" indent="0">
                  <a:buNone/>
                </a:pPr>
                <a:r>
                  <a:rPr lang="en-US" altLang="zh-TW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TW" sz="3100" b="1" i="1" dirty="0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TW" sz="31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1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TW" sz="3100" b="1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31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31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3100" b="1" i="0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TW" altLang="en-US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，此時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31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TW" altLang="en-US" sz="31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zh-TW" altLang="en-US" sz="31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TW" altLang="en-US" sz="31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sz="31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zh-TW" altLang="en-US" sz="31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31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TW" altLang="en-US" sz="31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TW" altLang="en-US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zh-TW" altLang="en-US" sz="31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TW" altLang="en-US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範圍 </a:t>
                </a:r>
                <a:r>
                  <a:rPr lang="en-US" altLang="zh-TW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</a:t>
                </a:r>
                <a:r>
                  <a:rPr lang="zh-TW" altLang="en-US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−</a:t>
                </a:r>
                <a:r>
                  <a:rPr lang="en-US" altLang="zh-TW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1,1]</a:t>
                </a:r>
                <a:r>
                  <a:rPr lang="zh-TW" altLang="en-US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  <a:p>
                <a:pPr marL="304800" lvl="1" indent="0">
                  <a:buNone/>
                </a:pPr>
                <a:r>
                  <a:rPr lang="en-US" altLang="zh-TW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TW" sz="3100" b="1" i="1" dirty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TW" sz="31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1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TW" sz="3100" b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31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31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31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TW" sz="31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31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TW" sz="31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3100" b="1" i="1" dirty="0" smtClean="0"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altLang="zh-TW" sz="31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31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31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TW" sz="3100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31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31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sz="31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31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TW" sz="31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31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31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31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TW" altLang="en-US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，此時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31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zh-TW" altLang="en-US" sz="31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zh-TW" altLang="en-US" sz="3100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TW" altLang="en-US" sz="3100" b="1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sz="31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zh-TW" altLang="en-US" sz="31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100" b="1" i="1" smtClean="0"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altLang="zh-TW" sz="31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31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31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TW" sz="31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31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TW" sz="3100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3100" b="1" i="1" dirty="0"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altLang="zh-TW" sz="31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31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31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31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3100" b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TW" sz="31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31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zh-TW" altLang="en-US" sz="31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TW" altLang="en-US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zh-TW" altLang="en-US" sz="31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TW" altLang="en-US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範圍 </a:t>
                </a:r>
                <a:r>
                  <a:rPr lang="en-US" altLang="zh-TW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</a:t>
                </a:r>
                <a:r>
                  <a:rPr lang="zh-TW" altLang="en-US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−</a:t>
                </a:r>
                <a:r>
                  <a:rPr lang="en-US" altLang="zh-TW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1,2]</a:t>
                </a:r>
                <a:r>
                  <a:rPr lang="zh-TW" altLang="en-US" sz="3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  <a:p>
                <a:pPr marL="304800" lvl="1" indent="0">
                  <a:buNone/>
                </a:pPr>
                <a:r>
                  <a:rPr lang="zh-TW" altLang="en-US" sz="29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你可以發現其中一個簡單很多，如果對 </a:t>
                </a:r>
                <a:r>
                  <a:rPr lang="en-US" altLang="zh-TW" sz="29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Python </a:t>
                </a:r>
                <a:r>
                  <a:rPr lang="zh-TW" altLang="en-US" sz="29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或是數學不是那麼熟悉就選擇第一個是沒有問題的！</a:t>
                </a:r>
                <a:endParaRPr lang="en-US" altLang="zh-TW" sz="29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B003C0-9A24-4239-B92D-FEC6F13D5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565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57" y="5219540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 startAt="2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常用的損失函數，除了有均方誤差（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 squared error, MSE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）以外，分類問題也很常使用交叉熵（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cross-entropy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），去找下交叉熵（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cross-entropy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）方法的優缺點，以及使用的時機是什麼情境呢？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06" y="5219540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198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神經網路的學習方式 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損失函數（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loss function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xmlns="" id="{0C95460E-B2CD-4E14-8C48-C2132D5BA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44" y="2792186"/>
            <a:ext cx="2560306" cy="317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2" name="泡泡引言框">
            <a:extLst>
              <a:ext uri="{FF2B5EF4-FFF2-40B4-BE49-F238E27FC236}">
                <a16:creationId xmlns:a16="http://schemas.microsoft.com/office/drawing/2014/main" xmlns="" id="{082DF72F-068F-4D7A-AEBE-8C2BDE91F13F}"/>
              </a:ext>
            </a:extLst>
          </p:cNvPr>
          <p:cNvSpPr/>
          <p:nvPr/>
        </p:nvSpPr>
        <p:spPr>
          <a:xfrm flipH="1">
            <a:off x="5184450" y="2552017"/>
            <a:ext cx="4317771" cy="2836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8" y="0"/>
                </a:moveTo>
                <a:cubicBezTo>
                  <a:pt x="1101" y="0"/>
                  <a:pt x="0" y="1490"/>
                  <a:pt x="0" y="3328"/>
                </a:cubicBezTo>
                <a:lnTo>
                  <a:pt x="0" y="15264"/>
                </a:lnTo>
                <a:cubicBezTo>
                  <a:pt x="0" y="17102"/>
                  <a:pt x="1101" y="18592"/>
                  <a:pt x="2458" y="18592"/>
                </a:cubicBezTo>
                <a:lnTo>
                  <a:pt x="17592" y="18592"/>
                </a:lnTo>
                <a:lnTo>
                  <a:pt x="21105" y="21600"/>
                </a:lnTo>
                <a:lnTo>
                  <a:pt x="19270" y="18584"/>
                </a:lnTo>
                <a:cubicBezTo>
                  <a:pt x="20567" y="18494"/>
                  <a:pt x="21600" y="17044"/>
                  <a:pt x="21600" y="15264"/>
                </a:cubicBezTo>
                <a:lnTo>
                  <a:pt x="21600" y="3328"/>
                </a:lnTo>
                <a:cubicBezTo>
                  <a:pt x="21600" y="1490"/>
                  <a:pt x="20499" y="0"/>
                  <a:pt x="19142" y="0"/>
                </a:cubicBezTo>
                <a:lnTo>
                  <a:pt x="2458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我覺得這個問題, 應該可以用 AI 來做!">
            <a:extLst>
              <a:ext uri="{FF2B5EF4-FFF2-40B4-BE49-F238E27FC236}">
                <a16:creationId xmlns:a16="http://schemas.microsoft.com/office/drawing/2014/main" xmlns="" id="{21F95768-8345-4381-88A1-6C16FD8ABC8A}"/>
              </a:ext>
            </a:extLst>
          </p:cNvPr>
          <p:cNvSpPr txBox="1"/>
          <p:nvPr/>
        </p:nvSpPr>
        <p:spPr>
          <a:xfrm>
            <a:off x="5457992" y="2841172"/>
            <a:ext cx="3770686" cy="186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我們的目標就是找到一組參數 </a:t>
            </a:r>
            <a:r>
              <a:rPr lang="en-US" altLang="zh-TW"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θ </a:t>
            </a:r>
            <a:r>
              <a:rPr lang="zh-TW" altLang="en-US"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*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，這組參數帶入損失函數，使得</a:t>
            </a:r>
            <a:r>
              <a:rPr lang="en-US" altLang="zh-TW" sz="28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L(</a:t>
            </a:r>
            <a:r>
              <a:rPr lang="el-GR" altLang="zh-TW" sz="28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θ * ) 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值最小。</a:t>
            </a:r>
            <a:endParaRPr sz="2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31387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Loss function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看我們的函數學習機和真實數據差多遠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979625" y="1792520"/>
            <a:ext cx="423275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先假設有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K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筆訓練資料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3">
            <a:extLst>
              <a:ext uri="{FF2B5EF4-FFF2-40B4-BE49-F238E27FC236}">
                <a16:creationId xmlns:a16="http://schemas.microsoft.com/office/drawing/2014/main" xmlns="" id="{3E095F47-6D0C-4B7E-A5A9-37A5B3E01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47" y="2729916"/>
            <a:ext cx="8445893" cy="3408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xmlns="" id="{F9BF0D02-54E1-4E65-B974-F973FAAB0CD9}"/>
              </a:ext>
            </a:extLst>
          </p:cNvPr>
          <p:cNvGrpSpPr/>
          <p:nvPr/>
        </p:nvGrpSpPr>
        <p:grpSpPr>
          <a:xfrm>
            <a:off x="6132513" y="2683846"/>
            <a:ext cx="5074040" cy="664091"/>
            <a:chOff x="1486527" y="-1648189"/>
            <a:chExt cx="5074040" cy="66409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xmlns="" id="{D0B738BA-E5A5-4F9A-A186-0240EF68DD89}"/>
                </a:ext>
              </a:extLst>
            </p:cNvPr>
            <p:cNvSpPr/>
            <p:nvPr/>
          </p:nvSpPr>
          <p:spPr>
            <a:xfrm>
              <a:off x="1486527" y="-1648189"/>
              <a:ext cx="5074040" cy="664091"/>
            </a:xfrm>
            <a:prstGeom prst="roundRect">
              <a:avLst>
                <a:gd name="adj" fmla="val 18018"/>
              </a:avLst>
            </a:prstGeom>
            <a:solidFill>
              <a:schemeClr val="bg1"/>
            </a:solidFill>
            <a:ln w="5715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xmlns="" id="{31915A3B-18B0-4B29-81CC-569FF45F7217}"/>
                    </a:ext>
                  </a:extLst>
                </p:cNvPr>
                <p:cNvSpPr txBox="1"/>
                <p:nvPr/>
              </p:nvSpPr>
              <p:spPr>
                <a:xfrm>
                  <a:off x="1783960" y="-1553132"/>
                  <a:ext cx="4479175" cy="4739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l" defTabSz="2438338" rtl="0" fontAlgn="auto" latinLnBrk="0" hangingPunct="0">
                    <a:lnSpc>
                      <a:spcPct val="11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kumimoji="0" lang="zh-TW" altLang="en-US" sz="2800" b="1" i="1" u="none" strike="noStrike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zh-TW" altLang="en-US" sz="2800" b="1" i="1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800" b="1" i="0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zh-TW" altLang="en-US" sz="2800" b="1" i="0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0" lang="zh-TW" altLang="en-US" sz="2800" b="1" i="0" u="none" strike="noStrike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zh-TW" altLang="en-US" sz="2800" b="1" i="1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800" b="1" i="0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kumimoji="0" lang="zh-TW" altLang="en-US" sz="2800" b="1" i="0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zh-TW" altLang="en-US" sz="2800" b="1" i="0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,</m:t>
                            </m:r>
                            <m:d>
                              <m:dPr>
                                <m:ctrlPr>
                                  <a:rPr kumimoji="0" lang="zh-TW" altLang="en-US" sz="2800" b="1" i="1" u="none" strike="noStrike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zh-TW" altLang="en-US" sz="2800" b="1" i="1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800" b="1" i="0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zh-TW" altLang="en-US" sz="2800" b="1" i="0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0" lang="zh-TW" altLang="en-US" sz="2800" b="1" i="0" u="none" strike="noStrike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zh-TW" altLang="en-US" sz="2800" b="1" i="1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800" b="1" i="0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kumimoji="0" lang="zh-TW" altLang="en-US" sz="2800" b="1" i="0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zh-TW" altLang="en-US" sz="2800" b="1" i="0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,⋯</m:t>
                            </m:r>
                            <m:d>
                              <m:dPr>
                                <m:ctrlPr>
                                  <a:rPr kumimoji="0" lang="zh-TW" altLang="en-US" sz="2800" b="1" i="1" u="none" strike="noStrike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zh-TW" altLang="en-US" sz="2800" b="1" i="1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800" b="1" i="0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TW" sz="2800" b="1" i="0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𝐤</m:t>
                                    </m:r>
                                  </m:sub>
                                </m:sSub>
                                <m:r>
                                  <a:rPr kumimoji="0" lang="zh-TW" altLang="en-US" sz="2800" b="1" i="0" u="none" strike="noStrike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zh-TW" altLang="en-US" sz="2800" b="1" i="1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800" b="1" i="0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kumimoji="0" lang="zh-TW" altLang="en-US" sz="2800" b="1" i="0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𝐤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zh-TW" altLang="en-US" sz="2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軟正黑體" pitchFamily="34" charset="-120"/>
                    <a:ea typeface="微軟正黑體" pitchFamily="34" charset="-120"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31915A3B-18B0-4B29-81CC-569FF45F7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960" y="-1553132"/>
                  <a:ext cx="4479175" cy="4739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xmlns="" id="{3968E6DB-9B09-4C99-83CD-0620A9347FE6}"/>
              </a:ext>
            </a:extLst>
          </p:cNvPr>
          <p:cNvCxnSpPr/>
          <p:nvPr/>
        </p:nvCxnSpPr>
        <p:spPr>
          <a:xfrm>
            <a:off x="7772400" y="2297102"/>
            <a:ext cx="261257" cy="378460"/>
          </a:xfrm>
          <a:prstGeom prst="straightConnector1">
            <a:avLst/>
          </a:prstGeom>
          <a:noFill/>
          <a:ln w="57150" cap="flat">
            <a:solidFill>
              <a:srgbClr val="FF8E7B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706813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Loss function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看我們的函數學習機和真實數據差多遠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979625" y="1792520"/>
            <a:ext cx="423275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計算兩點距離的方法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ECEB04F3-D3D9-4096-825F-247C6FB2A6D3}"/>
              </a:ext>
            </a:extLst>
          </p:cNvPr>
          <p:cNvGrpSpPr/>
          <p:nvPr/>
        </p:nvGrpSpPr>
        <p:grpSpPr>
          <a:xfrm>
            <a:off x="1556657" y="5226469"/>
            <a:ext cx="9078686" cy="664091"/>
            <a:chOff x="1556658" y="3309016"/>
            <a:chExt cx="9078686" cy="66409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xmlns="" id="{D0B738BA-E5A5-4F9A-A186-0240EF68DD89}"/>
                </a:ext>
              </a:extLst>
            </p:cNvPr>
            <p:cNvSpPr/>
            <p:nvPr/>
          </p:nvSpPr>
          <p:spPr>
            <a:xfrm>
              <a:off x="1556658" y="3309016"/>
              <a:ext cx="9078686" cy="664091"/>
            </a:xfrm>
            <a:prstGeom prst="roundRect">
              <a:avLst>
                <a:gd name="adj" fmla="val 18018"/>
              </a:avLst>
            </a:prstGeom>
            <a:solidFill>
              <a:schemeClr val="bg1"/>
            </a:solidFill>
            <a:ln w="5715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xmlns="" id="{1F869066-FEF5-4DC0-95AA-3A928FD0CEE1}"/>
                    </a:ext>
                  </a:extLst>
                </p:cNvPr>
                <p:cNvSpPr txBox="1"/>
                <p:nvPr/>
              </p:nvSpPr>
              <p:spPr>
                <a:xfrm>
                  <a:off x="1605644" y="3344410"/>
                  <a:ext cx="8947129" cy="5765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r>
                                  <a:rPr kumimoji="0" lang="zh-TW" altLang="en-US" sz="2800" b="1" i="0" u="none" strike="noStrike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kumimoji="0" lang="zh-TW" altLang="en-US" sz="2800" b="1" i="0" u="none" strike="noStrike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kumimoji="0" lang="en-US" altLang="zh-TW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zh-TW" altLang="en-US" sz="28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zh-TW" altLang="en-US" sz="2800" b="1" i="1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zh-TW" altLang="en-US" sz="2800" b="1" i="0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𝐲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zh-TW" altLang="en-US" sz="2800" b="1" i="0" u="none" strike="noStrike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𝐢</m:t>
                                </m:r>
                              </m:sub>
                            </m:sSub>
                          </m:e>
                        </m:d>
                        <m:r>
                          <a:rPr kumimoji="0" lang="zh-TW" altLang="en-US" sz="2800" b="1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kumimoji="0" lang="zh-TW" altLang="en-US" sz="2800" b="1" i="1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TW" altLang="en-US" sz="28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Microsoft Sans Serif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Microsoft Sans Serif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Microsoft Sans Serif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Microsoft Sans Serif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zh-TW" altLang="en-US" sz="2800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Microsoft Sans Serif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Microsoft Sans Serif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Microsoft Sans Serif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TW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kumimoji="0" lang="zh-TW" altLang="en-US" sz="2800" b="1" i="0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TW" altLang="en-US" sz="28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Microsoft Sans Serif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Microsoft Sans Serif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Microsoft Sans Serif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Microsoft Sans Serif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zh-TW" altLang="en-US" sz="2800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Microsoft Sans Serif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Microsoft Sans Serif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Microsoft Sans Serif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TW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TW" altLang="en-US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Sans Serif"/>
                              </a:rPr>
                              <m:t>+</m:t>
                            </m:r>
                            <m:r>
                              <a:rPr kumimoji="0" lang="zh-TW" altLang="en-US" sz="2800" b="1" i="0" u="none" strike="noStrike" cap="none" spc="0" normalizeH="0" baseline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…+</m:t>
                            </m:r>
                            <m:sSup>
                              <m:sSupPr>
                                <m:ctrlPr>
                                  <a:rPr kumimoji="0" lang="zh-TW" altLang="en-US" sz="2800" b="1" i="1" u="none" strike="noStrike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/>
                                    <a:sym typeface="Microsoft Sans Serif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zh-TW" altLang="en-US" sz="2800" b="1" i="1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Microsoft Sans Serif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zh-TW" altLang="en-US" sz="2800" b="1" i="1" u="none" strike="noStrike" cap="none" spc="0" normalizeH="0" baseline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/>
                                            <a:sym typeface="Microsoft Sans Serif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zh-TW" altLang="en-US" sz="2800" b="1" i="0" u="none" strike="noStrike" cap="none" spc="0" normalizeH="0" baseline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Microsoft Sans Serif"/>
                                          </a:rPr>
                                          <m:t>𝐚</m:t>
                                        </m:r>
                                      </m:e>
                                      <m:sub>
                                        <m:r>
                                          <a:rPr kumimoji="0" lang="zh-TW" altLang="en-US" sz="2800" b="1" i="0" u="none" strike="noStrike" cap="none" spc="0" normalizeH="0" baseline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Microsoft Sans Serif"/>
                                          </a:rPr>
                                          <m:t>𝐦</m:t>
                                        </m:r>
                                      </m:sub>
                                    </m:sSub>
                                    <m:r>
                                      <a:rPr kumimoji="0" lang="zh-TW" altLang="en-US" sz="2800" b="1" i="0" u="none" strike="noStrike" cap="none" spc="0" normalizeH="0" baseline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Microsoft Sans Serif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zh-TW" altLang="en-US" sz="2800" b="1" i="1" u="none" strike="noStrike" cap="none" spc="0" normalizeH="0" baseline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/>
                                            <a:sym typeface="Microsoft Sans Serif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zh-TW" altLang="en-US" sz="2800" b="1" i="0" u="none" strike="noStrike" cap="none" spc="0" normalizeH="0" baseline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Microsoft Sans Serif"/>
                                          </a:rPr>
                                          <m:t>𝐛</m:t>
                                        </m:r>
                                      </m:e>
                                      <m:sub>
                                        <m:r>
                                          <a:rPr kumimoji="0" lang="zh-TW" altLang="en-US" sz="2800" b="1" i="0" u="none" strike="noStrike" cap="none" spc="0" normalizeH="0" baseline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Microsoft Sans Serif"/>
                                          </a:rPr>
                                          <m:t>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zh-TW" altLang="en-US" sz="2800" b="1" i="0" u="none" strike="noStrike" cap="none" spc="0" normalizeH="0" baseline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icrosoft Sans Serif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kumimoji="0" lang="zh-TW" altLang="en-US" sz="2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軟正黑體" pitchFamily="34" charset="-120"/>
                    <a:ea typeface="微軟正黑體" pitchFamily="34" charset="-120"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F869066-FEF5-4DC0-95AA-3A928FD0C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644" y="3344410"/>
                  <a:ext cx="8947129" cy="5765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我覺得這個問題, 應該可以用 AI 來做!">
                <a:extLst>
                  <a:ext uri="{FF2B5EF4-FFF2-40B4-BE49-F238E27FC236}">
                    <a16:creationId xmlns:a16="http://schemas.microsoft.com/office/drawing/2014/main" xmlns="" id="{178771E4-16FB-4E3F-B38C-A7B869B5426C}"/>
                  </a:ext>
                </a:extLst>
              </p:cNvPr>
              <p:cNvSpPr txBox="1"/>
              <p:nvPr/>
            </p:nvSpPr>
            <p:spPr>
              <a:xfrm>
                <a:off x="2779749" y="2523560"/>
                <a:ext cx="7669176" cy="164044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b="1" i="1" smtClean="0">
                            <a:solidFill>
                              <a:srgbClr val="0A6FB7"/>
                            </a:solidFill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𝒚</m:t>
                        </m:r>
                      </m:e>
                      <m:sub>
                        <m:r>
                          <a:rPr lang="zh-TW" altLang="en-US" sz="2800" b="1" i="1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  <a:sym typeface="Microsoft Sans Serif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800" b="1" i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sz="2800" b="1" i="1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</a:rPr>
                  <a:t>:</a:t>
                </a:r>
                <a:r>
                  <a:rPr lang="zh-TW" altLang="en-US" sz="2800" b="1" i="1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zh-TW" altLang="en-US" sz="2800" b="1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</a:rPr>
                  <a:t>正確答案，表示為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en-US" sz="2800" b="1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sz="2800" b="1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28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zh-TW" altLang="en-US" sz="28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TW" altLang="en-US" sz="28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en-US" sz="2800" b="1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28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TW" altLang="en-US" sz="2800" b="1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1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b>
                                <m:r>
                                  <a:rPr lang="zh-TW" altLang="en-US" sz="2800" b="1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zh-TW" altLang="en-US" sz="2800" b="1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sz="28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zh-TW" altLang="en-US" sz="28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𝐦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800" b="1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FF8E7B"/>
                  </a:buClr>
                  <a:buFont typeface="Yu Mincho Demibold" panose="02020600000000000000" pitchFamily="18" charset="-128"/>
                  <a:buChar char="▶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b="1" i="1" smtClean="0">
                            <a:solidFill>
                              <a:srgbClr val="0A6FB7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TW" altLang="en-US" sz="2800" b="1" i="1">
                                <a:solidFill>
                                  <a:srgbClr val="0A6FB7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zh-TW" altLang="en-US" sz="2800" b="1" i="1">
                                <a:solidFill>
                                  <a:srgbClr val="0A6FB7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zh-TW" altLang="en-US" sz="2800" b="1" i="1">
                            <a:solidFill>
                              <a:srgbClr val="0A6FB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800" b="1" i="1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sz="2800" b="1" i="1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</a:rPr>
                  <a:t>:</a:t>
                </a:r>
                <a:r>
                  <a:rPr lang="zh-TW" altLang="en-US" sz="2800" b="1" i="1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zh-TW" altLang="en-US" sz="2800" b="1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</a:rPr>
                  <a:t>一個</a:t>
                </a:r>
                <a:r>
                  <a:rPr lang="en-US" altLang="zh-TW" sz="2800" b="1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</a:rPr>
                  <a:t>m</a:t>
                </a:r>
                <a:r>
                  <a:rPr lang="zh-TW" altLang="en-US" sz="2800" b="1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</a:rPr>
                  <a:t>維向量，表示為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TW" sz="2800" b="1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TW" sz="2800" b="1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zh-TW" altLang="ar-AE" sz="28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ar-AE" altLang="zh-TW" sz="28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altLang="zh-TW" sz="2800" b="1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sSub>
                              <m:sSubPr>
                                <m:ctrlPr>
                                  <a:rPr lang="ar-AE" altLang="zh-TW" sz="2800" b="1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ar-AE" sz="2800" b="1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b>
                                <m:r>
                                  <a:rPr lang="ar-AE" altLang="zh-TW" sz="2800" b="1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ar-AE" altLang="zh-TW" sz="2800" b="1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zh-TW" altLang="ar-AE" sz="28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𝐦</m:t>
                            </m:r>
                          </m:sub>
                        </m:sSub>
                      </m:e>
                    </m:d>
                  </m:oMath>
                </a14:m>
                <a:endParaRPr lang="ar-AE" altLang="zh-TW" sz="2800" b="1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>
          <p:sp>
            <p:nvSpPr>
              <p:cNvPr id="15" name="我覺得這個問題, 應該可以用 AI 來做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8771E4-16FB-4E3F-B38C-A7B869B54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749" y="2523560"/>
                <a:ext cx="7669176" cy="1640448"/>
              </a:xfrm>
              <a:prstGeom prst="rect">
                <a:avLst/>
              </a:prstGeom>
              <a:blipFill rotWithShape="1">
                <a:blip r:embed="rId3"/>
                <a:stretch>
                  <a:fillRect b="-185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號: 向下 15">
            <a:extLst>
              <a:ext uri="{FF2B5EF4-FFF2-40B4-BE49-F238E27FC236}">
                <a16:creationId xmlns:a16="http://schemas.microsoft.com/office/drawing/2014/main" xmlns="" id="{77C7AEA2-0AA8-431C-AC58-CAE880167164}"/>
              </a:ext>
            </a:extLst>
          </p:cNvPr>
          <p:cNvSpPr/>
          <p:nvPr/>
        </p:nvSpPr>
        <p:spPr>
          <a:xfrm>
            <a:off x="5860818" y="4260614"/>
            <a:ext cx="543389" cy="727393"/>
          </a:xfrm>
          <a:prstGeom prst="downArrow">
            <a:avLst/>
          </a:prstGeom>
          <a:solidFill>
            <a:srgbClr val="FF8E7B"/>
          </a:solidFill>
          <a:ln w="12700" cap="flat">
            <a:solidFill>
              <a:srgbClr val="FF8E7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itchFamily="34" charset="-120"/>
              <a:ea typeface="微軟正黑體" pitchFamily="34" charset="-120"/>
              <a:cs typeface="Helvetica Neue Medium"/>
              <a:sym typeface="Helvetica Neue Medium"/>
            </a:endParaRPr>
          </a:p>
        </p:txBody>
      </p:sp>
      <p:sp>
        <p:nvSpPr>
          <p:cNvPr id="18" name="我覺得這個問題, 應該可以用 AI 來做!">
            <a:extLst>
              <a:ext uri="{FF2B5EF4-FFF2-40B4-BE49-F238E27FC236}">
                <a16:creationId xmlns:a16="http://schemas.microsoft.com/office/drawing/2014/main" xmlns="" id="{FE2B2E31-5707-4CD5-8FCA-059DC9B02F30}"/>
              </a:ext>
            </a:extLst>
          </p:cNvPr>
          <p:cNvSpPr txBox="1"/>
          <p:nvPr/>
        </p:nvSpPr>
        <p:spPr>
          <a:xfrm>
            <a:off x="6602841" y="4328790"/>
            <a:ext cx="2276162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兩點距離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差異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67891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Loss function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看我們的函數學習機和真實數據差多遠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788088" y="1792520"/>
            <a:ext cx="661582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均方誤差（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MSE, Mean Squared Error)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12">
            <a:extLst>
              <a:ext uri="{FF2B5EF4-FFF2-40B4-BE49-F238E27FC236}">
                <a16:creationId xmlns:a16="http://schemas.microsoft.com/office/drawing/2014/main" xmlns="" id="{0E289A2D-7DFE-4B28-B493-42332285A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3" y="2437373"/>
            <a:ext cx="9206211" cy="3769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2037205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/>
              <a:t>神經網路的參數調整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假裝只有一個參數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15">
            <a:extLst>
              <a:ext uri="{FF2B5EF4-FFF2-40B4-BE49-F238E27FC236}">
                <a16:creationId xmlns:a16="http://schemas.microsoft.com/office/drawing/2014/main" xmlns="" id="{B1CE8194-CF5D-4932-8359-71E72D5188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6" y="2752935"/>
            <a:ext cx="7007693" cy="315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77FF8409-47A7-4A2C-8C0E-A53F3C71C45B}"/>
              </a:ext>
            </a:extLst>
          </p:cNvPr>
          <p:cNvGrpSpPr/>
          <p:nvPr/>
        </p:nvGrpSpPr>
        <p:grpSpPr>
          <a:xfrm>
            <a:off x="8673827" y="4114123"/>
            <a:ext cx="1589260" cy="1080000"/>
            <a:chOff x="1556658" y="3281062"/>
            <a:chExt cx="1589260" cy="1080000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xmlns="" id="{688A1442-22EC-4591-8E9F-1317A2F3AD04}"/>
                </a:ext>
              </a:extLst>
            </p:cNvPr>
            <p:cNvSpPr/>
            <p:nvPr/>
          </p:nvSpPr>
          <p:spPr>
            <a:xfrm>
              <a:off x="1556658" y="3281062"/>
              <a:ext cx="1589260" cy="1080000"/>
            </a:xfrm>
            <a:prstGeom prst="roundRect">
              <a:avLst>
                <a:gd name="adj" fmla="val 18018"/>
              </a:avLst>
            </a:prstGeom>
            <a:solidFill>
              <a:schemeClr val="bg1"/>
            </a:solidFill>
            <a:ln w="57150" cap="flat">
              <a:solidFill>
                <a:srgbClr val="99DDC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xmlns="" id="{AF5C58E3-2BCF-4A5D-81D4-0CFDEF8BBA98}"/>
                    </a:ext>
                  </a:extLst>
                </p:cNvPr>
                <p:cNvSpPr txBox="1"/>
                <p:nvPr/>
              </p:nvSpPr>
              <p:spPr>
                <a:xfrm>
                  <a:off x="1722643" y="3346378"/>
                  <a:ext cx="1148263" cy="9012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defTabSz="2438338" hangingPunct="0">
                    <a:lnSpc>
                      <a:spcPct val="110000"/>
                    </a:lnSpc>
                    <a:spcBef>
                      <a:spcPts val="45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−</m:t>
                        </m:r>
                        <m:r>
                          <a:rPr kumimoji="0" lang="zh-TW" altLang="en-US" sz="2800" b="1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icrosoft Sans Serif"/>
                          </a:rPr>
                          <m:t>𝛈</m:t>
                        </m:r>
                        <m:f>
                          <m:fPr>
                            <m:ctrlPr>
                              <a:rPr kumimoji="0" lang="zh-TW" altLang="en-US" sz="28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Microsoft Sans Serif"/>
                              </a:rPr>
                            </m:ctrlPr>
                          </m:fPr>
                          <m:num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𝛛</m:t>
                            </m:r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𝐋</m:t>
                            </m:r>
                          </m:num>
                          <m:den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𝛛</m:t>
                            </m:r>
                            <m:r>
                              <a:rPr kumimoji="0" lang="zh-TW" altLang="en-US" sz="2800" b="1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icrosoft Sans Serif"/>
                              </a:rPr>
                              <m:t>𝐰</m:t>
                            </m:r>
                          </m:den>
                        </m:f>
                      </m:oMath>
                    </m:oMathPara>
                  </a14:m>
                  <a:endParaRPr kumimoji="0" lang="zh-TW" altLang="en-US" sz="2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icrosoft Sans Serif"/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AF5C58E3-2BCF-4A5D-81D4-0CFDEF8BB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643" y="3346378"/>
                  <a:ext cx="1148263" cy="9012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我覺得這個問題, 應該可以用 AI 來做!">
            <a:extLst>
              <a:ext uri="{FF2B5EF4-FFF2-40B4-BE49-F238E27FC236}">
                <a16:creationId xmlns:a16="http://schemas.microsoft.com/office/drawing/2014/main" xmlns="" id="{351BCB2A-6901-488E-9A12-F31A59719729}"/>
              </a:ext>
            </a:extLst>
          </p:cNvPr>
          <p:cNvSpPr txBox="1"/>
          <p:nvPr/>
        </p:nvSpPr>
        <p:spPr>
          <a:xfrm>
            <a:off x="7583114" y="3068193"/>
            <a:ext cx="377068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對某個參數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w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而言，其實就是這個公式來調整參數。</a:t>
            </a:r>
            <a:endParaRPr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82449BD-24AE-487E-9F68-E57BFC9B7F10}"/>
              </a:ext>
            </a:extLst>
          </p:cNvPr>
          <p:cNvSpPr/>
          <p:nvPr/>
        </p:nvSpPr>
        <p:spPr>
          <a:xfrm>
            <a:off x="7528600" y="2930303"/>
            <a:ext cx="3770686" cy="2498272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078575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/>
              <a:t>神經網路的參數調整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如何讓損失函數變小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?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63">
            <a:extLst>
              <a:ext uri="{FF2B5EF4-FFF2-40B4-BE49-F238E27FC236}">
                <a16:creationId xmlns:a16="http://schemas.microsoft.com/office/drawing/2014/main" xmlns="" id="{72EFEFE8-4F7B-414C-A690-01D913EC9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85" y="2313879"/>
            <a:ext cx="8456125" cy="3909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7888214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/>
              <a:t>神經網路的參數調整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關鍵在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切線斜率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18">
            <a:extLst>
              <a:ext uri="{FF2B5EF4-FFF2-40B4-BE49-F238E27FC236}">
                <a16:creationId xmlns:a16="http://schemas.microsoft.com/office/drawing/2014/main" xmlns="" id="{0C7B49E5-47D1-4300-A0B5-6970220880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08" y="2685935"/>
            <a:ext cx="8291736" cy="306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1" name="我覺得這個問題, 應該可以用 AI 來做!">
            <a:extLst>
              <a:ext uri="{FF2B5EF4-FFF2-40B4-BE49-F238E27FC236}">
                <a16:creationId xmlns:a16="http://schemas.microsoft.com/office/drawing/2014/main" xmlns="" id="{1AF90246-0ED0-431D-85D2-0B64ED427AC3}"/>
              </a:ext>
            </a:extLst>
          </p:cNvPr>
          <p:cNvSpPr txBox="1"/>
          <p:nvPr/>
        </p:nvSpPr>
        <p:spPr>
          <a:xfrm>
            <a:off x="384364" y="3220575"/>
            <a:ext cx="2711446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「極小值方向和切線斜率指的方向是相反的」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，於是我們往「</a:t>
            </a:r>
            <a:r>
              <a:rPr lang="zh-TW" altLang="en-US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負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」的切線斜率調整就好！</a:t>
            </a:r>
            <a:endParaRPr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8BD15F-E7CB-4C93-A305-4610A89FAF6A}"/>
              </a:ext>
            </a:extLst>
          </p:cNvPr>
          <p:cNvSpPr/>
          <p:nvPr/>
        </p:nvSpPr>
        <p:spPr>
          <a:xfrm>
            <a:off x="296104" y="2966904"/>
            <a:ext cx="2887967" cy="2498272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588346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/>
              <a:t>神經網路的參數調整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新的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w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值表示方法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13C25E04-D1F7-491C-8265-AD97A45C16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26" y="2283794"/>
            <a:ext cx="6762547" cy="39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026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</TotalTime>
  <Words>1278</Words>
  <Application>Microsoft Office PowerPoint</Application>
  <PresentationFormat>自訂</PresentationFormat>
  <Paragraphs>89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115</cp:revision>
  <dcterms:created xsi:type="dcterms:W3CDTF">2020-07-01T18:22:10Z</dcterms:created>
  <dcterms:modified xsi:type="dcterms:W3CDTF">2022-10-12T02:54:24Z</dcterms:modified>
</cp:coreProperties>
</file>