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9"/>
  </p:notesMasterIdLst>
  <p:handoutMasterIdLst>
    <p:handoutMasterId r:id="rId20"/>
  </p:handoutMasterIdLst>
  <p:sldIdLst>
    <p:sldId id="298" r:id="rId2"/>
    <p:sldId id="317" r:id="rId3"/>
    <p:sldId id="323" r:id="rId4"/>
    <p:sldId id="324" r:id="rId5"/>
    <p:sldId id="318" r:id="rId6"/>
    <p:sldId id="325" r:id="rId7"/>
    <p:sldId id="326" r:id="rId8"/>
    <p:sldId id="319" r:id="rId9"/>
    <p:sldId id="320" r:id="rId10"/>
    <p:sldId id="321" r:id="rId11"/>
    <p:sldId id="327" r:id="rId12"/>
    <p:sldId id="328" r:id="rId13"/>
    <p:sldId id="329" r:id="rId14"/>
    <p:sldId id="322" r:id="rId15"/>
    <p:sldId id="331" r:id="rId16"/>
    <p:sldId id="330" r:id="rId17"/>
    <p:sldId id="30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E7B"/>
    <a:srgbClr val="0A6FB7"/>
    <a:srgbClr val="99DDC6"/>
    <a:srgbClr val="DAE3F3"/>
    <a:srgbClr val="577590"/>
    <a:srgbClr val="FFFBE9"/>
    <a:srgbClr val="498972"/>
    <a:srgbClr val="90BE6D"/>
    <a:srgbClr val="FFCB78"/>
    <a:srgbClr val="F3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0" d="100"/>
          <a:sy n="70" d="100"/>
        </p:scale>
        <p:origin x="-1003" y="-389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="" xmlns:a16="http://schemas.microsoft.com/office/drawing/2014/main" id="{97CAAA1F-F4DD-450C-A923-AD6DF0E23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06472379-190A-4E66-869F-A7D16D9EED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4686-08DE-4968-B5FE-398BCEB4809E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3A8B9A33-A1A5-4CBA-8DF3-8B2293EFB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26A726FF-1FF2-4B50-BF38-F93E8C17D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FB9-C49E-4A54-8B8A-B1A341A33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44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3D9-4AD9-428E-AB4A-5D696D3CAFA4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A15D-B8E6-4875-B5DF-5CF5B4355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="" xmlns:a16="http://schemas.microsoft.com/office/drawing/2014/main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9515398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860B3BFE-2F1C-4E24-93EC-C96B839251F8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》II-11</a:t>
            </a:r>
          </a:p>
        </p:txBody>
      </p:sp>
    </p:spTree>
    <p:extLst>
      <p:ext uri="{BB962C8B-B14F-4D97-AF65-F5344CB8AC3E}">
        <p14:creationId xmlns:p14="http://schemas.microsoft.com/office/powerpoint/2010/main" val="70605210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="" xmlns:a16="http://schemas.microsoft.com/office/drawing/2014/main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43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pic>
        <p:nvPicPr>
          <p:cNvPr id="15" name="影像" descr="影像">
            <a:extLst>
              <a:ext uri="{FF2B5EF4-FFF2-40B4-BE49-F238E27FC236}">
                <a16:creationId xmlns="" xmlns:a16="http://schemas.microsoft.com/office/drawing/2014/main" id="{F20D0D5D-45FC-4E7D-AABB-A010DD22F1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05845695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FEB63DF0-14B1-4687-AA56-33ACE68F0A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02" y="1807184"/>
            <a:ext cx="2126712" cy="17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1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="" xmlns:a16="http://schemas.microsoft.com/office/drawing/2014/main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61259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F4B5DA7F-0C68-4220-9A45-2A827B3B3017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》II-11</a:t>
            </a:r>
          </a:p>
        </p:txBody>
      </p:sp>
    </p:spTree>
    <p:extLst>
      <p:ext uri="{BB962C8B-B14F-4D97-AF65-F5344CB8AC3E}">
        <p14:creationId xmlns:p14="http://schemas.microsoft.com/office/powerpoint/2010/main" val="16922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4" r:id="rId2"/>
    <p:sldLayoutId id="2147483729" r:id="rId3"/>
    <p:sldLayoutId id="2147483731" r:id="rId4"/>
    <p:sldLayoutId id="2147483732" r:id="rId5"/>
    <p:sldLayoutId id="2147483733" r:id="rId6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59" name="安裝 Anaconda"/>
          <p:cNvSpPr txBox="1">
            <a:spLocks noGrp="1"/>
          </p:cNvSpPr>
          <p:nvPr>
            <p:ph type="body" sz="quarter" idx="15"/>
          </p:nvPr>
        </p:nvSpPr>
        <p:spPr>
          <a:xfrm>
            <a:off x="979947" y="4086570"/>
            <a:ext cx="10369364" cy="1727652"/>
          </a:xfrm>
          <a:prstGeom prst="rect">
            <a:avLst/>
          </a:prstGeom>
        </p:spPr>
        <p:txBody>
          <a:bodyPr/>
          <a:lstStyle/>
          <a:p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實作手寫辨識：</a:t>
            </a:r>
            <a:r>
              <a:rPr lang="en-US" altLang="zh-TW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MNIST </a:t>
            </a:r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數據集</a:t>
            </a:r>
            <a:endParaRPr lang="en-US" altLang="zh-TW" sz="6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冒險01"/>
          <p:cNvSpPr txBox="1"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11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10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欣賞一下資料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用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shape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查看數據樣子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B3C14B4F-D6F9-48FE-A5E9-1D61D24BD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70" y="2489730"/>
            <a:ext cx="11252913" cy="133115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74D6DF1F-65FF-4DDC-B0A2-C6595E8BF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138" y="4307431"/>
            <a:ext cx="6919433" cy="158132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="" xmlns:a16="http://schemas.microsoft.com/office/drawing/2014/main" id="{49B422DC-C35B-4868-8C2E-0C3471721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79" y="3429000"/>
            <a:ext cx="2390513" cy="25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707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11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欣賞一下資料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從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60000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筆資料當中挑一筆來看看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F16BA6F1-BE46-4A08-9195-94DA522A8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05" y="2444221"/>
            <a:ext cx="11073702" cy="115923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2129F07A-8E03-4FA4-81C8-6EA15857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26" y="3621322"/>
            <a:ext cx="5387674" cy="23081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767A9823-C1E8-4859-9BE9-6623923F69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614" y="3854622"/>
            <a:ext cx="1581316" cy="2135591"/>
          </a:xfrm>
          <a:prstGeom prst="rect">
            <a:avLst/>
          </a:prstGeom>
        </p:spPr>
      </p:pic>
      <p:sp>
        <p:nvSpPr>
          <p:cNvPr id="12" name="泡泡引言框">
            <a:extLst>
              <a:ext uri="{FF2B5EF4-FFF2-40B4-BE49-F238E27FC236}">
                <a16:creationId xmlns="" xmlns:a16="http://schemas.microsoft.com/office/drawing/2014/main" id="{BE7B7A90-524D-4498-A317-F5B0A7DE2E23}"/>
              </a:ext>
            </a:extLst>
          </p:cNvPr>
          <p:cNvSpPr/>
          <p:nvPr/>
        </p:nvSpPr>
        <p:spPr>
          <a:xfrm>
            <a:off x="6572416" y="2969819"/>
            <a:ext cx="3478057" cy="2135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6" y="0"/>
                </a:moveTo>
                <a:cubicBezTo>
                  <a:pt x="665" y="0"/>
                  <a:pt x="0" y="1641"/>
                  <a:pt x="0" y="3664"/>
                </a:cubicBezTo>
                <a:lnTo>
                  <a:pt x="0" y="15128"/>
                </a:lnTo>
                <a:cubicBezTo>
                  <a:pt x="0" y="17151"/>
                  <a:pt x="665" y="18790"/>
                  <a:pt x="1486" y="18790"/>
                </a:cubicBezTo>
                <a:lnTo>
                  <a:pt x="16502" y="18790"/>
                </a:lnTo>
                <a:lnTo>
                  <a:pt x="19182" y="21600"/>
                </a:lnTo>
                <a:lnTo>
                  <a:pt x="17727" y="18790"/>
                </a:lnTo>
                <a:lnTo>
                  <a:pt x="20114" y="18790"/>
                </a:lnTo>
                <a:cubicBezTo>
                  <a:pt x="20935" y="18790"/>
                  <a:pt x="21600" y="17151"/>
                  <a:pt x="21600" y="15128"/>
                </a:cubicBezTo>
                <a:lnTo>
                  <a:pt x="21600" y="3664"/>
                </a:lnTo>
                <a:cubicBezTo>
                  <a:pt x="21600" y="1641"/>
                  <a:pt x="20935" y="0"/>
                  <a:pt x="20114" y="0"/>
                </a:cubicBezTo>
                <a:lnTo>
                  <a:pt x="1486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80000"/>
              </a:lnSpc>
              <a:defRPr sz="4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輸入是一張   的圖, 「拉平」是 784 維的向量。…">
            <a:extLst>
              <a:ext uri="{FF2B5EF4-FFF2-40B4-BE49-F238E27FC236}">
                <a16:creationId xmlns="" xmlns:a16="http://schemas.microsoft.com/office/drawing/2014/main" id="{78ACBFF2-BC18-4BFF-B83E-AD7D87A1E699}"/>
              </a:ext>
            </a:extLst>
          </p:cNvPr>
          <p:cNvSpPr txBox="1"/>
          <p:nvPr/>
        </p:nvSpPr>
        <p:spPr>
          <a:xfrm>
            <a:off x="6792687" y="3067923"/>
            <a:ext cx="307816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因為一共有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60000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筆資料，所以我們可以在編號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0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59999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中選一個看看。</a:t>
            </a:r>
            <a:endParaRPr lang="zh-TW" altLang="en-US" sz="3200" b="1" kern="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8420326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12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欣賞一下資料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4792598" y="1792520"/>
            <a:ext cx="2721294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把資料畫出來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2" name="泡泡引言框">
            <a:extLst>
              <a:ext uri="{FF2B5EF4-FFF2-40B4-BE49-F238E27FC236}">
                <a16:creationId xmlns="" xmlns:a16="http://schemas.microsoft.com/office/drawing/2014/main" id="{BE7B7A90-524D-4498-A317-F5B0A7DE2E23}"/>
              </a:ext>
            </a:extLst>
          </p:cNvPr>
          <p:cNvSpPr/>
          <p:nvPr/>
        </p:nvSpPr>
        <p:spPr>
          <a:xfrm>
            <a:off x="3918859" y="4506693"/>
            <a:ext cx="6066299" cy="1143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6" y="0"/>
                </a:moveTo>
                <a:cubicBezTo>
                  <a:pt x="665" y="0"/>
                  <a:pt x="0" y="1641"/>
                  <a:pt x="0" y="3664"/>
                </a:cubicBezTo>
                <a:lnTo>
                  <a:pt x="0" y="15128"/>
                </a:lnTo>
                <a:cubicBezTo>
                  <a:pt x="0" y="17151"/>
                  <a:pt x="665" y="18790"/>
                  <a:pt x="1486" y="18790"/>
                </a:cubicBezTo>
                <a:lnTo>
                  <a:pt x="16502" y="18790"/>
                </a:lnTo>
                <a:lnTo>
                  <a:pt x="19182" y="21600"/>
                </a:lnTo>
                <a:lnTo>
                  <a:pt x="17727" y="18790"/>
                </a:lnTo>
                <a:lnTo>
                  <a:pt x="20114" y="18790"/>
                </a:lnTo>
                <a:cubicBezTo>
                  <a:pt x="20935" y="18790"/>
                  <a:pt x="21600" y="17151"/>
                  <a:pt x="21600" y="15128"/>
                </a:cubicBezTo>
                <a:lnTo>
                  <a:pt x="21600" y="3664"/>
                </a:lnTo>
                <a:cubicBezTo>
                  <a:pt x="21600" y="1641"/>
                  <a:pt x="20935" y="0"/>
                  <a:pt x="20114" y="0"/>
                </a:cubicBezTo>
                <a:lnTo>
                  <a:pt x="1486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80000"/>
              </a:lnSpc>
              <a:defRPr sz="4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輸入是一張   的圖, 「拉平」是 784 維的向量。…">
            <a:extLst>
              <a:ext uri="{FF2B5EF4-FFF2-40B4-BE49-F238E27FC236}">
                <a16:creationId xmlns="" xmlns:a16="http://schemas.microsoft.com/office/drawing/2014/main" id="{78ACBFF2-BC18-4BFF-B83E-AD7D87A1E699}"/>
              </a:ext>
            </a:extLst>
          </p:cNvPr>
          <p:cNvSpPr txBox="1"/>
          <p:nvPr/>
        </p:nvSpPr>
        <p:spPr>
          <a:xfrm>
            <a:off x="4087749" y="4536930"/>
            <a:ext cx="570145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每筆數據共有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28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列，每列都是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0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到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255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的數字。我們不是電腦，看不出來到底長什麼樣子，於是可以畫出來試試看。</a:t>
            </a:r>
            <a:endParaRPr lang="zh-TW" altLang="en-US" sz="3600" b="1" kern="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0878BA5D-E3A4-4C19-9E1D-042B0A2E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20" y="2531649"/>
            <a:ext cx="11221135" cy="79372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BD51746D-6967-4E25-A4DA-B033238C0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3" y="3480736"/>
            <a:ext cx="2445721" cy="23871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="" xmlns:a16="http://schemas.microsoft.com/office/drawing/2014/main" id="{606977B8-2122-4A8E-A241-46C92A2EED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138" y="4068490"/>
            <a:ext cx="1393192" cy="1951901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="" xmlns:a16="http://schemas.microsoft.com/office/drawing/2014/main" id="{6A8E3BBF-CC3E-4A8F-B5EB-01F4E6AC048B}"/>
              </a:ext>
            </a:extLst>
          </p:cNvPr>
          <p:cNvGrpSpPr/>
          <p:nvPr/>
        </p:nvGrpSpPr>
        <p:grpSpPr>
          <a:xfrm>
            <a:off x="3888423" y="3199428"/>
            <a:ext cx="6001426" cy="1186775"/>
            <a:chOff x="241751" y="3913814"/>
            <a:chExt cx="5607770" cy="1186775"/>
          </a:xfrm>
        </p:grpSpPr>
        <p:sp>
          <p:nvSpPr>
            <p:cNvPr id="15" name="等腰三角形 14">
              <a:extLst>
                <a:ext uri="{FF2B5EF4-FFF2-40B4-BE49-F238E27FC236}">
                  <a16:creationId xmlns="" xmlns:a16="http://schemas.microsoft.com/office/drawing/2014/main" id="{D28EFB4B-0741-4B7A-A665-DA280EF39E54}"/>
                </a:ext>
              </a:extLst>
            </p:cNvPr>
            <p:cNvSpPr/>
            <p:nvPr/>
          </p:nvSpPr>
          <p:spPr>
            <a:xfrm>
              <a:off x="241752" y="3913814"/>
              <a:ext cx="844866" cy="1182013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cs typeface="Helvetica Neue Medium"/>
                <a:sym typeface="Helvetica Neue Medium"/>
              </a:endParaRPr>
            </a:p>
          </p:txBody>
        </p:sp>
        <p:sp>
          <p:nvSpPr>
            <p:cNvPr id="16" name="語音泡泡: 圓角矩形 15">
              <a:extLst>
                <a:ext uri="{FF2B5EF4-FFF2-40B4-BE49-F238E27FC236}">
                  <a16:creationId xmlns="" xmlns:a16="http://schemas.microsoft.com/office/drawing/2014/main" id="{DB9A7062-E6F2-4AE4-83E8-E49F06CE82F8}"/>
                </a:ext>
              </a:extLst>
            </p:cNvPr>
            <p:cNvSpPr/>
            <p:nvPr/>
          </p:nvSpPr>
          <p:spPr>
            <a:xfrm>
              <a:off x="241751" y="4277853"/>
              <a:ext cx="5607770" cy="822736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000" b="1" dirty="0" err="1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imshow</a:t>
              </a:r>
              <a:r>
                <a:rPr lang="en-US" altLang="zh-TW" sz="2000" b="1" dirty="0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20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</a:t>
              </a:r>
              <a:r>
                <a:rPr lang="en-US" altLang="zh-TW" sz="20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matplotlib </a:t>
              </a:r>
              <a:r>
                <a:rPr lang="zh-TW" altLang="en-US" sz="20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中用來顯示圖片的，我們的圖是灰階，所以主題（</a:t>
              </a:r>
              <a:r>
                <a:rPr lang="en-US" altLang="zh-TW" sz="20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color map</a:t>
              </a:r>
              <a:r>
                <a:rPr lang="zh-TW" altLang="en-US" sz="20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）選擇 </a:t>
              </a:r>
              <a:r>
                <a:rPr lang="en-US" altLang="zh-TW" sz="20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'Greys'</a:t>
              </a:r>
              <a:r>
                <a:rPr lang="zh-TW" altLang="en-US" sz="20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zh-TW" altLang="en-US" sz="20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3867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13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欣賞一下資料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4365339" y="1792520"/>
            <a:ext cx="3491459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看看「答案」的長相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B0A6D929-A2D1-416E-BCF4-4AB0A420D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0" y="2536009"/>
            <a:ext cx="10927200" cy="1288228"/>
          </a:xfrm>
          <a:prstGeom prst="rect">
            <a:avLst/>
          </a:prstGeom>
        </p:spPr>
      </p:pic>
      <p:sp>
        <p:nvSpPr>
          <p:cNvPr id="12" name="泡泡引言框">
            <a:extLst>
              <a:ext uri="{FF2B5EF4-FFF2-40B4-BE49-F238E27FC236}">
                <a16:creationId xmlns="" xmlns:a16="http://schemas.microsoft.com/office/drawing/2014/main" id="{BE7B7A90-524D-4498-A317-F5B0A7DE2E23}"/>
              </a:ext>
            </a:extLst>
          </p:cNvPr>
          <p:cNvSpPr/>
          <p:nvPr/>
        </p:nvSpPr>
        <p:spPr>
          <a:xfrm>
            <a:off x="3853543" y="3510644"/>
            <a:ext cx="4604657" cy="1741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6" y="0"/>
                </a:moveTo>
                <a:cubicBezTo>
                  <a:pt x="665" y="0"/>
                  <a:pt x="0" y="1641"/>
                  <a:pt x="0" y="3664"/>
                </a:cubicBezTo>
                <a:lnTo>
                  <a:pt x="0" y="15128"/>
                </a:lnTo>
                <a:cubicBezTo>
                  <a:pt x="0" y="17151"/>
                  <a:pt x="665" y="18790"/>
                  <a:pt x="1486" y="18790"/>
                </a:cubicBezTo>
                <a:lnTo>
                  <a:pt x="16502" y="18790"/>
                </a:lnTo>
                <a:lnTo>
                  <a:pt x="19182" y="21600"/>
                </a:lnTo>
                <a:lnTo>
                  <a:pt x="17727" y="18790"/>
                </a:lnTo>
                <a:lnTo>
                  <a:pt x="20114" y="18790"/>
                </a:lnTo>
                <a:cubicBezTo>
                  <a:pt x="20935" y="18790"/>
                  <a:pt x="21600" y="17151"/>
                  <a:pt x="21600" y="15128"/>
                </a:cubicBezTo>
                <a:lnTo>
                  <a:pt x="21600" y="3664"/>
                </a:lnTo>
                <a:cubicBezTo>
                  <a:pt x="21600" y="1641"/>
                  <a:pt x="20935" y="0"/>
                  <a:pt x="20114" y="0"/>
                </a:cubicBezTo>
                <a:lnTo>
                  <a:pt x="1486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80000"/>
              </a:lnSpc>
              <a:defRPr sz="4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輸入是一張   的圖, 「拉平」是 784 維的向量。…">
            <a:extLst>
              <a:ext uri="{FF2B5EF4-FFF2-40B4-BE49-F238E27FC236}">
                <a16:creationId xmlns="" xmlns:a16="http://schemas.microsoft.com/office/drawing/2014/main" id="{78ACBFF2-BC18-4BFF-B83E-AD7D87A1E699}"/>
              </a:ext>
            </a:extLst>
          </p:cNvPr>
          <p:cNvSpPr txBox="1"/>
          <p:nvPr/>
        </p:nvSpPr>
        <p:spPr>
          <a:xfrm>
            <a:off x="4022433" y="4013816"/>
            <a:ext cx="570145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TW" altLang="en-US" sz="2400" b="1" kern="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果然沒有意外，這筆數據是</a:t>
            </a:r>
            <a:r>
              <a:rPr lang="en-US" altLang="zh-TW" sz="2400" b="1" kern="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1</a:t>
            </a:r>
            <a:r>
              <a:rPr lang="zh-TW" altLang="en-US" sz="2400" b="1" kern="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en-US" altLang="zh-TW" sz="2400" b="1" kern="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!</a:t>
            </a:r>
            <a:endParaRPr lang="zh-TW" altLang="en-US" sz="2400" b="1" kern="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DDDF7579-2EFE-4B7A-BCD7-E68FE37FE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446" y="3472774"/>
            <a:ext cx="1692567" cy="248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072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14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打造函數學習機前的資料處理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用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reshape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改變資料的樣子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="" xmlns:a16="http://schemas.microsoft.com/office/drawing/2014/main" id="{3BC8E35C-28AC-41E7-ADF9-A2DA66BAD355}"/>
              </a:ext>
            </a:extLst>
          </p:cNvPr>
          <p:cNvGrpSpPr/>
          <p:nvPr/>
        </p:nvGrpSpPr>
        <p:grpSpPr>
          <a:xfrm>
            <a:off x="1894114" y="2431819"/>
            <a:ext cx="7880230" cy="3364821"/>
            <a:chOff x="1566126" y="1346931"/>
            <a:chExt cx="18769038" cy="8490548"/>
          </a:xfrm>
        </p:grpSpPr>
        <p:sp>
          <p:nvSpPr>
            <p:cNvPr id="7" name="圓角矩形">
              <a:extLst>
                <a:ext uri="{FF2B5EF4-FFF2-40B4-BE49-F238E27FC236}">
                  <a16:creationId xmlns="" xmlns:a16="http://schemas.microsoft.com/office/drawing/2014/main" id="{7CF105D7-5D88-47C5-B7E9-1AA6492E0A5E}"/>
                </a:ext>
              </a:extLst>
            </p:cNvPr>
            <p:cNvSpPr/>
            <p:nvPr/>
          </p:nvSpPr>
          <p:spPr>
            <a:xfrm>
              <a:off x="17007706" y="7992588"/>
              <a:ext cx="2370584" cy="1816100"/>
            </a:xfrm>
            <a:prstGeom prst="roundRect">
              <a:avLst>
                <a:gd name="adj" fmla="val 10490"/>
              </a:avLst>
            </a:prstGeom>
            <a:solidFill>
              <a:srgbClr val="ABC7EB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6800" b="1">
                  <a:solidFill>
                    <a:srgbClr val="000000">
                      <a:alpha val="70477"/>
                    </a:srgbClr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" name="圓角矩形">
              <a:extLst>
                <a:ext uri="{FF2B5EF4-FFF2-40B4-BE49-F238E27FC236}">
                  <a16:creationId xmlns="" xmlns:a16="http://schemas.microsoft.com/office/drawing/2014/main" id="{3E59D088-6107-4618-87F6-9BF200C3FFA0}"/>
                </a:ext>
              </a:extLst>
            </p:cNvPr>
            <p:cNvSpPr/>
            <p:nvPr/>
          </p:nvSpPr>
          <p:spPr>
            <a:xfrm>
              <a:off x="5851639" y="8021379"/>
              <a:ext cx="3528467" cy="1816100"/>
            </a:xfrm>
            <a:prstGeom prst="roundRect">
              <a:avLst>
                <a:gd name="adj" fmla="val 10490"/>
              </a:avLst>
            </a:prstGeom>
            <a:solidFill>
              <a:srgbClr val="CEEAB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6800" b="1">
                  <a:solidFill>
                    <a:srgbClr val="000000">
                      <a:alpha val="70477"/>
                    </a:srgbClr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2" name="(60000, 28, 28)">
              <a:extLst>
                <a:ext uri="{FF2B5EF4-FFF2-40B4-BE49-F238E27FC236}">
                  <a16:creationId xmlns="" xmlns:a16="http://schemas.microsoft.com/office/drawing/2014/main" id="{3270B83C-63EF-427E-854D-7C74624A98E9}"/>
                </a:ext>
              </a:extLst>
            </p:cNvPr>
            <p:cNvSpPr txBox="1"/>
            <p:nvPr/>
          </p:nvSpPr>
          <p:spPr>
            <a:xfrm>
              <a:off x="1566126" y="8019648"/>
              <a:ext cx="8682161" cy="17619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defRPr sz="9600"/>
              </a:lvl1pPr>
            </a:lstStyle>
            <a:p>
              <a:r>
                <a:rPr sz="3600" b="1" dirty="0">
                  <a:latin typeface="微軟正黑體" pitchFamily="34" charset="-120"/>
                  <a:ea typeface="微軟正黑體" pitchFamily="34" charset="-120"/>
                </a:rPr>
                <a:t>(</a:t>
              </a:r>
              <a:r>
                <a:rPr lang="zh-TW" altLang="en-US" sz="3600" b="1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sz="3600" b="1" dirty="0">
                  <a:latin typeface="微軟正黑體" pitchFamily="34" charset="-120"/>
                  <a:ea typeface="微軟正黑體" pitchFamily="34" charset="-120"/>
                </a:rPr>
                <a:t>60000, 28, 28</a:t>
              </a:r>
              <a:r>
                <a:rPr lang="zh-TW" altLang="en-US" sz="3600" b="1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sz="3600" b="1" dirty="0">
                  <a:latin typeface="微軟正黑體" pitchFamily="34" charset="-120"/>
                  <a:ea typeface="微軟正黑體" pitchFamily="34" charset="-120"/>
                </a:rPr>
                <a:t>)</a:t>
              </a:r>
            </a:p>
          </p:txBody>
        </p:sp>
        <p:sp>
          <p:nvSpPr>
            <p:cNvPr id="13" name="(60000, 784)">
              <a:extLst>
                <a:ext uri="{FF2B5EF4-FFF2-40B4-BE49-F238E27FC236}">
                  <a16:creationId xmlns="" xmlns:a16="http://schemas.microsoft.com/office/drawing/2014/main" id="{213FE57F-698D-4E2E-AF24-A2E115AC41B4}"/>
                </a:ext>
              </a:extLst>
            </p:cNvPr>
            <p:cNvSpPr txBox="1"/>
            <p:nvPr/>
          </p:nvSpPr>
          <p:spPr>
            <a:xfrm>
              <a:off x="12863314" y="8019648"/>
              <a:ext cx="7471850" cy="17619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defRPr sz="9600"/>
              </a:lvl1pPr>
            </a:lstStyle>
            <a:p>
              <a:r>
                <a:rPr sz="3600" b="1" dirty="0">
                  <a:latin typeface="微軟正黑體" pitchFamily="34" charset="-120"/>
                  <a:ea typeface="微軟正黑體" pitchFamily="34" charset="-120"/>
                </a:rPr>
                <a:t>(</a:t>
              </a:r>
              <a:r>
                <a:rPr lang="zh-TW" altLang="en-US" sz="3600" b="1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sz="3600" b="1" dirty="0">
                  <a:latin typeface="微軟正黑體" pitchFamily="34" charset="-120"/>
                  <a:ea typeface="微軟正黑體" pitchFamily="34" charset="-120"/>
                </a:rPr>
                <a:t>60000, 784</a:t>
              </a:r>
              <a:r>
                <a:rPr lang="zh-TW" altLang="en-US" sz="3600" b="1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sz="3600" b="1" dirty="0">
                  <a:latin typeface="微軟正黑體" pitchFamily="34" charset="-120"/>
                  <a:ea typeface="微軟正黑體" pitchFamily="34" charset="-120"/>
                </a:rPr>
                <a:t>)</a:t>
              </a:r>
            </a:p>
          </p:txBody>
        </p:sp>
        <p:sp>
          <p:nvSpPr>
            <p:cNvPr id="14" name="reshape">
              <a:extLst>
                <a:ext uri="{FF2B5EF4-FFF2-40B4-BE49-F238E27FC236}">
                  <a16:creationId xmlns="" xmlns:a16="http://schemas.microsoft.com/office/drawing/2014/main" id="{B043E96E-0CF8-4999-90FD-B54FD00E2CF6}"/>
                </a:ext>
              </a:extLst>
            </p:cNvPr>
            <p:cNvSpPr txBox="1"/>
            <p:nvPr/>
          </p:nvSpPr>
          <p:spPr>
            <a:xfrm>
              <a:off x="9330608" y="6290462"/>
              <a:ext cx="5018699" cy="19172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defRPr sz="5800" b="1">
                  <a:solidFill>
                    <a:srgbClr val="FF5335"/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4000" dirty="0">
                  <a:latin typeface="微軟正黑體" pitchFamily="34" charset="-120"/>
                  <a:ea typeface="微軟正黑體" pitchFamily="34" charset="-120"/>
                </a:rPr>
                <a:t>reshape</a:t>
              </a:r>
            </a:p>
          </p:txBody>
        </p:sp>
        <p:sp>
          <p:nvSpPr>
            <p:cNvPr id="15" name="箭頭">
              <a:extLst>
                <a:ext uri="{FF2B5EF4-FFF2-40B4-BE49-F238E27FC236}">
                  <a16:creationId xmlns="" xmlns:a16="http://schemas.microsoft.com/office/drawing/2014/main" id="{5983D24D-F37D-44F3-A0AF-FDE2B10DFFE3}"/>
                </a:ext>
              </a:extLst>
            </p:cNvPr>
            <p:cNvSpPr/>
            <p:nvPr/>
          </p:nvSpPr>
          <p:spPr>
            <a:xfrm>
              <a:off x="11020552" y="8418038"/>
              <a:ext cx="1270001" cy="1270001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E1AEC7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16" name="tng02_svg5.png" descr="tng02_svg5.png">
              <a:extLst>
                <a:ext uri="{FF2B5EF4-FFF2-40B4-BE49-F238E27FC236}">
                  <a16:creationId xmlns="" xmlns:a16="http://schemas.microsoft.com/office/drawing/2014/main" id="{F08AB478-D2F7-4D12-A6E3-7D2652F37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943593" y="1346931"/>
              <a:ext cx="4457700" cy="64262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7" name="泡泡引言框">
              <a:extLst>
                <a:ext uri="{FF2B5EF4-FFF2-40B4-BE49-F238E27FC236}">
                  <a16:creationId xmlns="" xmlns:a16="http://schemas.microsoft.com/office/drawing/2014/main" id="{40989563-46F0-4EDA-8B85-A2512C670B1B}"/>
                </a:ext>
              </a:extLst>
            </p:cNvPr>
            <p:cNvSpPr/>
            <p:nvPr/>
          </p:nvSpPr>
          <p:spPr>
            <a:xfrm>
              <a:off x="4808566" y="1787416"/>
              <a:ext cx="8031957" cy="3048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2" y="0"/>
                  </a:moveTo>
                  <a:cubicBezTo>
                    <a:pt x="968" y="0"/>
                    <a:pt x="0" y="2185"/>
                    <a:pt x="0" y="4881"/>
                  </a:cubicBezTo>
                  <a:lnTo>
                    <a:pt x="0" y="16716"/>
                  </a:lnTo>
                  <a:cubicBezTo>
                    <a:pt x="0" y="19412"/>
                    <a:pt x="968" y="21600"/>
                    <a:pt x="2162" y="21600"/>
                  </a:cubicBezTo>
                  <a:lnTo>
                    <a:pt x="18232" y="21600"/>
                  </a:lnTo>
                  <a:cubicBezTo>
                    <a:pt x="18706" y="21600"/>
                    <a:pt x="19144" y="21251"/>
                    <a:pt x="19501" y="20665"/>
                  </a:cubicBezTo>
                  <a:lnTo>
                    <a:pt x="21600" y="21446"/>
                  </a:lnTo>
                  <a:lnTo>
                    <a:pt x="20127" y="19068"/>
                  </a:lnTo>
                  <a:cubicBezTo>
                    <a:pt x="20297" y="18370"/>
                    <a:pt x="20394" y="17569"/>
                    <a:pt x="20394" y="16716"/>
                  </a:cubicBezTo>
                  <a:lnTo>
                    <a:pt x="20394" y="4881"/>
                  </a:lnTo>
                  <a:cubicBezTo>
                    <a:pt x="20394" y="2185"/>
                    <a:pt x="19426" y="0"/>
                    <a:pt x="18232" y="0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8" name="我們非常常用的 reshape!">
              <a:extLst>
                <a:ext uri="{FF2B5EF4-FFF2-40B4-BE49-F238E27FC236}">
                  <a16:creationId xmlns="" xmlns:a16="http://schemas.microsoft.com/office/drawing/2014/main" id="{5040C365-234D-4635-A486-626B8EDB00AC}"/>
                </a:ext>
              </a:extLst>
            </p:cNvPr>
            <p:cNvSpPr txBox="1"/>
            <p:nvPr/>
          </p:nvSpPr>
          <p:spPr>
            <a:xfrm>
              <a:off x="5440262" y="1993433"/>
              <a:ext cx="6755287" cy="25385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r>
                <a:rPr sz="2800" b="1" dirty="0" err="1">
                  <a:latin typeface="微軟正黑體" pitchFamily="34" charset="-120"/>
                  <a:ea typeface="微軟正黑體" pitchFamily="34" charset="-120"/>
                </a:rPr>
                <a:t>我們非常常用的</a:t>
              </a:r>
              <a:r>
                <a:rPr sz="2800" b="1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sz="2800" b="1" dirty="0">
                  <a:solidFill>
                    <a:srgbClr val="FF5335"/>
                  </a:solidFill>
                  <a:latin typeface="微軟正黑體" pitchFamily="34" charset="-120"/>
                  <a:ea typeface="微軟正黑體" pitchFamily="34" charset="-120"/>
                  <a:sym typeface="Noto Sans TC"/>
                </a:rPr>
                <a:t>reshape</a:t>
              </a:r>
              <a:r>
                <a:rPr sz="2800" b="1" dirty="0">
                  <a:latin typeface="微軟正黑體" pitchFamily="34" charset="-120"/>
                  <a:ea typeface="微軟正黑體" pitchFamily="34" charset="-120"/>
                </a:rPr>
                <a:t>!</a:t>
              </a:r>
            </a:p>
          </p:txBody>
        </p:sp>
      </p:grpSp>
      <p:sp>
        <p:nvSpPr>
          <p:cNvPr id="19" name="輸入是一張   的圖, 「拉平」是 784 維的向量。…">
            <a:extLst>
              <a:ext uri="{FF2B5EF4-FFF2-40B4-BE49-F238E27FC236}">
                <a16:creationId xmlns="" xmlns:a16="http://schemas.microsoft.com/office/drawing/2014/main" id="{C20589B6-B5B7-44D2-8DDC-74FC93C7AA31}"/>
              </a:ext>
            </a:extLst>
          </p:cNvPr>
          <p:cNvSpPr txBox="1"/>
          <p:nvPr/>
        </p:nvSpPr>
        <p:spPr>
          <a:xfrm>
            <a:off x="3600426" y="5875262"/>
            <a:ext cx="656435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把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28 x 28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的資料拉平成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784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維的向量</a:t>
            </a:r>
            <a:endParaRPr lang="zh-TW" altLang="en-US" sz="3200" b="1" kern="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5739058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15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打造函數學習機前的資料處理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常模化（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normalization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）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2AD74224-4B49-4F49-B2E0-7ED8635E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2" y="2532171"/>
            <a:ext cx="11165446" cy="1223399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="" xmlns:a16="http://schemas.microsoft.com/office/drawing/2014/main" id="{9EBF7C0A-85D2-4335-958F-5772AA04E8BC}"/>
              </a:ext>
            </a:extLst>
          </p:cNvPr>
          <p:cNvSpPr/>
          <p:nvPr/>
        </p:nvSpPr>
        <p:spPr>
          <a:xfrm>
            <a:off x="7331536" y="2564829"/>
            <a:ext cx="702122" cy="668237"/>
          </a:xfrm>
          <a:prstGeom prst="ellipse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泡泡引言框">
            <a:extLst>
              <a:ext uri="{FF2B5EF4-FFF2-40B4-BE49-F238E27FC236}">
                <a16:creationId xmlns="" xmlns:a16="http://schemas.microsoft.com/office/drawing/2014/main" id="{E7C5E840-AA10-424C-A6D1-5D6AD7B5883E}"/>
              </a:ext>
            </a:extLst>
          </p:cNvPr>
          <p:cNvSpPr/>
          <p:nvPr/>
        </p:nvSpPr>
        <p:spPr>
          <a:xfrm>
            <a:off x="2298544" y="3771905"/>
            <a:ext cx="5931053" cy="1897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6" y="0"/>
                </a:moveTo>
                <a:cubicBezTo>
                  <a:pt x="665" y="0"/>
                  <a:pt x="0" y="1641"/>
                  <a:pt x="0" y="3664"/>
                </a:cubicBezTo>
                <a:lnTo>
                  <a:pt x="0" y="15128"/>
                </a:lnTo>
                <a:cubicBezTo>
                  <a:pt x="0" y="17151"/>
                  <a:pt x="665" y="18790"/>
                  <a:pt x="1486" y="18790"/>
                </a:cubicBezTo>
                <a:lnTo>
                  <a:pt x="16502" y="18790"/>
                </a:lnTo>
                <a:lnTo>
                  <a:pt x="19182" y="21600"/>
                </a:lnTo>
                <a:lnTo>
                  <a:pt x="17727" y="18790"/>
                </a:lnTo>
                <a:lnTo>
                  <a:pt x="20114" y="18790"/>
                </a:lnTo>
                <a:cubicBezTo>
                  <a:pt x="20935" y="18790"/>
                  <a:pt x="21600" y="17151"/>
                  <a:pt x="21600" y="15128"/>
                </a:cubicBezTo>
                <a:lnTo>
                  <a:pt x="21600" y="3664"/>
                </a:lnTo>
                <a:cubicBezTo>
                  <a:pt x="21600" y="1641"/>
                  <a:pt x="20935" y="0"/>
                  <a:pt x="20114" y="0"/>
                </a:cubicBezTo>
                <a:lnTo>
                  <a:pt x="1486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80000"/>
              </a:lnSpc>
              <a:defRPr sz="4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輸入是一張   的圖, 「拉平」是 784 維的向量。…">
            <a:extLst>
              <a:ext uri="{FF2B5EF4-FFF2-40B4-BE49-F238E27FC236}">
                <a16:creationId xmlns="" xmlns:a16="http://schemas.microsoft.com/office/drawing/2014/main" id="{540B156C-49B0-41BD-8723-C789C4D7F38F}"/>
              </a:ext>
            </a:extLst>
          </p:cNvPr>
          <p:cNvSpPr txBox="1"/>
          <p:nvPr/>
        </p:nvSpPr>
        <p:spPr>
          <a:xfrm>
            <a:off x="2429172" y="3965443"/>
            <a:ext cx="568612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常見的常模化的手法是讓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數字變成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0 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1 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之間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，因為原本都是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0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255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的數字，除以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255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就可以達成我們的需求。</a:t>
            </a:r>
            <a:endParaRPr lang="zh-TW" altLang="en-US" sz="3200" b="1" kern="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Microsoft Sans Serif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06204E95-EDD0-4842-A3C4-C0F83CFA4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798" y="3738568"/>
            <a:ext cx="2211774" cy="21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7723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16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 </a:t>
            </a:r>
            <a:r>
              <a:rPr lang="zh-TW" altLang="en-US" dirty="0"/>
              <a:t>打造函數學習機前的資料處理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做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one-hot encoding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BED42C0F-9437-46FF-884D-A9CC53AE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45" y="2391090"/>
            <a:ext cx="10478860" cy="1104569"/>
          </a:xfrm>
          <a:prstGeom prst="rect">
            <a:avLst/>
          </a:prstGeom>
        </p:spPr>
      </p:pic>
      <p:grpSp>
        <p:nvGrpSpPr>
          <p:cNvPr id="20" name="群組 19">
            <a:extLst>
              <a:ext uri="{FF2B5EF4-FFF2-40B4-BE49-F238E27FC236}">
                <a16:creationId xmlns="" xmlns:a16="http://schemas.microsoft.com/office/drawing/2014/main" id="{26B7EE29-FFFB-4E77-9A54-F2F1FE05B20A}"/>
              </a:ext>
            </a:extLst>
          </p:cNvPr>
          <p:cNvGrpSpPr/>
          <p:nvPr/>
        </p:nvGrpSpPr>
        <p:grpSpPr>
          <a:xfrm>
            <a:off x="7216683" y="2451950"/>
            <a:ext cx="4861049" cy="998025"/>
            <a:chOff x="-158247" y="4457179"/>
            <a:chExt cx="6007768" cy="1283368"/>
          </a:xfrm>
        </p:grpSpPr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6DB1FC15-D99F-43D4-B198-8B636172FA97}"/>
                </a:ext>
              </a:extLst>
            </p:cNvPr>
            <p:cNvSpPr/>
            <p:nvPr/>
          </p:nvSpPr>
          <p:spPr>
            <a:xfrm rot="16200000">
              <a:off x="-379242" y="4678640"/>
              <a:ext cx="1162683" cy="720694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2" name="語音泡泡: 圓角矩形 21">
              <a:extLst>
                <a:ext uri="{FF2B5EF4-FFF2-40B4-BE49-F238E27FC236}">
                  <a16:creationId xmlns="" xmlns:a16="http://schemas.microsoft.com/office/drawing/2014/main" id="{035B1CAD-8103-4B08-9215-AC3BE0A4D48E}"/>
                </a:ext>
              </a:extLst>
            </p:cNvPr>
            <p:cNvSpPr/>
            <p:nvPr/>
          </p:nvSpPr>
          <p:spPr>
            <a:xfrm>
              <a:off x="241751" y="4457179"/>
              <a:ext cx="5607770" cy="1283368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2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用之前讀入的 </a:t>
              </a:r>
              <a:r>
                <a:rPr lang="en-US" altLang="zh-TW" sz="2200" b="1" dirty="0" err="1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to_categorical</a:t>
              </a:r>
              <a:r>
                <a:rPr lang="zh-TW" altLang="en-US" sz="2200" b="1" dirty="0">
                  <a:solidFill>
                    <a:srgbClr val="FF8E7B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22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，告訴電腦我們的數據有</a:t>
              </a:r>
              <a:r>
                <a:rPr lang="en-US" altLang="zh-TW" sz="22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zh-TW" altLang="en-US" sz="22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個類別。</a:t>
              </a:r>
              <a:endParaRPr lang="zh-TW" altLang="en-US" sz="22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pic>
        <p:nvPicPr>
          <p:cNvPr id="23" name="圖片 22">
            <a:extLst>
              <a:ext uri="{FF2B5EF4-FFF2-40B4-BE49-F238E27FC236}">
                <a16:creationId xmlns="" xmlns:a16="http://schemas.microsoft.com/office/drawing/2014/main" id="{D578B4C2-C7EC-4D8D-986D-69B1156ED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68" y="3524789"/>
            <a:ext cx="10478861" cy="114657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="" xmlns:a16="http://schemas.microsoft.com/office/drawing/2014/main" id="{508C0BEF-64AF-4947-8DBA-126C38F07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44" y="4714561"/>
            <a:ext cx="10478860" cy="636329"/>
          </a:xfrm>
          <a:prstGeom prst="rect">
            <a:avLst/>
          </a:prstGeom>
        </p:spPr>
      </p:pic>
      <p:sp>
        <p:nvSpPr>
          <p:cNvPr id="28" name="橢圓 27">
            <a:extLst>
              <a:ext uri="{FF2B5EF4-FFF2-40B4-BE49-F238E27FC236}">
                <a16:creationId xmlns="" xmlns:a16="http://schemas.microsoft.com/office/drawing/2014/main" id="{6D5B5271-901D-4D06-B4FA-FA0B0F22EDD4}"/>
              </a:ext>
            </a:extLst>
          </p:cNvPr>
          <p:cNvSpPr/>
          <p:nvPr/>
        </p:nvSpPr>
        <p:spPr>
          <a:xfrm>
            <a:off x="1858799" y="4217204"/>
            <a:ext cx="463777" cy="524789"/>
          </a:xfrm>
          <a:prstGeom prst="ellipse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="" xmlns:a16="http://schemas.microsoft.com/office/drawing/2014/main" id="{D6BC0040-F5CB-43CD-BC14-4B8FEE74A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782" y="5414158"/>
            <a:ext cx="9356162" cy="3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4866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燈片編號">
            <a:extLst>
              <a:ext uri="{FF2B5EF4-FFF2-40B4-BE49-F238E27FC236}">
                <a16:creationId xmlns="" xmlns:a16="http://schemas.microsoft.com/office/drawing/2014/main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17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MNIST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許多人覺得太簡單，有一個更具挑戰性一點的 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fashion_mnist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。這次不再是手寫數字辨識，而是辨識衣服啦、褲子啦、鞋子啦等等的物件。一樣是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類，一樣是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28× 28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大小。所以程式碼幾乎全部不用改！只需要這樣讀入訓練資料：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133600" lvl="7" indent="0">
              <a:buNone/>
            </a:pPr>
            <a:r>
              <a:rPr lang="en-US" altLang="zh-TW" b="1" dirty="0">
                <a:solidFill>
                  <a:srgbClr val="7030A0"/>
                </a:solidFill>
              </a:rPr>
              <a:t>from</a:t>
            </a:r>
            <a:r>
              <a:rPr lang="en-US" altLang="zh-TW" b="1" dirty="0"/>
              <a:t> </a:t>
            </a:r>
            <a:r>
              <a:rPr lang="en-US" altLang="zh-TW" b="1" dirty="0" err="1"/>
              <a:t>tensorflow.keras.datasets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7030A0"/>
                </a:solidFill>
              </a:rPr>
              <a:t>import </a:t>
            </a:r>
            <a:r>
              <a:rPr lang="en-US" altLang="zh-TW" b="1" dirty="0" err="1"/>
              <a:t>fashion_mnist</a:t>
            </a:r>
            <a:endParaRPr lang="en-US" altLang="zh-TW" b="1" dirty="0"/>
          </a:p>
          <a:p>
            <a:pPr marL="2133600" lvl="7" indent="0">
              <a:buNone/>
            </a:pPr>
            <a:r>
              <a:rPr lang="en-US" altLang="zh-TW" b="1" dirty="0"/>
              <a:t>(</a:t>
            </a:r>
            <a:r>
              <a:rPr lang="en-US" altLang="zh-TW" b="1" dirty="0" err="1"/>
              <a:t>x_train</a:t>
            </a:r>
            <a:r>
              <a:rPr lang="en-US" altLang="zh-TW" b="1" dirty="0"/>
              <a:t>, </a:t>
            </a:r>
            <a:r>
              <a:rPr lang="en-US" altLang="zh-TW" b="1" dirty="0" err="1"/>
              <a:t>y_train</a:t>
            </a:r>
            <a:r>
              <a:rPr lang="en-US" altLang="zh-TW" b="1" dirty="0"/>
              <a:t>), (</a:t>
            </a:r>
            <a:r>
              <a:rPr lang="en-US" altLang="zh-TW" b="1" dirty="0" err="1"/>
              <a:t>x_test</a:t>
            </a:r>
            <a:r>
              <a:rPr lang="en-US" altLang="zh-TW" b="1" dirty="0"/>
              <a:t>, </a:t>
            </a:r>
            <a:r>
              <a:rPr lang="en-US" altLang="zh-TW" b="1" dirty="0" err="1"/>
              <a:t>y_test</a:t>
            </a:r>
            <a:r>
              <a:rPr lang="en-US" altLang="zh-TW" b="1" dirty="0"/>
              <a:t>) = </a:t>
            </a:r>
            <a:r>
              <a:rPr lang="en-US" altLang="zh-TW" b="1" dirty="0" err="1"/>
              <a:t>fashion_mnist.load_data</a:t>
            </a:r>
            <a:r>
              <a:rPr lang="en-US" altLang="zh-TW" b="1" dirty="0"/>
              <a:t>()</a:t>
            </a:r>
          </a:p>
          <a:p>
            <a:pPr marL="609600" lvl="2" indent="0"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你可以看看裡面的資料長什麼樣子，還有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shape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等等是不是都和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MNIST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一樣。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36" y="5252198"/>
            <a:ext cx="907788" cy="9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866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2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把我們的問題化為函數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數字的手寫辨識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="" xmlns:a16="http://schemas.microsoft.com/office/drawing/2014/main" id="{2A0CAD68-899E-4D2D-8453-32E8A6052CB3}"/>
              </a:ext>
            </a:extLst>
          </p:cNvPr>
          <p:cNvGrpSpPr/>
          <p:nvPr/>
        </p:nvGrpSpPr>
        <p:grpSpPr>
          <a:xfrm>
            <a:off x="1982513" y="2383086"/>
            <a:ext cx="6925423" cy="3879413"/>
            <a:chOff x="3935027" y="1705309"/>
            <a:chExt cx="15038857" cy="9490202"/>
          </a:xfrm>
        </p:grpSpPr>
        <p:pic>
          <p:nvPicPr>
            <p:cNvPr id="24" name="_手寫辨識__使用篇_-Copy1_png_-_Inkscape.png" descr="_手寫辨識__使用篇_-Copy1_png_-_Inkscape.png">
              <a:extLst>
                <a:ext uri="{FF2B5EF4-FFF2-40B4-BE49-F238E27FC236}">
                  <a16:creationId xmlns="" xmlns:a16="http://schemas.microsoft.com/office/drawing/2014/main" id="{9FD5B2C9-EBE7-4079-95F0-1BC565A20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190265" y="4449390"/>
              <a:ext cx="3778283" cy="3788096"/>
            </a:xfrm>
            <a:prstGeom prst="rect">
              <a:avLst/>
            </a:prstGeom>
            <a:ln w="12700">
              <a:miter lim="400000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圓角矩形">
                  <a:extLst>
                    <a:ext uri="{FF2B5EF4-FFF2-40B4-BE49-F238E27FC236}">
                      <a16:creationId xmlns="" xmlns:a16="http://schemas.microsoft.com/office/drawing/2014/main" id="{A8893EB5-FEB8-4453-9B72-0611F68AB2E0}"/>
                    </a:ext>
                  </a:extLst>
                </p:cNvPr>
                <p:cNvSpPr/>
                <p:nvPr/>
              </p:nvSpPr>
              <p:spPr>
                <a:xfrm>
                  <a:off x="11256653" y="3876719"/>
                  <a:ext cx="4449605" cy="4449606"/>
                </a:xfrm>
                <a:prstGeom prst="roundRect">
                  <a:avLst>
                    <a:gd name="adj" fmla="val 15000"/>
                  </a:avLst>
                </a:prstGeom>
                <a:solidFill>
                  <a:srgbClr val="6F94C3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50800" tIns="50800" rIns="50800" bIns="50800" anchor="ctr"/>
                <a:lstStyle>
                  <a:lvl1pPr algn="ctr" defTabSz="584200">
                    <a:lnSpc>
                      <a:spcPct val="80000"/>
                    </a:lnSpc>
                    <a:defRPr sz="12000" b="1" i="1">
                      <a:solidFill>
                        <a:srgbClr val="FFFFFF"/>
                      </a:solidFill>
                      <a:latin typeface="Times Roman"/>
                      <a:ea typeface="Times Roman"/>
                      <a:cs typeface="Times Roman"/>
                      <a:sym typeface="Times Roman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8800" i="1" smtClean="0">
                                <a:solidFill>
                                  <a:srgbClr val="FEFEF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ar-AE" sz="8800" b="1" i="1" smtClean="0">
                                <a:solidFill>
                                  <a:srgbClr val="FEFEF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8800" b="1" i="1" smtClean="0">
                                <a:solidFill>
                                  <a:srgbClr val="FEFEFE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ar-AE" sz="8800" b="1" i="1">
                                <a:solidFill>
                                  <a:srgbClr val="FEFEFE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oMath>
                    </m:oMathPara>
                  </a14:m>
                  <a:endParaRPr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mc:Choice>
          <mc:Fallback xmlns="">
            <p:sp>
              <p:nvSpPr>
                <p:cNvPr id="25" name="圓角矩形">
                  <a:extLst>
                    <a:ext uri="{FF2B5EF4-FFF2-40B4-BE49-F238E27FC236}">
                      <a16:creationId xmlns:a16="http://schemas.microsoft.com/office/drawing/2014/main" id="{A8893EB5-FEB8-4453-9B72-0611F68AB2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6653" y="3876719"/>
                  <a:ext cx="4449605" cy="4449606"/>
                </a:xfrm>
                <a:prstGeom prst="roundRect">
                  <a:avLst>
                    <a:gd name="adj" fmla="val 15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6">
              <a:extLst>
                <a:ext uri="{FF2B5EF4-FFF2-40B4-BE49-F238E27FC236}">
                  <a16:creationId xmlns="" xmlns:a16="http://schemas.microsoft.com/office/drawing/2014/main" id="{6CFD4A1E-3FED-4590-8D8D-10BA20BB2E9F}"/>
                </a:ext>
              </a:extLst>
            </p:cNvPr>
            <p:cNvSpPr txBox="1"/>
            <p:nvPr/>
          </p:nvSpPr>
          <p:spPr>
            <a:xfrm>
              <a:off x="17757090" y="5208905"/>
              <a:ext cx="621902" cy="20579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defTabSz="825500">
                <a:lnSpc>
                  <a:spcPct val="100000"/>
                </a:lnSpc>
                <a:defRPr sz="6000"/>
              </a:lvl1pPr>
            </a:lstStyle>
            <a:p>
              <a:r>
                <a:rPr sz="4800" b="1" dirty="0">
                  <a:latin typeface="微軟正黑體" pitchFamily="34" charset="-120"/>
                  <a:ea typeface="微軟正黑體" pitchFamily="34" charset="-120"/>
                </a:rPr>
                <a:t>6</a:t>
              </a:r>
            </a:p>
          </p:txBody>
        </p:sp>
        <p:sp>
          <p:nvSpPr>
            <p:cNvPr id="27" name="箭頭">
              <a:extLst>
                <a:ext uri="{FF2B5EF4-FFF2-40B4-BE49-F238E27FC236}">
                  <a16:creationId xmlns="" xmlns:a16="http://schemas.microsoft.com/office/drawing/2014/main" id="{E7F84585-05E3-4DBA-860A-56A2EEA2C95B}"/>
                </a:ext>
              </a:extLst>
            </p:cNvPr>
            <p:cNvSpPr/>
            <p:nvPr/>
          </p:nvSpPr>
          <p:spPr>
            <a:xfrm>
              <a:off x="15848933" y="5816387"/>
              <a:ext cx="1392845" cy="944600"/>
            </a:xfrm>
            <a:prstGeom prst="rightArrow">
              <a:avLst>
                <a:gd name="adj1" fmla="val 32000"/>
                <a:gd name="adj2" fmla="val 42163"/>
              </a:avLst>
            </a:prstGeom>
            <a:solidFill>
              <a:srgbClr val="FF938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28" name="群組">
              <a:extLst>
                <a:ext uri="{FF2B5EF4-FFF2-40B4-BE49-F238E27FC236}">
                  <a16:creationId xmlns="" xmlns:a16="http://schemas.microsoft.com/office/drawing/2014/main" id="{BE2A6F1E-1844-4F9D-96DE-30D9BE1B1C7D}"/>
                </a:ext>
              </a:extLst>
            </p:cNvPr>
            <p:cNvGrpSpPr/>
            <p:nvPr/>
          </p:nvGrpSpPr>
          <p:grpSpPr>
            <a:xfrm>
              <a:off x="3935027" y="8702265"/>
              <a:ext cx="4535431" cy="1551891"/>
              <a:chOff x="-2251408" y="-27352"/>
              <a:chExt cx="4535426" cy="1551889"/>
            </a:xfrm>
          </p:grpSpPr>
          <p:sp>
            <p:nvSpPr>
              <p:cNvPr id="29" name="圓角矩形">
                <a:extLst>
                  <a:ext uri="{FF2B5EF4-FFF2-40B4-BE49-F238E27FC236}">
                    <a16:creationId xmlns="" xmlns:a16="http://schemas.microsoft.com/office/drawing/2014/main" id="{6E73ADA5-84A6-434D-888F-B99A5592CA5B}"/>
                  </a:ext>
                </a:extLst>
              </p:cNvPr>
              <p:cNvSpPr/>
              <p:nvPr/>
            </p:nvSpPr>
            <p:spPr>
              <a:xfrm>
                <a:off x="-498086" y="-27352"/>
                <a:ext cx="2782104" cy="1442502"/>
              </a:xfrm>
              <a:prstGeom prst="roundRect">
                <a:avLst>
                  <a:gd name="adj" fmla="val 28795"/>
                </a:avLst>
              </a:prstGeom>
              <a:solidFill>
                <a:srgbClr val="A1D0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5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0" name="輸入">
                <a:extLst>
                  <a:ext uri="{FF2B5EF4-FFF2-40B4-BE49-F238E27FC236}">
                    <a16:creationId xmlns="" xmlns:a16="http://schemas.microsoft.com/office/drawing/2014/main" id="{9DB66143-B826-410B-83CF-5F8B1F3147A3}"/>
                  </a:ext>
                </a:extLst>
              </p:cNvPr>
              <p:cNvSpPr/>
              <p:nvPr/>
            </p:nvSpPr>
            <p:spPr>
              <a:xfrm flipH="1">
                <a:off x="-2251408" y="594189"/>
                <a:ext cx="2241493" cy="930348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/>
              <a:p>
                <a:r>
                  <a:rPr sz="2800" b="1" dirty="0" err="1">
                    <a:latin typeface="微軟正黑體" pitchFamily="34" charset="-120"/>
                    <a:ea typeface="微軟正黑體" pitchFamily="34" charset="-120"/>
                  </a:rPr>
                  <a:t>輸入</a:t>
                </a:r>
                <a:endParaRPr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1" name="群組">
              <a:extLst>
                <a:ext uri="{FF2B5EF4-FFF2-40B4-BE49-F238E27FC236}">
                  <a16:creationId xmlns="" xmlns:a16="http://schemas.microsoft.com/office/drawing/2014/main" id="{DA325933-A9F8-4578-9647-73FF59972099}"/>
                </a:ext>
              </a:extLst>
            </p:cNvPr>
            <p:cNvGrpSpPr/>
            <p:nvPr/>
          </p:nvGrpSpPr>
          <p:grpSpPr>
            <a:xfrm>
              <a:off x="11986110" y="8722535"/>
              <a:ext cx="2753412" cy="2472976"/>
              <a:chOff x="-5188957" y="178118"/>
              <a:chExt cx="2753410" cy="2472973"/>
            </a:xfrm>
          </p:grpSpPr>
          <p:sp>
            <p:nvSpPr>
              <p:cNvPr id="32" name="圓角矩形">
                <a:extLst>
                  <a:ext uri="{FF2B5EF4-FFF2-40B4-BE49-F238E27FC236}">
                    <a16:creationId xmlns="" xmlns:a16="http://schemas.microsoft.com/office/drawing/2014/main" id="{858A32A7-E429-4C27-96FB-021621361F95}"/>
                  </a:ext>
                </a:extLst>
              </p:cNvPr>
              <p:cNvSpPr/>
              <p:nvPr/>
            </p:nvSpPr>
            <p:spPr>
              <a:xfrm>
                <a:off x="-5188957" y="178118"/>
                <a:ext cx="2753410" cy="1584837"/>
              </a:xfrm>
              <a:prstGeom prst="roundRect">
                <a:avLst>
                  <a:gd name="adj" fmla="val 28795"/>
                </a:avLst>
              </a:prstGeom>
              <a:solidFill>
                <a:srgbClr val="E5ADC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5200" b="1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Noto Sans TC"/>
                  </a:defRPr>
                </a:pPr>
                <a:endParaRPr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3" name="輸出">
                <a:extLst>
                  <a:ext uri="{FF2B5EF4-FFF2-40B4-BE49-F238E27FC236}">
                    <a16:creationId xmlns="" xmlns:a16="http://schemas.microsoft.com/office/drawing/2014/main" id="{C9A407D3-5BC9-4130-9301-958182D97040}"/>
                  </a:ext>
                </a:extLst>
              </p:cNvPr>
              <p:cNvSpPr/>
              <p:nvPr/>
            </p:nvSpPr>
            <p:spPr>
              <a:xfrm>
                <a:off x="-4664017" y="970538"/>
                <a:ext cx="851765" cy="1680553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/>
              <a:p>
                <a:r>
                  <a:rPr sz="2800" b="1" dirty="0" err="1">
                    <a:latin typeface="微軟正黑體" pitchFamily="34" charset="-120"/>
                    <a:ea typeface="微軟正黑體" pitchFamily="34" charset="-120"/>
                  </a:rPr>
                  <a:t>輸出</a:t>
                </a:r>
                <a:endParaRPr sz="2800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方程式">
                  <a:extLst>
                    <a:ext uri="{FF2B5EF4-FFF2-40B4-BE49-F238E27FC236}">
                      <a16:creationId xmlns="" xmlns:a16="http://schemas.microsoft.com/office/drawing/2014/main" id="{7CAFD658-2062-45BD-87F5-BBD94819F7B6}"/>
                    </a:ext>
                  </a:extLst>
                </p:cNvPr>
                <p:cNvSpPr txBox="1"/>
                <p:nvPr/>
              </p:nvSpPr>
              <p:spPr>
                <a:xfrm>
                  <a:off x="6418015" y="1705309"/>
                  <a:ext cx="1322776" cy="2258741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6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sz="4800"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mc:Choice>
          <mc:Fallback xmlns="">
            <p:sp>
              <p:nvSpPr>
                <p:cNvPr id="34" name="方程式">
                  <a:extLst>
                    <a:ext uri="{FF2B5EF4-FFF2-40B4-BE49-F238E27FC236}">
                      <a16:creationId xmlns:a16="http://schemas.microsoft.com/office/drawing/2014/main" id="{7CAFD658-2062-45BD-87F5-BBD94819F7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8015" y="1705309"/>
                  <a:ext cx="1322776" cy="22587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方程式">
                  <a:extLst>
                    <a:ext uri="{FF2B5EF4-FFF2-40B4-BE49-F238E27FC236}">
                      <a16:creationId xmlns="" xmlns:a16="http://schemas.microsoft.com/office/drawing/2014/main" id="{E7B400D3-52A5-45DD-89B1-87D3BD4DBE78}"/>
                    </a:ext>
                  </a:extLst>
                </p:cNvPr>
                <p:cNvSpPr txBox="1"/>
                <p:nvPr/>
              </p:nvSpPr>
              <p:spPr>
                <a:xfrm>
                  <a:off x="17654587" y="1705309"/>
                  <a:ext cx="1319297" cy="2258741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6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oMath>
                    </m:oMathPara>
                  </a14:m>
                  <a:endParaRPr sz="6000" i="1" dirty="0">
                    <a:solidFill>
                      <a:srgbClr val="000000"/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mc:Choice>
          <mc:Fallback xmlns="">
            <p:sp>
              <p:nvSpPr>
                <p:cNvPr id="35" name="方程式">
                  <a:extLst>
                    <a:ext uri="{FF2B5EF4-FFF2-40B4-BE49-F238E27FC236}">
                      <a16:creationId xmlns:a16="http://schemas.microsoft.com/office/drawing/2014/main" id="{E7B400D3-52A5-45DD-89B1-87D3BD4DB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4587" y="1705309"/>
                  <a:ext cx="1270564" cy="22587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箭頭">
              <a:extLst>
                <a:ext uri="{FF2B5EF4-FFF2-40B4-BE49-F238E27FC236}">
                  <a16:creationId xmlns="" xmlns:a16="http://schemas.microsoft.com/office/drawing/2014/main" id="{9400D0D7-DFD9-4080-831C-1BE04D29D88F}"/>
                </a:ext>
              </a:extLst>
            </p:cNvPr>
            <p:cNvSpPr/>
            <p:nvPr/>
          </p:nvSpPr>
          <p:spPr>
            <a:xfrm>
              <a:off x="9483859" y="5816387"/>
              <a:ext cx="1392845" cy="944600"/>
            </a:xfrm>
            <a:prstGeom prst="rightArrow">
              <a:avLst>
                <a:gd name="adj1" fmla="val 32000"/>
                <a:gd name="adj2" fmla="val 42163"/>
              </a:avLst>
            </a:prstGeom>
            <a:solidFill>
              <a:srgbClr val="FF938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8085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3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把我們的問題化為函數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1600" b="1" kern="12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Noto Sans TC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108866" y="1792519"/>
            <a:ext cx="8047294" cy="502352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在分類問題中改為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one-hot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encoding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的形式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方程式">
                <a:extLst>
                  <a:ext uri="{FF2B5EF4-FFF2-40B4-BE49-F238E27FC236}">
                    <a16:creationId xmlns="" xmlns:a16="http://schemas.microsoft.com/office/drawing/2014/main" id="{03666CEB-284A-4B1E-B517-262BC9D58F9E}"/>
                  </a:ext>
                </a:extLst>
              </p:cNvPr>
              <p:cNvSpPr txBox="1"/>
              <p:nvPr/>
            </p:nvSpPr>
            <p:spPr>
              <a:xfrm>
                <a:off x="7969220" y="3125199"/>
                <a:ext cx="311945" cy="23352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lnSpc>
                    <a:spcPct val="100000"/>
                  </a:lnSpc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160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mc:Choice>
        <mc:Fallback xmlns="">
          <p:sp>
            <p:nvSpPr>
              <p:cNvPr id="45" name="方程式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3666CEB-284A-4B1E-B517-262BC9D58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20" y="3125199"/>
                <a:ext cx="311945" cy="23352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="" xmlns:a16="http://schemas.microsoft.com/office/drawing/2014/main" id="{63B75A14-7B90-4522-8422-F42E93044F92}"/>
              </a:ext>
            </a:extLst>
          </p:cNvPr>
          <p:cNvGrpSpPr/>
          <p:nvPr/>
        </p:nvGrpSpPr>
        <p:grpSpPr>
          <a:xfrm>
            <a:off x="2496458" y="2179698"/>
            <a:ext cx="5793222" cy="3735586"/>
            <a:chOff x="1262743" y="1257348"/>
            <a:chExt cx="7544122" cy="4919616"/>
          </a:xfrm>
        </p:grpSpPr>
        <p:pic>
          <p:nvPicPr>
            <p:cNvPr id="20" name="_手寫辨識__使用篇_-Copy1_png_-_Inkscape.png" descr="_手寫辨識__使用篇_-Copy1_png_-_Inkscape.png">
              <a:extLst>
                <a:ext uri="{FF2B5EF4-FFF2-40B4-BE49-F238E27FC236}">
                  <a16:creationId xmlns="" xmlns:a16="http://schemas.microsoft.com/office/drawing/2014/main" id="{302B3743-9721-4173-BA31-96D5DCC8B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62743" y="2833025"/>
              <a:ext cx="1888819" cy="1885502"/>
            </a:xfrm>
            <a:prstGeom prst="rect">
              <a:avLst/>
            </a:prstGeom>
            <a:ln w="12700">
              <a:miter lim="400000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圓角矩形">
                  <a:extLst>
                    <a:ext uri="{FF2B5EF4-FFF2-40B4-BE49-F238E27FC236}">
                      <a16:creationId xmlns="" xmlns:a16="http://schemas.microsoft.com/office/drawing/2014/main" id="{3EDED77E-5B32-4165-B641-446E17552069}"/>
                    </a:ext>
                  </a:extLst>
                </p:cNvPr>
                <p:cNvSpPr/>
                <p:nvPr/>
              </p:nvSpPr>
              <p:spPr>
                <a:xfrm>
                  <a:off x="4236111" y="2668394"/>
                  <a:ext cx="2224424" cy="2214764"/>
                </a:xfrm>
                <a:prstGeom prst="roundRect">
                  <a:avLst>
                    <a:gd name="adj" fmla="val 15000"/>
                  </a:avLst>
                </a:prstGeom>
                <a:solidFill>
                  <a:srgbClr val="6F94C3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50800" tIns="50800" rIns="50800" bIns="50800" anchor="ctr"/>
                <a:lstStyle>
                  <a:lvl1pPr algn="ctr" defTabSz="584200">
                    <a:lnSpc>
                      <a:spcPct val="80000"/>
                    </a:lnSpc>
                    <a:defRPr sz="12000" b="1" i="1">
                      <a:solidFill>
                        <a:srgbClr val="FFFFFF"/>
                      </a:solidFill>
                      <a:latin typeface="Times Roman"/>
                      <a:ea typeface="Times Roman"/>
                      <a:cs typeface="Times Roman"/>
                      <a:sym typeface="Times Roman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0150" i="1">
                                <a:solidFill>
                                  <a:srgbClr val="FEFEF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sz="10150" i="1">
                                <a:solidFill>
                                  <a:srgbClr val="FEFEFE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sz="10150" i="1">
                                <a:solidFill>
                                  <a:srgbClr val="FEFEFE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dirty="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mc:Choice>
          <mc:Fallback xmlns="">
            <p:sp>
              <p:nvSpPr>
                <p:cNvPr id="21" name="圓角矩形">
                  <a:extLst>
                    <a:ext uri="{FF2B5EF4-FFF2-40B4-BE49-F238E27FC236}">
                      <a16:creationId xmlns:a16="http://schemas.microsoft.com/office/drawing/2014/main" id="{3EDED77E-5B32-4165-B641-446E175520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111" y="2668394"/>
                  <a:ext cx="2224424" cy="2214764"/>
                </a:xfrm>
                <a:prstGeom prst="roundRect">
                  <a:avLst>
                    <a:gd name="adj" fmla="val 15000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箭頭">
              <a:extLst>
                <a:ext uri="{FF2B5EF4-FFF2-40B4-BE49-F238E27FC236}">
                  <a16:creationId xmlns="" xmlns:a16="http://schemas.microsoft.com/office/drawing/2014/main" id="{3AA9E57D-A240-4951-A6C4-4ECE434083A5}"/>
                </a:ext>
              </a:extLst>
            </p:cNvPr>
            <p:cNvSpPr/>
            <p:nvPr/>
          </p:nvSpPr>
          <p:spPr>
            <a:xfrm>
              <a:off x="6591168" y="3513440"/>
              <a:ext cx="696304" cy="470169"/>
            </a:xfrm>
            <a:prstGeom prst="rightArrow">
              <a:avLst>
                <a:gd name="adj1" fmla="val 32000"/>
                <a:gd name="adj2" fmla="val 42163"/>
              </a:avLst>
            </a:prstGeom>
            <a:solidFill>
              <a:srgbClr val="FF938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8" name="輸入">
              <a:extLst>
                <a:ext uri="{FF2B5EF4-FFF2-40B4-BE49-F238E27FC236}">
                  <a16:creationId xmlns="" xmlns:a16="http://schemas.microsoft.com/office/drawing/2014/main" id="{77C14316-FD43-4332-8B2E-B4F1FC363415}"/>
                </a:ext>
              </a:extLst>
            </p:cNvPr>
            <p:cNvSpPr/>
            <p:nvPr/>
          </p:nvSpPr>
          <p:spPr>
            <a:xfrm>
              <a:off x="1916987" y="5544829"/>
              <a:ext cx="634893" cy="632135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方程式">
                  <a:extLst>
                    <a:ext uri="{FF2B5EF4-FFF2-40B4-BE49-F238E27FC236}">
                      <a16:creationId xmlns="" xmlns:a16="http://schemas.microsoft.com/office/drawing/2014/main" id="{ACCF0534-E5E3-458B-91A3-2EF4A6F21C84}"/>
                    </a:ext>
                  </a:extLst>
                </p:cNvPr>
                <p:cNvSpPr txBox="1"/>
                <p:nvPr/>
              </p:nvSpPr>
              <p:spPr>
                <a:xfrm>
                  <a:off x="1968916" y="1588924"/>
                  <a:ext cx="776543" cy="1215988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6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sz="6000" i="1" dirty="0">
                    <a:solidFill>
                      <a:srgbClr val="000000"/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mc:Choice>
          <mc:Fallback xmlns="">
            <p:sp>
              <p:nvSpPr>
                <p:cNvPr id="42" name="方程式">
                  <a:extLst>
                    <a:ext uri="{FF2B5EF4-FFF2-40B4-BE49-F238E27FC236}">
                      <a16:creationId xmlns:a16="http://schemas.microsoft.com/office/drawing/2014/main" id="{ACCF0534-E5E3-458B-91A3-2EF4A6F21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916" y="1588924"/>
                  <a:ext cx="573875" cy="923330"/>
                </a:xfrm>
                <a:prstGeom prst="rect">
                  <a:avLst/>
                </a:prstGeom>
                <a:blipFill>
                  <a:blip r:embed="rId5"/>
                  <a:stretch>
                    <a:fillRect b="-6087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方程式">
                  <a:extLst>
                    <a:ext uri="{FF2B5EF4-FFF2-40B4-BE49-F238E27FC236}">
                      <a16:creationId xmlns="" xmlns:a16="http://schemas.microsoft.com/office/drawing/2014/main" id="{DA41F993-841D-463D-A412-7FD415D68ACA}"/>
                    </a:ext>
                  </a:extLst>
                </p:cNvPr>
                <p:cNvSpPr txBox="1"/>
                <p:nvPr/>
              </p:nvSpPr>
              <p:spPr>
                <a:xfrm>
                  <a:off x="8015708" y="1257348"/>
                  <a:ext cx="791157" cy="1215988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lnSpc>
                      <a:spcPct val="100000"/>
                    </a:lnSpc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6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oMath>
                    </m:oMathPara>
                  </a14:m>
                  <a:endParaRPr sz="6000" i="1" dirty="0">
                    <a:solidFill>
                      <a:srgbClr val="000000"/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mc:Choice>
          <mc:Fallback xmlns="">
            <p:sp>
              <p:nvSpPr>
                <p:cNvPr id="43" name="方程式">
                  <a:extLst>
                    <a:ext uri="{FF2B5EF4-FFF2-40B4-BE49-F238E27FC236}">
                      <a16:creationId xmlns:a16="http://schemas.microsoft.com/office/drawing/2014/main" id="{DA41F993-841D-463D-A412-7FD415D68A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5708" y="1257348"/>
                  <a:ext cx="585097" cy="923330"/>
                </a:xfrm>
                <a:prstGeom prst="rect">
                  <a:avLst/>
                </a:prstGeom>
                <a:blipFill>
                  <a:blip r:embed="rId6"/>
                  <a:stretch>
                    <a:fillRect b="-29565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箭頭">
              <a:extLst>
                <a:ext uri="{FF2B5EF4-FFF2-40B4-BE49-F238E27FC236}">
                  <a16:creationId xmlns="" xmlns:a16="http://schemas.microsoft.com/office/drawing/2014/main" id="{7620E91C-1FAC-4E7D-A2F0-0B4D7063952B}"/>
                </a:ext>
              </a:extLst>
            </p:cNvPr>
            <p:cNvSpPr/>
            <p:nvPr/>
          </p:nvSpPr>
          <p:spPr>
            <a:xfrm>
              <a:off x="3409174" y="3513440"/>
              <a:ext cx="696304" cy="470169"/>
            </a:xfrm>
            <a:prstGeom prst="rightArrow">
              <a:avLst>
                <a:gd name="adj1" fmla="val 32000"/>
                <a:gd name="adj2" fmla="val 42163"/>
              </a:avLst>
            </a:prstGeom>
            <a:solidFill>
              <a:srgbClr val="FF938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6" name="線條">
              <a:extLst>
                <a:ext uri="{FF2B5EF4-FFF2-40B4-BE49-F238E27FC236}">
                  <a16:creationId xmlns="" xmlns:a16="http://schemas.microsoft.com/office/drawing/2014/main" id="{C88A1E5A-FFC4-4AA2-8547-23D3F32DCCB3}"/>
                </a:ext>
              </a:extLst>
            </p:cNvPr>
            <p:cNvSpPr/>
            <p:nvPr/>
          </p:nvSpPr>
          <p:spPr>
            <a:xfrm>
              <a:off x="7897433" y="3750715"/>
              <a:ext cx="310897" cy="0"/>
            </a:xfrm>
            <a:prstGeom prst="line">
              <a:avLst/>
            </a:prstGeom>
            <a:ln w="76200">
              <a:solidFill>
                <a:srgbClr val="E5514C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7" name="6">
              <a:extLst>
                <a:ext uri="{FF2B5EF4-FFF2-40B4-BE49-F238E27FC236}">
                  <a16:creationId xmlns="" xmlns:a16="http://schemas.microsoft.com/office/drawing/2014/main" id="{657B675C-F1E3-474C-8264-3B870D88CD6D}"/>
                </a:ext>
              </a:extLst>
            </p:cNvPr>
            <p:cNvSpPr txBox="1"/>
            <p:nvPr/>
          </p:nvSpPr>
          <p:spPr>
            <a:xfrm>
              <a:off x="7549573" y="3075167"/>
              <a:ext cx="310898" cy="13510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defTabSz="825500">
                <a:lnSpc>
                  <a:spcPct val="100000"/>
                </a:lnSpc>
                <a:defRPr sz="6000"/>
              </a:lvl1pPr>
            </a:lstStyle>
            <a:p>
              <a:r>
                <a:rPr>
                  <a:latin typeface="微軟正黑體" pitchFamily="34" charset="-120"/>
                  <a:ea typeface="微軟正黑體" pitchFamily="34" charset="-120"/>
                </a:rPr>
                <a:t>6</a:t>
              </a:r>
            </a:p>
          </p:txBody>
        </p:sp>
        <p:sp>
          <p:nvSpPr>
            <p:cNvPr id="48" name="線條">
              <a:extLst>
                <a:ext uri="{FF2B5EF4-FFF2-40B4-BE49-F238E27FC236}">
                  <a16:creationId xmlns="" xmlns:a16="http://schemas.microsoft.com/office/drawing/2014/main" id="{E5521476-43D7-4871-A5A0-BE15222B72DE}"/>
                </a:ext>
              </a:extLst>
            </p:cNvPr>
            <p:cNvSpPr/>
            <p:nvPr/>
          </p:nvSpPr>
          <p:spPr>
            <a:xfrm flipV="1">
              <a:off x="7546516" y="3547166"/>
              <a:ext cx="585097" cy="572585"/>
            </a:xfrm>
            <a:prstGeom prst="line">
              <a:avLst/>
            </a:prstGeom>
            <a:ln w="76200">
              <a:solidFill>
                <a:srgbClr val="E5514C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="" xmlns:a16="http://schemas.microsoft.com/office/drawing/2014/main" id="{BD5B7932-13A8-4A5F-8CAD-F4EF9AC772F2}"/>
              </a:ext>
            </a:extLst>
          </p:cNvPr>
          <p:cNvGrpSpPr/>
          <p:nvPr/>
        </p:nvGrpSpPr>
        <p:grpSpPr>
          <a:xfrm>
            <a:off x="8421124" y="3080471"/>
            <a:ext cx="281871" cy="2386745"/>
            <a:chOff x="8739879" y="2102843"/>
            <a:chExt cx="300145" cy="3255613"/>
          </a:xfrm>
        </p:grpSpPr>
        <p:sp>
          <p:nvSpPr>
            <p:cNvPr id="49" name="圓形">
              <a:extLst>
                <a:ext uri="{FF2B5EF4-FFF2-40B4-BE49-F238E27FC236}">
                  <a16:creationId xmlns="" xmlns:a16="http://schemas.microsoft.com/office/drawing/2014/main" id="{763EB505-8785-4E2B-ACD0-46D03B4DEAAE}"/>
                </a:ext>
              </a:extLst>
            </p:cNvPr>
            <p:cNvSpPr/>
            <p:nvPr/>
          </p:nvSpPr>
          <p:spPr>
            <a:xfrm>
              <a:off x="8752272" y="2239184"/>
              <a:ext cx="261099" cy="259965"/>
            </a:xfrm>
            <a:prstGeom prst="ellipse">
              <a:avLst/>
            </a:prstGeom>
            <a:solidFill>
              <a:srgbClr val="6F94C3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0" name="圓形">
              <a:extLst>
                <a:ext uri="{FF2B5EF4-FFF2-40B4-BE49-F238E27FC236}">
                  <a16:creationId xmlns="" xmlns:a16="http://schemas.microsoft.com/office/drawing/2014/main" id="{A311D8FD-639F-4C82-8452-00321F52D978}"/>
                </a:ext>
              </a:extLst>
            </p:cNvPr>
            <p:cNvSpPr/>
            <p:nvPr/>
          </p:nvSpPr>
          <p:spPr>
            <a:xfrm>
              <a:off x="8752272" y="2542443"/>
              <a:ext cx="261099" cy="259965"/>
            </a:xfrm>
            <a:prstGeom prst="ellipse">
              <a:avLst/>
            </a:prstGeom>
            <a:solidFill>
              <a:srgbClr val="6F94C3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1" name="圓形">
              <a:extLst>
                <a:ext uri="{FF2B5EF4-FFF2-40B4-BE49-F238E27FC236}">
                  <a16:creationId xmlns="" xmlns:a16="http://schemas.microsoft.com/office/drawing/2014/main" id="{691D94B4-5562-4380-98D4-8EA743D176BD}"/>
                </a:ext>
              </a:extLst>
            </p:cNvPr>
            <p:cNvSpPr/>
            <p:nvPr/>
          </p:nvSpPr>
          <p:spPr>
            <a:xfrm>
              <a:off x="8752272" y="2845702"/>
              <a:ext cx="261099" cy="259965"/>
            </a:xfrm>
            <a:prstGeom prst="ellipse">
              <a:avLst/>
            </a:prstGeom>
            <a:solidFill>
              <a:srgbClr val="6F94C3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2" name="圓形">
              <a:extLst>
                <a:ext uri="{FF2B5EF4-FFF2-40B4-BE49-F238E27FC236}">
                  <a16:creationId xmlns="" xmlns:a16="http://schemas.microsoft.com/office/drawing/2014/main" id="{C295841D-71A8-43FB-B2D1-23D40A88CCEC}"/>
                </a:ext>
              </a:extLst>
            </p:cNvPr>
            <p:cNvSpPr/>
            <p:nvPr/>
          </p:nvSpPr>
          <p:spPr>
            <a:xfrm>
              <a:off x="8752272" y="3148961"/>
              <a:ext cx="261099" cy="259965"/>
            </a:xfrm>
            <a:prstGeom prst="ellipse">
              <a:avLst/>
            </a:prstGeom>
            <a:solidFill>
              <a:srgbClr val="6F94C3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3" name="圓形">
              <a:extLst>
                <a:ext uri="{FF2B5EF4-FFF2-40B4-BE49-F238E27FC236}">
                  <a16:creationId xmlns="" xmlns:a16="http://schemas.microsoft.com/office/drawing/2014/main" id="{FF0EDF32-1B2D-4218-BA8E-912C547EB891}"/>
                </a:ext>
              </a:extLst>
            </p:cNvPr>
            <p:cNvSpPr/>
            <p:nvPr/>
          </p:nvSpPr>
          <p:spPr>
            <a:xfrm>
              <a:off x="8752272" y="3452221"/>
              <a:ext cx="261099" cy="259965"/>
            </a:xfrm>
            <a:prstGeom prst="ellipse">
              <a:avLst/>
            </a:prstGeom>
            <a:solidFill>
              <a:srgbClr val="6F94C3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4" name="圓形">
              <a:extLst>
                <a:ext uri="{FF2B5EF4-FFF2-40B4-BE49-F238E27FC236}">
                  <a16:creationId xmlns="" xmlns:a16="http://schemas.microsoft.com/office/drawing/2014/main" id="{317FF797-DAE0-464D-AD6E-5CA4CD166325}"/>
                </a:ext>
              </a:extLst>
            </p:cNvPr>
            <p:cNvSpPr/>
            <p:nvPr/>
          </p:nvSpPr>
          <p:spPr>
            <a:xfrm>
              <a:off x="8752272" y="3755480"/>
              <a:ext cx="261099" cy="259965"/>
            </a:xfrm>
            <a:prstGeom prst="ellipse">
              <a:avLst/>
            </a:prstGeom>
            <a:solidFill>
              <a:srgbClr val="6F94C3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5" name="圓形">
              <a:extLst>
                <a:ext uri="{FF2B5EF4-FFF2-40B4-BE49-F238E27FC236}">
                  <a16:creationId xmlns="" xmlns:a16="http://schemas.microsoft.com/office/drawing/2014/main" id="{436C78A8-BD00-4D46-B869-32477084EC92}"/>
                </a:ext>
              </a:extLst>
            </p:cNvPr>
            <p:cNvSpPr/>
            <p:nvPr/>
          </p:nvSpPr>
          <p:spPr>
            <a:xfrm>
              <a:off x="8752272" y="4058739"/>
              <a:ext cx="261099" cy="259965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6" name="圓形">
              <a:extLst>
                <a:ext uri="{FF2B5EF4-FFF2-40B4-BE49-F238E27FC236}">
                  <a16:creationId xmlns="" xmlns:a16="http://schemas.microsoft.com/office/drawing/2014/main" id="{10399CD8-F184-43DD-8851-9B3284AB826A}"/>
                </a:ext>
              </a:extLst>
            </p:cNvPr>
            <p:cNvSpPr/>
            <p:nvPr/>
          </p:nvSpPr>
          <p:spPr>
            <a:xfrm>
              <a:off x="8752272" y="4361998"/>
              <a:ext cx="261099" cy="259965"/>
            </a:xfrm>
            <a:prstGeom prst="ellipse">
              <a:avLst/>
            </a:prstGeom>
            <a:solidFill>
              <a:srgbClr val="6F94C3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7" name="圓形">
              <a:extLst>
                <a:ext uri="{FF2B5EF4-FFF2-40B4-BE49-F238E27FC236}">
                  <a16:creationId xmlns="" xmlns:a16="http://schemas.microsoft.com/office/drawing/2014/main" id="{F2644493-11B1-44EF-BFC0-66852B4597BA}"/>
                </a:ext>
              </a:extLst>
            </p:cNvPr>
            <p:cNvSpPr/>
            <p:nvPr/>
          </p:nvSpPr>
          <p:spPr>
            <a:xfrm>
              <a:off x="8752272" y="4665258"/>
              <a:ext cx="261099" cy="259965"/>
            </a:xfrm>
            <a:prstGeom prst="ellipse">
              <a:avLst/>
            </a:prstGeom>
            <a:solidFill>
              <a:srgbClr val="6F94C3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8" name="圓形">
              <a:extLst>
                <a:ext uri="{FF2B5EF4-FFF2-40B4-BE49-F238E27FC236}">
                  <a16:creationId xmlns="" xmlns:a16="http://schemas.microsoft.com/office/drawing/2014/main" id="{BBCB2929-1871-4765-8178-4D6DDEA1E33A}"/>
                </a:ext>
              </a:extLst>
            </p:cNvPr>
            <p:cNvSpPr/>
            <p:nvPr/>
          </p:nvSpPr>
          <p:spPr>
            <a:xfrm>
              <a:off x="8752272" y="4968517"/>
              <a:ext cx="261099" cy="259965"/>
            </a:xfrm>
            <a:prstGeom prst="ellipse">
              <a:avLst/>
            </a:prstGeom>
            <a:solidFill>
              <a:srgbClr val="6F94C3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9" name="0">
              <a:extLst>
                <a:ext uri="{FF2B5EF4-FFF2-40B4-BE49-F238E27FC236}">
                  <a16:creationId xmlns="" xmlns:a16="http://schemas.microsoft.com/office/drawing/2014/main" id="{32EF5DD0-E9E6-49CD-8388-518BD197E33A}"/>
                </a:ext>
              </a:extLst>
            </p:cNvPr>
            <p:cNvSpPr txBox="1"/>
            <p:nvPr/>
          </p:nvSpPr>
          <p:spPr>
            <a:xfrm>
              <a:off x="8752272" y="2102843"/>
              <a:ext cx="281165" cy="5326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>
                <a:defRPr sz="36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pPr algn="ctr"/>
              <a:r>
                <a:rPr sz="1600" dirty="0">
                  <a:latin typeface="微軟正黑體" pitchFamily="34" charset="-120"/>
                  <a:ea typeface="微軟正黑體" pitchFamily="34" charset="-120"/>
                </a:rPr>
                <a:t>0</a:t>
              </a: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0" name="1">
              <a:extLst>
                <a:ext uri="{FF2B5EF4-FFF2-40B4-BE49-F238E27FC236}">
                  <a16:creationId xmlns="" xmlns:a16="http://schemas.microsoft.com/office/drawing/2014/main" id="{EA2C30B1-4238-44FA-B97F-A4DAEFF3DDAF}"/>
                </a:ext>
              </a:extLst>
            </p:cNvPr>
            <p:cNvSpPr txBox="1"/>
            <p:nvPr/>
          </p:nvSpPr>
          <p:spPr>
            <a:xfrm>
              <a:off x="8739879" y="2406104"/>
              <a:ext cx="283349" cy="5326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defRPr sz="36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pPr algn="ctr"/>
              <a:r>
                <a:rPr sz="1600" dirty="0">
                  <a:latin typeface="微軟正黑體" pitchFamily="34" charset="-120"/>
                  <a:ea typeface="微軟正黑體" pitchFamily="34" charset="-120"/>
                </a:rPr>
                <a:t>1</a:t>
              </a:r>
            </a:p>
          </p:txBody>
        </p:sp>
        <p:sp>
          <p:nvSpPr>
            <p:cNvPr id="61" name="2">
              <a:extLst>
                <a:ext uri="{FF2B5EF4-FFF2-40B4-BE49-F238E27FC236}">
                  <a16:creationId xmlns="" xmlns:a16="http://schemas.microsoft.com/office/drawing/2014/main" id="{2606E957-ED6B-44A9-BAC4-7D9A91AA116D}"/>
                </a:ext>
              </a:extLst>
            </p:cNvPr>
            <p:cNvSpPr txBox="1"/>
            <p:nvPr/>
          </p:nvSpPr>
          <p:spPr>
            <a:xfrm>
              <a:off x="8739879" y="2709364"/>
              <a:ext cx="283349" cy="5326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defRPr sz="36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pPr algn="ctr"/>
              <a:r>
                <a:rPr sz="1600" dirty="0">
                  <a:latin typeface="微軟正黑體" pitchFamily="34" charset="-120"/>
                  <a:ea typeface="微軟正黑體" pitchFamily="34" charset="-120"/>
                </a:rPr>
                <a:t>2</a:t>
              </a:r>
            </a:p>
          </p:txBody>
        </p:sp>
        <p:sp>
          <p:nvSpPr>
            <p:cNvPr id="62" name="3">
              <a:extLst>
                <a:ext uri="{FF2B5EF4-FFF2-40B4-BE49-F238E27FC236}">
                  <a16:creationId xmlns="" xmlns:a16="http://schemas.microsoft.com/office/drawing/2014/main" id="{A0542AC0-4212-464F-B4B6-EEFFFDCE1840}"/>
                </a:ext>
              </a:extLst>
            </p:cNvPr>
            <p:cNvSpPr txBox="1"/>
            <p:nvPr/>
          </p:nvSpPr>
          <p:spPr>
            <a:xfrm>
              <a:off x="8751534" y="3005910"/>
              <a:ext cx="283348" cy="5326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defRPr sz="36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1600" dirty="0">
                  <a:latin typeface="微軟正黑體" pitchFamily="34" charset="-120"/>
                  <a:ea typeface="微軟正黑體" pitchFamily="34" charset="-120"/>
                </a:rPr>
                <a:t>3</a:t>
              </a:r>
            </a:p>
          </p:txBody>
        </p:sp>
        <p:sp>
          <p:nvSpPr>
            <p:cNvPr id="63" name="4">
              <a:extLst>
                <a:ext uri="{FF2B5EF4-FFF2-40B4-BE49-F238E27FC236}">
                  <a16:creationId xmlns="" xmlns:a16="http://schemas.microsoft.com/office/drawing/2014/main" id="{BA165B91-BD64-4C45-ADDD-691EE622850C}"/>
                </a:ext>
              </a:extLst>
            </p:cNvPr>
            <p:cNvSpPr txBox="1"/>
            <p:nvPr/>
          </p:nvSpPr>
          <p:spPr>
            <a:xfrm>
              <a:off x="8739879" y="3315882"/>
              <a:ext cx="283349" cy="5326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defRPr sz="36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pPr algn="ctr"/>
              <a:r>
                <a:rPr sz="1600" dirty="0">
                  <a:latin typeface="微軟正黑體" pitchFamily="34" charset="-120"/>
                  <a:ea typeface="微軟正黑體" pitchFamily="34" charset="-120"/>
                </a:rPr>
                <a:t>4</a:t>
              </a:r>
            </a:p>
          </p:txBody>
        </p:sp>
        <p:sp>
          <p:nvSpPr>
            <p:cNvPr id="64" name="5">
              <a:extLst>
                <a:ext uri="{FF2B5EF4-FFF2-40B4-BE49-F238E27FC236}">
                  <a16:creationId xmlns="" xmlns:a16="http://schemas.microsoft.com/office/drawing/2014/main" id="{F82C9C2F-3C1F-4315-8ED3-0F9831263142}"/>
                </a:ext>
              </a:extLst>
            </p:cNvPr>
            <p:cNvSpPr txBox="1"/>
            <p:nvPr/>
          </p:nvSpPr>
          <p:spPr>
            <a:xfrm>
              <a:off x="8749734" y="3628678"/>
              <a:ext cx="283348" cy="5326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defRPr sz="36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1600" dirty="0">
                  <a:latin typeface="微軟正黑體" pitchFamily="34" charset="-120"/>
                  <a:ea typeface="微軟正黑體" pitchFamily="34" charset="-120"/>
                </a:rPr>
                <a:t>5</a:t>
              </a:r>
            </a:p>
          </p:txBody>
        </p:sp>
        <p:sp>
          <p:nvSpPr>
            <p:cNvPr id="65" name="6">
              <a:extLst>
                <a:ext uri="{FF2B5EF4-FFF2-40B4-BE49-F238E27FC236}">
                  <a16:creationId xmlns="" xmlns:a16="http://schemas.microsoft.com/office/drawing/2014/main" id="{45E0F1CA-2AFE-4860-BAC2-A85F60C95740}"/>
                </a:ext>
              </a:extLst>
            </p:cNvPr>
            <p:cNvSpPr txBox="1"/>
            <p:nvPr/>
          </p:nvSpPr>
          <p:spPr>
            <a:xfrm>
              <a:off x="8752511" y="3907138"/>
              <a:ext cx="283348" cy="5326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defRPr sz="36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1600" dirty="0">
                  <a:latin typeface="微軟正黑體" pitchFamily="34" charset="-120"/>
                  <a:ea typeface="微軟正黑體" pitchFamily="34" charset="-120"/>
                </a:rPr>
                <a:t>6</a:t>
              </a:r>
            </a:p>
          </p:txBody>
        </p:sp>
        <p:sp>
          <p:nvSpPr>
            <p:cNvPr id="66" name="7">
              <a:extLst>
                <a:ext uri="{FF2B5EF4-FFF2-40B4-BE49-F238E27FC236}">
                  <a16:creationId xmlns="" xmlns:a16="http://schemas.microsoft.com/office/drawing/2014/main" id="{C1C52666-37A0-4954-B485-E0A3E5FC5502}"/>
                </a:ext>
              </a:extLst>
            </p:cNvPr>
            <p:cNvSpPr txBox="1"/>
            <p:nvPr/>
          </p:nvSpPr>
          <p:spPr>
            <a:xfrm>
              <a:off x="8756676" y="4233461"/>
              <a:ext cx="283348" cy="5326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defRPr sz="36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1600" dirty="0">
                  <a:latin typeface="微軟正黑體" pitchFamily="34" charset="-120"/>
                  <a:ea typeface="微軟正黑體" pitchFamily="34" charset="-120"/>
                </a:rPr>
                <a:t>7</a:t>
              </a:r>
            </a:p>
          </p:txBody>
        </p:sp>
        <p:sp>
          <p:nvSpPr>
            <p:cNvPr id="67" name="8">
              <a:extLst>
                <a:ext uri="{FF2B5EF4-FFF2-40B4-BE49-F238E27FC236}">
                  <a16:creationId xmlns="" xmlns:a16="http://schemas.microsoft.com/office/drawing/2014/main" id="{B2FB6170-6D9D-4D35-9CDA-54FCDFCE082F}"/>
                </a:ext>
              </a:extLst>
            </p:cNvPr>
            <p:cNvSpPr txBox="1"/>
            <p:nvPr/>
          </p:nvSpPr>
          <p:spPr>
            <a:xfrm>
              <a:off x="8749733" y="4530009"/>
              <a:ext cx="283348" cy="5326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defRPr sz="36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1600" dirty="0">
                  <a:latin typeface="微軟正黑體" pitchFamily="34" charset="-120"/>
                  <a:ea typeface="微軟正黑體" pitchFamily="34" charset="-120"/>
                </a:rPr>
                <a:t>8</a:t>
              </a:r>
            </a:p>
          </p:txBody>
        </p:sp>
        <p:sp>
          <p:nvSpPr>
            <p:cNvPr id="68" name="9">
              <a:extLst>
                <a:ext uri="{FF2B5EF4-FFF2-40B4-BE49-F238E27FC236}">
                  <a16:creationId xmlns="" xmlns:a16="http://schemas.microsoft.com/office/drawing/2014/main" id="{AD3A3DF5-86FE-4D4A-B4E4-31F83CF0CF1E}"/>
                </a:ext>
              </a:extLst>
            </p:cNvPr>
            <p:cNvSpPr txBox="1"/>
            <p:nvPr/>
          </p:nvSpPr>
          <p:spPr>
            <a:xfrm>
              <a:off x="8756676" y="4825811"/>
              <a:ext cx="212397" cy="5326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>
                <a:defRPr sz="36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1600" dirty="0">
                  <a:latin typeface="微軟正黑體" pitchFamily="34" charset="-120"/>
                  <a:ea typeface="微軟正黑體" pitchFamily="34" charset="-120"/>
                </a:rPr>
                <a:t>9</a:t>
              </a:r>
            </a:p>
          </p:txBody>
        </p:sp>
      </p:grpSp>
      <p:sp>
        <p:nvSpPr>
          <p:cNvPr id="69" name="圓角矩形">
            <a:extLst>
              <a:ext uri="{FF2B5EF4-FFF2-40B4-BE49-F238E27FC236}">
                <a16:creationId xmlns="" xmlns:a16="http://schemas.microsoft.com/office/drawing/2014/main" id="{D8159C79-55F2-40FE-9C07-5D7EDE996CB7}"/>
              </a:ext>
            </a:extLst>
          </p:cNvPr>
          <p:cNvSpPr/>
          <p:nvPr/>
        </p:nvSpPr>
        <p:spPr>
          <a:xfrm>
            <a:off x="2600673" y="5655366"/>
            <a:ext cx="1281166" cy="524697"/>
          </a:xfrm>
          <a:prstGeom prst="roundRect">
            <a:avLst>
              <a:gd name="adj" fmla="val 28795"/>
            </a:avLst>
          </a:prstGeom>
          <a:solidFill>
            <a:srgbClr val="A1D041"/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>
              <a:lnSpc>
                <a:spcPct val="100000"/>
              </a:lnSpc>
              <a:defRPr sz="5200" b="1">
                <a:solidFill>
                  <a:srgbClr val="FFFFFF"/>
                </a:solidFill>
                <a:latin typeface="+mn-lt"/>
                <a:ea typeface="+mn-ea"/>
                <a:cs typeface="+mn-cs"/>
                <a:sym typeface="Noto Sans TC"/>
              </a:defRPr>
            </a:pP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0" name="圓角矩形">
            <a:extLst>
              <a:ext uri="{FF2B5EF4-FFF2-40B4-BE49-F238E27FC236}">
                <a16:creationId xmlns="" xmlns:a16="http://schemas.microsoft.com/office/drawing/2014/main" id="{98C955B8-75DC-4538-AFCA-48B735E0B4B3}"/>
              </a:ext>
            </a:extLst>
          </p:cNvPr>
          <p:cNvSpPr/>
          <p:nvPr/>
        </p:nvSpPr>
        <p:spPr>
          <a:xfrm>
            <a:off x="7499910" y="5655366"/>
            <a:ext cx="1218430" cy="554703"/>
          </a:xfrm>
          <a:prstGeom prst="roundRect">
            <a:avLst>
              <a:gd name="adj" fmla="val 28795"/>
            </a:avLst>
          </a:prstGeom>
          <a:solidFill>
            <a:srgbClr val="E5ADC3"/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>
              <a:lnSpc>
                <a:spcPct val="100000"/>
              </a:lnSpc>
              <a:defRPr sz="5200" b="1">
                <a:solidFill>
                  <a:srgbClr val="FFFFFF"/>
                </a:solidFill>
                <a:latin typeface="+mn-lt"/>
                <a:ea typeface="+mn-ea"/>
                <a:cs typeface="+mn-cs"/>
                <a:sym typeface="Noto Sans TC"/>
              </a:defRPr>
            </a:pP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49418A6-A4F9-4B75-9E81-BD078B842E8B}"/>
              </a:ext>
            </a:extLst>
          </p:cNvPr>
          <p:cNvSpPr/>
          <p:nvPr/>
        </p:nvSpPr>
        <p:spPr>
          <a:xfrm>
            <a:off x="7642319" y="5686377"/>
            <a:ext cx="9746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輸出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800B2F56-04D2-47E2-90A4-863CEE48911C}"/>
              </a:ext>
            </a:extLst>
          </p:cNvPr>
          <p:cNvSpPr/>
          <p:nvPr/>
        </p:nvSpPr>
        <p:spPr>
          <a:xfrm>
            <a:off x="2782346" y="5675286"/>
            <a:ext cx="9623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輸入</a:t>
            </a:r>
          </a:p>
        </p:txBody>
      </p:sp>
    </p:spTree>
    <p:extLst>
      <p:ext uri="{BB962C8B-B14F-4D97-AF65-F5344CB8AC3E}">
        <p14:creationId xmlns:p14="http://schemas.microsoft.com/office/powerpoint/2010/main" val="27236222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4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把我們的問題化為函數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9F785D9F-6007-4017-B362-8A295716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1600" b="1" kern="12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Noto Sans TC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108866" y="1792519"/>
            <a:ext cx="8047294" cy="502352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MNIST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一個數字的圖檔都是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28 X 28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的大小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="" xmlns:a16="http://schemas.microsoft.com/office/drawing/2014/main" id="{61E76595-5E44-4A06-8AF0-C774FA0B3732}"/>
              </a:ext>
            </a:extLst>
          </p:cNvPr>
          <p:cNvGrpSpPr/>
          <p:nvPr/>
        </p:nvGrpSpPr>
        <p:grpSpPr>
          <a:xfrm>
            <a:off x="476504" y="2431143"/>
            <a:ext cx="8218292" cy="3775616"/>
            <a:chOff x="1323532" y="113732"/>
            <a:chExt cx="20280337" cy="10082584"/>
          </a:xfrm>
        </p:grpSpPr>
        <p:sp>
          <p:nvSpPr>
            <p:cNvPr id="71" name="線條">
              <a:extLst>
                <a:ext uri="{FF2B5EF4-FFF2-40B4-BE49-F238E27FC236}">
                  <a16:creationId xmlns="" xmlns:a16="http://schemas.microsoft.com/office/drawing/2014/main" id="{AD0E6D5E-73F2-419D-A64C-8D9ACBD1EE04}"/>
                </a:ext>
              </a:extLst>
            </p:cNvPr>
            <p:cNvSpPr/>
            <p:nvPr/>
          </p:nvSpPr>
          <p:spPr>
            <a:xfrm>
              <a:off x="9801081" y="8276587"/>
              <a:ext cx="1972540" cy="423768"/>
            </a:xfrm>
            <a:prstGeom prst="line">
              <a:avLst/>
            </a:prstGeom>
            <a:ln w="152400">
              <a:solidFill>
                <a:srgbClr val="6699CC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2" name="線條">
              <a:extLst>
                <a:ext uri="{FF2B5EF4-FFF2-40B4-BE49-F238E27FC236}">
                  <a16:creationId xmlns="" xmlns:a16="http://schemas.microsoft.com/office/drawing/2014/main" id="{443A281D-96D4-487B-9A4D-C5F19F30C2FD}"/>
                </a:ext>
              </a:extLst>
            </p:cNvPr>
            <p:cNvSpPr/>
            <p:nvPr/>
          </p:nvSpPr>
          <p:spPr>
            <a:xfrm flipV="1">
              <a:off x="9801080" y="6739082"/>
              <a:ext cx="2009965" cy="1"/>
            </a:xfrm>
            <a:prstGeom prst="line">
              <a:avLst/>
            </a:prstGeom>
            <a:ln w="152400">
              <a:solidFill>
                <a:srgbClr val="6699CC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3" name="線條">
              <a:extLst>
                <a:ext uri="{FF2B5EF4-FFF2-40B4-BE49-F238E27FC236}">
                  <a16:creationId xmlns="" xmlns:a16="http://schemas.microsoft.com/office/drawing/2014/main" id="{BEAB4140-8427-4B60-B422-2ADFE72318C6}"/>
                </a:ext>
              </a:extLst>
            </p:cNvPr>
            <p:cNvSpPr/>
            <p:nvPr/>
          </p:nvSpPr>
          <p:spPr>
            <a:xfrm flipV="1">
              <a:off x="9674081" y="4839603"/>
              <a:ext cx="2263965" cy="1772479"/>
            </a:xfrm>
            <a:prstGeom prst="line">
              <a:avLst/>
            </a:prstGeom>
            <a:ln w="152400">
              <a:solidFill>
                <a:srgbClr val="6699CC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4" name="線條">
              <a:extLst>
                <a:ext uri="{FF2B5EF4-FFF2-40B4-BE49-F238E27FC236}">
                  <a16:creationId xmlns="" xmlns:a16="http://schemas.microsoft.com/office/drawing/2014/main" id="{9591C72C-A4C4-4523-BE75-9A84BF95D883}"/>
                </a:ext>
              </a:extLst>
            </p:cNvPr>
            <p:cNvSpPr/>
            <p:nvPr/>
          </p:nvSpPr>
          <p:spPr>
            <a:xfrm flipV="1">
              <a:off x="5591727" y="7481777"/>
              <a:ext cx="2263965" cy="1772479"/>
            </a:xfrm>
            <a:prstGeom prst="line">
              <a:avLst/>
            </a:prstGeom>
            <a:ln w="152400">
              <a:solidFill>
                <a:srgbClr val="6699CC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5" name="線條">
              <a:extLst>
                <a:ext uri="{FF2B5EF4-FFF2-40B4-BE49-F238E27FC236}">
                  <a16:creationId xmlns="" xmlns:a16="http://schemas.microsoft.com/office/drawing/2014/main" id="{75A71739-72BE-479B-B66B-35D3A7EE644F}"/>
                </a:ext>
              </a:extLst>
            </p:cNvPr>
            <p:cNvSpPr/>
            <p:nvPr/>
          </p:nvSpPr>
          <p:spPr>
            <a:xfrm>
              <a:off x="5464726" y="6299482"/>
              <a:ext cx="2517966" cy="1"/>
            </a:xfrm>
            <a:prstGeom prst="line">
              <a:avLst/>
            </a:prstGeom>
            <a:ln w="152400">
              <a:solidFill>
                <a:srgbClr val="6699CC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6" name="線條">
              <a:extLst>
                <a:ext uri="{FF2B5EF4-FFF2-40B4-BE49-F238E27FC236}">
                  <a16:creationId xmlns="" xmlns:a16="http://schemas.microsoft.com/office/drawing/2014/main" id="{8B351510-48C0-4269-90ED-65454A677AB5}"/>
                </a:ext>
              </a:extLst>
            </p:cNvPr>
            <p:cNvSpPr/>
            <p:nvPr/>
          </p:nvSpPr>
          <p:spPr>
            <a:xfrm>
              <a:off x="5591727" y="4732496"/>
              <a:ext cx="2263965" cy="1554522"/>
            </a:xfrm>
            <a:prstGeom prst="line">
              <a:avLst/>
            </a:prstGeom>
            <a:ln w="152400">
              <a:solidFill>
                <a:srgbClr val="6699CC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7" name="圓形">
              <a:extLst>
                <a:ext uri="{FF2B5EF4-FFF2-40B4-BE49-F238E27FC236}">
                  <a16:creationId xmlns="" xmlns:a16="http://schemas.microsoft.com/office/drawing/2014/main" id="{8AF23BC4-1A65-4B55-9760-92A04BF1E45B}"/>
                </a:ext>
              </a:extLst>
            </p:cNvPr>
            <p:cNvSpPr/>
            <p:nvPr/>
          </p:nvSpPr>
          <p:spPr>
            <a:xfrm>
              <a:off x="4765463" y="4051766"/>
              <a:ext cx="1270001" cy="1270001"/>
            </a:xfrm>
            <a:prstGeom prst="ellipse">
              <a:avLst/>
            </a:prstGeom>
            <a:solidFill>
              <a:srgbClr val="FF938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8" name="圓形">
              <a:extLst>
                <a:ext uri="{FF2B5EF4-FFF2-40B4-BE49-F238E27FC236}">
                  <a16:creationId xmlns="" xmlns:a16="http://schemas.microsoft.com/office/drawing/2014/main" id="{A00EEFC6-0BF4-4A91-B9AC-B43C19DD85DB}"/>
                </a:ext>
              </a:extLst>
            </p:cNvPr>
            <p:cNvSpPr/>
            <p:nvPr/>
          </p:nvSpPr>
          <p:spPr>
            <a:xfrm>
              <a:off x="4765463" y="5664482"/>
              <a:ext cx="1270001" cy="1270001"/>
            </a:xfrm>
            <a:prstGeom prst="ellipse">
              <a:avLst/>
            </a:prstGeom>
            <a:solidFill>
              <a:srgbClr val="FF938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9" name="圓形">
              <a:extLst>
                <a:ext uri="{FF2B5EF4-FFF2-40B4-BE49-F238E27FC236}">
                  <a16:creationId xmlns="" xmlns:a16="http://schemas.microsoft.com/office/drawing/2014/main" id="{43A46CA3-FFCF-43E6-A13F-510CF0109C3A}"/>
                </a:ext>
              </a:extLst>
            </p:cNvPr>
            <p:cNvSpPr/>
            <p:nvPr/>
          </p:nvSpPr>
          <p:spPr>
            <a:xfrm>
              <a:off x="4765463" y="8693812"/>
              <a:ext cx="1270001" cy="1270001"/>
            </a:xfrm>
            <a:prstGeom prst="ellipse">
              <a:avLst/>
            </a:prstGeom>
            <a:solidFill>
              <a:srgbClr val="FF938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0" name="圓形">
              <a:extLst>
                <a:ext uri="{FF2B5EF4-FFF2-40B4-BE49-F238E27FC236}">
                  <a16:creationId xmlns="" xmlns:a16="http://schemas.microsoft.com/office/drawing/2014/main" id="{66E1835A-B5E7-4132-9A15-C91274FAB861}"/>
                </a:ext>
              </a:extLst>
            </p:cNvPr>
            <p:cNvSpPr/>
            <p:nvPr/>
          </p:nvSpPr>
          <p:spPr>
            <a:xfrm>
              <a:off x="11334055" y="4392231"/>
              <a:ext cx="1270001" cy="1270001"/>
            </a:xfrm>
            <a:prstGeom prst="ellipse">
              <a:avLst/>
            </a:prstGeom>
            <a:solidFill>
              <a:srgbClr val="FF938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1" name="圓形">
              <a:extLst>
                <a:ext uri="{FF2B5EF4-FFF2-40B4-BE49-F238E27FC236}">
                  <a16:creationId xmlns="" xmlns:a16="http://schemas.microsoft.com/office/drawing/2014/main" id="{8904287F-6129-4F55-B301-F2AF0032AAEE}"/>
                </a:ext>
              </a:extLst>
            </p:cNvPr>
            <p:cNvSpPr/>
            <p:nvPr/>
          </p:nvSpPr>
          <p:spPr>
            <a:xfrm>
              <a:off x="11334055" y="6022223"/>
              <a:ext cx="1270001" cy="1270001"/>
            </a:xfrm>
            <a:prstGeom prst="ellipse">
              <a:avLst/>
            </a:prstGeom>
            <a:solidFill>
              <a:srgbClr val="FF938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2" name="圓形">
              <a:extLst>
                <a:ext uri="{FF2B5EF4-FFF2-40B4-BE49-F238E27FC236}">
                  <a16:creationId xmlns="" xmlns:a16="http://schemas.microsoft.com/office/drawing/2014/main" id="{B6505F27-1135-4659-A806-16B9BC69012D}"/>
                </a:ext>
              </a:extLst>
            </p:cNvPr>
            <p:cNvSpPr/>
            <p:nvPr/>
          </p:nvSpPr>
          <p:spPr>
            <a:xfrm>
              <a:off x="11334055" y="8170489"/>
              <a:ext cx="1270001" cy="1270001"/>
            </a:xfrm>
            <a:prstGeom prst="ellipse">
              <a:avLst/>
            </a:prstGeom>
            <a:solidFill>
              <a:srgbClr val="FF938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3" name="圓形">
              <a:extLst>
                <a:ext uri="{FF2B5EF4-FFF2-40B4-BE49-F238E27FC236}">
                  <a16:creationId xmlns="" xmlns:a16="http://schemas.microsoft.com/office/drawing/2014/main" id="{8ACBCED4-7525-422E-93EA-476F7C9EECAA}"/>
                </a:ext>
              </a:extLst>
            </p:cNvPr>
            <p:cNvSpPr/>
            <p:nvPr/>
          </p:nvSpPr>
          <p:spPr>
            <a:xfrm>
              <a:off x="5298009" y="7283525"/>
              <a:ext cx="204909" cy="204908"/>
            </a:xfrm>
            <a:prstGeom prst="ellipse">
              <a:avLst/>
            </a:prstGeom>
            <a:solidFill>
              <a:srgbClr val="FF938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圓形">
              <a:extLst>
                <a:ext uri="{FF2B5EF4-FFF2-40B4-BE49-F238E27FC236}">
                  <a16:creationId xmlns="" xmlns:a16="http://schemas.microsoft.com/office/drawing/2014/main" id="{724EAEC4-AD6F-4528-A35F-780224BE168A}"/>
                </a:ext>
              </a:extLst>
            </p:cNvPr>
            <p:cNvSpPr/>
            <p:nvPr/>
          </p:nvSpPr>
          <p:spPr>
            <a:xfrm>
              <a:off x="5298009" y="7724650"/>
              <a:ext cx="204909" cy="204908"/>
            </a:xfrm>
            <a:prstGeom prst="ellipse">
              <a:avLst/>
            </a:prstGeom>
            <a:solidFill>
              <a:srgbClr val="FF938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5" name="圓形">
              <a:extLst>
                <a:ext uri="{FF2B5EF4-FFF2-40B4-BE49-F238E27FC236}">
                  <a16:creationId xmlns="" xmlns:a16="http://schemas.microsoft.com/office/drawing/2014/main" id="{C4AE989F-5376-4F52-BE6B-45F32496538D}"/>
                </a:ext>
              </a:extLst>
            </p:cNvPr>
            <p:cNvSpPr/>
            <p:nvPr/>
          </p:nvSpPr>
          <p:spPr>
            <a:xfrm>
              <a:off x="5309001" y="8165775"/>
              <a:ext cx="204909" cy="204908"/>
            </a:xfrm>
            <a:prstGeom prst="ellipse">
              <a:avLst/>
            </a:prstGeom>
            <a:solidFill>
              <a:srgbClr val="FF938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6" name="圓形">
              <a:extLst>
                <a:ext uri="{FF2B5EF4-FFF2-40B4-BE49-F238E27FC236}">
                  <a16:creationId xmlns="" xmlns:a16="http://schemas.microsoft.com/office/drawing/2014/main" id="{99B023DF-764C-416A-B5CF-C1C0933AC8DF}"/>
                </a:ext>
              </a:extLst>
            </p:cNvPr>
            <p:cNvSpPr/>
            <p:nvPr/>
          </p:nvSpPr>
          <p:spPr>
            <a:xfrm>
              <a:off x="11866601" y="7349966"/>
              <a:ext cx="204908" cy="204909"/>
            </a:xfrm>
            <a:prstGeom prst="ellipse">
              <a:avLst/>
            </a:prstGeom>
            <a:solidFill>
              <a:srgbClr val="FF938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7" name="圓形">
              <a:extLst>
                <a:ext uri="{FF2B5EF4-FFF2-40B4-BE49-F238E27FC236}">
                  <a16:creationId xmlns="" xmlns:a16="http://schemas.microsoft.com/office/drawing/2014/main" id="{E1663A21-7DAE-47C9-B837-8559608489A8}"/>
                </a:ext>
              </a:extLst>
            </p:cNvPr>
            <p:cNvSpPr/>
            <p:nvPr/>
          </p:nvSpPr>
          <p:spPr>
            <a:xfrm>
              <a:off x="11866601" y="7654427"/>
              <a:ext cx="204908" cy="204908"/>
            </a:xfrm>
            <a:prstGeom prst="ellipse">
              <a:avLst/>
            </a:prstGeom>
            <a:solidFill>
              <a:srgbClr val="FF938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8" name="圓形">
              <a:extLst>
                <a:ext uri="{FF2B5EF4-FFF2-40B4-BE49-F238E27FC236}">
                  <a16:creationId xmlns="" xmlns:a16="http://schemas.microsoft.com/office/drawing/2014/main" id="{966363D5-E188-40EA-8F75-88F9A87AB20B}"/>
                </a:ext>
              </a:extLst>
            </p:cNvPr>
            <p:cNvSpPr/>
            <p:nvPr/>
          </p:nvSpPr>
          <p:spPr>
            <a:xfrm>
              <a:off x="11866601" y="7933487"/>
              <a:ext cx="204908" cy="204908"/>
            </a:xfrm>
            <a:prstGeom prst="ellipse">
              <a:avLst/>
            </a:prstGeom>
            <a:solidFill>
              <a:srgbClr val="FF938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0" name="{">
              <a:extLst>
                <a:ext uri="{FF2B5EF4-FFF2-40B4-BE49-F238E27FC236}">
                  <a16:creationId xmlns="" xmlns:a16="http://schemas.microsoft.com/office/drawing/2014/main" id="{8E1F54D6-42DD-4C75-9506-71943AEC0044}"/>
                </a:ext>
              </a:extLst>
            </p:cNvPr>
            <p:cNvSpPr txBox="1"/>
            <p:nvPr/>
          </p:nvSpPr>
          <p:spPr>
            <a:xfrm>
              <a:off x="3513084" y="3524078"/>
              <a:ext cx="1340996" cy="64300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584200">
                <a:lnSpc>
                  <a:spcPct val="140000"/>
                </a:lnSpc>
                <a:defRPr sz="38000">
                  <a:latin typeface="Baghdad Regular"/>
                  <a:ea typeface="Baghdad Regular"/>
                  <a:cs typeface="Baghdad Regular"/>
                  <a:sym typeface="Baghdad Regular"/>
                </a:defRPr>
              </a:lvl1pPr>
            </a:lstStyle>
            <a:p>
              <a:r>
                <a:rPr sz="10700" dirty="0">
                  <a:latin typeface="微軟正黑體" pitchFamily="34" charset="-120"/>
                  <a:ea typeface="微軟正黑體" pitchFamily="34" charset="-120"/>
                </a:rPr>
                <a:t>{</a:t>
              </a:r>
            </a:p>
          </p:txBody>
        </p:sp>
        <p:sp>
          <p:nvSpPr>
            <p:cNvPr id="91" name="}">
              <a:extLst>
                <a:ext uri="{FF2B5EF4-FFF2-40B4-BE49-F238E27FC236}">
                  <a16:creationId xmlns="" xmlns:a16="http://schemas.microsoft.com/office/drawing/2014/main" id="{20656FE2-57C5-42E7-8985-291B608961ED}"/>
                </a:ext>
              </a:extLst>
            </p:cNvPr>
            <p:cNvSpPr txBox="1"/>
            <p:nvPr/>
          </p:nvSpPr>
          <p:spPr>
            <a:xfrm>
              <a:off x="12355754" y="3524080"/>
              <a:ext cx="1340996" cy="64300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584200">
                <a:lnSpc>
                  <a:spcPct val="140000"/>
                </a:lnSpc>
                <a:defRPr sz="38000">
                  <a:latin typeface="Baghdad Regular"/>
                  <a:ea typeface="Baghdad Regular"/>
                  <a:cs typeface="Baghdad Regular"/>
                  <a:sym typeface="Baghdad Regular"/>
                </a:defRPr>
              </a:lvl1pPr>
            </a:lstStyle>
            <a:p>
              <a:r>
                <a:rPr sz="10700" dirty="0">
                  <a:latin typeface="微軟正黑體" pitchFamily="34" charset="-120"/>
                  <a:ea typeface="微軟正黑體" pitchFamily="34" charset="-120"/>
                </a:rPr>
                <a:t>}</a:t>
              </a:r>
            </a:p>
          </p:txBody>
        </p:sp>
        <p:sp>
          <p:nvSpPr>
            <p:cNvPr id="92" name="784">
              <a:extLst>
                <a:ext uri="{FF2B5EF4-FFF2-40B4-BE49-F238E27FC236}">
                  <a16:creationId xmlns="" xmlns:a16="http://schemas.microsoft.com/office/drawing/2014/main" id="{F88DCA78-6513-4B1D-ABCC-5136977D34A8}"/>
                </a:ext>
              </a:extLst>
            </p:cNvPr>
            <p:cNvSpPr txBox="1"/>
            <p:nvPr/>
          </p:nvSpPr>
          <p:spPr>
            <a:xfrm>
              <a:off x="1323532" y="6359011"/>
              <a:ext cx="2294331" cy="23451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584200">
                <a:lnSpc>
                  <a:spcPct val="140000"/>
                </a:lnSpc>
                <a:defRPr sz="36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>
                  <a:latin typeface="微軟正黑體" pitchFamily="34" charset="-120"/>
                  <a:ea typeface="微軟正黑體" pitchFamily="34" charset="-120"/>
                </a:rPr>
                <a:t>784</a:t>
              </a:r>
            </a:p>
          </p:txBody>
        </p:sp>
        <p:sp>
          <p:nvSpPr>
            <p:cNvPr id="93" name="10">
              <a:extLst>
                <a:ext uri="{FF2B5EF4-FFF2-40B4-BE49-F238E27FC236}">
                  <a16:creationId xmlns="" xmlns:a16="http://schemas.microsoft.com/office/drawing/2014/main" id="{0727D8D0-430D-4CB9-A09A-A8CC45B90A49}"/>
                </a:ext>
              </a:extLst>
            </p:cNvPr>
            <p:cNvSpPr txBox="1"/>
            <p:nvPr/>
          </p:nvSpPr>
          <p:spPr>
            <a:xfrm>
              <a:off x="13801438" y="5893189"/>
              <a:ext cx="1613942" cy="23451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584200">
                <a:lnSpc>
                  <a:spcPct val="140000"/>
                </a:lnSpc>
                <a:defRPr sz="36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>
                  <a:latin typeface="微軟正黑體" pitchFamily="34" charset="-120"/>
                  <a:ea typeface="微軟正黑體" pitchFamily="34" charset="-120"/>
                </a:rPr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圓角矩形">
                  <a:extLst>
                    <a:ext uri="{FF2B5EF4-FFF2-40B4-BE49-F238E27FC236}">
                      <a16:creationId xmlns="" xmlns:a16="http://schemas.microsoft.com/office/drawing/2014/main" id="{7AFCA364-0C1A-475F-8D4B-92FE6F33575A}"/>
                    </a:ext>
                  </a:extLst>
                </p:cNvPr>
                <p:cNvSpPr/>
                <p:nvPr/>
              </p:nvSpPr>
              <p:spPr>
                <a:xfrm>
                  <a:off x="6815066" y="5190576"/>
                  <a:ext cx="3750380" cy="3750380"/>
                </a:xfrm>
                <a:prstGeom prst="roundRect">
                  <a:avLst>
                    <a:gd name="adj" fmla="val 15000"/>
                  </a:avLst>
                </a:prstGeom>
                <a:solidFill>
                  <a:srgbClr val="6F94C3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50800" tIns="50800" rIns="50800" bIns="50800" anchor="ctr"/>
                <a:lstStyle>
                  <a:lvl1pPr algn="ctr" defTabSz="584200">
                    <a:lnSpc>
                      <a:spcPct val="80000"/>
                    </a:lnSpc>
                    <a:defRPr sz="12000" b="1" i="1">
                      <a:solidFill>
                        <a:srgbClr val="FFFFFF"/>
                      </a:solidFill>
                      <a:latin typeface="Times Roman"/>
                      <a:ea typeface="Times Roman"/>
                      <a:cs typeface="Times Roman"/>
                      <a:sym typeface="Times Roman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0150" i="1">
                                <a:solidFill>
                                  <a:srgbClr val="FEFEF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sz="10150" i="1">
                                <a:solidFill>
                                  <a:srgbClr val="FEFEFE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sz="10150" i="1">
                                <a:solidFill>
                                  <a:srgbClr val="FEFEFE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mc:Choice>
          <mc:Fallback xmlns="">
            <p:sp>
              <p:nvSpPr>
                <p:cNvPr id="94" name="圓角矩形">
                  <a:extLst>
                    <a:ext uri="{FF2B5EF4-FFF2-40B4-BE49-F238E27FC236}">
                      <a16:creationId xmlns:a16="http://schemas.microsoft.com/office/drawing/2014/main" id="{7AFCA364-0C1A-475F-8D4B-92FE6F3357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066" y="5190576"/>
                  <a:ext cx="3750380" cy="3750380"/>
                </a:xfrm>
                <a:prstGeom prst="roundRect">
                  <a:avLst>
                    <a:gd name="adj" fmla="val 15000"/>
                  </a:avLst>
                </a:prstGeom>
                <a:blipFill>
                  <a:blip r:embed="rId2"/>
                  <a:stretch>
                    <a:fillRect l="-400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5" name="robot_svg5.png" descr="robot_svg5.png">
              <a:extLst>
                <a:ext uri="{FF2B5EF4-FFF2-40B4-BE49-F238E27FC236}">
                  <a16:creationId xmlns="" xmlns:a16="http://schemas.microsoft.com/office/drawing/2014/main" id="{0A8E7B3B-1E88-4F18-949D-D48E68C1C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439932" y="6704306"/>
              <a:ext cx="1872170" cy="210515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96" name="泡泡引言框">
              <a:extLst>
                <a:ext uri="{FF2B5EF4-FFF2-40B4-BE49-F238E27FC236}">
                  <a16:creationId xmlns="" xmlns:a16="http://schemas.microsoft.com/office/drawing/2014/main" id="{BBBFB0CC-5E1E-4F47-AC74-801A79E230E5}"/>
                </a:ext>
              </a:extLst>
            </p:cNvPr>
            <p:cNvSpPr/>
            <p:nvPr/>
          </p:nvSpPr>
          <p:spPr>
            <a:xfrm>
              <a:off x="6121697" y="113732"/>
              <a:ext cx="11694717" cy="4743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6" y="0"/>
                  </a:moveTo>
                  <a:cubicBezTo>
                    <a:pt x="665" y="0"/>
                    <a:pt x="0" y="1641"/>
                    <a:pt x="0" y="3664"/>
                  </a:cubicBezTo>
                  <a:lnTo>
                    <a:pt x="0" y="15128"/>
                  </a:lnTo>
                  <a:cubicBezTo>
                    <a:pt x="0" y="17151"/>
                    <a:pt x="665" y="18790"/>
                    <a:pt x="1486" y="18790"/>
                  </a:cubicBezTo>
                  <a:lnTo>
                    <a:pt x="16502" y="18790"/>
                  </a:lnTo>
                  <a:lnTo>
                    <a:pt x="19182" y="21600"/>
                  </a:lnTo>
                  <a:lnTo>
                    <a:pt x="17727" y="18790"/>
                  </a:lnTo>
                  <a:lnTo>
                    <a:pt x="20114" y="18790"/>
                  </a:lnTo>
                  <a:cubicBezTo>
                    <a:pt x="20935" y="18790"/>
                    <a:pt x="21600" y="17151"/>
                    <a:pt x="21600" y="15128"/>
                  </a:cubicBezTo>
                  <a:lnTo>
                    <a:pt x="21600" y="3664"/>
                  </a:lnTo>
                  <a:cubicBezTo>
                    <a:pt x="21600" y="1641"/>
                    <a:pt x="20935" y="0"/>
                    <a:pt x="20114" y="0"/>
                  </a:cubicBezTo>
                  <a:lnTo>
                    <a:pt x="1486" y="0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輸入是一張   的圖, 「拉平」是 784 維的向量。…">
                  <a:extLst>
                    <a:ext uri="{FF2B5EF4-FFF2-40B4-BE49-F238E27FC236}">
                      <a16:creationId xmlns="" xmlns:a16="http://schemas.microsoft.com/office/drawing/2014/main" id="{CF52A4DC-4F43-4542-BDC5-342A45C78852}"/>
                    </a:ext>
                  </a:extLst>
                </p:cNvPr>
                <p:cNvSpPr txBox="1"/>
                <p:nvPr/>
              </p:nvSpPr>
              <p:spPr>
                <a:xfrm>
                  <a:off x="6647378" y="593294"/>
                  <a:ext cx="11089246" cy="3232812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50800" tIns="50800" rIns="50800" bIns="50800" anchor="ctr">
                  <a:spAutoFit/>
                </a:bodyPr>
                <a:lstStyle/>
                <a:p>
                  <a:pPr defTabSz="2438338">
                    <a:lnSpc>
                      <a:spcPct val="100000"/>
                    </a:lnSpc>
                    <a:defRPr b="1">
                      <a:latin typeface="+mn-lt"/>
                      <a:ea typeface="+mn-ea"/>
                      <a:cs typeface="+mn-cs"/>
                      <a:sym typeface="Noto Sans TC"/>
                    </a:defRPr>
                  </a:pPr>
                  <a:r>
                    <a:rPr lang="zh-TW" altLang="en-US" sz="2400" b="1" kern="0" dirty="0">
                      <a:solidFill>
                        <a:schemeClr val="tx1"/>
                      </a:solidFill>
                      <a:latin typeface="微軟正黑體" pitchFamily="34" charset="-120"/>
                      <a:ea typeface="微軟正黑體" pitchFamily="34" charset="-120"/>
                      <a:cs typeface="Microsoft Sans Serif"/>
                    </a:rPr>
                    <a:t>輸入是一張 </a:t>
                  </a:r>
                  <a14:m>
                    <m:oMath xmlns:m="http://schemas.openxmlformats.org/officeDocument/2006/math">
                      <m:r>
                        <a:rPr lang="en-US" altLang="zh-TW" sz="2400" b="1" kern="0">
                          <a:solidFill>
                            <a:schemeClr val="tx1"/>
                          </a:solidFill>
                          <a:latin typeface="Cambria Math"/>
                          <a:cs typeface="Microsoft Sans Serif"/>
                        </a:rPr>
                        <m:t>28×28</m:t>
                      </m:r>
                    </m:oMath>
                  </a14:m>
                  <a:r>
                    <a:rPr lang="zh-TW" altLang="en-US" sz="2400" b="1" kern="0" dirty="0">
                      <a:solidFill>
                        <a:schemeClr val="tx1"/>
                      </a:solidFill>
                      <a:latin typeface="微軟正黑體" pitchFamily="34" charset="-120"/>
                      <a:ea typeface="微軟正黑體" pitchFamily="34" charset="-120"/>
                      <a:cs typeface="Microsoft Sans Serif"/>
                    </a:rPr>
                    <a:t> </a:t>
                  </a:r>
                  <a:r>
                    <a:rPr lang="zh-TW" altLang="en-US" sz="2400" b="1" kern="0" dirty="0" err="1">
                      <a:solidFill>
                        <a:schemeClr val="tx1"/>
                      </a:solidFill>
                      <a:latin typeface="微軟正黑體" pitchFamily="34" charset="-120"/>
                      <a:ea typeface="微軟正黑體" pitchFamily="34" charset="-120"/>
                      <a:cs typeface="Microsoft Sans Serif"/>
                    </a:rPr>
                    <a:t>的圖</a:t>
                  </a:r>
                  <a:r>
                    <a:rPr lang="en-US" altLang="zh-TW" sz="2400" b="1" kern="0" dirty="0">
                      <a:solidFill>
                        <a:schemeClr val="tx1"/>
                      </a:solidFill>
                      <a:latin typeface="微軟正黑體" pitchFamily="34" charset="-120"/>
                      <a:ea typeface="微軟正黑體" pitchFamily="34" charset="-120"/>
                      <a:cs typeface="Microsoft Sans Serif"/>
                    </a:rPr>
                    <a:t>, </a:t>
                  </a:r>
                  <a:r>
                    <a:rPr lang="zh-TW" altLang="en-US" sz="2400" b="1" kern="0" dirty="0">
                      <a:solidFill>
                        <a:schemeClr val="tx1"/>
                      </a:solidFill>
                      <a:latin typeface="微軟正黑體" pitchFamily="34" charset="-120"/>
                      <a:ea typeface="微軟正黑體" pitchFamily="34" charset="-120"/>
                      <a:cs typeface="Microsoft Sans Serif"/>
                    </a:rPr>
                    <a:t>「</a:t>
                  </a:r>
                  <a:r>
                    <a:rPr lang="zh-TW" altLang="en-US" sz="2400" b="1" kern="0" dirty="0" err="1">
                      <a:solidFill>
                        <a:schemeClr val="tx1"/>
                      </a:solidFill>
                      <a:latin typeface="微軟正黑體" pitchFamily="34" charset="-120"/>
                      <a:ea typeface="微軟正黑體" pitchFamily="34" charset="-120"/>
                      <a:cs typeface="Microsoft Sans Serif"/>
                    </a:rPr>
                    <a:t>拉平」是</a:t>
                  </a:r>
                  <a:r>
                    <a:rPr lang="zh-TW" altLang="en-US" sz="2400" b="1" kern="0" dirty="0">
                      <a:solidFill>
                        <a:schemeClr val="tx1"/>
                      </a:solidFill>
                      <a:latin typeface="微軟正黑體" pitchFamily="34" charset="-120"/>
                      <a:ea typeface="微軟正黑體" pitchFamily="34" charset="-120"/>
                      <a:cs typeface="Microsoft Sans Serif"/>
                    </a:rPr>
                    <a:t> </a:t>
                  </a:r>
                  <a:r>
                    <a:rPr lang="en-US" altLang="zh-TW" sz="2400" b="1" kern="0" dirty="0">
                      <a:solidFill>
                        <a:schemeClr val="tx1"/>
                      </a:solidFill>
                      <a:latin typeface="微軟正黑體" pitchFamily="34" charset="-120"/>
                      <a:ea typeface="微軟正黑體" pitchFamily="34" charset="-120"/>
                      <a:cs typeface="Microsoft Sans Serif"/>
                    </a:rPr>
                    <a:t>784 </a:t>
                  </a:r>
                  <a:r>
                    <a:rPr lang="zh-TW" altLang="en-US" sz="2400" b="1" kern="0" dirty="0">
                      <a:solidFill>
                        <a:schemeClr val="tx1"/>
                      </a:solidFill>
                      <a:latin typeface="微軟正黑體" pitchFamily="34" charset="-120"/>
                      <a:ea typeface="微軟正黑體" pitchFamily="34" charset="-120"/>
                      <a:cs typeface="Microsoft Sans Serif"/>
                    </a:rPr>
                    <a:t>維的向量。輸出 </a:t>
                  </a:r>
                  <a:r>
                    <a:rPr lang="en-US" altLang="zh-TW" sz="2400" b="1" kern="0" dirty="0">
                      <a:solidFill>
                        <a:schemeClr val="tx1"/>
                      </a:solidFill>
                      <a:latin typeface="微軟正黑體" pitchFamily="34" charset="-120"/>
                      <a:ea typeface="微軟正黑體" pitchFamily="34" charset="-120"/>
                      <a:cs typeface="Microsoft Sans Serif"/>
                    </a:rPr>
                    <a:t>10 </a:t>
                  </a:r>
                  <a:r>
                    <a:rPr lang="zh-TW" altLang="en-US" sz="2400" b="1" kern="0" dirty="0" err="1">
                      <a:solidFill>
                        <a:schemeClr val="tx1"/>
                      </a:solidFill>
                      <a:latin typeface="微軟正黑體" pitchFamily="34" charset="-120"/>
                      <a:ea typeface="微軟正黑體" pitchFamily="34" charset="-120"/>
                      <a:cs typeface="Microsoft Sans Serif"/>
                    </a:rPr>
                    <a:t>個類別</a:t>
                  </a:r>
                  <a:r>
                    <a:rPr lang="en-US" altLang="zh-TW" sz="2400" b="1" kern="0" dirty="0">
                      <a:solidFill>
                        <a:schemeClr val="tx1"/>
                      </a:solidFill>
                      <a:latin typeface="微軟正黑體" pitchFamily="34" charset="-120"/>
                      <a:ea typeface="微軟正黑體" pitchFamily="34" charset="-120"/>
                      <a:cs typeface="Microsoft Sans Serif"/>
                    </a:rPr>
                    <a:t>, </a:t>
                  </a:r>
                  <a:r>
                    <a:rPr lang="zh-TW" altLang="en-US" sz="2400" b="1" kern="0" dirty="0" err="1">
                      <a:solidFill>
                        <a:schemeClr val="tx1"/>
                      </a:solidFill>
                      <a:latin typeface="微軟正黑體" pitchFamily="34" charset="-120"/>
                      <a:ea typeface="微軟正黑體" pitchFamily="34" charset="-120"/>
                      <a:cs typeface="Microsoft Sans Serif"/>
                    </a:rPr>
                    <a:t>也就是</a:t>
                  </a:r>
                  <a:r>
                    <a:rPr lang="zh-TW" altLang="en-US" sz="2400" b="1" kern="0" dirty="0">
                      <a:solidFill>
                        <a:schemeClr val="tx1"/>
                      </a:solidFill>
                      <a:latin typeface="微軟正黑體" pitchFamily="34" charset="-120"/>
                      <a:ea typeface="微軟正黑體" pitchFamily="34" charset="-120"/>
                      <a:cs typeface="Microsoft Sans Serif"/>
                    </a:rPr>
                    <a:t> </a:t>
                  </a:r>
                  <a:r>
                    <a:rPr lang="en-US" altLang="zh-TW" sz="2400" b="1" kern="0" dirty="0">
                      <a:solidFill>
                        <a:schemeClr val="tx1"/>
                      </a:solidFill>
                      <a:latin typeface="微軟正黑體" pitchFamily="34" charset="-120"/>
                      <a:ea typeface="微軟正黑體" pitchFamily="34" charset="-120"/>
                      <a:cs typeface="Microsoft Sans Serif"/>
                    </a:rPr>
                    <a:t>10 </a:t>
                  </a:r>
                  <a:r>
                    <a:rPr lang="zh-TW" altLang="en-US" sz="2400" b="1" kern="0" dirty="0" err="1">
                      <a:solidFill>
                        <a:schemeClr val="tx1"/>
                      </a:solidFill>
                      <a:latin typeface="微軟正黑體" pitchFamily="34" charset="-120"/>
                      <a:ea typeface="微軟正黑體" pitchFamily="34" charset="-120"/>
                      <a:cs typeface="Microsoft Sans Serif"/>
                    </a:rPr>
                    <a:t>維的向量</a:t>
                  </a:r>
                  <a:r>
                    <a:rPr lang="zh-TW" altLang="en-US" sz="2400" b="1" kern="0" dirty="0">
                      <a:solidFill>
                        <a:schemeClr val="tx1"/>
                      </a:solidFill>
                      <a:latin typeface="微軟正黑體" pitchFamily="34" charset="-120"/>
                      <a:ea typeface="微軟正黑體" pitchFamily="34" charset="-120"/>
                      <a:cs typeface="Microsoft Sans Serif"/>
                    </a:rPr>
                    <a:t>。</a:t>
                  </a:r>
                </a:p>
              </p:txBody>
            </p:sp>
          </mc:Choice>
          <mc:Fallback xmlns="">
            <p:sp>
              <p:nvSpPr>
                <p:cNvPr id="97" name="輸入是一張   的圖, 「拉平」是 784 維的向量。…">
                  <a:extLst>
                    <a:ext uri="{FF2B5EF4-FFF2-40B4-BE49-F238E27FC236}">
                      <a16:creationId xmlns:a16="http://schemas.microsoft.com/office/drawing/2014/main" id="{CF52A4DC-4F43-4542-BDC5-342A45C78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378" y="593294"/>
                  <a:ext cx="11089246" cy="3232812"/>
                </a:xfrm>
                <a:prstGeom prst="rect">
                  <a:avLst/>
                </a:prstGeom>
                <a:blipFill>
                  <a:blip r:embed="rId4"/>
                  <a:stretch>
                    <a:fillRect l="-2985" t="-3015" b="-11055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8" name="toto_q_svg5.png" descr="toto_q_svg5.png">
              <a:extLst>
                <a:ext uri="{FF2B5EF4-FFF2-40B4-BE49-F238E27FC236}">
                  <a16:creationId xmlns="" xmlns:a16="http://schemas.microsoft.com/office/drawing/2014/main" id="{1C2A463C-32D2-4E97-9845-D385DB1FF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6587368" y="3782815"/>
              <a:ext cx="5016501" cy="6413501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99" name="我覺得這個問題, 應該可以用 AI 來做!">
            <a:extLst>
              <a:ext uri="{FF2B5EF4-FFF2-40B4-BE49-F238E27FC236}">
                <a16:creationId xmlns="" xmlns:a16="http://schemas.microsoft.com/office/drawing/2014/main" id="{BAC5455A-FDF9-4177-A544-FE679FC9617B}"/>
              </a:ext>
            </a:extLst>
          </p:cNvPr>
          <p:cNvSpPr txBox="1"/>
          <p:nvPr/>
        </p:nvSpPr>
        <p:spPr>
          <a:xfrm>
            <a:off x="9188042" y="2908180"/>
            <a:ext cx="2330173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0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表示白色，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255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表示黑色，也就是數字越小越白，越大越黑。</a:t>
            </a:r>
            <a:endParaRPr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46427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5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讀入基本套件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首先讀入基本套件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24B29F19-F6AA-481E-8B8B-F45090A3B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85" y="2651968"/>
            <a:ext cx="10833621" cy="1554064"/>
          </a:xfrm>
          <a:prstGeom prst="rect">
            <a:avLst/>
          </a:prstGeom>
        </p:spPr>
      </p:pic>
      <p:sp>
        <p:nvSpPr>
          <p:cNvPr id="7" name="泡泡引言框">
            <a:extLst>
              <a:ext uri="{FF2B5EF4-FFF2-40B4-BE49-F238E27FC236}">
                <a16:creationId xmlns="" xmlns:a16="http://schemas.microsoft.com/office/drawing/2014/main" id="{E1DA366D-2A17-4BF7-B820-4D30571865BB}"/>
              </a:ext>
            </a:extLst>
          </p:cNvPr>
          <p:cNvSpPr/>
          <p:nvPr/>
        </p:nvSpPr>
        <p:spPr>
          <a:xfrm>
            <a:off x="6778509" y="3480127"/>
            <a:ext cx="2576477" cy="1895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8" y="0"/>
                </a:moveTo>
                <a:cubicBezTo>
                  <a:pt x="1101" y="0"/>
                  <a:pt x="0" y="1490"/>
                  <a:pt x="0" y="3328"/>
                </a:cubicBezTo>
                <a:lnTo>
                  <a:pt x="0" y="15264"/>
                </a:lnTo>
                <a:cubicBezTo>
                  <a:pt x="0" y="17102"/>
                  <a:pt x="1101" y="18592"/>
                  <a:pt x="2458" y="18592"/>
                </a:cubicBezTo>
                <a:lnTo>
                  <a:pt x="17592" y="18592"/>
                </a:lnTo>
                <a:lnTo>
                  <a:pt x="21105" y="21600"/>
                </a:lnTo>
                <a:lnTo>
                  <a:pt x="19270" y="18584"/>
                </a:lnTo>
                <a:cubicBezTo>
                  <a:pt x="20567" y="18494"/>
                  <a:pt x="21600" y="17044"/>
                  <a:pt x="21600" y="15264"/>
                </a:cubicBezTo>
                <a:lnTo>
                  <a:pt x="21600" y="3328"/>
                </a:lnTo>
                <a:cubicBezTo>
                  <a:pt x="21600" y="1490"/>
                  <a:pt x="20499" y="0"/>
                  <a:pt x="19142" y="0"/>
                </a:cubicBezTo>
                <a:lnTo>
                  <a:pt x="2458" y="0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defRPr sz="6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我覺得這個問題, 應該可以用 AI 來做!">
            <a:extLst>
              <a:ext uri="{FF2B5EF4-FFF2-40B4-BE49-F238E27FC236}">
                <a16:creationId xmlns="" xmlns:a16="http://schemas.microsoft.com/office/drawing/2014/main" id="{69B6C149-F68B-4923-A4C6-D24B25DAC379}"/>
              </a:ext>
            </a:extLst>
          </p:cNvPr>
          <p:cNvSpPr txBox="1"/>
          <p:nvPr/>
        </p:nvSpPr>
        <p:spPr>
          <a:xfrm>
            <a:off x="6970838" y="3676151"/>
            <a:ext cx="2276162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大家應該都還記得這三個起手式吧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!</a:t>
            </a:r>
            <a:endParaRPr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" name="內容版面配置區 3">
            <a:extLst>
              <a:ext uri="{FF2B5EF4-FFF2-40B4-BE49-F238E27FC236}">
                <a16:creationId xmlns="" xmlns:a16="http://schemas.microsoft.com/office/drawing/2014/main" id="{FA96032A-3B8F-4E95-AA07-E093F8F68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562" y="3810296"/>
            <a:ext cx="2016637" cy="251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922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6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讀入基本套件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sz="28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Tensorflow</a:t>
            </a:r>
            <a:r>
              <a:rPr 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與</a:t>
            </a:r>
            <a:r>
              <a:rPr lang="en-US" altLang="zh-TW" sz="2800" b="1" kern="0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Keras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套件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ACCBDEDC-8D78-4278-BF88-39781755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08" y="2583216"/>
            <a:ext cx="10966798" cy="194617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="" xmlns:a16="http://schemas.microsoft.com/office/drawing/2014/main" id="{502E7ABF-D5EE-43FD-A2FE-B699D4C2F177}"/>
              </a:ext>
            </a:extLst>
          </p:cNvPr>
          <p:cNvGrpSpPr/>
          <p:nvPr/>
        </p:nvGrpSpPr>
        <p:grpSpPr>
          <a:xfrm>
            <a:off x="3594853" y="4445970"/>
            <a:ext cx="5075320" cy="1962539"/>
            <a:chOff x="4999717" y="1783711"/>
            <a:chExt cx="17480678" cy="8213001"/>
          </a:xfrm>
        </p:grpSpPr>
        <p:sp>
          <p:nvSpPr>
            <p:cNvPr id="13" name="泡泡引言框">
              <a:extLst>
                <a:ext uri="{FF2B5EF4-FFF2-40B4-BE49-F238E27FC236}">
                  <a16:creationId xmlns="" xmlns:a16="http://schemas.microsoft.com/office/drawing/2014/main" id="{4E5711EB-6435-403C-9915-B8AE1E7F75CE}"/>
                </a:ext>
              </a:extLst>
            </p:cNvPr>
            <p:cNvSpPr/>
            <p:nvPr/>
          </p:nvSpPr>
          <p:spPr>
            <a:xfrm>
              <a:off x="4999717" y="1852201"/>
              <a:ext cx="13061814" cy="3557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2" y="0"/>
                  </a:moveTo>
                  <a:cubicBezTo>
                    <a:pt x="968" y="0"/>
                    <a:pt x="0" y="2185"/>
                    <a:pt x="0" y="4881"/>
                  </a:cubicBezTo>
                  <a:lnTo>
                    <a:pt x="0" y="16716"/>
                  </a:lnTo>
                  <a:cubicBezTo>
                    <a:pt x="0" y="19412"/>
                    <a:pt x="968" y="21600"/>
                    <a:pt x="2162" y="21600"/>
                  </a:cubicBezTo>
                  <a:lnTo>
                    <a:pt x="18232" y="21600"/>
                  </a:lnTo>
                  <a:cubicBezTo>
                    <a:pt x="18706" y="21600"/>
                    <a:pt x="19144" y="21251"/>
                    <a:pt x="19501" y="20665"/>
                  </a:cubicBezTo>
                  <a:lnTo>
                    <a:pt x="21600" y="21446"/>
                  </a:lnTo>
                  <a:lnTo>
                    <a:pt x="20127" y="19068"/>
                  </a:lnTo>
                  <a:cubicBezTo>
                    <a:pt x="20297" y="18370"/>
                    <a:pt x="20394" y="17569"/>
                    <a:pt x="20394" y="16716"/>
                  </a:cubicBezTo>
                  <a:lnTo>
                    <a:pt x="20394" y="4881"/>
                  </a:lnTo>
                  <a:cubicBezTo>
                    <a:pt x="20394" y="2185"/>
                    <a:pt x="19426" y="0"/>
                    <a:pt x="18232" y="0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4" name="圓角矩形">
              <a:extLst>
                <a:ext uri="{FF2B5EF4-FFF2-40B4-BE49-F238E27FC236}">
                  <a16:creationId xmlns="" xmlns:a16="http://schemas.microsoft.com/office/drawing/2014/main" id="{F01A8569-A38D-4F37-961C-8F9346516CB2}"/>
                </a:ext>
              </a:extLst>
            </p:cNvPr>
            <p:cNvSpPr/>
            <p:nvPr/>
          </p:nvSpPr>
          <p:spPr>
            <a:xfrm>
              <a:off x="6189469" y="6278868"/>
              <a:ext cx="10536622" cy="1820973"/>
            </a:xfrm>
            <a:prstGeom prst="roundRect">
              <a:avLst>
                <a:gd name="adj" fmla="val 15000"/>
              </a:avLst>
            </a:prstGeom>
            <a:solidFill>
              <a:srgbClr val="ABC7EB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lnSpc>
                  <a:spcPct val="100000"/>
                </a:lnSpc>
                <a:defRPr sz="52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Noto Sans TC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5" name="我們用的套件, 大家也習慣稱 tf.Keras。">
              <a:extLst>
                <a:ext uri="{FF2B5EF4-FFF2-40B4-BE49-F238E27FC236}">
                  <a16:creationId xmlns="" xmlns:a16="http://schemas.microsoft.com/office/drawing/2014/main" id="{3592B25C-7189-4DE5-A479-393AACB5504E}"/>
                </a:ext>
              </a:extLst>
            </p:cNvPr>
            <p:cNvSpPr txBox="1"/>
            <p:nvPr/>
          </p:nvSpPr>
          <p:spPr>
            <a:xfrm>
              <a:off x="5499013" y="1783711"/>
              <a:ext cx="11917541" cy="36949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我們用的套件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, </a:t>
              </a:r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大家也習慣稱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sz="2400" b="1" dirty="0" err="1">
                  <a:solidFill>
                    <a:srgbClr val="FF5335"/>
                  </a:solidFill>
                  <a:latin typeface="微軟正黑體" pitchFamily="34" charset="-120"/>
                  <a:ea typeface="微軟正黑體" pitchFamily="34" charset="-120"/>
                  <a:sym typeface="Noto Sans TC"/>
                </a:rPr>
                <a:t>tf.Keras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。</a:t>
              </a:r>
            </a:p>
          </p:txBody>
        </p:sp>
        <p:sp>
          <p:nvSpPr>
            <p:cNvPr id="16" name="tensorflow.keras">
              <a:extLst>
                <a:ext uri="{FF2B5EF4-FFF2-40B4-BE49-F238E27FC236}">
                  <a16:creationId xmlns="" xmlns:a16="http://schemas.microsoft.com/office/drawing/2014/main" id="{DBE85745-D71F-45B2-A680-E0482688DABD}"/>
                </a:ext>
              </a:extLst>
            </p:cNvPr>
            <p:cNvSpPr txBox="1"/>
            <p:nvPr/>
          </p:nvSpPr>
          <p:spPr>
            <a:xfrm>
              <a:off x="6695794" y="5755632"/>
              <a:ext cx="10307535" cy="240696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>
                <a:defRPr sz="9200" b="1">
                  <a:latin typeface="+mn-lt"/>
                  <a:ea typeface="+mn-ea"/>
                  <a:cs typeface="+mn-cs"/>
                  <a:sym typeface="Noto Sans TC"/>
                </a:defRPr>
              </a:pPr>
              <a:r>
                <a:rPr sz="2800" dirty="0" err="1">
                  <a:solidFill>
                    <a:srgbClr val="006000"/>
                  </a:solidFill>
                  <a:latin typeface="微軟正黑體" pitchFamily="34" charset="-120"/>
                  <a:ea typeface="微軟正黑體" pitchFamily="34" charset="-120"/>
                </a:rPr>
                <a:t>tensorflow</a:t>
              </a:r>
              <a:r>
                <a:rPr sz="2800" dirty="0" err="1">
                  <a:solidFill>
                    <a:srgbClr val="FF5335"/>
                  </a:solidFill>
                  <a:latin typeface="微軟正黑體" pitchFamily="34" charset="-120"/>
                  <a:ea typeface="微軟正黑體" pitchFamily="34" charset="-120"/>
                </a:rPr>
                <a:t>.</a:t>
              </a:r>
              <a:r>
                <a:rPr sz="2800" dirty="0" err="1">
                  <a:solidFill>
                    <a:srgbClr val="285F17"/>
                  </a:solidFill>
                  <a:latin typeface="微軟正黑體" pitchFamily="34" charset="-120"/>
                  <a:ea typeface="微軟正黑體" pitchFamily="34" charset="-120"/>
                </a:rPr>
                <a:t>keras</a:t>
              </a:r>
              <a:endParaRPr sz="2800" dirty="0">
                <a:solidFill>
                  <a:srgbClr val="285F17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17" name="yp_svg5.png" descr="yp_svg5.png">
              <a:extLst>
                <a:ext uri="{FF2B5EF4-FFF2-40B4-BE49-F238E27FC236}">
                  <a16:creationId xmlns="" xmlns:a16="http://schemas.microsoft.com/office/drawing/2014/main" id="{8D799A4C-5DEA-4E03-A68C-AA2F299D2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7732160" y="2667496"/>
              <a:ext cx="4748235" cy="7329216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451661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7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讀入基本套件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子套件庫的函式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="" xmlns:a16="http://schemas.microsoft.com/office/drawing/2014/main" id="{C49927FC-36F2-48B9-B15E-20B342A7CE1C}"/>
              </a:ext>
            </a:extLst>
          </p:cNvPr>
          <p:cNvGrpSpPr/>
          <p:nvPr/>
        </p:nvGrpSpPr>
        <p:grpSpPr>
          <a:xfrm>
            <a:off x="891039" y="2456950"/>
            <a:ext cx="10598083" cy="3526755"/>
            <a:chOff x="-2031051" y="159989"/>
            <a:chExt cx="31178061" cy="12056547"/>
          </a:xfrm>
        </p:grpSpPr>
        <p:sp>
          <p:nvSpPr>
            <p:cNvPr id="12" name="utils">
              <a:extLst>
                <a:ext uri="{FF2B5EF4-FFF2-40B4-BE49-F238E27FC236}">
                  <a16:creationId xmlns="" xmlns:a16="http://schemas.microsoft.com/office/drawing/2014/main" id="{8C130F73-B602-4473-B5AC-17E188BA319D}"/>
                </a:ext>
              </a:extLst>
            </p:cNvPr>
            <p:cNvSpPr/>
            <p:nvPr/>
          </p:nvSpPr>
          <p:spPr>
            <a:xfrm>
              <a:off x="6454829" y="2558060"/>
              <a:ext cx="6248401" cy="1816101"/>
            </a:xfrm>
            <a:prstGeom prst="roundRect">
              <a:avLst>
                <a:gd name="adj" fmla="val 10490"/>
              </a:avLst>
            </a:prstGeom>
            <a:solidFill>
              <a:srgbClr val="ABC7EB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1437" tIns="71437" rIns="71437" bIns="71437" anchor="ctr"/>
            <a:lstStyle>
              <a:lvl1pPr algn="ctr">
                <a:lnSpc>
                  <a:spcPct val="100000"/>
                </a:lnSpc>
                <a:defRPr sz="6800" b="1">
                  <a:solidFill>
                    <a:srgbClr val="000000">
                      <a:alpha val="70477"/>
                    </a:srgbClr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3200" dirty="0" err="1">
                  <a:latin typeface="微軟正黑體" pitchFamily="34" charset="-120"/>
                  <a:ea typeface="微軟正黑體" pitchFamily="34" charset="-120"/>
                </a:rPr>
                <a:t>utils</a:t>
              </a:r>
              <a:endParaRPr sz="32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8" name="model">
              <a:extLst>
                <a:ext uri="{FF2B5EF4-FFF2-40B4-BE49-F238E27FC236}">
                  <a16:creationId xmlns="" xmlns:a16="http://schemas.microsoft.com/office/drawing/2014/main" id="{C526947C-F3E4-4ED7-B12B-1668895E594B}"/>
                </a:ext>
              </a:extLst>
            </p:cNvPr>
            <p:cNvSpPr/>
            <p:nvPr/>
          </p:nvSpPr>
          <p:spPr>
            <a:xfrm>
              <a:off x="6454829" y="4912768"/>
              <a:ext cx="6248401" cy="1816101"/>
            </a:xfrm>
            <a:prstGeom prst="roundRect">
              <a:avLst>
                <a:gd name="adj" fmla="val 10490"/>
              </a:avLst>
            </a:prstGeom>
            <a:solidFill>
              <a:srgbClr val="E1AEC7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1437" tIns="71437" rIns="71437" bIns="71437" anchor="ctr"/>
            <a:lstStyle>
              <a:lvl1pPr algn="ctr">
                <a:lnSpc>
                  <a:spcPct val="100000"/>
                </a:lnSpc>
                <a:defRPr sz="6800" b="1">
                  <a:solidFill>
                    <a:srgbClr val="000000">
                      <a:alpha val="70477"/>
                    </a:srgbClr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3200" dirty="0">
                  <a:latin typeface="微軟正黑體" pitchFamily="34" charset="-120"/>
                  <a:ea typeface="微軟正黑體" pitchFamily="34" charset="-120"/>
                </a:rPr>
                <a:t>model</a:t>
              </a:r>
            </a:p>
          </p:txBody>
        </p:sp>
        <p:sp>
          <p:nvSpPr>
            <p:cNvPr id="19" name="layers">
              <a:extLst>
                <a:ext uri="{FF2B5EF4-FFF2-40B4-BE49-F238E27FC236}">
                  <a16:creationId xmlns="" xmlns:a16="http://schemas.microsoft.com/office/drawing/2014/main" id="{D662194F-1728-4EC4-B846-8278CCA2B8E9}"/>
                </a:ext>
              </a:extLst>
            </p:cNvPr>
            <p:cNvSpPr/>
            <p:nvPr/>
          </p:nvSpPr>
          <p:spPr>
            <a:xfrm>
              <a:off x="6454828" y="7267477"/>
              <a:ext cx="6248402" cy="1816101"/>
            </a:xfrm>
            <a:prstGeom prst="roundRect">
              <a:avLst>
                <a:gd name="adj" fmla="val 10490"/>
              </a:avLst>
            </a:prstGeom>
            <a:solidFill>
              <a:srgbClr val="CEEAB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1437" tIns="71437" rIns="71437" bIns="71437" anchor="ctr"/>
            <a:lstStyle>
              <a:lvl1pPr algn="ctr">
                <a:lnSpc>
                  <a:spcPct val="100000"/>
                </a:lnSpc>
                <a:defRPr sz="6800" b="1">
                  <a:solidFill>
                    <a:srgbClr val="000000">
                      <a:alpha val="70477"/>
                    </a:srgbClr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3200" dirty="0">
                  <a:latin typeface="微軟正黑體" pitchFamily="34" charset="-120"/>
                  <a:ea typeface="微軟正黑體" pitchFamily="34" charset="-120"/>
                </a:rPr>
                <a:t>layers</a:t>
              </a:r>
            </a:p>
          </p:txBody>
        </p:sp>
        <p:sp>
          <p:nvSpPr>
            <p:cNvPr id="20" name="optimizers">
              <a:extLst>
                <a:ext uri="{FF2B5EF4-FFF2-40B4-BE49-F238E27FC236}">
                  <a16:creationId xmlns="" xmlns:a16="http://schemas.microsoft.com/office/drawing/2014/main" id="{58203E42-B2DF-4E26-9FBA-AD7CB5682B7F}"/>
                </a:ext>
              </a:extLst>
            </p:cNvPr>
            <p:cNvSpPr/>
            <p:nvPr/>
          </p:nvSpPr>
          <p:spPr>
            <a:xfrm>
              <a:off x="4738654" y="9824979"/>
              <a:ext cx="7972710" cy="1817243"/>
            </a:xfrm>
            <a:prstGeom prst="roundRect">
              <a:avLst>
                <a:gd name="adj" fmla="val 10483"/>
              </a:avLst>
            </a:prstGeom>
            <a:solidFill>
              <a:srgbClr val="E5CFAE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1437" tIns="71437" rIns="71437" bIns="71437" anchor="ctr"/>
            <a:lstStyle>
              <a:lvl1pPr algn="ctr">
                <a:lnSpc>
                  <a:spcPct val="100000"/>
                </a:lnSpc>
                <a:defRPr sz="6800" b="1">
                  <a:solidFill>
                    <a:srgbClr val="000000">
                      <a:alpha val="70477"/>
                    </a:srgbClr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3200" dirty="0">
                  <a:latin typeface="微軟正黑體" pitchFamily="34" charset="-120"/>
                  <a:ea typeface="微軟正黑體" pitchFamily="34" charset="-120"/>
                </a:rPr>
                <a:t>optimizers</a:t>
              </a:r>
            </a:p>
          </p:txBody>
        </p:sp>
        <p:sp>
          <p:nvSpPr>
            <p:cNvPr id="21" name="一些工具, 比如說做 one-hot encoding">
              <a:extLst>
                <a:ext uri="{FF2B5EF4-FFF2-40B4-BE49-F238E27FC236}">
                  <a16:creationId xmlns="" xmlns:a16="http://schemas.microsoft.com/office/drawing/2014/main" id="{36B6B341-2FDD-4D6D-97E2-3EBF28DD271F}"/>
                </a:ext>
              </a:extLst>
            </p:cNvPr>
            <p:cNvSpPr txBox="1"/>
            <p:nvPr/>
          </p:nvSpPr>
          <p:spPr>
            <a:xfrm>
              <a:off x="12910484" y="2588214"/>
              <a:ext cx="16236526" cy="17557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ctr"/>
              <a:r>
                <a:rPr sz="2400" b="1" dirty="0" err="1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  <a:sym typeface="Noto Sans TC"/>
                </a:rPr>
                <a:t>一些工具</a:t>
              </a:r>
              <a:r>
                <a:rPr sz="2400" b="1" dirty="0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  <a:sym typeface="Noto Sans TC"/>
                </a:rPr>
                <a:t>, </a:t>
              </a:r>
              <a:r>
                <a:rPr sz="2400" b="1" dirty="0" err="1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  <a:sym typeface="Noto Sans TC"/>
                </a:rPr>
                <a:t>比如說做</a:t>
              </a:r>
              <a:r>
                <a:rPr sz="2400" b="1" dirty="0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  <a:sym typeface="Noto Sans TC"/>
                </a:rPr>
                <a:t> one-hot encoding</a:t>
              </a:r>
            </a:p>
          </p:txBody>
        </p:sp>
        <p:sp>
          <p:nvSpPr>
            <p:cNvPr id="22" name="打造神經網路模型, 最常用 Sequential">
              <a:extLst>
                <a:ext uri="{FF2B5EF4-FFF2-40B4-BE49-F238E27FC236}">
                  <a16:creationId xmlns="" xmlns:a16="http://schemas.microsoft.com/office/drawing/2014/main" id="{35DE0201-7AFC-425F-A17F-953B2BCDADE1}"/>
                </a:ext>
              </a:extLst>
            </p:cNvPr>
            <p:cNvSpPr txBox="1"/>
            <p:nvPr/>
          </p:nvSpPr>
          <p:spPr>
            <a:xfrm>
              <a:off x="12899072" y="4912769"/>
              <a:ext cx="15708353" cy="17557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ctr"/>
              <a:r>
                <a:rPr sz="2400" b="1" dirty="0" err="1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打造神經網路模型</a:t>
              </a:r>
              <a:r>
                <a:rPr sz="2400" b="1" dirty="0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, </a:t>
              </a:r>
              <a:r>
                <a:rPr sz="2400" b="1" dirty="0" err="1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最常用</a:t>
              </a:r>
              <a:r>
                <a:rPr sz="2400" b="1" dirty="0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sz="2400" b="1" dirty="0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  <a:sym typeface="Noto Sans TC"/>
                </a:rPr>
                <a:t>Sequential</a:t>
              </a:r>
            </a:p>
          </p:txBody>
        </p:sp>
        <p:sp>
          <p:nvSpPr>
            <p:cNvPr id="23" name="各種隱藏層, 如 Dense, Conv2D, LSTM">
              <a:extLst>
                <a:ext uri="{FF2B5EF4-FFF2-40B4-BE49-F238E27FC236}">
                  <a16:creationId xmlns="" xmlns:a16="http://schemas.microsoft.com/office/drawing/2014/main" id="{D0739CFC-B01E-4FE2-8025-52FAC42EE823}"/>
                </a:ext>
              </a:extLst>
            </p:cNvPr>
            <p:cNvSpPr txBox="1"/>
            <p:nvPr/>
          </p:nvSpPr>
          <p:spPr>
            <a:xfrm>
              <a:off x="12978414" y="7419922"/>
              <a:ext cx="16042987" cy="17557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ctr"/>
              <a:r>
                <a:rPr sz="2400" b="1" dirty="0" err="1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各種隱藏層</a:t>
              </a:r>
              <a:r>
                <a:rPr sz="2400" b="1" dirty="0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, 如 </a:t>
              </a:r>
              <a:r>
                <a:rPr sz="2400" b="1" dirty="0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  <a:sym typeface="Noto Sans TC"/>
                </a:rPr>
                <a:t>Dense</a:t>
              </a:r>
              <a:r>
                <a:rPr sz="2400" b="1" dirty="0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, </a:t>
              </a:r>
              <a:r>
                <a:rPr sz="2400" b="1" dirty="0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  <a:sym typeface="Noto Sans TC"/>
                </a:rPr>
                <a:t>Conv2D</a:t>
              </a:r>
              <a:r>
                <a:rPr sz="2400" b="1" dirty="0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, </a:t>
              </a:r>
              <a:r>
                <a:rPr sz="2400" b="1" dirty="0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  <a:sym typeface="Noto Sans TC"/>
                </a:rPr>
                <a:t>LSTM</a:t>
              </a:r>
            </a:p>
          </p:txBody>
        </p:sp>
        <p:sp>
          <p:nvSpPr>
            <p:cNvPr id="24" name="優化 (也就是學習) 方式">
              <a:extLst>
                <a:ext uri="{FF2B5EF4-FFF2-40B4-BE49-F238E27FC236}">
                  <a16:creationId xmlns="" xmlns:a16="http://schemas.microsoft.com/office/drawing/2014/main" id="{02311089-6866-41D9-B2A9-54CF6DB40725}"/>
                </a:ext>
              </a:extLst>
            </p:cNvPr>
            <p:cNvSpPr txBox="1"/>
            <p:nvPr/>
          </p:nvSpPr>
          <p:spPr>
            <a:xfrm>
              <a:off x="13047618" y="9934665"/>
              <a:ext cx="9657971" cy="17557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ctr"/>
              <a:r>
                <a:rPr sz="2400" b="1" dirty="0" err="1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  <a:sym typeface="Noto Sans TC"/>
                </a:rPr>
                <a:t>優化</a:t>
              </a:r>
              <a:r>
                <a:rPr sz="2400" b="1" dirty="0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  <a:sym typeface="Noto Sans TC"/>
                </a:rPr>
                <a:t> (</a:t>
              </a:r>
              <a:r>
                <a:rPr sz="2400" b="1" dirty="0" err="1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  <a:sym typeface="Noto Sans TC"/>
                </a:rPr>
                <a:t>也就是學習</a:t>
              </a:r>
              <a:r>
                <a:rPr sz="2400" b="1" dirty="0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  <a:sym typeface="Noto Sans TC"/>
                </a:rPr>
                <a:t>) </a:t>
              </a:r>
              <a:r>
                <a:rPr sz="2400" b="1" dirty="0" err="1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  <a:sym typeface="Noto Sans TC"/>
                </a:rPr>
                <a:t>方式</a:t>
              </a:r>
              <a:endParaRPr sz="2400" b="1" dirty="0">
                <a:solidFill>
                  <a:srgbClr val="000000">
                    <a:alpha val="70477"/>
                  </a:srgbClr>
                </a:solidFill>
                <a:latin typeface="微軟正黑體" pitchFamily="34" charset="-120"/>
                <a:ea typeface="微軟正黑體" pitchFamily="34" charset="-120"/>
                <a:sym typeface="Noto Sans TC"/>
              </a:endParaRPr>
            </a:p>
          </p:txBody>
        </p:sp>
        <p:pic>
          <p:nvPicPr>
            <p:cNvPr id="25" name="mc01.png" descr="mc01.png">
              <a:extLst>
                <a:ext uri="{FF2B5EF4-FFF2-40B4-BE49-F238E27FC236}">
                  <a16:creationId xmlns="" xmlns:a16="http://schemas.microsoft.com/office/drawing/2014/main" id="{D92AF7C3-AA3B-4214-8994-6416797AC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031051" y="4400045"/>
              <a:ext cx="6106636" cy="781649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6" name="泡泡引言框">
              <a:extLst>
                <a:ext uri="{FF2B5EF4-FFF2-40B4-BE49-F238E27FC236}">
                  <a16:creationId xmlns="" xmlns:a16="http://schemas.microsoft.com/office/drawing/2014/main" id="{0243F79F-45C8-4C89-BEFD-6943CB0ECE06}"/>
                </a:ext>
              </a:extLst>
            </p:cNvPr>
            <p:cNvSpPr/>
            <p:nvPr/>
          </p:nvSpPr>
          <p:spPr>
            <a:xfrm>
              <a:off x="-971261" y="159989"/>
              <a:ext cx="7081700" cy="4483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9" y="0"/>
                  </a:moveTo>
                  <a:cubicBezTo>
                    <a:pt x="1446" y="0"/>
                    <a:pt x="0" y="1739"/>
                    <a:pt x="0" y="3883"/>
                  </a:cubicBezTo>
                  <a:lnTo>
                    <a:pt x="0" y="14790"/>
                  </a:lnTo>
                  <a:cubicBezTo>
                    <a:pt x="0" y="16935"/>
                    <a:pt x="1446" y="18674"/>
                    <a:pt x="3229" y="18674"/>
                  </a:cubicBezTo>
                  <a:lnTo>
                    <a:pt x="6514" y="18674"/>
                  </a:lnTo>
                  <a:lnTo>
                    <a:pt x="6010" y="21600"/>
                  </a:lnTo>
                  <a:lnTo>
                    <a:pt x="7953" y="18674"/>
                  </a:lnTo>
                  <a:lnTo>
                    <a:pt x="18371" y="18674"/>
                  </a:lnTo>
                  <a:cubicBezTo>
                    <a:pt x="20154" y="18674"/>
                    <a:pt x="21600" y="16935"/>
                    <a:pt x="21600" y="14790"/>
                  </a:cubicBezTo>
                  <a:lnTo>
                    <a:pt x="21600" y="3883"/>
                  </a:lnTo>
                  <a:cubicBezTo>
                    <a:pt x="21600" y="1739"/>
                    <a:pt x="20154" y="0"/>
                    <a:pt x="18371" y="0"/>
                  </a:cubicBezTo>
                  <a:lnTo>
                    <a:pt x="3229" y="0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7" name="打造神經網路常用的子套件庫。">
              <a:extLst>
                <a:ext uri="{FF2B5EF4-FFF2-40B4-BE49-F238E27FC236}">
                  <a16:creationId xmlns="" xmlns:a16="http://schemas.microsoft.com/office/drawing/2014/main" id="{78E97DCF-C9FF-41D0-BF7B-1DB614EEACBE}"/>
                </a:ext>
              </a:extLst>
            </p:cNvPr>
            <p:cNvSpPr txBox="1"/>
            <p:nvPr/>
          </p:nvSpPr>
          <p:spPr>
            <a:xfrm>
              <a:off x="-482351" y="159989"/>
              <a:ext cx="6282365" cy="41385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defTabSz="2438338">
                <a:lnSpc>
                  <a:spcPct val="100000"/>
                </a:lnSpc>
                <a:defRPr b="1"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400" dirty="0" err="1">
                  <a:latin typeface="微軟正黑體" pitchFamily="34" charset="-120"/>
                  <a:ea typeface="微軟正黑體" pitchFamily="34" charset="-120"/>
                </a:rPr>
                <a:t>打造神經網路常用的子套件庫</a:t>
              </a:r>
              <a:r>
                <a:rPr dirty="0">
                  <a:latin typeface="微軟正黑體" pitchFamily="34" charset="-120"/>
                  <a:ea typeface="微軟正黑體" pitchFamily="34" charset="-120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6819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8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讀入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MNIST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數據庫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讀入數據庫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="" xmlns:a16="http://schemas.microsoft.com/office/drawing/2014/main" id="{4E4193C6-6FD8-4172-ABF4-7F6C512AE4CA}"/>
              </a:ext>
            </a:extLst>
          </p:cNvPr>
          <p:cNvGrpSpPr/>
          <p:nvPr/>
        </p:nvGrpSpPr>
        <p:grpSpPr>
          <a:xfrm>
            <a:off x="1559942" y="3256848"/>
            <a:ext cx="9541195" cy="2673418"/>
            <a:chOff x="-2513632" y="2717641"/>
            <a:chExt cx="28039363" cy="9313882"/>
          </a:xfrm>
        </p:grpSpPr>
        <p:sp>
          <p:nvSpPr>
            <p:cNvPr id="20" name="mnist">
              <a:extLst>
                <a:ext uri="{FF2B5EF4-FFF2-40B4-BE49-F238E27FC236}">
                  <a16:creationId xmlns="" xmlns:a16="http://schemas.microsoft.com/office/drawing/2014/main" id="{3ABE1D85-9F08-44C0-B8C2-3BE21500128A}"/>
                </a:ext>
              </a:extLst>
            </p:cNvPr>
            <p:cNvSpPr/>
            <p:nvPr/>
          </p:nvSpPr>
          <p:spPr>
            <a:xfrm>
              <a:off x="-2513632" y="2717641"/>
              <a:ext cx="7735872" cy="1816101"/>
            </a:xfrm>
            <a:prstGeom prst="roundRect">
              <a:avLst>
                <a:gd name="adj" fmla="val 10490"/>
              </a:avLst>
            </a:prstGeom>
            <a:solidFill>
              <a:srgbClr val="ABC7EB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1437" tIns="71437" rIns="71437" bIns="71437" anchor="ctr"/>
            <a:lstStyle>
              <a:lvl1pPr algn="ctr">
                <a:lnSpc>
                  <a:spcPct val="100000"/>
                </a:lnSpc>
                <a:defRPr sz="6800" b="1">
                  <a:solidFill>
                    <a:srgbClr val="000000">
                      <a:alpha val="70477"/>
                    </a:srgbClr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3200" dirty="0" err="1">
                  <a:latin typeface="微軟正黑體" pitchFamily="34" charset="-120"/>
                  <a:ea typeface="微軟正黑體" pitchFamily="34" charset="-120"/>
                </a:rPr>
                <a:t>mnist</a:t>
              </a:r>
              <a:endParaRPr sz="32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1" name="fashion_mnist">
              <a:extLst>
                <a:ext uri="{FF2B5EF4-FFF2-40B4-BE49-F238E27FC236}">
                  <a16:creationId xmlns="" xmlns:a16="http://schemas.microsoft.com/office/drawing/2014/main" id="{EB461ABE-1016-4C29-99A4-7D9585AA91F2}"/>
                </a:ext>
              </a:extLst>
            </p:cNvPr>
            <p:cNvSpPr/>
            <p:nvPr/>
          </p:nvSpPr>
          <p:spPr>
            <a:xfrm>
              <a:off x="-2513632" y="5072350"/>
              <a:ext cx="7734301" cy="1816101"/>
            </a:xfrm>
            <a:prstGeom prst="roundRect">
              <a:avLst>
                <a:gd name="adj" fmla="val 10490"/>
              </a:avLst>
            </a:prstGeom>
            <a:solidFill>
              <a:srgbClr val="E1AEC7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1437" tIns="71437" rIns="71437" bIns="71437" anchor="ctr"/>
            <a:lstStyle>
              <a:lvl1pPr algn="ctr">
                <a:lnSpc>
                  <a:spcPct val="100000"/>
                </a:lnSpc>
                <a:defRPr sz="6800" b="1">
                  <a:solidFill>
                    <a:srgbClr val="000000">
                      <a:alpha val="70477"/>
                    </a:srgbClr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2800" dirty="0" err="1">
                  <a:latin typeface="微軟正黑體" pitchFamily="34" charset="-120"/>
                  <a:ea typeface="微軟正黑體" pitchFamily="34" charset="-120"/>
                </a:rPr>
                <a:t>fashion_mnist</a:t>
              </a:r>
              <a:endParaRPr sz="28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2" name="cifar10">
              <a:extLst>
                <a:ext uri="{FF2B5EF4-FFF2-40B4-BE49-F238E27FC236}">
                  <a16:creationId xmlns="" xmlns:a16="http://schemas.microsoft.com/office/drawing/2014/main" id="{8F67B7D5-10FE-472C-A370-315753FB4CED}"/>
                </a:ext>
              </a:extLst>
            </p:cNvPr>
            <p:cNvSpPr/>
            <p:nvPr/>
          </p:nvSpPr>
          <p:spPr>
            <a:xfrm>
              <a:off x="-2513632" y="7427058"/>
              <a:ext cx="7734301" cy="1816101"/>
            </a:xfrm>
            <a:prstGeom prst="roundRect">
              <a:avLst>
                <a:gd name="adj" fmla="val 10490"/>
              </a:avLst>
            </a:prstGeom>
            <a:solidFill>
              <a:srgbClr val="CEEAB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1437" tIns="71437" rIns="71437" bIns="71437" anchor="ctr"/>
            <a:lstStyle>
              <a:lvl1pPr algn="ctr">
                <a:lnSpc>
                  <a:spcPct val="100000"/>
                </a:lnSpc>
                <a:defRPr sz="6800" b="1">
                  <a:solidFill>
                    <a:srgbClr val="000000">
                      <a:alpha val="70477"/>
                    </a:srgbClr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3200" dirty="0">
                  <a:latin typeface="微軟正黑體" pitchFamily="34" charset="-120"/>
                  <a:ea typeface="微軟正黑體" pitchFamily="34" charset="-120"/>
                </a:rPr>
                <a:t>cifar10</a:t>
              </a:r>
            </a:p>
          </p:txBody>
        </p:sp>
        <p:sp>
          <p:nvSpPr>
            <p:cNvPr id="23" name="imdb">
              <a:extLst>
                <a:ext uri="{FF2B5EF4-FFF2-40B4-BE49-F238E27FC236}">
                  <a16:creationId xmlns="" xmlns:a16="http://schemas.microsoft.com/office/drawing/2014/main" id="{333D6D58-F863-4252-A982-8D4FE89D123B}"/>
                </a:ext>
              </a:extLst>
            </p:cNvPr>
            <p:cNvSpPr/>
            <p:nvPr/>
          </p:nvSpPr>
          <p:spPr>
            <a:xfrm>
              <a:off x="-2513551" y="9984559"/>
              <a:ext cx="7734301" cy="1817244"/>
            </a:xfrm>
            <a:prstGeom prst="roundRect">
              <a:avLst>
                <a:gd name="adj" fmla="val 10483"/>
              </a:avLst>
            </a:prstGeom>
            <a:solidFill>
              <a:srgbClr val="E5CFAE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1437" tIns="71437" rIns="71437" bIns="71437" anchor="ctr"/>
            <a:lstStyle>
              <a:lvl1pPr algn="ctr">
                <a:lnSpc>
                  <a:spcPct val="100000"/>
                </a:lnSpc>
                <a:defRPr sz="6800" b="1">
                  <a:solidFill>
                    <a:srgbClr val="000000">
                      <a:alpha val="70477"/>
                    </a:srgbClr>
                  </a:solidFill>
                  <a:latin typeface="+mn-lt"/>
                  <a:ea typeface="+mn-ea"/>
                  <a:cs typeface="+mn-cs"/>
                  <a:sym typeface="Noto Sans TC"/>
                </a:defRPr>
              </a:lvl1pPr>
            </a:lstStyle>
            <a:p>
              <a:r>
                <a:rPr sz="3200" dirty="0" err="1">
                  <a:latin typeface="微軟正黑體" pitchFamily="34" charset="-120"/>
                  <a:ea typeface="微軟正黑體" pitchFamily="34" charset="-120"/>
                </a:rPr>
                <a:t>imdb</a:t>
              </a:r>
              <a:endParaRPr sz="320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4" name="MNIST 數據庫">
              <a:extLst>
                <a:ext uri="{FF2B5EF4-FFF2-40B4-BE49-F238E27FC236}">
                  <a16:creationId xmlns="" xmlns:a16="http://schemas.microsoft.com/office/drawing/2014/main" id="{DD5DF00A-59F3-4C56-BE73-3525179B74FF}"/>
                </a:ext>
              </a:extLst>
            </p:cNvPr>
            <p:cNvSpPr txBox="1"/>
            <p:nvPr/>
          </p:nvSpPr>
          <p:spPr>
            <a:xfrm>
              <a:off x="5547586" y="2838253"/>
              <a:ext cx="5360948" cy="15748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sz="2000" b="1" dirty="0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MNIST </a:t>
              </a:r>
              <a:r>
                <a:rPr sz="2000" b="1" dirty="0" err="1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數據庫</a:t>
              </a:r>
              <a:endParaRPr sz="2000" b="1" dirty="0">
                <a:solidFill>
                  <a:srgbClr val="000000">
                    <a:alpha val="70477"/>
                  </a:srgb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5" name="泡泡引言框">
              <a:extLst>
                <a:ext uri="{FF2B5EF4-FFF2-40B4-BE49-F238E27FC236}">
                  <a16:creationId xmlns="" xmlns:a16="http://schemas.microsoft.com/office/drawing/2014/main" id="{59CA5E8A-4309-49AC-B873-57073F2F4F6D}"/>
                </a:ext>
              </a:extLst>
            </p:cNvPr>
            <p:cNvSpPr/>
            <p:nvPr/>
          </p:nvSpPr>
          <p:spPr>
            <a:xfrm>
              <a:off x="17031365" y="3019339"/>
              <a:ext cx="8494366" cy="4006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05" y="0"/>
                  </a:moveTo>
                  <a:cubicBezTo>
                    <a:pt x="1345" y="0"/>
                    <a:pt x="0" y="1863"/>
                    <a:pt x="0" y="4160"/>
                  </a:cubicBezTo>
                  <a:lnTo>
                    <a:pt x="0" y="14305"/>
                  </a:lnTo>
                  <a:cubicBezTo>
                    <a:pt x="0" y="16603"/>
                    <a:pt x="1345" y="18465"/>
                    <a:pt x="3005" y="18465"/>
                  </a:cubicBezTo>
                  <a:lnTo>
                    <a:pt x="6301" y="18465"/>
                  </a:lnTo>
                  <a:lnTo>
                    <a:pt x="5594" y="21600"/>
                  </a:lnTo>
                  <a:lnTo>
                    <a:pt x="7713" y="18465"/>
                  </a:lnTo>
                  <a:lnTo>
                    <a:pt x="18595" y="18465"/>
                  </a:lnTo>
                  <a:cubicBezTo>
                    <a:pt x="20255" y="18465"/>
                    <a:pt x="21600" y="16603"/>
                    <a:pt x="21600" y="14305"/>
                  </a:cubicBezTo>
                  <a:lnTo>
                    <a:pt x="21600" y="4160"/>
                  </a:lnTo>
                  <a:cubicBezTo>
                    <a:pt x="21600" y="1863"/>
                    <a:pt x="20255" y="0"/>
                    <a:pt x="18595" y="0"/>
                  </a:cubicBezTo>
                  <a:lnTo>
                    <a:pt x="3005" y="0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6" name="datasets 中, 我們會用的到數據庫。">
              <a:extLst>
                <a:ext uri="{FF2B5EF4-FFF2-40B4-BE49-F238E27FC236}">
                  <a16:creationId xmlns="" xmlns:a16="http://schemas.microsoft.com/office/drawing/2014/main" id="{B89DB6F1-F267-486F-994D-C4D4CFB820A1}"/>
                </a:ext>
              </a:extLst>
            </p:cNvPr>
            <p:cNvSpPr txBox="1"/>
            <p:nvPr/>
          </p:nvSpPr>
          <p:spPr>
            <a:xfrm>
              <a:off x="17517184" y="3173267"/>
              <a:ext cx="8008547" cy="29308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defTabSz="2438338">
                <a:lnSpc>
                  <a:spcPct val="100000"/>
                </a:lnSpc>
                <a:defRPr b="1">
                  <a:latin typeface="+mn-lt"/>
                  <a:ea typeface="+mn-ea"/>
                  <a:cs typeface="+mn-cs"/>
                  <a:sym typeface="Noto Sans TC"/>
                </a:defRPr>
              </a:pPr>
              <a:r>
                <a:rPr sz="2400" dirty="0">
                  <a:solidFill>
                    <a:srgbClr val="FF5335"/>
                  </a:solidFill>
                  <a:latin typeface="微軟正黑體" pitchFamily="34" charset="-120"/>
                  <a:ea typeface="微軟正黑體" pitchFamily="34" charset="-120"/>
                </a:rPr>
                <a:t>datasets</a:t>
              </a:r>
              <a:r>
                <a:rPr sz="2400" dirty="0">
                  <a:latin typeface="微軟正黑體" pitchFamily="34" charset="-120"/>
                  <a:ea typeface="微軟正黑體" pitchFamily="34" charset="-120"/>
                </a:rPr>
                <a:t> 中, </a:t>
              </a:r>
              <a:r>
                <a:rPr sz="2400" dirty="0" err="1">
                  <a:latin typeface="微軟正黑體" pitchFamily="34" charset="-120"/>
                  <a:ea typeface="微軟正黑體" pitchFamily="34" charset="-120"/>
                </a:rPr>
                <a:t>我們會用的到數據庫</a:t>
              </a:r>
              <a:r>
                <a:rPr sz="2400" dirty="0">
                  <a:latin typeface="微軟正黑體" pitchFamily="34" charset="-120"/>
                  <a:ea typeface="微軟正黑體" pitchFamily="34" charset="-120"/>
                </a:rPr>
                <a:t>。</a:t>
              </a:r>
            </a:p>
          </p:txBody>
        </p:sp>
        <p:sp>
          <p:nvSpPr>
            <p:cNvPr id="27" name="流行版的 MNIST, 衣服、鞋子等 10 個類別的辨識">
              <a:extLst>
                <a:ext uri="{FF2B5EF4-FFF2-40B4-BE49-F238E27FC236}">
                  <a16:creationId xmlns="" xmlns:a16="http://schemas.microsoft.com/office/drawing/2014/main" id="{29A919B1-FB74-4ABA-A65C-C4235C2A14B3}"/>
                </a:ext>
              </a:extLst>
            </p:cNvPr>
            <p:cNvSpPr txBox="1"/>
            <p:nvPr/>
          </p:nvSpPr>
          <p:spPr>
            <a:xfrm>
              <a:off x="5515671" y="4871285"/>
              <a:ext cx="7631506" cy="22182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r>
                <a:rPr sz="1600" b="1" dirty="0" err="1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流行版的</a:t>
              </a:r>
              <a:r>
                <a:rPr sz="1600" b="1" dirty="0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 MNIST, </a:t>
              </a:r>
              <a:r>
                <a:rPr sz="1600" b="1" dirty="0" err="1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衣服、鞋子等</a:t>
              </a:r>
              <a:r>
                <a:rPr sz="1600" b="1" dirty="0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 10 </a:t>
              </a:r>
              <a:r>
                <a:rPr sz="1600" b="1" dirty="0" err="1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個類別的辨識</a:t>
              </a:r>
              <a:endParaRPr sz="1600" b="1" dirty="0">
                <a:solidFill>
                  <a:srgbClr val="000000">
                    <a:alpha val="70477"/>
                  </a:srgb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8" name="有名的 cifar 彩色照片數據庫, 這個是 10 類別的版本">
              <a:extLst>
                <a:ext uri="{FF2B5EF4-FFF2-40B4-BE49-F238E27FC236}">
                  <a16:creationId xmlns="" xmlns:a16="http://schemas.microsoft.com/office/drawing/2014/main" id="{B4A3544A-45F8-49AB-B846-1806C3B66547}"/>
                </a:ext>
              </a:extLst>
            </p:cNvPr>
            <p:cNvSpPr txBox="1"/>
            <p:nvPr/>
          </p:nvSpPr>
          <p:spPr>
            <a:xfrm>
              <a:off x="5515671" y="7225994"/>
              <a:ext cx="7631506" cy="22182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r>
                <a:rPr sz="1600" b="1" dirty="0" err="1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有名的</a:t>
              </a:r>
              <a:r>
                <a:rPr sz="1600" b="1" dirty="0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sz="1600" b="1" dirty="0" err="1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cifar</a:t>
              </a:r>
              <a:r>
                <a:rPr sz="1600" b="1" dirty="0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sz="1600" b="1" dirty="0" err="1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彩色照片數據庫</a:t>
              </a:r>
              <a:r>
                <a:rPr sz="1600" b="1" dirty="0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, </a:t>
              </a:r>
              <a:r>
                <a:rPr sz="1600" b="1" dirty="0" err="1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這個是</a:t>
              </a:r>
              <a:r>
                <a:rPr sz="1600" b="1" dirty="0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 10 </a:t>
              </a:r>
              <a:r>
                <a:rPr sz="1600" b="1" dirty="0" err="1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類別的版本</a:t>
              </a:r>
              <a:endParaRPr sz="1600" b="1" dirty="0">
                <a:solidFill>
                  <a:srgbClr val="000000">
                    <a:alpha val="70477"/>
                  </a:srgb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9" name="IMDB 電影網站中, 要辨識評論是正評或負評的數據庫">
              <a:extLst>
                <a:ext uri="{FF2B5EF4-FFF2-40B4-BE49-F238E27FC236}">
                  <a16:creationId xmlns="" xmlns:a16="http://schemas.microsoft.com/office/drawing/2014/main" id="{993473CA-D727-4279-A1FF-035467ED29A0}"/>
                </a:ext>
              </a:extLst>
            </p:cNvPr>
            <p:cNvSpPr txBox="1"/>
            <p:nvPr/>
          </p:nvSpPr>
          <p:spPr>
            <a:xfrm>
              <a:off x="5515671" y="9784069"/>
              <a:ext cx="7631506" cy="22182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r>
                <a:rPr sz="1600" b="1" dirty="0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IMDB </a:t>
              </a:r>
              <a:r>
                <a:rPr sz="1600" b="1" dirty="0" err="1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電影網站中</a:t>
              </a:r>
              <a:r>
                <a:rPr sz="1600" b="1" dirty="0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, </a:t>
              </a:r>
              <a:r>
                <a:rPr sz="1600" b="1" dirty="0" err="1">
                  <a:solidFill>
                    <a:srgbClr val="000000">
                      <a:alpha val="70477"/>
                    </a:srgbClr>
                  </a:solidFill>
                  <a:latin typeface="微軟正黑體" pitchFamily="34" charset="-120"/>
                  <a:ea typeface="微軟正黑體" pitchFamily="34" charset="-120"/>
                </a:rPr>
                <a:t>要辨識評論是正評或負評的數據庫</a:t>
              </a:r>
              <a:endParaRPr sz="1600" b="1" dirty="0">
                <a:solidFill>
                  <a:srgbClr val="000000">
                    <a:alpha val="70477"/>
                  </a:srgb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30" name="liyu_svg5.png" descr="liyu_svg5.png">
              <a:extLst>
                <a:ext uri="{FF2B5EF4-FFF2-40B4-BE49-F238E27FC236}">
                  <a16:creationId xmlns="" xmlns:a16="http://schemas.microsoft.com/office/drawing/2014/main" id="{3EEDE90E-7380-4C53-8ED7-59B8DCCA2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239519" y="4638687"/>
              <a:ext cx="5080002" cy="7392836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4B8CA785-3800-4A1D-8781-9F776B6F8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25" y="2457379"/>
            <a:ext cx="10604227" cy="88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322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9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切分訓練資料和測試資料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sz="2800" b="1" kern="0" dirty="0" err="1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tf.keras</a:t>
            </a:r>
            <a:r>
              <a:rPr 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提供的資料集已經切好了</a:t>
            </a:r>
            <a:endParaRPr lang="en-US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F02F47C7-6083-40A2-B4DF-7ED324E0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16" y="2493871"/>
            <a:ext cx="11121890" cy="755515"/>
          </a:xfrm>
          <a:prstGeom prst="rect">
            <a:avLst/>
          </a:prstGeom>
        </p:spPr>
      </p:pic>
      <p:grpSp>
        <p:nvGrpSpPr>
          <p:cNvPr id="68" name="群組 67">
            <a:extLst>
              <a:ext uri="{FF2B5EF4-FFF2-40B4-BE49-F238E27FC236}">
                <a16:creationId xmlns="" xmlns:a16="http://schemas.microsoft.com/office/drawing/2014/main" id="{E768775F-F0C1-48E7-A96D-5559AC2A2C48}"/>
              </a:ext>
            </a:extLst>
          </p:cNvPr>
          <p:cNvGrpSpPr/>
          <p:nvPr/>
        </p:nvGrpSpPr>
        <p:grpSpPr>
          <a:xfrm>
            <a:off x="7737739" y="3689283"/>
            <a:ext cx="4057046" cy="2202454"/>
            <a:chOff x="2962765" y="-3813400"/>
            <a:chExt cx="4057046" cy="2202454"/>
          </a:xfrm>
        </p:grpSpPr>
        <p:pic>
          <p:nvPicPr>
            <p:cNvPr id="63" name="girl_tablet_svg5.png" descr="girl_tablet_svg5.png">
              <a:extLst>
                <a:ext uri="{FF2B5EF4-FFF2-40B4-BE49-F238E27FC236}">
                  <a16:creationId xmlns="" xmlns:a16="http://schemas.microsoft.com/office/drawing/2014/main" id="{A853471F-F283-4BD3-AE4D-47E069899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92278" y="-3371969"/>
              <a:ext cx="1427533" cy="176102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4" name="泡泡引言框">
              <a:extLst>
                <a:ext uri="{FF2B5EF4-FFF2-40B4-BE49-F238E27FC236}">
                  <a16:creationId xmlns="" xmlns:a16="http://schemas.microsoft.com/office/drawing/2014/main" id="{F2844896-14B1-429D-99E8-D41B311AAFAF}"/>
                </a:ext>
              </a:extLst>
            </p:cNvPr>
            <p:cNvSpPr/>
            <p:nvPr/>
          </p:nvSpPr>
          <p:spPr>
            <a:xfrm>
              <a:off x="2962765" y="-3813400"/>
              <a:ext cx="2465804" cy="1761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2" y="0"/>
                  </a:moveTo>
                  <a:cubicBezTo>
                    <a:pt x="968" y="0"/>
                    <a:pt x="0" y="2185"/>
                    <a:pt x="0" y="4881"/>
                  </a:cubicBezTo>
                  <a:lnTo>
                    <a:pt x="0" y="16716"/>
                  </a:lnTo>
                  <a:cubicBezTo>
                    <a:pt x="0" y="19412"/>
                    <a:pt x="968" y="21600"/>
                    <a:pt x="2162" y="21600"/>
                  </a:cubicBezTo>
                  <a:lnTo>
                    <a:pt x="18232" y="21600"/>
                  </a:lnTo>
                  <a:cubicBezTo>
                    <a:pt x="18706" y="21600"/>
                    <a:pt x="19144" y="21251"/>
                    <a:pt x="19501" y="20665"/>
                  </a:cubicBezTo>
                  <a:lnTo>
                    <a:pt x="21600" y="21446"/>
                  </a:lnTo>
                  <a:lnTo>
                    <a:pt x="20127" y="19068"/>
                  </a:lnTo>
                  <a:cubicBezTo>
                    <a:pt x="20297" y="18370"/>
                    <a:pt x="20394" y="17569"/>
                    <a:pt x="20394" y="16716"/>
                  </a:cubicBezTo>
                  <a:lnTo>
                    <a:pt x="20394" y="4881"/>
                  </a:lnTo>
                  <a:cubicBezTo>
                    <a:pt x="20394" y="2185"/>
                    <a:pt x="19426" y="0"/>
                    <a:pt x="18232" y="0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5" name="注意這順序是固定的, 名稱也是大家習慣用的名稱。">
              <a:extLst>
                <a:ext uri="{FF2B5EF4-FFF2-40B4-BE49-F238E27FC236}">
                  <a16:creationId xmlns="" xmlns:a16="http://schemas.microsoft.com/office/drawing/2014/main" id="{17D1BC91-C70E-412F-B14C-DB9FD74C6FEA}"/>
                </a:ext>
              </a:extLst>
            </p:cNvPr>
            <p:cNvSpPr txBox="1"/>
            <p:nvPr/>
          </p:nvSpPr>
          <p:spPr>
            <a:xfrm>
              <a:off x="3125643" y="-3772094"/>
              <a:ext cx="2052223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注意這順序是固定的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, </a:t>
              </a:r>
              <a:r>
                <a:rPr sz="2400" b="1" dirty="0" err="1">
                  <a:latin typeface="微軟正黑體" pitchFamily="34" charset="-120"/>
                  <a:ea typeface="微軟正黑體" pitchFamily="34" charset="-120"/>
                </a:rPr>
                <a:t>名稱也是大家習慣用的名稱</a:t>
              </a:r>
              <a:r>
                <a:rPr sz="2400" b="1" dirty="0">
                  <a:latin typeface="微軟正黑體" pitchFamily="34" charset="-120"/>
                  <a:ea typeface="微軟正黑體" pitchFamily="34" charset="-120"/>
                </a:rPr>
                <a:t>。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="" xmlns:a16="http://schemas.microsoft.com/office/drawing/2014/main" id="{346BA3E2-986D-42CC-A4E5-D75C279A2469}"/>
              </a:ext>
            </a:extLst>
          </p:cNvPr>
          <p:cNvGrpSpPr/>
          <p:nvPr/>
        </p:nvGrpSpPr>
        <p:grpSpPr>
          <a:xfrm>
            <a:off x="326567" y="3380968"/>
            <a:ext cx="7266215" cy="2360835"/>
            <a:chOff x="326567" y="3380968"/>
            <a:chExt cx="7266215" cy="2360835"/>
          </a:xfrm>
        </p:grpSpPr>
        <p:pic>
          <p:nvPicPr>
            <p:cNvPr id="5" name="圖片 4">
              <a:extLst>
                <a:ext uri="{FF2B5EF4-FFF2-40B4-BE49-F238E27FC236}">
                  <a16:creationId xmlns="" xmlns:a16="http://schemas.microsoft.com/office/drawing/2014/main" id="{7013ECC1-6B43-4A6B-953F-958138AFE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45" t="51735" r="4200"/>
            <a:stretch/>
          </p:blipFill>
          <p:spPr>
            <a:xfrm>
              <a:off x="326567" y="3804182"/>
              <a:ext cx="7266215" cy="193762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80FC3382-9E86-4E96-B786-9E0FB7DD20CC}"/>
                </a:ext>
              </a:extLst>
            </p:cNvPr>
            <p:cNvSpPr/>
            <p:nvPr/>
          </p:nvSpPr>
          <p:spPr>
            <a:xfrm>
              <a:off x="5317068" y="3531533"/>
              <a:ext cx="985762" cy="59503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cs typeface="Helvetica Neue Medium"/>
                <a:sym typeface="Helvetica Neue Medium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="" xmlns:a16="http://schemas.microsoft.com/office/drawing/2014/main" id="{960055DB-115F-4D5B-8973-C75009886383}"/>
                </a:ext>
              </a:extLst>
            </p:cNvPr>
            <p:cNvSpPr/>
            <p:nvPr/>
          </p:nvSpPr>
          <p:spPr>
            <a:xfrm>
              <a:off x="5922102" y="3380968"/>
              <a:ext cx="508802" cy="59503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2168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2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2766</TotalTime>
  <Words>664</Words>
  <Application>Microsoft Office PowerPoint</Application>
  <PresentationFormat>自訂</PresentationFormat>
  <Paragraphs>117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22_BasicWhite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125</cp:revision>
  <dcterms:created xsi:type="dcterms:W3CDTF">2020-07-01T18:22:10Z</dcterms:created>
  <dcterms:modified xsi:type="dcterms:W3CDTF">2022-10-14T07:24:03Z</dcterms:modified>
</cp:coreProperties>
</file>