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handoutMasterIdLst>
    <p:handoutMasterId r:id="rId27"/>
  </p:handoutMasterIdLst>
  <p:sldIdLst>
    <p:sldId id="298" r:id="rId2"/>
    <p:sldId id="324" r:id="rId3"/>
    <p:sldId id="332" r:id="rId4"/>
    <p:sldId id="333" r:id="rId5"/>
    <p:sldId id="325" r:id="rId6"/>
    <p:sldId id="334" r:id="rId7"/>
    <p:sldId id="335" r:id="rId8"/>
    <p:sldId id="326" r:id="rId9"/>
    <p:sldId id="327" r:id="rId10"/>
    <p:sldId id="336" r:id="rId11"/>
    <p:sldId id="337" r:id="rId12"/>
    <p:sldId id="338" r:id="rId13"/>
    <p:sldId id="339" r:id="rId14"/>
    <p:sldId id="328" r:id="rId15"/>
    <p:sldId id="340" r:id="rId16"/>
    <p:sldId id="342" r:id="rId17"/>
    <p:sldId id="341" r:id="rId18"/>
    <p:sldId id="343" r:id="rId19"/>
    <p:sldId id="329" r:id="rId20"/>
    <p:sldId id="344" r:id="rId21"/>
    <p:sldId id="345" r:id="rId22"/>
    <p:sldId id="330" r:id="rId23"/>
    <p:sldId id="305" r:id="rId24"/>
    <p:sldId id="33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99DDC6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-1003" y="-389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》II-12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》II-12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打造全連結神經網路函數學習機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12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第二部曲：訓練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416627" y="1792519"/>
            <a:ext cx="7478277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因為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初始化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不一樣，所以最後的正確率會不同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FC1B818-F5C3-4B3D-857E-218C08342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518" b="94183"/>
          <a:stretch/>
        </p:blipFill>
        <p:spPr>
          <a:xfrm>
            <a:off x="302497" y="2276885"/>
            <a:ext cx="1006351" cy="50504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4B522DB-EFB3-40D5-89ED-F206E1DA0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80"/>
          <a:stretch/>
        </p:blipFill>
        <p:spPr>
          <a:xfrm>
            <a:off x="329449" y="2781930"/>
            <a:ext cx="11334707" cy="2829369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C201F2AF-D80C-46E6-82A7-C3304C1094C4}"/>
              </a:ext>
            </a:extLst>
          </p:cNvPr>
          <p:cNvCxnSpPr/>
          <p:nvPr/>
        </p:nvCxnSpPr>
        <p:spPr>
          <a:xfrm>
            <a:off x="11843658" y="3065416"/>
            <a:ext cx="0" cy="2467505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848452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第二部曲：訓練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416627" y="1792519"/>
            <a:ext cx="7478277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因為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初始化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不一樣，所以最後的正確率會不同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FC1B818-F5C3-4B3D-857E-218C08342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518" b="94183"/>
          <a:stretch/>
        </p:blipFill>
        <p:spPr>
          <a:xfrm>
            <a:off x="302497" y="2276885"/>
            <a:ext cx="1006351" cy="50504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4B522DB-EFB3-40D5-89ED-F206E1DA0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" t="50000" r="-238" b="-120"/>
          <a:stretch/>
        </p:blipFill>
        <p:spPr>
          <a:xfrm>
            <a:off x="329449" y="2781930"/>
            <a:ext cx="11334707" cy="282936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B878636B-839E-4E46-9070-C6EB676B0D06}"/>
              </a:ext>
            </a:extLst>
          </p:cNvPr>
          <p:cNvCxnSpPr/>
          <p:nvPr/>
        </p:nvCxnSpPr>
        <p:spPr>
          <a:xfrm>
            <a:off x="11843658" y="3065416"/>
            <a:ext cx="0" cy="2467505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412589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第二部曲：訓練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416627" y="1792519"/>
            <a:ext cx="7478277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因為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初始化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不一樣，所以最後的正確率會不同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FC1B818-F5C3-4B3D-857E-218C08342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518" b="94183"/>
          <a:stretch/>
        </p:blipFill>
        <p:spPr>
          <a:xfrm>
            <a:off x="302497" y="2276885"/>
            <a:ext cx="1006351" cy="50504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58A7EFC0-BB47-4297-A954-2F987376E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58"/>
          <a:stretch/>
        </p:blipFill>
        <p:spPr>
          <a:xfrm>
            <a:off x="390095" y="2781930"/>
            <a:ext cx="11274061" cy="279072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4EC27418-03AF-4506-8B5D-692FDB5AB443}"/>
              </a:ext>
            </a:extLst>
          </p:cNvPr>
          <p:cNvCxnSpPr/>
          <p:nvPr/>
        </p:nvCxnSpPr>
        <p:spPr>
          <a:xfrm>
            <a:off x="11843658" y="3065416"/>
            <a:ext cx="0" cy="2467505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968623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第二部曲：訓練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416627" y="1792519"/>
            <a:ext cx="7478277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因為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初始化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不一樣，所以最後的正確率會不同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FC1B818-F5C3-4B3D-857E-218C08342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518" b="94183"/>
          <a:stretch/>
        </p:blipFill>
        <p:spPr>
          <a:xfrm>
            <a:off x="302497" y="2276885"/>
            <a:ext cx="1006351" cy="50504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58A7EFC0-BB47-4297-A954-2F987376E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-142"/>
          <a:stretch/>
        </p:blipFill>
        <p:spPr>
          <a:xfrm>
            <a:off x="390095" y="2781930"/>
            <a:ext cx="11274061" cy="279072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xmlns="" id="{D33593D7-DE03-4FF3-976F-82CB706EE831}"/>
              </a:ext>
            </a:extLst>
          </p:cNvPr>
          <p:cNvSpPr/>
          <p:nvPr/>
        </p:nvSpPr>
        <p:spPr>
          <a:xfrm>
            <a:off x="10701896" y="5087493"/>
            <a:ext cx="1100009" cy="669947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B806A6F9-A7C8-4F63-A677-637CC6D801F7}"/>
              </a:ext>
            </a:extLst>
          </p:cNvPr>
          <p:cNvSpPr/>
          <p:nvPr/>
        </p:nvSpPr>
        <p:spPr>
          <a:xfrm>
            <a:off x="10529573" y="5845560"/>
            <a:ext cx="1548159" cy="454025"/>
          </a:xfrm>
          <a:prstGeom prst="roundRect">
            <a:avLst/>
          </a:prstGeom>
          <a:solidFill>
            <a:srgbClr val="99DDC6"/>
          </a:solidFill>
          <a:ln w="38100" cap="flat">
            <a:solidFill>
              <a:srgbClr val="0A6FB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Helvetica Neue Medium"/>
              </a:rPr>
              <a:t>最終正確率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xmlns="" id="{9C57C1E8-2A84-41CB-85C1-386DEDC165C5}"/>
              </a:ext>
            </a:extLst>
          </p:cNvPr>
          <p:cNvCxnSpPr/>
          <p:nvPr/>
        </p:nvCxnSpPr>
        <p:spPr>
          <a:xfrm>
            <a:off x="11843658" y="3065416"/>
            <a:ext cx="0" cy="2467505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518177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第三部曲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預測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624944" y="1792519"/>
            <a:ext cx="502898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model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中的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predict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做預測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298986B7-7809-48B2-9096-D4046197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5" y="2919706"/>
            <a:ext cx="10669930" cy="127861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02D2C7A-2481-4B7D-8747-713D820E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6" y="5098018"/>
            <a:ext cx="10669930" cy="796925"/>
          </a:xfrm>
          <a:prstGeom prst="rect">
            <a:avLst/>
          </a:prstGeom>
        </p:spPr>
      </p:pic>
      <p:sp>
        <p:nvSpPr>
          <p:cNvPr id="11" name="我們要決定幾個隱藏層, 每一層有幾個神經元。">
            <a:extLst>
              <a:ext uri="{FF2B5EF4-FFF2-40B4-BE49-F238E27FC236}">
                <a16:creationId xmlns:a16="http://schemas.microsoft.com/office/drawing/2014/main" xmlns="" id="{5432A445-9DDE-46BC-9102-26A98DCB219A}"/>
              </a:ext>
            </a:extLst>
          </p:cNvPr>
          <p:cNvSpPr txBox="1"/>
          <p:nvPr/>
        </p:nvSpPr>
        <p:spPr>
          <a:xfrm>
            <a:off x="367431" y="2485870"/>
            <a:ext cx="10915612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回憶一下輸入一筆數據是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784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維的向量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</p:txBody>
      </p:sp>
      <p:sp>
        <p:nvSpPr>
          <p:cNvPr id="12" name="我們要決定幾個隱藏層, 每一層有幾個神經元。">
            <a:extLst>
              <a:ext uri="{FF2B5EF4-FFF2-40B4-BE49-F238E27FC236}">
                <a16:creationId xmlns:a16="http://schemas.microsoft.com/office/drawing/2014/main" xmlns="" id="{255D0057-40D7-4879-8210-A7C8590C8C01}"/>
              </a:ext>
            </a:extLst>
          </p:cNvPr>
          <p:cNvSpPr txBox="1"/>
          <p:nvPr/>
        </p:nvSpPr>
        <p:spPr>
          <a:xfrm>
            <a:off x="367430" y="4243993"/>
            <a:ext cx="11710301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更改數據形狀做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predict:</a:t>
            </a:r>
          </a:p>
          <a:p>
            <a:pPr lvl="1">
              <a:buClr>
                <a:srgbClr val="FF8E7B"/>
              </a:buClr>
            </a:pP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predict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通常是同時做多筆數據的測試，所以就算是一筆數據，也要從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(784,)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改為 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(1,784)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35263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第三部曲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預測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624944" y="1792519"/>
            <a:ext cx="502898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model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中的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predict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做預測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AF71235-B99B-408E-8A59-02E10259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2" y="2573087"/>
            <a:ext cx="11145074" cy="171182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xmlns="" id="{B20F9065-326C-4339-AAD6-4638E9628BDF}"/>
              </a:ext>
            </a:extLst>
          </p:cNvPr>
          <p:cNvSpPr/>
          <p:nvPr/>
        </p:nvSpPr>
        <p:spPr>
          <a:xfrm>
            <a:off x="3735977" y="3266417"/>
            <a:ext cx="2168433" cy="359615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1C6A2E41-00FA-4CE4-B4FC-C43A879B631C}"/>
              </a:ext>
            </a:extLst>
          </p:cNvPr>
          <p:cNvGrpSpPr/>
          <p:nvPr/>
        </p:nvGrpSpPr>
        <p:grpSpPr>
          <a:xfrm>
            <a:off x="683458" y="4254470"/>
            <a:ext cx="10324342" cy="1444203"/>
            <a:chOff x="205939" y="3799664"/>
            <a:chExt cx="10056754" cy="1524913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59C447F4-BFE9-413B-A3A0-4579865FA46D}"/>
                </a:ext>
              </a:extLst>
            </p:cNvPr>
            <p:cNvSpPr/>
            <p:nvPr/>
          </p:nvSpPr>
          <p:spPr>
            <a:xfrm>
              <a:off x="4193944" y="3799664"/>
              <a:ext cx="776505" cy="1248070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E02EFA8E-640F-4788-9C8D-1C52F91734BD}"/>
                </a:ext>
              </a:extLst>
            </p:cNvPr>
            <p:cNvSpPr/>
            <p:nvPr/>
          </p:nvSpPr>
          <p:spPr>
            <a:xfrm>
              <a:off x="205939" y="4290111"/>
              <a:ext cx="10056754" cy="103446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這輸出的意思是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預測是每個數字</a:t>
              </a:r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(0~9)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的機率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。在這個例子中，最大的機率是出現在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的位置，所以神經網路會預測是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7906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8A027217-F8C3-4A32-BAE4-1CC390BE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6" y="2516224"/>
            <a:ext cx="10886555" cy="1204535"/>
          </a:xfrm>
          <a:prstGeom prst="rect">
            <a:avLst/>
          </a:prstGeom>
        </p:spPr>
      </p:pic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/>
              <a:t>第三部曲 </a:t>
            </a:r>
            <a:r>
              <a:rPr lang="en-US" altLang="zh-TW" dirty="0"/>
              <a:t>: </a:t>
            </a:r>
            <a:r>
              <a:rPr lang="zh-TW" altLang="en-US" dirty="0"/>
              <a:t>預測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94317" y="1792519"/>
            <a:ext cx="527391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argmax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找出哪個數字是最大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7DC90512-DC68-4CB8-B438-CA3B10B365D7}"/>
              </a:ext>
            </a:extLst>
          </p:cNvPr>
          <p:cNvGrpSpPr/>
          <p:nvPr/>
        </p:nvGrpSpPr>
        <p:grpSpPr>
          <a:xfrm>
            <a:off x="4523014" y="3118491"/>
            <a:ext cx="6080159" cy="2714870"/>
            <a:chOff x="4015710" y="2955582"/>
            <a:chExt cx="14240348" cy="6372627"/>
          </a:xfrm>
        </p:grpSpPr>
        <p:sp>
          <p:nvSpPr>
            <p:cNvPr id="11" name="argmax([9, 4, 8, 7])">
              <a:extLst>
                <a:ext uri="{FF2B5EF4-FFF2-40B4-BE49-F238E27FC236}">
                  <a16:creationId xmlns:a16="http://schemas.microsoft.com/office/drawing/2014/main" xmlns="" id="{84EB9203-6677-4612-91D9-8A5579B99FE5}"/>
                </a:ext>
              </a:extLst>
            </p:cNvPr>
            <p:cNvSpPr txBox="1"/>
            <p:nvPr/>
          </p:nvSpPr>
          <p:spPr>
            <a:xfrm>
              <a:off x="7909067" y="7514113"/>
              <a:ext cx="10346991" cy="16527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10000"/>
                </a:lnSpc>
                <a:defRPr sz="66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600" dirty="0"/>
                <a:t>argmax([9, 4, 8, 7])</a:t>
              </a:r>
            </a:p>
          </p:txBody>
        </p:sp>
        <p:sp>
          <p:nvSpPr>
            <p:cNvPr id="12" name="圓形">
              <a:extLst>
                <a:ext uri="{FF2B5EF4-FFF2-40B4-BE49-F238E27FC236}">
                  <a16:creationId xmlns:a16="http://schemas.microsoft.com/office/drawing/2014/main" xmlns="" id="{789384DB-F063-4458-89A3-99F25B2C6093}"/>
                </a:ext>
              </a:extLst>
            </p:cNvPr>
            <p:cNvSpPr/>
            <p:nvPr/>
          </p:nvSpPr>
          <p:spPr>
            <a:xfrm>
              <a:off x="12190927" y="6381481"/>
              <a:ext cx="1270001" cy="1270001"/>
            </a:xfrm>
            <a:prstGeom prst="ellipse">
              <a:avLst/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13" name="0">
              <a:extLst>
                <a:ext uri="{FF2B5EF4-FFF2-40B4-BE49-F238E27FC236}">
                  <a16:creationId xmlns:a16="http://schemas.microsoft.com/office/drawing/2014/main" xmlns="" id="{76F417FC-DF37-40DE-B820-3875C51DBD1F}"/>
                </a:ext>
              </a:extLst>
            </p:cNvPr>
            <p:cNvSpPr txBox="1"/>
            <p:nvPr/>
          </p:nvSpPr>
          <p:spPr>
            <a:xfrm>
              <a:off x="12430305" y="6413693"/>
              <a:ext cx="787009" cy="1205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/>
                <a:t>0</a:t>
              </a:r>
              <a:endParaRPr sz="2000" dirty="0"/>
            </a:p>
          </p:txBody>
        </p:sp>
        <p:sp>
          <p:nvSpPr>
            <p:cNvPr id="14" name="圓形">
              <a:extLst>
                <a:ext uri="{FF2B5EF4-FFF2-40B4-BE49-F238E27FC236}">
                  <a16:creationId xmlns:a16="http://schemas.microsoft.com/office/drawing/2014/main" xmlns="" id="{854A4E95-6334-4684-8772-5024631E5596}"/>
                </a:ext>
              </a:extLst>
            </p:cNvPr>
            <p:cNvSpPr/>
            <p:nvPr/>
          </p:nvSpPr>
          <p:spPr>
            <a:xfrm>
              <a:off x="13863127" y="6381481"/>
              <a:ext cx="1270001" cy="1270001"/>
            </a:xfrm>
            <a:prstGeom prst="ellipse">
              <a:avLst/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15" name="1">
              <a:extLst>
                <a:ext uri="{FF2B5EF4-FFF2-40B4-BE49-F238E27FC236}">
                  <a16:creationId xmlns:a16="http://schemas.microsoft.com/office/drawing/2014/main" xmlns="" id="{35D127FD-0E8C-4FEC-8C38-C8E9ACE99561}"/>
                </a:ext>
              </a:extLst>
            </p:cNvPr>
            <p:cNvSpPr txBox="1"/>
            <p:nvPr/>
          </p:nvSpPr>
          <p:spPr>
            <a:xfrm>
              <a:off x="14062658" y="6435971"/>
              <a:ext cx="787009" cy="1205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/>
                <a:t>1</a:t>
              </a:r>
              <a:endParaRPr dirty="0"/>
            </a:p>
          </p:txBody>
        </p:sp>
        <p:sp>
          <p:nvSpPr>
            <p:cNvPr id="16" name="圓形">
              <a:extLst>
                <a:ext uri="{FF2B5EF4-FFF2-40B4-BE49-F238E27FC236}">
                  <a16:creationId xmlns:a16="http://schemas.microsoft.com/office/drawing/2014/main" xmlns="" id="{A1FF4E88-99E8-41C6-B515-D31D95F6A358}"/>
                </a:ext>
              </a:extLst>
            </p:cNvPr>
            <p:cNvSpPr/>
            <p:nvPr/>
          </p:nvSpPr>
          <p:spPr>
            <a:xfrm>
              <a:off x="15281326" y="6381481"/>
              <a:ext cx="1270001" cy="1270001"/>
            </a:xfrm>
            <a:prstGeom prst="ellipse">
              <a:avLst/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17" name="2">
              <a:extLst>
                <a:ext uri="{FF2B5EF4-FFF2-40B4-BE49-F238E27FC236}">
                  <a16:creationId xmlns:a16="http://schemas.microsoft.com/office/drawing/2014/main" xmlns="" id="{F2652402-D993-465A-B5DD-968D7C60F9EA}"/>
                </a:ext>
              </a:extLst>
            </p:cNvPr>
            <p:cNvSpPr txBox="1"/>
            <p:nvPr/>
          </p:nvSpPr>
          <p:spPr>
            <a:xfrm>
              <a:off x="15557916" y="6413693"/>
              <a:ext cx="787009" cy="1205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/>
                <a:t>2</a:t>
              </a:r>
              <a:endParaRPr dirty="0"/>
            </a:p>
          </p:txBody>
        </p:sp>
        <p:sp>
          <p:nvSpPr>
            <p:cNvPr id="18" name="圓形">
              <a:extLst>
                <a:ext uri="{FF2B5EF4-FFF2-40B4-BE49-F238E27FC236}">
                  <a16:creationId xmlns:a16="http://schemas.microsoft.com/office/drawing/2014/main" xmlns="" id="{C56223F3-6FF7-405A-9841-93711869E6B8}"/>
                </a:ext>
              </a:extLst>
            </p:cNvPr>
            <p:cNvSpPr/>
            <p:nvPr/>
          </p:nvSpPr>
          <p:spPr>
            <a:xfrm>
              <a:off x="16699524" y="6381481"/>
              <a:ext cx="1270001" cy="1270001"/>
            </a:xfrm>
            <a:prstGeom prst="ellipse">
              <a:avLst/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19" name="3">
              <a:extLst>
                <a:ext uri="{FF2B5EF4-FFF2-40B4-BE49-F238E27FC236}">
                  <a16:creationId xmlns:a16="http://schemas.microsoft.com/office/drawing/2014/main" xmlns="" id="{E7E6F17D-6C79-4167-A1DA-C7D2CB28F83A}"/>
                </a:ext>
              </a:extLst>
            </p:cNvPr>
            <p:cNvSpPr txBox="1"/>
            <p:nvPr/>
          </p:nvSpPr>
          <p:spPr>
            <a:xfrm>
              <a:off x="16941018" y="6435969"/>
              <a:ext cx="787009" cy="1205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/>
                <a:t>3</a:t>
              </a:r>
            </a:p>
          </p:txBody>
        </p:sp>
        <p:sp>
          <p:nvSpPr>
            <p:cNvPr id="20" name="圓角矩形">
              <a:extLst>
                <a:ext uri="{FF2B5EF4-FFF2-40B4-BE49-F238E27FC236}">
                  <a16:creationId xmlns:a16="http://schemas.microsoft.com/office/drawing/2014/main" xmlns="" id="{7ADDA32A-6873-469F-9632-F2BA321A7673}"/>
                </a:ext>
              </a:extLst>
            </p:cNvPr>
            <p:cNvSpPr/>
            <p:nvPr/>
          </p:nvSpPr>
          <p:spPr>
            <a:xfrm>
              <a:off x="12150676" y="6158432"/>
              <a:ext cx="1425923" cy="3085084"/>
            </a:xfrm>
            <a:prstGeom prst="roundRect">
              <a:avLst>
                <a:gd name="adj" fmla="val 15000"/>
              </a:avLst>
            </a:prstGeom>
            <a:ln w="63500">
              <a:solidFill>
                <a:srgbClr val="FF5335"/>
              </a:solidFill>
              <a:custDash>
                <a:ds d="200000" sp="200000"/>
              </a:custDash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pic>
          <p:nvPicPr>
            <p:cNvPr id="21" name="yenjan02_svg5.png" descr="yenjan02_svg5.png">
              <a:extLst>
                <a:ext uri="{FF2B5EF4-FFF2-40B4-BE49-F238E27FC236}">
                  <a16:creationId xmlns:a16="http://schemas.microsoft.com/office/drawing/2014/main" xmlns="" id="{B29F8A56-C671-435C-939D-2682BBBE6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15710" y="3861583"/>
              <a:ext cx="4079104" cy="546662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" name="泡泡引言框">
              <a:extLst>
                <a:ext uri="{FF2B5EF4-FFF2-40B4-BE49-F238E27FC236}">
                  <a16:creationId xmlns:a16="http://schemas.microsoft.com/office/drawing/2014/main" xmlns="" id="{36C610A5-4DCA-4DA5-B5D9-C24B173603D6}"/>
                </a:ext>
              </a:extLst>
            </p:cNvPr>
            <p:cNvSpPr/>
            <p:nvPr/>
          </p:nvSpPr>
          <p:spPr>
            <a:xfrm>
              <a:off x="7943417" y="2955582"/>
              <a:ext cx="8863235" cy="324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926"/>
                    <a:pt x="0" y="4302"/>
                  </a:cubicBezTo>
                  <a:lnTo>
                    <a:pt x="0" y="14733"/>
                  </a:lnTo>
                  <a:cubicBezTo>
                    <a:pt x="0" y="17109"/>
                    <a:pt x="1025" y="19037"/>
                    <a:pt x="2290" y="19037"/>
                  </a:cubicBezTo>
                  <a:lnTo>
                    <a:pt x="2918" y="19037"/>
                  </a:lnTo>
                  <a:lnTo>
                    <a:pt x="1588" y="21600"/>
                  </a:lnTo>
                  <a:lnTo>
                    <a:pt x="4640" y="19037"/>
                  </a:lnTo>
                  <a:lnTo>
                    <a:pt x="19310" y="19037"/>
                  </a:lnTo>
                  <a:cubicBezTo>
                    <a:pt x="20575" y="19037"/>
                    <a:pt x="21600" y="17109"/>
                    <a:pt x="21600" y="14733"/>
                  </a:cubicBezTo>
                  <a:lnTo>
                    <a:pt x="21600" y="4302"/>
                  </a:lnTo>
                  <a:cubicBezTo>
                    <a:pt x="21600" y="1926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" name="argmax 會幫我們找出最大值出現的位置。">
              <a:extLst>
                <a:ext uri="{FF2B5EF4-FFF2-40B4-BE49-F238E27FC236}">
                  <a16:creationId xmlns:a16="http://schemas.microsoft.com/office/drawing/2014/main" xmlns="" id="{DB2B0752-87D2-441A-B62B-E6843CEABB3E}"/>
                </a:ext>
              </a:extLst>
            </p:cNvPr>
            <p:cNvSpPr txBox="1"/>
            <p:nvPr/>
          </p:nvSpPr>
          <p:spPr>
            <a:xfrm>
              <a:off x="8551941" y="3209868"/>
              <a:ext cx="7883542" cy="20725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argmax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會幫我們找出最大值出現的位置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8018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第三部曲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預測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94317" y="1792519"/>
            <a:ext cx="527391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設定要依照列或行的方向取值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CC402EC-A637-4D2D-AEB0-8B24248B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1" y="2471185"/>
            <a:ext cx="11148996" cy="1339727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xmlns="" id="{6D129B6C-17A3-4864-AE98-C1F5A8FAAE75}"/>
              </a:ext>
            </a:extLst>
          </p:cNvPr>
          <p:cNvGrpSpPr/>
          <p:nvPr/>
        </p:nvGrpSpPr>
        <p:grpSpPr>
          <a:xfrm>
            <a:off x="5072765" y="2998250"/>
            <a:ext cx="6591391" cy="2994318"/>
            <a:chOff x="-1290542" y="1878093"/>
            <a:chExt cx="24520439" cy="10891010"/>
          </a:xfrm>
        </p:grpSpPr>
        <p:sp>
          <p:nvSpPr>
            <p:cNvPr id="44" name="泡泡引言框">
              <a:extLst>
                <a:ext uri="{FF2B5EF4-FFF2-40B4-BE49-F238E27FC236}">
                  <a16:creationId xmlns:a16="http://schemas.microsoft.com/office/drawing/2014/main" xmlns="" id="{0EC3BD44-0206-4863-9BFF-E545175D0C00}"/>
                </a:ext>
              </a:extLst>
            </p:cNvPr>
            <p:cNvSpPr/>
            <p:nvPr/>
          </p:nvSpPr>
          <p:spPr>
            <a:xfrm>
              <a:off x="15133666" y="1878093"/>
              <a:ext cx="8096231" cy="487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864"/>
                    <a:pt x="0" y="4164"/>
                  </a:cubicBezTo>
                  <a:lnTo>
                    <a:pt x="0" y="14260"/>
                  </a:lnTo>
                  <a:cubicBezTo>
                    <a:pt x="0" y="16560"/>
                    <a:pt x="1025" y="18426"/>
                    <a:pt x="2290" y="18426"/>
                  </a:cubicBezTo>
                  <a:lnTo>
                    <a:pt x="9371" y="18426"/>
                  </a:lnTo>
                  <a:lnTo>
                    <a:pt x="9474" y="21600"/>
                  </a:lnTo>
                  <a:lnTo>
                    <a:pt x="10303" y="18426"/>
                  </a:lnTo>
                  <a:lnTo>
                    <a:pt x="19310" y="18426"/>
                  </a:lnTo>
                  <a:cubicBezTo>
                    <a:pt x="20575" y="18426"/>
                    <a:pt x="21600" y="16560"/>
                    <a:pt x="21600" y="14260"/>
                  </a:cubicBezTo>
                  <a:lnTo>
                    <a:pt x="21600" y="4164"/>
                  </a:lnTo>
                  <a:cubicBezTo>
                    <a:pt x="21600" y="1864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4" name="圓角矩形">
              <a:extLst>
                <a:ext uri="{FF2B5EF4-FFF2-40B4-BE49-F238E27FC236}">
                  <a16:creationId xmlns:a16="http://schemas.microsoft.com/office/drawing/2014/main" xmlns="" id="{7A2AFBD1-3A33-4E0B-A326-D96E1873DB5E}"/>
                </a:ext>
              </a:extLst>
            </p:cNvPr>
            <p:cNvSpPr/>
            <p:nvPr/>
          </p:nvSpPr>
          <p:spPr>
            <a:xfrm>
              <a:off x="8784335" y="9933195"/>
              <a:ext cx="6057000" cy="1485632"/>
            </a:xfrm>
            <a:prstGeom prst="roundRect">
              <a:avLst>
                <a:gd name="adj" fmla="val 16620"/>
              </a:avLst>
            </a:prstGeom>
            <a:solidFill>
              <a:srgbClr val="E5CFAE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圓角矩形">
              <a:extLst>
                <a:ext uri="{FF2B5EF4-FFF2-40B4-BE49-F238E27FC236}">
                  <a16:creationId xmlns:a16="http://schemas.microsoft.com/office/drawing/2014/main" xmlns="" id="{C61341FA-5A23-47D5-8C23-A517BF5FDC23}"/>
                </a:ext>
              </a:extLst>
            </p:cNvPr>
            <p:cNvSpPr/>
            <p:nvPr/>
          </p:nvSpPr>
          <p:spPr>
            <a:xfrm>
              <a:off x="1060557" y="9854001"/>
              <a:ext cx="5968236" cy="1386238"/>
            </a:xfrm>
            <a:prstGeom prst="roundRect">
              <a:avLst>
                <a:gd name="adj" fmla="val 16620"/>
              </a:avLst>
            </a:prstGeom>
            <a:solidFill>
              <a:srgbClr val="E5CFAE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26" name="群組">
              <a:extLst>
                <a:ext uri="{FF2B5EF4-FFF2-40B4-BE49-F238E27FC236}">
                  <a16:creationId xmlns:a16="http://schemas.microsoft.com/office/drawing/2014/main" xmlns="" id="{B6C0C58D-7277-4F53-B372-D869A5B8BAEE}"/>
                </a:ext>
              </a:extLst>
            </p:cNvPr>
            <p:cNvGrpSpPr/>
            <p:nvPr/>
          </p:nvGrpSpPr>
          <p:grpSpPr>
            <a:xfrm>
              <a:off x="138907" y="3434313"/>
              <a:ext cx="6889888" cy="6261210"/>
              <a:chOff x="0" y="0"/>
              <a:chExt cx="6889886" cy="6261209"/>
            </a:xfrm>
          </p:grpSpPr>
          <p:sp>
            <p:nvSpPr>
              <p:cNvPr id="27" name="圓角矩形">
                <a:extLst>
                  <a:ext uri="{FF2B5EF4-FFF2-40B4-BE49-F238E27FC236}">
                    <a16:creationId xmlns:a16="http://schemas.microsoft.com/office/drawing/2014/main" xmlns="" id="{75BF6A37-871B-49D4-95A2-3436B1988352}"/>
                  </a:ext>
                </a:extLst>
              </p:cNvPr>
              <p:cNvSpPr/>
              <p:nvPr/>
            </p:nvSpPr>
            <p:spPr>
              <a:xfrm>
                <a:off x="0" y="0"/>
                <a:ext cx="6889887" cy="6261210"/>
              </a:xfrm>
              <a:prstGeom prst="roundRect">
                <a:avLst>
                  <a:gd name="adj" fmla="val 11964"/>
                </a:avLst>
              </a:prstGeom>
              <a:solidFill>
                <a:srgbClr val="ABC7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8" name="圓角矩形">
                <a:extLst>
                  <a:ext uri="{FF2B5EF4-FFF2-40B4-BE49-F238E27FC236}">
                    <a16:creationId xmlns:a16="http://schemas.microsoft.com/office/drawing/2014/main" xmlns="" id="{7187D130-93C8-4EC2-8168-8D8DCF13B056}"/>
                  </a:ext>
                </a:extLst>
              </p:cNvPr>
              <p:cNvSpPr/>
              <p:nvPr/>
            </p:nvSpPr>
            <p:spPr>
              <a:xfrm rot="16200000">
                <a:off x="2813225" y="-1557602"/>
                <a:ext cx="1222218" cy="5826846"/>
              </a:xfrm>
              <a:prstGeom prst="roundRect">
                <a:avLst>
                  <a:gd name="adj" fmla="val 20187"/>
                </a:avLst>
              </a:prstGeom>
              <a:solidFill>
                <a:srgbClr val="E1AE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9" name="圓角矩形">
                <a:extLst>
                  <a:ext uri="{FF2B5EF4-FFF2-40B4-BE49-F238E27FC236}">
                    <a16:creationId xmlns:a16="http://schemas.microsoft.com/office/drawing/2014/main" xmlns="" id="{86F2CE55-EE1C-4AB5-ACD3-4FEB9E66BD26}"/>
                  </a:ext>
                </a:extLst>
              </p:cNvPr>
              <p:cNvSpPr/>
              <p:nvPr/>
            </p:nvSpPr>
            <p:spPr>
              <a:xfrm rot="16200000">
                <a:off x="2813225" y="217181"/>
                <a:ext cx="1222218" cy="5826847"/>
              </a:xfrm>
              <a:prstGeom prst="roundRect">
                <a:avLst>
                  <a:gd name="adj" fmla="val 20187"/>
                </a:avLst>
              </a:prstGeom>
              <a:solidFill>
                <a:srgbClr val="E1AE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0" name="圓角矩形">
                <a:extLst>
                  <a:ext uri="{FF2B5EF4-FFF2-40B4-BE49-F238E27FC236}">
                    <a16:creationId xmlns:a16="http://schemas.microsoft.com/office/drawing/2014/main" xmlns="" id="{D558607A-083E-46BC-9D89-D8E5B37388C3}"/>
                  </a:ext>
                </a:extLst>
              </p:cNvPr>
              <p:cNvSpPr/>
              <p:nvPr/>
            </p:nvSpPr>
            <p:spPr>
              <a:xfrm rot="16200000">
                <a:off x="2833834" y="1991965"/>
                <a:ext cx="1222218" cy="5826846"/>
              </a:xfrm>
              <a:prstGeom prst="roundRect">
                <a:avLst>
                  <a:gd name="adj" fmla="val 20187"/>
                </a:avLst>
              </a:prstGeom>
              <a:solidFill>
                <a:srgbClr val="E1AE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31" name="axis=0">
              <a:extLst>
                <a:ext uri="{FF2B5EF4-FFF2-40B4-BE49-F238E27FC236}">
                  <a16:creationId xmlns:a16="http://schemas.microsoft.com/office/drawing/2014/main" xmlns="" id="{E97C5519-C6C7-459D-B363-277C2313D7EF}"/>
                </a:ext>
              </a:extLst>
            </p:cNvPr>
            <p:cNvSpPr txBox="1"/>
            <p:nvPr/>
          </p:nvSpPr>
          <p:spPr>
            <a:xfrm>
              <a:off x="1443055" y="9398930"/>
              <a:ext cx="4788516" cy="22486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10000"/>
                </a:lnSpc>
                <a:defRPr sz="66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800" dirty="0">
                  <a:latin typeface="微軟正黑體" pitchFamily="34" charset="-120"/>
                  <a:ea typeface="微軟正黑體" pitchFamily="34" charset="-120"/>
                </a:rPr>
                <a:t>axis=0</a:t>
              </a:r>
            </a:p>
          </p:txBody>
        </p:sp>
        <p:grpSp>
          <p:nvGrpSpPr>
            <p:cNvPr id="32" name="群組">
              <a:extLst>
                <a:ext uri="{FF2B5EF4-FFF2-40B4-BE49-F238E27FC236}">
                  <a16:creationId xmlns:a16="http://schemas.microsoft.com/office/drawing/2014/main" xmlns="" id="{9748D83A-B96D-4A3D-81E0-BCD211FC5839}"/>
                </a:ext>
              </a:extLst>
            </p:cNvPr>
            <p:cNvGrpSpPr/>
            <p:nvPr/>
          </p:nvGrpSpPr>
          <p:grpSpPr>
            <a:xfrm>
              <a:off x="7952283" y="3592795"/>
              <a:ext cx="6889889" cy="6261209"/>
              <a:chOff x="0" y="0"/>
              <a:chExt cx="6889887" cy="6261208"/>
            </a:xfrm>
          </p:grpSpPr>
          <p:sp>
            <p:nvSpPr>
              <p:cNvPr id="33" name="圓角矩形">
                <a:extLst>
                  <a:ext uri="{FF2B5EF4-FFF2-40B4-BE49-F238E27FC236}">
                    <a16:creationId xmlns:a16="http://schemas.microsoft.com/office/drawing/2014/main" xmlns="" id="{5AA5147E-6E97-43A2-8DF8-98E8B84330EB}"/>
                  </a:ext>
                </a:extLst>
              </p:cNvPr>
              <p:cNvSpPr/>
              <p:nvPr/>
            </p:nvSpPr>
            <p:spPr>
              <a:xfrm>
                <a:off x="0" y="0"/>
                <a:ext cx="6889887" cy="6261208"/>
              </a:xfrm>
              <a:prstGeom prst="roundRect">
                <a:avLst>
                  <a:gd name="adj" fmla="val 11964"/>
                </a:avLst>
              </a:prstGeom>
              <a:solidFill>
                <a:srgbClr val="ABC7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4" name="圓角矩形">
                <a:extLst>
                  <a:ext uri="{FF2B5EF4-FFF2-40B4-BE49-F238E27FC236}">
                    <a16:creationId xmlns:a16="http://schemas.microsoft.com/office/drawing/2014/main" xmlns="" id="{22CC6FA7-601E-46C4-8FB6-F42BBCA876E2}"/>
                  </a:ext>
                </a:extLst>
              </p:cNvPr>
              <p:cNvSpPr/>
              <p:nvPr/>
            </p:nvSpPr>
            <p:spPr>
              <a:xfrm>
                <a:off x="571296" y="309733"/>
                <a:ext cx="1222218" cy="5641744"/>
              </a:xfrm>
              <a:prstGeom prst="roundRect">
                <a:avLst>
                  <a:gd name="adj" fmla="val 20187"/>
                </a:avLst>
              </a:prstGeom>
              <a:solidFill>
                <a:srgbClr val="CEEA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5" name="圓角矩形">
                <a:extLst>
                  <a:ext uri="{FF2B5EF4-FFF2-40B4-BE49-F238E27FC236}">
                    <a16:creationId xmlns:a16="http://schemas.microsoft.com/office/drawing/2014/main" xmlns="" id="{46623192-C968-4DBC-8EAC-8BDECE9E1E01}"/>
                  </a:ext>
                </a:extLst>
              </p:cNvPr>
              <p:cNvSpPr/>
              <p:nvPr/>
            </p:nvSpPr>
            <p:spPr>
              <a:xfrm>
                <a:off x="2085014" y="309733"/>
                <a:ext cx="1222218" cy="5641744"/>
              </a:xfrm>
              <a:prstGeom prst="roundRect">
                <a:avLst>
                  <a:gd name="adj" fmla="val 20187"/>
                </a:avLst>
              </a:prstGeom>
              <a:solidFill>
                <a:srgbClr val="CEEA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6" name="圓角矩形">
                <a:extLst>
                  <a:ext uri="{FF2B5EF4-FFF2-40B4-BE49-F238E27FC236}">
                    <a16:creationId xmlns:a16="http://schemas.microsoft.com/office/drawing/2014/main" xmlns="" id="{322D850C-F722-4A70-9B30-FF77ED69D4EB}"/>
                  </a:ext>
                </a:extLst>
              </p:cNvPr>
              <p:cNvSpPr/>
              <p:nvPr/>
            </p:nvSpPr>
            <p:spPr>
              <a:xfrm>
                <a:off x="3598731" y="309733"/>
                <a:ext cx="1222218" cy="5641744"/>
              </a:xfrm>
              <a:prstGeom prst="roundRect">
                <a:avLst>
                  <a:gd name="adj" fmla="val 20187"/>
                </a:avLst>
              </a:prstGeom>
              <a:solidFill>
                <a:srgbClr val="CEEA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7" name="圓角矩形">
                <a:extLst>
                  <a:ext uri="{FF2B5EF4-FFF2-40B4-BE49-F238E27FC236}">
                    <a16:creationId xmlns:a16="http://schemas.microsoft.com/office/drawing/2014/main" xmlns="" id="{AE505484-97C4-4BBB-9E54-A1B1FCF4537C}"/>
                  </a:ext>
                </a:extLst>
              </p:cNvPr>
              <p:cNvSpPr/>
              <p:nvPr/>
            </p:nvSpPr>
            <p:spPr>
              <a:xfrm>
                <a:off x="5112448" y="309733"/>
                <a:ext cx="1222218" cy="5641744"/>
              </a:xfrm>
              <a:prstGeom prst="roundRect">
                <a:avLst>
                  <a:gd name="adj" fmla="val 20187"/>
                </a:avLst>
              </a:prstGeom>
              <a:solidFill>
                <a:srgbClr val="CEEA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38" name="axis=-1">
              <a:extLst>
                <a:ext uri="{FF2B5EF4-FFF2-40B4-BE49-F238E27FC236}">
                  <a16:creationId xmlns:a16="http://schemas.microsoft.com/office/drawing/2014/main" xmlns="" id="{B22DEC21-67BB-493C-BFD1-F30FCE75EF06}"/>
                </a:ext>
              </a:extLst>
            </p:cNvPr>
            <p:cNvSpPr txBox="1"/>
            <p:nvPr/>
          </p:nvSpPr>
          <p:spPr>
            <a:xfrm>
              <a:off x="9030645" y="9455809"/>
              <a:ext cx="5810691" cy="22486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lnSpc>
                  <a:spcPct val="110000"/>
                </a:lnSpc>
                <a:defRPr sz="6600"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800" dirty="0">
                  <a:latin typeface="微軟正黑體" pitchFamily="34" charset="-120"/>
                  <a:ea typeface="微軟正黑體" pitchFamily="34" charset="-120"/>
                </a:rPr>
                <a:t>axis=-1</a:t>
              </a:r>
            </a:p>
          </p:txBody>
        </p:sp>
        <p:sp>
          <p:nvSpPr>
            <p:cNvPr id="39" name="箭頭">
              <a:extLst>
                <a:ext uri="{FF2B5EF4-FFF2-40B4-BE49-F238E27FC236}">
                  <a16:creationId xmlns:a16="http://schemas.microsoft.com/office/drawing/2014/main" xmlns="" id="{D51F7D06-7385-428C-A8FD-16B3A5A91393}"/>
                </a:ext>
              </a:extLst>
            </p:cNvPr>
            <p:cNvSpPr/>
            <p:nvPr/>
          </p:nvSpPr>
          <p:spPr>
            <a:xfrm rot="5400000">
              <a:off x="-3767596" y="5929918"/>
              <a:ext cx="6224110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FF5335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0" name="箭頭">
              <a:extLst>
                <a:ext uri="{FF2B5EF4-FFF2-40B4-BE49-F238E27FC236}">
                  <a16:creationId xmlns:a16="http://schemas.microsoft.com/office/drawing/2014/main" xmlns="" id="{3ACF7B68-A9CB-4CAC-9F84-AF81A32E5823}"/>
                </a:ext>
              </a:extLst>
            </p:cNvPr>
            <p:cNvSpPr/>
            <p:nvPr/>
          </p:nvSpPr>
          <p:spPr>
            <a:xfrm>
              <a:off x="8285172" y="2245136"/>
              <a:ext cx="6224109" cy="127000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FF5335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1" name="列的方向">
              <a:extLst>
                <a:ext uri="{FF2B5EF4-FFF2-40B4-BE49-F238E27FC236}">
                  <a16:creationId xmlns:a16="http://schemas.microsoft.com/office/drawing/2014/main" xmlns="" id="{69677F42-7EA7-4ABD-A0C6-FC8E3BC48E3C}"/>
                </a:ext>
              </a:extLst>
            </p:cNvPr>
            <p:cNvSpPr txBox="1"/>
            <p:nvPr/>
          </p:nvSpPr>
          <p:spPr>
            <a:xfrm>
              <a:off x="1586174" y="11064965"/>
              <a:ext cx="4353193" cy="1644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000" b="1" dirty="0" err="1">
                  <a:latin typeface="微軟正黑體" pitchFamily="34" charset="-120"/>
                  <a:ea typeface="微軟正黑體" pitchFamily="34" charset="-120"/>
                </a:rPr>
                <a:t>列的方向</a:t>
              </a:r>
              <a:endParaRPr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2" name="行的方向">
              <a:extLst>
                <a:ext uri="{FF2B5EF4-FFF2-40B4-BE49-F238E27FC236}">
                  <a16:creationId xmlns:a16="http://schemas.microsoft.com/office/drawing/2014/main" xmlns="" id="{67624471-DBC7-40AD-9C5D-581FA3962989}"/>
                </a:ext>
              </a:extLst>
            </p:cNvPr>
            <p:cNvSpPr txBox="1"/>
            <p:nvPr/>
          </p:nvSpPr>
          <p:spPr>
            <a:xfrm>
              <a:off x="9077198" y="11124910"/>
              <a:ext cx="4353193" cy="1644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000" b="1" dirty="0" err="1">
                  <a:latin typeface="微軟正黑體" pitchFamily="34" charset="-120"/>
                  <a:ea typeface="微軟正黑體" pitchFamily="34" charset="-120"/>
                </a:rPr>
                <a:t>行的方向</a:t>
              </a:r>
              <a:endParaRPr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43" name="py_linux_svg5.png" descr="py_linux_svg5.png">
              <a:extLst>
                <a:ext uri="{FF2B5EF4-FFF2-40B4-BE49-F238E27FC236}">
                  <a16:creationId xmlns:a16="http://schemas.microsoft.com/office/drawing/2014/main" xmlns="" id="{CEECBCD2-1CC8-449F-B2B0-029252DA2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14923" y="6796476"/>
              <a:ext cx="5850190" cy="569207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5" name="記得先列後行的原則, 就很容易理解 axis 的設定。">
              <a:extLst>
                <a:ext uri="{FF2B5EF4-FFF2-40B4-BE49-F238E27FC236}">
                  <a16:creationId xmlns:a16="http://schemas.microsoft.com/office/drawing/2014/main" xmlns="" id="{74243452-4AC8-463F-8876-10905CEBAD5C}"/>
                </a:ext>
              </a:extLst>
            </p:cNvPr>
            <p:cNvSpPr txBox="1"/>
            <p:nvPr/>
          </p:nvSpPr>
          <p:spPr>
            <a:xfrm>
              <a:off x="15466553" y="1953107"/>
              <a:ext cx="7763344" cy="38830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000" b="1" dirty="0" err="1">
                  <a:latin typeface="微軟正黑體" pitchFamily="34" charset="-120"/>
                  <a:ea typeface="微軟正黑體" pitchFamily="34" charset="-120"/>
                </a:rPr>
                <a:t>記得</a:t>
              </a:r>
              <a:r>
                <a:rPr sz="2000" b="1" dirty="0" err="1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先列後行</a:t>
              </a:r>
              <a:r>
                <a:rPr sz="2000" b="1" dirty="0" err="1">
                  <a:latin typeface="微軟正黑體" pitchFamily="34" charset="-120"/>
                  <a:ea typeface="微軟正黑體" pitchFamily="34" charset="-120"/>
                </a:rPr>
                <a:t>的原則</a:t>
              </a:r>
              <a:r>
                <a:rPr sz="2000" b="1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000" b="1" dirty="0" err="1">
                  <a:latin typeface="微軟正黑體" pitchFamily="34" charset="-120"/>
                  <a:ea typeface="微軟正黑體" pitchFamily="34" charset="-120"/>
                </a:rPr>
                <a:t>就很容易理解</a:t>
              </a:r>
              <a:r>
                <a:rPr sz="20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2000" b="1" dirty="0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axis </a:t>
              </a:r>
              <a:r>
                <a:rPr sz="2000" b="1" dirty="0" err="1">
                  <a:latin typeface="微軟正黑體" pitchFamily="34" charset="-120"/>
                  <a:ea typeface="微軟正黑體" pitchFamily="34" charset="-120"/>
                </a:rPr>
                <a:t>的設定</a:t>
              </a:r>
              <a:r>
                <a:rPr sz="2000" b="1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xmlns="" id="{A8FA0978-466B-4A4D-8887-D37812BB4FBC}"/>
              </a:ext>
            </a:extLst>
          </p:cNvPr>
          <p:cNvGrpSpPr/>
          <p:nvPr/>
        </p:nvGrpSpPr>
        <p:grpSpPr>
          <a:xfrm>
            <a:off x="482467" y="3970429"/>
            <a:ext cx="3914791" cy="1564925"/>
            <a:chOff x="322116" y="4362911"/>
            <a:chExt cx="6997385" cy="605054"/>
          </a:xfrm>
        </p:grpSpPr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xmlns="" id="{0451B4B4-3085-4512-9D9A-6F78E320E510}"/>
                </a:ext>
              </a:extLst>
            </p:cNvPr>
            <p:cNvSpPr/>
            <p:nvPr/>
          </p:nvSpPr>
          <p:spPr>
            <a:xfrm>
              <a:off x="533191" y="4362911"/>
              <a:ext cx="1771060" cy="457007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49" name="語音泡泡: 圓角矩形 48">
              <a:extLst>
                <a:ext uri="{FF2B5EF4-FFF2-40B4-BE49-F238E27FC236}">
                  <a16:creationId xmlns:a16="http://schemas.microsoft.com/office/drawing/2014/main" xmlns="" id="{BED4752E-8666-48B5-AEB3-026320561D40}"/>
                </a:ext>
              </a:extLst>
            </p:cNvPr>
            <p:cNvSpPr/>
            <p:nvPr/>
          </p:nvSpPr>
          <p:spPr>
            <a:xfrm>
              <a:off x="322116" y="4478255"/>
              <a:ext cx="6997385" cy="489710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這邊的情況是要依行的方向取，所以設定 </a:t>
              </a:r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axis=-1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（最後的那個方向）。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6638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圖片 49">
            <a:extLst>
              <a:ext uri="{FF2B5EF4-FFF2-40B4-BE49-F238E27FC236}">
                <a16:creationId xmlns:a16="http://schemas.microsoft.com/office/drawing/2014/main" xmlns="" id="{1D77A776-EBB8-4A61-8621-C40CAF205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5" b="3068"/>
          <a:stretch/>
        </p:blipFill>
        <p:spPr>
          <a:xfrm>
            <a:off x="477238" y="2959649"/>
            <a:ext cx="9051774" cy="1136671"/>
          </a:xfrm>
          <a:prstGeom prst="rect">
            <a:avLst/>
          </a:prstGeom>
        </p:spPr>
      </p:pic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/>
              <a:t>第三部曲 </a:t>
            </a:r>
            <a:r>
              <a:rPr lang="en-US" altLang="zh-TW" dirty="0"/>
              <a:t>: </a:t>
            </a:r>
            <a:r>
              <a:rPr lang="zh-TW" altLang="en-US" dirty="0"/>
              <a:t>預測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94317" y="1792519"/>
            <a:ext cx="527391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一次預測全部的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x_test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AA86ED25-2E75-4784-B44A-58C2A7F6D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8" b="7246"/>
          <a:stretch/>
        </p:blipFill>
        <p:spPr>
          <a:xfrm>
            <a:off x="446983" y="2355631"/>
            <a:ext cx="9082029" cy="509335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AC8EAC8B-B54A-4C4A-B299-996E88B6E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674"/>
          <a:stretch/>
        </p:blipFill>
        <p:spPr>
          <a:xfrm>
            <a:off x="477238" y="4126835"/>
            <a:ext cx="4388872" cy="348913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xmlns="" id="{D1608273-576E-49C0-8A4E-6822DE630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00"/>
          <a:stretch/>
        </p:blipFill>
        <p:spPr>
          <a:xfrm>
            <a:off x="2899591" y="4411581"/>
            <a:ext cx="1608236" cy="1542670"/>
          </a:xfrm>
          <a:prstGeom prst="rect">
            <a:avLst/>
          </a:prstGeom>
        </p:spPr>
      </p:pic>
      <p:grpSp>
        <p:nvGrpSpPr>
          <p:cNvPr id="53" name="群組 52">
            <a:extLst>
              <a:ext uri="{FF2B5EF4-FFF2-40B4-BE49-F238E27FC236}">
                <a16:creationId xmlns:a16="http://schemas.microsoft.com/office/drawing/2014/main" xmlns="" id="{0687A2C1-83FD-4E12-B5E3-85A75B38D88E}"/>
              </a:ext>
            </a:extLst>
          </p:cNvPr>
          <p:cNvGrpSpPr/>
          <p:nvPr/>
        </p:nvGrpSpPr>
        <p:grpSpPr>
          <a:xfrm>
            <a:off x="8222957" y="3211159"/>
            <a:ext cx="3491805" cy="1266596"/>
            <a:chOff x="-881340" y="4419119"/>
            <a:chExt cx="6680662" cy="489710"/>
          </a:xfrm>
        </p:grpSpPr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xmlns="" id="{4CE58433-BDF9-4BCB-AB57-A7960275CD32}"/>
                </a:ext>
              </a:extLst>
            </p:cNvPr>
            <p:cNvSpPr/>
            <p:nvPr/>
          </p:nvSpPr>
          <p:spPr>
            <a:xfrm rot="16373526">
              <a:off x="510415" y="3118686"/>
              <a:ext cx="357902" cy="3141412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5" name="語音泡泡: 圓角矩形 54">
              <a:extLst>
                <a:ext uri="{FF2B5EF4-FFF2-40B4-BE49-F238E27FC236}">
                  <a16:creationId xmlns:a16="http://schemas.microsoft.com/office/drawing/2014/main" xmlns="" id="{93C8B08C-119E-4B15-A2F7-7C5D80E2471C}"/>
                </a:ext>
              </a:extLst>
            </p:cNvPr>
            <p:cNvSpPr/>
            <p:nvPr/>
          </p:nvSpPr>
          <p:spPr>
            <a:xfrm>
              <a:off x="178747" y="4419119"/>
              <a:ext cx="5620575" cy="489710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看第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筆資料的手寫辨識數字預測得如何。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9485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更酷炫的互動呈現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593430" y="1792519"/>
            <a:ext cx="507081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interact_Manual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做互動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13B7EAA-AB49-4E72-8797-6BB9CD10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4" y="2953360"/>
            <a:ext cx="10383932" cy="8236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D180F3B5-E1CE-4C0C-B1CB-719206A68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745"/>
          <a:stretch/>
        </p:blipFill>
        <p:spPr>
          <a:xfrm>
            <a:off x="476573" y="4645901"/>
            <a:ext cx="10383933" cy="1337921"/>
          </a:xfrm>
          <a:prstGeom prst="rect">
            <a:avLst/>
          </a:prstGeom>
        </p:spPr>
      </p:pic>
      <p:sp>
        <p:nvSpPr>
          <p:cNvPr id="11" name="我們要決定幾個隱藏層, 每一層有幾個神經元。">
            <a:extLst>
              <a:ext uri="{FF2B5EF4-FFF2-40B4-BE49-F238E27FC236}">
                <a16:creationId xmlns:a16="http://schemas.microsoft.com/office/drawing/2014/main" xmlns="" id="{6A234344-AEA0-4BDA-A7B6-9E15A9FA8BF9}"/>
              </a:ext>
            </a:extLst>
          </p:cNvPr>
          <p:cNvSpPr txBox="1"/>
          <p:nvPr/>
        </p:nvSpPr>
        <p:spPr>
          <a:xfrm>
            <a:off x="367431" y="2470482"/>
            <a:ext cx="1091561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ipywidgets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裡載入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interact_manual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要決定幾個隱藏層, 每一層有幾個神經元。">
            <a:extLst>
              <a:ext uri="{FF2B5EF4-FFF2-40B4-BE49-F238E27FC236}">
                <a16:creationId xmlns:a16="http://schemas.microsoft.com/office/drawing/2014/main" xmlns="" id="{03D7DBA2-E1F6-499A-A62A-BBCE670075BA}"/>
              </a:ext>
            </a:extLst>
          </p:cNvPr>
          <p:cNvSpPr txBox="1"/>
          <p:nvPr/>
        </p:nvSpPr>
        <p:spPr>
          <a:xfrm>
            <a:off x="367431" y="3950507"/>
            <a:ext cx="1091561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寫個簡單的函式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7225CCD8-BACC-45B9-A8F4-7B3F98C27BF4}"/>
              </a:ext>
            </a:extLst>
          </p:cNvPr>
          <p:cNvGrpSpPr/>
          <p:nvPr/>
        </p:nvGrpSpPr>
        <p:grpSpPr>
          <a:xfrm>
            <a:off x="6352415" y="3938748"/>
            <a:ext cx="3914791" cy="1433376"/>
            <a:chOff x="239155" y="4539083"/>
            <a:chExt cx="6997385" cy="554192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14269189-0782-4A81-8178-8C854C427EBF}"/>
                </a:ext>
              </a:extLst>
            </p:cNvPr>
            <p:cNvSpPr/>
            <p:nvPr/>
          </p:nvSpPr>
          <p:spPr>
            <a:xfrm rot="10800000">
              <a:off x="893271" y="4636268"/>
              <a:ext cx="608002" cy="457007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:a16="http://schemas.microsoft.com/office/drawing/2014/main" xmlns="" id="{17B228AB-472E-4B75-97CF-142E3BF35592}"/>
                </a:ext>
              </a:extLst>
            </p:cNvPr>
            <p:cNvSpPr/>
            <p:nvPr/>
          </p:nvSpPr>
          <p:spPr>
            <a:xfrm>
              <a:off x="239155" y="4539083"/>
              <a:ext cx="6997385" cy="22999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要將拉平的維度弄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(28,28)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6" name="橢圓 5">
            <a:extLst>
              <a:ext uri="{FF2B5EF4-FFF2-40B4-BE49-F238E27FC236}">
                <a16:creationId xmlns:a16="http://schemas.microsoft.com/office/drawing/2014/main" xmlns="" id="{34C7ABC5-3259-4CFC-AA57-0A15B01492B6}"/>
              </a:ext>
            </a:extLst>
          </p:cNvPr>
          <p:cNvSpPr/>
          <p:nvPr/>
        </p:nvSpPr>
        <p:spPr>
          <a:xfrm>
            <a:off x="5668539" y="5120401"/>
            <a:ext cx="2641272" cy="545432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130225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第一部曲：打造神經網路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1600" b="1" kern="12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Noto Sans TC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069768" y="1792519"/>
            <a:ext cx="615566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Sequential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開啟空白函數學習機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52C7828D-3104-44B8-8477-75C158347317}"/>
              </a:ext>
            </a:extLst>
          </p:cNvPr>
          <p:cNvGrpSpPr/>
          <p:nvPr/>
        </p:nvGrpSpPr>
        <p:grpSpPr>
          <a:xfrm>
            <a:off x="3054683" y="2499334"/>
            <a:ext cx="6155660" cy="3677629"/>
            <a:chOff x="4948278" y="2200840"/>
            <a:chExt cx="13903463" cy="8706432"/>
          </a:xfrm>
        </p:grpSpPr>
        <p:pic>
          <p:nvPicPr>
            <p:cNvPr id="6" name="tng01_svg5.png" descr="tng01_svg5.png">
              <a:extLst>
                <a:ext uri="{FF2B5EF4-FFF2-40B4-BE49-F238E27FC236}">
                  <a16:creationId xmlns:a16="http://schemas.microsoft.com/office/drawing/2014/main" xmlns="" id="{801E2487-E515-4690-88F1-58D9605D8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48278" y="4468371"/>
              <a:ext cx="5359401" cy="64389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泡泡引言框">
              <a:extLst>
                <a:ext uri="{FF2B5EF4-FFF2-40B4-BE49-F238E27FC236}">
                  <a16:creationId xmlns:a16="http://schemas.microsoft.com/office/drawing/2014/main" xmlns="" id="{E21483BD-6890-4097-B245-B2ABC34474F9}"/>
                </a:ext>
              </a:extLst>
            </p:cNvPr>
            <p:cNvSpPr/>
            <p:nvPr/>
          </p:nvSpPr>
          <p:spPr>
            <a:xfrm>
              <a:off x="9947077" y="2200840"/>
              <a:ext cx="6744496" cy="416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5" y="0"/>
                  </a:moveTo>
                  <a:cubicBezTo>
                    <a:pt x="1153" y="0"/>
                    <a:pt x="0" y="1797"/>
                    <a:pt x="0" y="4014"/>
                  </a:cubicBezTo>
                  <a:lnTo>
                    <a:pt x="0" y="13745"/>
                  </a:lnTo>
                  <a:cubicBezTo>
                    <a:pt x="0" y="15962"/>
                    <a:pt x="1153" y="17761"/>
                    <a:pt x="2575" y="17761"/>
                  </a:cubicBezTo>
                  <a:lnTo>
                    <a:pt x="3973" y="17761"/>
                  </a:lnTo>
                  <a:lnTo>
                    <a:pt x="1960" y="21600"/>
                  </a:lnTo>
                  <a:lnTo>
                    <a:pt x="5520" y="17761"/>
                  </a:lnTo>
                  <a:lnTo>
                    <a:pt x="19025" y="17761"/>
                  </a:lnTo>
                  <a:cubicBezTo>
                    <a:pt x="20447" y="17761"/>
                    <a:pt x="21600" y="15962"/>
                    <a:pt x="21600" y="13745"/>
                  </a:cubicBezTo>
                  <a:lnTo>
                    <a:pt x="21600" y="4014"/>
                  </a:lnTo>
                  <a:cubicBezTo>
                    <a:pt x="21600" y="1797"/>
                    <a:pt x="20447" y="0"/>
                    <a:pt x="19025" y="0"/>
                  </a:cubicBezTo>
                  <a:lnTo>
                    <a:pt x="2575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用 Sequential 開啟一台空白的神經網路函數學習機!">
              <a:extLst>
                <a:ext uri="{FF2B5EF4-FFF2-40B4-BE49-F238E27FC236}">
                  <a16:creationId xmlns:a16="http://schemas.microsoft.com/office/drawing/2014/main" xmlns="" id="{67860550-FE5D-48EF-BC16-1F498DAA4859}"/>
                </a:ext>
              </a:extLst>
            </p:cNvPr>
            <p:cNvSpPr txBox="1"/>
            <p:nvPr/>
          </p:nvSpPr>
          <p:spPr>
            <a:xfrm>
              <a:off x="10381442" y="2360607"/>
              <a:ext cx="5979255" cy="29646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用 </a:t>
              </a:r>
              <a:r>
                <a:rPr sz="2400" b="1" dirty="0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Sequential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開啟一台空白的神經網路函數學習機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  <p:sp>
          <p:nvSpPr>
            <p:cNvPr id="12" name="圓角矩形">
              <a:extLst>
                <a:ext uri="{FF2B5EF4-FFF2-40B4-BE49-F238E27FC236}">
                  <a16:creationId xmlns:a16="http://schemas.microsoft.com/office/drawing/2014/main" xmlns="" id="{09FA652E-316C-43CC-BCE3-415551465F50}"/>
                </a:ext>
              </a:extLst>
            </p:cNvPr>
            <p:cNvSpPr/>
            <p:nvPr/>
          </p:nvSpPr>
          <p:spPr>
            <a:xfrm>
              <a:off x="12418738" y="6925157"/>
              <a:ext cx="4349917" cy="3838385"/>
            </a:xfrm>
            <a:prstGeom prst="roundRect">
              <a:avLst>
                <a:gd name="adj" fmla="val 15000"/>
              </a:avLst>
            </a:prstGeom>
            <a:solidFill>
              <a:srgbClr val="ABC7EB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3" name="robot_svg5.png" descr="robot_svg5.png">
              <a:extLst>
                <a:ext uri="{FF2B5EF4-FFF2-40B4-BE49-F238E27FC236}">
                  <a16:creationId xmlns:a16="http://schemas.microsoft.com/office/drawing/2014/main" xmlns="" id="{AA9E0E1D-5425-4A30-99E9-989A2798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143253" y="6420028"/>
              <a:ext cx="3708488" cy="416998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" name="函數學習機">
              <a:extLst>
                <a:ext uri="{FF2B5EF4-FFF2-40B4-BE49-F238E27FC236}">
                  <a16:creationId xmlns:a16="http://schemas.microsoft.com/office/drawing/2014/main" xmlns="" id="{3C67EACD-190B-475C-944E-511EEA3D085D}"/>
                </a:ext>
              </a:extLst>
            </p:cNvPr>
            <p:cNvSpPr txBox="1"/>
            <p:nvPr/>
          </p:nvSpPr>
          <p:spPr>
            <a:xfrm>
              <a:off x="12699514" y="9386873"/>
              <a:ext cx="3222348" cy="10701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000" b="1" dirty="0" err="1">
                  <a:latin typeface="微軟正黑體" pitchFamily="34" charset="-120"/>
                  <a:ea typeface="微軟正黑體" pitchFamily="34" charset="-120"/>
                </a:rPr>
                <a:t>函數學習機</a:t>
              </a:r>
              <a:endParaRPr sz="20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6427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/>
              <a:t>更酷炫的互動呈現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593430" y="1792519"/>
            <a:ext cx="507081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interact_Manual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做互動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B885438E-054B-43A9-AB00-7F69A425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8" y="2426656"/>
            <a:ext cx="10585721" cy="73059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33972CA2-2D77-4861-8658-6E2FEB979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2"/>
          <a:stretch/>
        </p:blipFill>
        <p:spPr>
          <a:xfrm>
            <a:off x="1657591" y="3268727"/>
            <a:ext cx="2437331" cy="27019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70D5D8F-8F4A-4FE9-A23F-FF9A1ECB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44" y="3307463"/>
            <a:ext cx="934615" cy="4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309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/>
              <a:t>更酷炫的互動呈現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52800" y="1792519"/>
            <a:ext cx="555057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evaluate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給神經網路「總評量」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DE0B10F-3357-4C35-8DE1-460CEBA1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1" y="2570874"/>
            <a:ext cx="11446688" cy="2241757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xmlns="" id="{C763B818-AF7E-4183-B5F6-92B240F16C98}"/>
              </a:ext>
            </a:extLst>
          </p:cNvPr>
          <p:cNvSpPr/>
          <p:nvPr/>
        </p:nvSpPr>
        <p:spPr>
          <a:xfrm>
            <a:off x="1946769" y="2522747"/>
            <a:ext cx="956851" cy="701716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28247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 </a:t>
            </a:r>
            <a:r>
              <a:rPr lang="zh-TW" altLang="en-US" dirty="0"/>
              <a:t>儲存我們完整模型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449051" y="1792519"/>
            <a:ext cx="534352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存下訓練好的參數，供日後使用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5C1E18AF-4BF1-4E18-8CB8-65924AEB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3" y="2459394"/>
            <a:ext cx="11044170" cy="12343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5C955FD-942F-4743-96E4-CE09E81D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1" y="3800050"/>
            <a:ext cx="10998451" cy="10096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DCD05FDA-B17D-4534-9185-E45EF11D9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11" y="4916039"/>
            <a:ext cx="10998450" cy="646264"/>
          </a:xfrm>
          <a:prstGeom prst="rect">
            <a:avLst/>
          </a:prstGeom>
        </p:spPr>
      </p:pic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xmlns="" id="{948C6FD9-5152-4783-9F54-84D6B91F45B1}"/>
              </a:ext>
            </a:extLst>
          </p:cNvPr>
          <p:cNvSpPr/>
          <p:nvPr/>
        </p:nvSpPr>
        <p:spPr>
          <a:xfrm>
            <a:off x="8639303" y="3899897"/>
            <a:ext cx="2711116" cy="465369"/>
          </a:xfrm>
          <a:prstGeom prst="wedgeRoundRectCallout">
            <a:avLst>
              <a:gd name="adj1" fmla="val -40939"/>
              <a:gd name="adj2" fmla="val -3215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cd</a:t>
            </a:r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到指定資料夾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xmlns="" id="{29E2F1B9-6A87-4A32-A772-370658347279}"/>
              </a:ext>
            </a:extLst>
          </p:cNvPr>
          <p:cNvSpPr/>
          <p:nvPr/>
        </p:nvSpPr>
        <p:spPr>
          <a:xfrm>
            <a:off x="8639303" y="4996800"/>
            <a:ext cx="2711116" cy="484742"/>
          </a:xfrm>
          <a:prstGeom prst="wedgeRoundRectCallout">
            <a:avLst>
              <a:gd name="adj1" fmla="val -40939"/>
              <a:gd name="adj2" fmla="val -3215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rPr>
              <a:t>儲存模型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xmlns="" id="{2DE56F7A-46E8-453D-81D0-17E6462B517F}"/>
              </a:ext>
            </a:extLst>
          </p:cNvPr>
          <p:cNvSpPr/>
          <p:nvPr/>
        </p:nvSpPr>
        <p:spPr>
          <a:xfrm>
            <a:off x="8639303" y="2604009"/>
            <a:ext cx="2711116" cy="851411"/>
          </a:xfrm>
          <a:prstGeom prst="wedgeRoundRectCallout">
            <a:avLst>
              <a:gd name="adj1" fmla="val -40939"/>
              <a:gd name="adj2" fmla="val -3215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連上自己的</a:t>
            </a:r>
            <a:r>
              <a: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drive</a:t>
            </a:r>
            <a:endParaRPr lang="zh-TW" altLang="en-US" sz="2400" b="1" dirty="0">
              <a:solidFill>
                <a:srgbClr val="0A6FB7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22487722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試著修改看看程式，比如用不同層數，每層試試看不同個數的神經元，觀察有什麼不同。另外，當然也可以改用其他訓練方式，或者不同的激發函數，試試不一樣的學習速率等等。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2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記得我們還有個流行版的 </a:t>
            </a:r>
            <a:r>
              <a:rPr lang="en-US" altLang="zh-TW" sz="2800" b="1" dirty="0" err="1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fashion_mnist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。試著用這個數據庫，看你的正確率能多高？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477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第一部曲：打造神經網路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069768" y="1792519"/>
            <a:ext cx="615566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Sequential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開啟空白函數學習機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C746FB6-21D1-4A46-B6F0-65070415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56" y="2561803"/>
            <a:ext cx="11060550" cy="867197"/>
          </a:xfrm>
          <a:prstGeom prst="rect">
            <a:avLst/>
          </a:prstGeom>
        </p:spPr>
      </p:pic>
      <p:sp>
        <p:nvSpPr>
          <p:cNvPr id="15" name="泡泡引言框">
            <a:extLst>
              <a:ext uri="{FF2B5EF4-FFF2-40B4-BE49-F238E27FC236}">
                <a16:creationId xmlns:a16="http://schemas.microsoft.com/office/drawing/2014/main" xmlns="" id="{1224DCAC-F7BE-49D8-BF9E-1292A15881ED}"/>
              </a:ext>
            </a:extLst>
          </p:cNvPr>
          <p:cNvSpPr/>
          <p:nvPr/>
        </p:nvSpPr>
        <p:spPr>
          <a:xfrm>
            <a:off x="4819386" y="2699861"/>
            <a:ext cx="3652157" cy="230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" y="0"/>
                </a:moveTo>
                <a:cubicBezTo>
                  <a:pt x="935" y="0"/>
                  <a:pt x="0" y="1578"/>
                  <a:pt x="0" y="3527"/>
                </a:cubicBezTo>
                <a:lnTo>
                  <a:pt x="0" y="13262"/>
                </a:lnTo>
                <a:cubicBezTo>
                  <a:pt x="0" y="15210"/>
                  <a:pt x="935" y="16791"/>
                  <a:pt x="2089" y="16791"/>
                </a:cubicBezTo>
                <a:lnTo>
                  <a:pt x="14369" y="16791"/>
                </a:lnTo>
                <a:lnTo>
                  <a:pt x="17161" y="21600"/>
                </a:lnTo>
                <a:lnTo>
                  <a:pt x="15255" y="16791"/>
                </a:lnTo>
                <a:lnTo>
                  <a:pt x="19510" y="16791"/>
                </a:lnTo>
                <a:cubicBezTo>
                  <a:pt x="20664" y="16791"/>
                  <a:pt x="21600" y="15210"/>
                  <a:pt x="21600" y="13262"/>
                </a:cubicBezTo>
                <a:lnTo>
                  <a:pt x="21600" y="3527"/>
                </a:lnTo>
                <a:cubicBezTo>
                  <a:pt x="21600" y="1578"/>
                  <a:pt x="20664" y="0"/>
                  <a:pt x="19510" y="0"/>
                </a:cubicBezTo>
                <a:lnTo>
                  <a:pt x="2089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100000"/>
              </a:lnSpc>
              <a:defRPr sz="5200" b="1">
                <a:solidFill>
                  <a:srgbClr val="FFFFFF"/>
                </a:solidFill>
                <a:latin typeface="+mn-lt"/>
                <a:ea typeface="+mn-ea"/>
                <a:cs typeface="+mn-cs"/>
                <a:sym typeface="Noto Sans TC"/>
              </a:defRPr>
            </a:pP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一張照片, 可以化成紀錄 RGB 三原色強度的三個矩陣!">
            <a:extLst>
              <a:ext uri="{FF2B5EF4-FFF2-40B4-BE49-F238E27FC236}">
                <a16:creationId xmlns:a16="http://schemas.microsoft.com/office/drawing/2014/main" xmlns="" id="{3C007B69-616F-4CE2-BEE0-F0F6605E962A}"/>
              </a:ext>
            </a:extLst>
          </p:cNvPr>
          <p:cNvSpPr txBox="1"/>
          <p:nvPr/>
        </p:nvSpPr>
        <p:spPr>
          <a:xfrm>
            <a:off x="5028936" y="2975245"/>
            <a:ext cx="3298371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把這台函數學習機稱為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。事實上這個名稱可以自己取。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61398308-CCA8-42AB-B298-9AF0A700A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86" y="3726360"/>
            <a:ext cx="2265570" cy="22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467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第一部曲：打造神經網路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1600" b="1" kern="12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Noto Sans TC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4581298" y="1792519"/>
            <a:ext cx="3092915" cy="46593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打造函數學習機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35D1802A-AEE9-44DB-9F30-A43C6C00723F}"/>
              </a:ext>
            </a:extLst>
          </p:cNvPr>
          <p:cNvGrpSpPr/>
          <p:nvPr/>
        </p:nvGrpSpPr>
        <p:grpSpPr>
          <a:xfrm>
            <a:off x="5466109" y="2454483"/>
            <a:ext cx="6404835" cy="3819309"/>
            <a:chOff x="5091469" y="2569958"/>
            <a:chExt cx="17848097" cy="10738960"/>
          </a:xfrm>
        </p:grpSpPr>
        <p:sp>
          <p:nvSpPr>
            <p:cNvPr id="15" name="圓角矩形">
              <a:extLst>
                <a:ext uri="{FF2B5EF4-FFF2-40B4-BE49-F238E27FC236}">
                  <a16:creationId xmlns:a16="http://schemas.microsoft.com/office/drawing/2014/main" xmlns="" id="{310C7798-AB86-4BB1-A7EA-0EAE352AFC22}"/>
                </a:ext>
              </a:extLst>
            </p:cNvPr>
            <p:cNvSpPr/>
            <p:nvPr/>
          </p:nvSpPr>
          <p:spPr>
            <a:xfrm>
              <a:off x="5091469" y="3640154"/>
              <a:ext cx="9093468" cy="8274117"/>
            </a:xfrm>
            <a:prstGeom prst="roundRect">
              <a:avLst>
                <a:gd name="adj" fmla="val 11949"/>
              </a:avLst>
            </a:prstGeom>
            <a:solidFill>
              <a:srgbClr val="ABC7EB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圓角矩形">
              <a:extLst>
                <a:ext uri="{FF2B5EF4-FFF2-40B4-BE49-F238E27FC236}">
                  <a16:creationId xmlns:a16="http://schemas.microsoft.com/office/drawing/2014/main" xmlns="" id="{436EA1AE-84E5-4EB3-BFD0-36E0BAF31096}"/>
                </a:ext>
              </a:extLst>
            </p:cNvPr>
            <p:cNvSpPr/>
            <p:nvPr/>
          </p:nvSpPr>
          <p:spPr>
            <a:xfrm>
              <a:off x="5875911" y="4084612"/>
              <a:ext cx="2084737" cy="7385201"/>
            </a:xfrm>
            <a:prstGeom prst="roundRect">
              <a:avLst>
                <a:gd name="adj" fmla="val 15000"/>
              </a:avLst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" name="圓角矩形">
              <a:extLst>
                <a:ext uri="{FF2B5EF4-FFF2-40B4-BE49-F238E27FC236}">
                  <a16:creationId xmlns:a16="http://schemas.microsoft.com/office/drawing/2014/main" xmlns="" id="{AC81849D-622E-4EB3-8D4A-C50EA07BA170}"/>
                </a:ext>
              </a:extLst>
            </p:cNvPr>
            <p:cNvSpPr/>
            <p:nvPr/>
          </p:nvSpPr>
          <p:spPr>
            <a:xfrm>
              <a:off x="8460461" y="4084612"/>
              <a:ext cx="2084737" cy="7385201"/>
            </a:xfrm>
            <a:prstGeom prst="roundRect">
              <a:avLst>
                <a:gd name="adj" fmla="val 15000"/>
              </a:avLst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圓角矩形">
              <a:extLst>
                <a:ext uri="{FF2B5EF4-FFF2-40B4-BE49-F238E27FC236}">
                  <a16:creationId xmlns:a16="http://schemas.microsoft.com/office/drawing/2014/main" xmlns="" id="{5F593287-F173-451F-A936-FDA64E21C537}"/>
                </a:ext>
              </a:extLst>
            </p:cNvPr>
            <p:cNvSpPr/>
            <p:nvPr/>
          </p:nvSpPr>
          <p:spPr>
            <a:xfrm>
              <a:off x="11149631" y="4084612"/>
              <a:ext cx="2084738" cy="7385201"/>
            </a:xfrm>
            <a:prstGeom prst="roundRect">
              <a:avLst>
                <a:gd name="adj" fmla="val 15000"/>
              </a:avLst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" name="圓形">
              <a:extLst>
                <a:ext uri="{FF2B5EF4-FFF2-40B4-BE49-F238E27FC236}">
                  <a16:creationId xmlns:a16="http://schemas.microsoft.com/office/drawing/2014/main" xmlns="" id="{A1098DB6-2B22-4C0F-89FC-DE6FF64F8981}"/>
                </a:ext>
              </a:extLst>
            </p:cNvPr>
            <p:cNvSpPr/>
            <p:nvPr/>
          </p:nvSpPr>
          <p:spPr>
            <a:xfrm>
              <a:off x="6283279" y="4435691"/>
              <a:ext cx="1270001" cy="1270001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" name="圓形">
              <a:extLst>
                <a:ext uri="{FF2B5EF4-FFF2-40B4-BE49-F238E27FC236}">
                  <a16:creationId xmlns:a16="http://schemas.microsoft.com/office/drawing/2014/main" xmlns="" id="{23654865-8F3B-4151-B7E1-F1924C96BB1B}"/>
                </a:ext>
              </a:extLst>
            </p:cNvPr>
            <p:cNvSpPr/>
            <p:nvPr/>
          </p:nvSpPr>
          <p:spPr>
            <a:xfrm>
              <a:off x="6283279" y="5903173"/>
              <a:ext cx="1270001" cy="1270001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" name="圓形">
              <a:extLst>
                <a:ext uri="{FF2B5EF4-FFF2-40B4-BE49-F238E27FC236}">
                  <a16:creationId xmlns:a16="http://schemas.microsoft.com/office/drawing/2014/main" xmlns="" id="{C7B11D1A-21FB-493B-8401-D5308D5EAC48}"/>
                </a:ext>
              </a:extLst>
            </p:cNvPr>
            <p:cNvSpPr/>
            <p:nvPr/>
          </p:nvSpPr>
          <p:spPr>
            <a:xfrm>
              <a:off x="6283279" y="9668623"/>
              <a:ext cx="1270001" cy="1270001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2" name="圓形">
              <a:extLst>
                <a:ext uri="{FF2B5EF4-FFF2-40B4-BE49-F238E27FC236}">
                  <a16:creationId xmlns:a16="http://schemas.microsoft.com/office/drawing/2014/main" xmlns="" id="{64A76152-EC6C-4A1A-950C-7D3EF79F3D59}"/>
                </a:ext>
              </a:extLst>
            </p:cNvPr>
            <p:cNvSpPr/>
            <p:nvPr/>
          </p:nvSpPr>
          <p:spPr>
            <a:xfrm>
              <a:off x="8867829" y="4435691"/>
              <a:ext cx="1270001" cy="1270001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3" name="圓形">
              <a:extLst>
                <a:ext uri="{FF2B5EF4-FFF2-40B4-BE49-F238E27FC236}">
                  <a16:creationId xmlns:a16="http://schemas.microsoft.com/office/drawing/2014/main" xmlns="" id="{F426D8FD-122F-41C2-B157-289861B2FC7D}"/>
                </a:ext>
              </a:extLst>
            </p:cNvPr>
            <p:cNvSpPr/>
            <p:nvPr/>
          </p:nvSpPr>
          <p:spPr>
            <a:xfrm>
              <a:off x="8867829" y="5903173"/>
              <a:ext cx="1270001" cy="1270001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4" name="圓形">
              <a:extLst>
                <a:ext uri="{FF2B5EF4-FFF2-40B4-BE49-F238E27FC236}">
                  <a16:creationId xmlns:a16="http://schemas.microsoft.com/office/drawing/2014/main" xmlns="" id="{2045AA5C-3703-43CC-A7CD-36A572DA8E8B}"/>
                </a:ext>
              </a:extLst>
            </p:cNvPr>
            <p:cNvSpPr/>
            <p:nvPr/>
          </p:nvSpPr>
          <p:spPr>
            <a:xfrm>
              <a:off x="8867829" y="9668623"/>
              <a:ext cx="1270001" cy="1270001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圓形">
              <a:extLst>
                <a:ext uri="{FF2B5EF4-FFF2-40B4-BE49-F238E27FC236}">
                  <a16:creationId xmlns:a16="http://schemas.microsoft.com/office/drawing/2014/main" xmlns="" id="{4A11EB18-ACC8-48DA-A0B3-E9BC128E4FF0}"/>
                </a:ext>
              </a:extLst>
            </p:cNvPr>
            <p:cNvSpPr/>
            <p:nvPr/>
          </p:nvSpPr>
          <p:spPr>
            <a:xfrm>
              <a:off x="11557000" y="9668623"/>
              <a:ext cx="1270000" cy="1270001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圓形">
              <a:extLst>
                <a:ext uri="{FF2B5EF4-FFF2-40B4-BE49-F238E27FC236}">
                  <a16:creationId xmlns:a16="http://schemas.microsoft.com/office/drawing/2014/main" xmlns="" id="{97A5BE9B-8B17-428F-8C6C-2E7C56001360}"/>
                </a:ext>
              </a:extLst>
            </p:cNvPr>
            <p:cNvSpPr/>
            <p:nvPr/>
          </p:nvSpPr>
          <p:spPr>
            <a:xfrm>
              <a:off x="11557000" y="4435691"/>
              <a:ext cx="1270000" cy="1270001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7" name="圓形">
              <a:extLst>
                <a:ext uri="{FF2B5EF4-FFF2-40B4-BE49-F238E27FC236}">
                  <a16:creationId xmlns:a16="http://schemas.microsoft.com/office/drawing/2014/main" xmlns="" id="{ACB79105-C5D6-41CF-B065-9862425E9042}"/>
                </a:ext>
              </a:extLst>
            </p:cNvPr>
            <p:cNvSpPr/>
            <p:nvPr/>
          </p:nvSpPr>
          <p:spPr>
            <a:xfrm>
              <a:off x="11557000" y="5903173"/>
              <a:ext cx="1270000" cy="1270001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圓形">
              <a:extLst>
                <a:ext uri="{FF2B5EF4-FFF2-40B4-BE49-F238E27FC236}">
                  <a16:creationId xmlns:a16="http://schemas.microsoft.com/office/drawing/2014/main" xmlns="" id="{D00FCF35-DFA2-4D52-A227-526629773385}"/>
                </a:ext>
              </a:extLst>
            </p:cNvPr>
            <p:cNvSpPr/>
            <p:nvPr/>
          </p:nvSpPr>
          <p:spPr>
            <a:xfrm>
              <a:off x="6689962" y="7548895"/>
              <a:ext cx="456636" cy="456635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圓形">
              <a:extLst>
                <a:ext uri="{FF2B5EF4-FFF2-40B4-BE49-F238E27FC236}">
                  <a16:creationId xmlns:a16="http://schemas.microsoft.com/office/drawing/2014/main" xmlns="" id="{85B1B6E4-2BB2-421C-8DE7-E0479E156EFF}"/>
                </a:ext>
              </a:extLst>
            </p:cNvPr>
            <p:cNvSpPr/>
            <p:nvPr/>
          </p:nvSpPr>
          <p:spPr>
            <a:xfrm>
              <a:off x="6689962" y="8192580"/>
              <a:ext cx="456636" cy="456636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0" name="圓形">
              <a:extLst>
                <a:ext uri="{FF2B5EF4-FFF2-40B4-BE49-F238E27FC236}">
                  <a16:creationId xmlns:a16="http://schemas.microsoft.com/office/drawing/2014/main" xmlns="" id="{B56D9B5D-4FFF-445E-819A-226D423F91B5}"/>
                </a:ext>
              </a:extLst>
            </p:cNvPr>
            <p:cNvSpPr/>
            <p:nvPr/>
          </p:nvSpPr>
          <p:spPr>
            <a:xfrm>
              <a:off x="6689962" y="8837076"/>
              <a:ext cx="456636" cy="456636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圓形">
              <a:extLst>
                <a:ext uri="{FF2B5EF4-FFF2-40B4-BE49-F238E27FC236}">
                  <a16:creationId xmlns:a16="http://schemas.microsoft.com/office/drawing/2014/main" xmlns="" id="{90F0BE8F-DF24-4726-9887-D5636CDD8BAA}"/>
                </a:ext>
              </a:extLst>
            </p:cNvPr>
            <p:cNvSpPr/>
            <p:nvPr/>
          </p:nvSpPr>
          <p:spPr>
            <a:xfrm>
              <a:off x="9326822" y="7548489"/>
              <a:ext cx="456635" cy="456636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2" name="圓形">
              <a:extLst>
                <a:ext uri="{FF2B5EF4-FFF2-40B4-BE49-F238E27FC236}">
                  <a16:creationId xmlns:a16="http://schemas.microsoft.com/office/drawing/2014/main" xmlns="" id="{53B53285-AA20-4188-81C9-F6927CDE9043}"/>
                </a:ext>
              </a:extLst>
            </p:cNvPr>
            <p:cNvSpPr/>
            <p:nvPr/>
          </p:nvSpPr>
          <p:spPr>
            <a:xfrm>
              <a:off x="9326822" y="8192175"/>
              <a:ext cx="456635" cy="456635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3" name="圓形">
              <a:extLst>
                <a:ext uri="{FF2B5EF4-FFF2-40B4-BE49-F238E27FC236}">
                  <a16:creationId xmlns:a16="http://schemas.microsoft.com/office/drawing/2014/main" xmlns="" id="{4351748D-6AE5-4B79-AA4C-844B65505C20}"/>
                </a:ext>
              </a:extLst>
            </p:cNvPr>
            <p:cNvSpPr/>
            <p:nvPr/>
          </p:nvSpPr>
          <p:spPr>
            <a:xfrm>
              <a:off x="9326822" y="8836671"/>
              <a:ext cx="456635" cy="456636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圓形">
              <a:extLst>
                <a:ext uri="{FF2B5EF4-FFF2-40B4-BE49-F238E27FC236}">
                  <a16:creationId xmlns:a16="http://schemas.microsoft.com/office/drawing/2014/main" xmlns="" id="{24EEE8EF-0149-4B5B-848C-6AAEDE8D6CAE}"/>
                </a:ext>
              </a:extLst>
            </p:cNvPr>
            <p:cNvSpPr/>
            <p:nvPr/>
          </p:nvSpPr>
          <p:spPr>
            <a:xfrm>
              <a:off x="11963682" y="7548489"/>
              <a:ext cx="456636" cy="456636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圓形">
              <a:extLst>
                <a:ext uri="{FF2B5EF4-FFF2-40B4-BE49-F238E27FC236}">
                  <a16:creationId xmlns:a16="http://schemas.microsoft.com/office/drawing/2014/main" xmlns="" id="{CD1091F8-6D90-4F0C-9603-F33BD8B702E2}"/>
                </a:ext>
              </a:extLst>
            </p:cNvPr>
            <p:cNvSpPr/>
            <p:nvPr/>
          </p:nvSpPr>
          <p:spPr>
            <a:xfrm>
              <a:off x="11963682" y="8192175"/>
              <a:ext cx="456636" cy="456635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6" name="圓形">
              <a:extLst>
                <a:ext uri="{FF2B5EF4-FFF2-40B4-BE49-F238E27FC236}">
                  <a16:creationId xmlns:a16="http://schemas.microsoft.com/office/drawing/2014/main" xmlns="" id="{333CA385-E74D-483A-912C-8D4B4DE7449A}"/>
                </a:ext>
              </a:extLst>
            </p:cNvPr>
            <p:cNvSpPr/>
            <p:nvPr/>
          </p:nvSpPr>
          <p:spPr>
            <a:xfrm>
              <a:off x="11963682" y="8836671"/>
              <a:ext cx="456636" cy="456636"/>
            </a:xfrm>
            <a:prstGeom prst="ellipse">
              <a:avLst/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7" name="100">
              <a:extLst>
                <a:ext uri="{FF2B5EF4-FFF2-40B4-BE49-F238E27FC236}">
                  <a16:creationId xmlns:a16="http://schemas.microsoft.com/office/drawing/2014/main" xmlns="" id="{D987ABBE-9D4E-4D39-AB6C-7AE19A6E1EE5}"/>
                </a:ext>
              </a:extLst>
            </p:cNvPr>
            <p:cNvSpPr txBox="1"/>
            <p:nvPr/>
          </p:nvSpPr>
          <p:spPr>
            <a:xfrm>
              <a:off x="6305907" y="6679135"/>
              <a:ext cx="1554522" cy="11845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b="1" dirty="0">
                  <a:latin typeface="微軟正黑體" pitchFamily="34" charset="-120"/>
                  <a:ea typeface="微軟正黑體" pitchFamily="34" charset="-120"/>
                </a:rPr>
                <a:t>100</a:t>
              </a:r>
            </a:p>
          </p:txBody>
        </p:sp>
        <p:sp>
          <p:nvSpPr>
            <p:cNvPr id="38" name="100">
              <a:extLst>
                <a:ext uri="{FF2B5EF4-FFF2-40B4-BE49-F238E27FC236}">
                  <a16:creationId xmlns:a16="http://schemas.microsoft.com/office/drawing/2014/main" xmlns="" id="{963A1ACD-C3E8-4996-839C-A72183C6BA75}"/>
                </a:ext>
              </a:extLst>
            </p:cNvPr>
            <p:cNvSpPr txBox="1"/>
            <p:nvPr/>
          </p:nvSpPr>
          <p:spPr>
            <a:xfrm>
              <a:off x="8867828" y="6679135"/>
              <a:ext cx="1554522" cy="11845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b="1" dirty="0">
                  <a:latin typeface="微軟正黑體" pitchFamily="34" charset="-120"/>
                  <a:ea typeface="微軟正黑體" pitchFamily="34" charset="-120"/>
                </a:rPr>
                <a:t>100</a:t>
              </a:r>
            </a:p>
          </p:txBody>
        </p:sp>
        <p:sp>
          <p:nvSpPr>
            <p:cNvPr id="39" name="100">
              <a:extLst>
                <a:ext uri="{FF2B5EF4-FFF2-40B4-BE49-F238E27FC236}">
                  <a16:creationId xmlns:a16="http://schemas.microsoft.com/office/drawing/2014/main" xmlns="" id="{D4725B8C-4431-46B7-8704-2EE7B9707CF4}"/>
                </a:ext>
              </a:extLst>
            </p:cNvPr>
            <p:cNvSpPr txBox="1"/>
            <p:nvPr/>
          </p:nvSpPr>
          <p:spPr>
            <a:xfrm>
              <a:off x="11620624" y="6679135"/>
              <a:ext cx="1554522" cy="11845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b="1" dirty="0">
                  <a:latin typeface="微軟正黑體" pitchFamily="34" charset="-120"/>
                  <a:ea typeface="微軟正黑體" pitchFamily="34" charset="-120"/>
                </a:rPr>
                <a:t>100</a:t>
              </a:r>
            </a:p>
          </p:txBody>
        </p:sp>
        <p:pic>
          <p:nvPicPr>
            <p:cNvPr id="40" name="yp_svg5.png" descr="yp_svg5.png">
              <a:extLst>
                <a:ext uri="{FF2B5EF4-FFF2-40B4-BE49-F238E27FC236}">
                  <a16:creationId xmlns:a16="http://schemas.microsoft.com/office/drawing/2014/main" xmlns="" id="{DAE12845-D61F-47B8-AEE8-648B6BDA8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46864" y="6022607"/>
              <a:ext cx="5092702" cy="665480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1" name="泡泡引言框">
              <a:extLst>
                <a:ext uri="{FF2B5EF4-FFF2-40B4-BE49-F238E27FC236}">
                  <a16:creationId xmlns:a16="http://schemas.microsoft.com/office/drawing/2014/main" xmlns="" id="{71F14677-7C15-4284-8A62-51C3808E6BE7}"/>
                </a:ext>
              </a:extLst>
            </p:cNvPr>
            <p:cNvSpPr/>
            <p:nvPr/>
          </p:nvSpPr>
          <p:spPr>
            <a:xfrm>
              <a:off x="10674172" y="2569958"/>
              <a:ext cx="7605316" cy="425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84" y="0"/>
                  </a:moveTo>
                  <a:cubicBezTo>
                    <a:pt x="1022" y="0"/>
                    <a:pt x="0" y="1827"/>
                    <a:pt x="0" y="4080"/>
                  </a:cubicBezTo>
                  <a:lnTo>
                    <a:pt x="0" y="13973"/>
                  </a:lnTo>
                  <a:cubicBezTo>
                    <a:pt x="0" y="16227"/>
                    <a:pt x="1022" y="18055"/>
                    <a:pt x="2284" y="18055"/>
                  </a:cubicBezTo>
                  <a:lnTo>
                    <a:pt x="17513" y="18055"/>
                  </a:lnTo>
                  <a:lnTo>
                    <a:pt x="21600" y="21600"/>
                  </a:lnTo>
                  <a:lnTo>
                    <a:pt x="19246" y="18055"/>
                  </a:lnTo>
                  <a:lnTo>
                    <a:pt x="19254" y="18055"/>
                  </a:lnTo>
                  <a:cubicBezTo>
                    <a:pt x="20516" y="18055"/>
                    <a:pt x="21538" y="16227"/>
                    <a:pt x="21538" y="13973"/>
                  </a:cubicBezTo>
                  <a:lnTo>
                    <a:pt x="21538" y="4080"/>
                  </a:lnTo>
                  <a:cubicBezTo>
                    <a:pt x="21538" y="1827"/>
                    <a:pt x="20516" y="0"/>
                    <a:pt x="19254" y="0"/>
                  </a:cubicBezTo>
                  <a:lnTo>
                    <a:pt x="2284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2" name="我們要決定幾個隱藏層, 每一層有幾個神經元。">
              <a:extLst>
                <a:ext uri="{FF2B5EF4-FFF2-40B4-BE49-F238E27FC236}">
                  <a16:creationId xmlns:a16="http://schemas.microsoft.com/office/drawing/2014/main" xmlns="" id="{434F6B61-AB49-4121-9661-D48EAD143DB3}"/>
                </a:ext>
              </a:extLst>
            </p:cNvPr>
            <p:cNvSpPr txBox="1"/>
            <p:nvPr/>
          </p:nvSpPr>
          <p:spPr>
            <a:xfrm>
              <a:off x="11149631" y="2718233"/>
              <a:ext cx="6192964" cy="3261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200" b="1" dirty="0" err="1">
                  <a:latin typeface="微軟正黑體" pitchFamily="34" charset="-120"/>
                  <a:ea typeface="微軟正黑體" pitchFamily="34" charset="-120"/>
                </a:rPr>
                <a:t>我們要決定幾個隱藏層</a:t>
              </a:r>
              <a:r>
                <a:rPr sz="2200" b="1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200" b="1" dirty="0" err="1">
                  <a:latin typeface="微軟正黑體" pitchFamily="34" charset="-120"/>
                  <a:ea typeface="微軟正黑體" pitchFamily="34" charset="-120"/>
                </a:rPr>
                <a:t>每一層有幾個神經元</a:t>
              </a:r>
              <a:r>
                <a:rPr sz="2200" b="1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  <p:sp>
          <p:nvSpPr>
            <p:cNvPr id="43" name="函數學習機的隱藏層">
              <a:extLst>
                <a:ext uri="{FF2B5EF4-FFF2-40B4-BE49-F238E27FC236}">
                  <a16:creationId xmlns:a16="http://schemas.microsoft.com/office/drawing/2014/main" xmlns="" id="{F4D9ED3B-F773-46D2-A7D9-D43414ACA713}"/>
                </a:ext>
              </a:extLst>
            </p:cNvPr>
            <p:cNvSpPr txBox="1"/>
            <p:nvPr/>
          </p:nvSpPr>
          <p:spPr>
            <a:xfrm>
              <a:off x="5172307" y="11864798"/>
              <a:ext cx="8309026" cy="14441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函數學習機的隱藏層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4" name="一張照片, 可以化成紀錄 RGB 三原色強度的三個矩陣!">
            <a:extLst>
              <a:ext uri="{FF2B5EF4-FFF2-40B4-BE49-F238E27FC236}">
                <a16:creationId xmlns:a16="http://schemas.microsoft.com/office/drawing/2014/main" xmlns="" id="{14EBDE1F-4F2D-4F72-B125-E50FFD24FCBE}"/>
              </a:ext>
            </a:extLst>
          </p:cNvPr>
          <p:cNvSpPr txBox="1"/>
          <p:nvPr/>
        </p:nvSpPr>
        <p:spPr>
          <a:xfrm>
            <a:off x="597363" y="3083919"/>
            <a:ext cx="4626727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接著要來打造函數學習機了！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需要決定的事只有：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1. </a:t>
            </a:r>
            <a:r>
              <a:rPr lang="zh-TW" altLang="en-US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要有幾層隱藏層。</a:t>
            </a:r>
          </a:p>
          <a:p>
            <a:pPr lvl="1">
              <a:lnSpc>
                <a:spcPct val="150000"/>
              </a:lnSpc>
            </a:pPr>
            <a:r>
              <a:rPr lang="en-US" altLang="zh-TW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每個隱藏層要幾個神經元。</a:t>
            </a:r>
            <a:endParaRPr sz="2400" b="1" dirty="0">
              <a:solidFill>
                <a:srgbClr val="FF8E7B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8E3D649-62DA-499B-8824-6793C188D4B7}"/>
              </a:ext>
            </a:extLst>
          </p:cNvPr>
          <p:cNvSpPr/>
          <p:nvPr/>
        </p:nvSpPr>
        <p:spPr>
          <a:xfrm>
            <a:off x="597363" y="4297548"/>
            <a:ext cx="4608782" cy="1322166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570185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/>
              <a:t>第一部曲：打造神經網路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108866" y="1792519"/>
            <a:ext cx="8047294" cy="50235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model.add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一層層把設計好的神經網路做好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CBF96616-53CE-46DE-AB2A-7786A389747F}"/>
              </a:ext>
            </a:extLst>
          </p:cNvPr>
          <p:cNvGrpSpPr/>
          <p:nvPr/>
        </p:nvGrpSpPr>
        <p:grpSpPr>
          <a:xfrm>
            <a:off x="1830176" y="3663855"/>
            <a:ext cx="8417071" cy="2178033"/>
            <a:chOff x="1789105" y="3082779"/>
            <a:chExt cx="8417071" cy="2178033"/>
          </a:xfrm>
        </p:grpSpPr>
        <p:sp>
          <p:nvSpPr>
            <p:cNvPr id="6" name="圓角矩形">
              <a:extLst>
                <a:ext uri="{FF2B5EF4-FFF2-40B4-BE49-F238E27FC236}">
                  <a16:creationId xmlns:a16="http://schemas.microsoft.com/office/drawing/2014/main" xmlns="" id="{07D1647A-93DF-42FA-955C-2403F90E54A9}"/>
                </a:ext>
              </a:extLst>
            </p:cNvPr>
            <p:cNvSpPr/>
            <p:nvPr/>
          </p:nvSpPr>
          <p:spPr>
            <a:xfrm>
              <a:off x="1789105" y="4013062"/>
              <a:ext cx="1037294" cy="444477"/>
            </a:xfrm>
            <a:prstGeom prst="roundRect">
              <a:avLst>
                <a:gd name="adj" fmla="val 15000"/>
              </a:avLst>
            </a:prstGeom>
            <a:solidFill>
              <a:srgbClr val="E5CFAE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 dirty="0"/>
            </a:p>
          </p:txBody>
        </p:sp>
        <p:sp>
          <p:nvSpPr>
            <p:cNvPr id="7" name="圓角矩形">
              <a:extLst>
                <a:ext uri="{FF2B5EF4-FFF2-40B4-BE49-F238E27FC236}">
                  <a16:creationId xmlns:a16="http://schemas.microsoft.com/office/drawing/2014/main" xmlns="" id="{07FF085A-F95C-4188-8323-7B3296E9D65C}"/>
                </a:ext>
              </a:extLst>
            </p:cNvPr>
            <p:cNvSpPr/>
            <p:nvPr/>
          </p:nvSpPr>
          <p:spPr>
            <a:xfrm>
              <a:off x="5398196" y="4013062"/>
              <a:ext cx="579773" cy="408195"/>
            </a:xfrm>
            <a:prstGeom prst="roundRect">
              <a:avLst>
                <a:gd name="adj" fmla="val 15000"/>
              </a:avLst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 dirty="0"/>
            </a:p>
          </p:txBody>
        </p:sp>
        <p:sp>
          <p:nvSpPr>
            <p:cNvPr id="11" name="圓角矩形">
              <a:extLst>
                <a:ext uri="{FF2B5EF4-FFF2-40B4-BE49-F238E27FC236}">
                  <a16:creationId xmlns:a16="http://schemas.microsoft.com/office/drawing/2014/main" xmlns="" id="{B0A89061-DB2D-4467-9AD3-DB7DC09C5E67}"/>
                </a:ext>
              </a:extLst>
            </p:cNvPr>
            <p:cNvSpPr/>
            <p:nvPr/>
          </p:nvSpPr>
          <p:spPr>
            <a:xfrm>
              <a:off x="2937280" y="4019870"/>
              <a:ext cx="681856" cy="408195"/>
            </a:xfrm>
            <a:prstGeom prst="roundRect">
              <a:avLst>
                <a:gd name="adj" fmla="val 15000"/>
              </a:avLst>
            </a:prstGeom>
            <a:solidFill>
              <a:srgbClr val="ABC7EB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 dirty="0"/>
            </a:p>
          </p:txBody>
        </p:sp>
        <p:sp>
          <p:nvSpPr>
            <p:cNvPr id="12" name="圓角矩形">
              <a:extLst>
                <a:ext uri="{FF2B5EF4-FFF2-40B4-BE49-F238E27FC236}">
                  <a16:creationId xmlns:a16="http://schemas.microsoft.com/office/drawing/2014/main" xmlns="" id="{D2E1122F-F9CE-4B94-8204-F9A2935BC326}"/>
                </a:ext>
              </a:extLst>
            </p:cNvPr>
            <p:cNvSpPr/>
            <p:nvPr/>
          </p:nvSpPr>
          <p:spPr>
            <a:xfrm>
              <a:off x="7715828" y="4061632"/>
              <a:ext cx="742162" cy="366433"/>
            </a:xfrm>
            <a:prstGeom prst="roundRect">
              <a:avLst>
                <a:gd name="adj" fmla="val 15000"/>
              </a:avLst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 dirty="0"/>
            </a:p>
          </p:txBody>
        </p:sp>
        <p:sp>
          <p:nvSpPr>
            <p:cNvPr id="14" name="線條">
              <a:extLst>
                <a:ext uri="{FF2B5EF4-FFF2-40B4-BE49-F238E27FC236}">
                  <a16:creationId xmlns:a16="http://schemas.microsoft.com/office/drawing/2014/main" xmlns="" id="{82CFF207-699D-4905-9952-39963BEF7C07}"/>
                </a:ext>
              </a:extLst>
            </p:cNvPr>
            <p:cNvSpPr/>
            <p:nvPr/>
          </p:nvSpPr>
          <p:spPr>
            <a:xfrm>
              <a:off x="2767515" y="3289771"/>
              <a:ext cx="1709366" cy="73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ln w="63500">
              <a:solidFill>
                <a:srgbClr val="FF5335"/>
              </a:solidFill>
              <a:miter lim="400000"/>
              <a:tailEnd type="arrow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15" name="用全連結層 (Dense 層)">
              <a:extLst>
                <a:ext uri="{FF2B5EF4-FFF2-40B4-BE49-F238E27FC236}">
                  <a16:creationId xmlns:a16="http://schemas.microsoft.com/office/drawing/2014/main" xmlns="" id="{C459468B-7819-4E18-B969-7D723F919682}"/>
                </a:ext>
              </a:extLst>
            </p:cNvPr>
            <p:cNvSpPr txBox="1"/>
            <p:nvPr/>
          </p:nvSpPr>
          <p:spPr>
            <a:xfrm>
              <a:off x="4478433" y="3082779"/>
              <a:ext cx="2239395" cy="3904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1600" b="1" dirty="0" err="1">
                  <a:latin typeface="微軟正黑體" pitchFamily="34" charset="-120"/>
                  <a:ea typeface="微軟正黑體" pitchFamily="34" charset="-120"/>
                </a:rPr>
                <a:t>用全連結層</a:t>
              </a:r>
              <a:r>
                <a:rPr sz="1600" b="1" dirty="0">
                  <a:latin typeface="微軟正黑體" pitchFamily="34" charset="-120"/>
                  <a:ea typeface="微軟正黑體" pitchFamily="34" charset="-120"/>
                </a:rPr>
                <a:t> (Dense 層)</a:t>
              </a:r>
            </a:p>
          </p:txBody>
        </p:sp>
        <p:sp>
          <p:nvSpPr>
            <p:cNvPr id="16" name="線條">
              <a:extLst>
                <a:ext uri="{FF2B5EF4-FFF2-40B4-BE49-F238E27FC236}">
                  <a16:creationId xmlns:a16="http://schemas.microsoft.com/office/drawing/2014/main" xmlns="" id="{990F4D19-6FDE-4F00-99DD-439B56B52D6A}"/>
                </a:ext>
              </a:extLst>
            </p:cNvPr>
            <p:cNvSpPr/>
            <p:nvPr/>
          </p:nvSpPr>
          <p:spPr>
            <a:xfrm>
              <a:off x="3521551" y="3673196"/>
              <a:ext cx="966447" cy="34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ln w="63500">
              <a:solidFill>
                <a:srgbClr val="FF5335"/>
              </a:solidFill>
              <a:miter lim="400000"/>
              <a:tailEnd type="arrow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17" name="要 100 個神經元">
              <a:extLst>
                <a:ext uri="{FF2B5EF4-FFF2-40B4-BE49-F238E27FC236}">
                  <a16:creationId xmlns:a16="http://schemas.microsoft.com/office/drawing/2014/main" xmlns="" id="{24ED4E91-A322-4B61-9E24-D88BF70C273B}"/>
                </a:ext>
              </a:extLst>
            </p:cNvPr>
            <p:cNvSpPr txBox="1"/>
            <p:nvPr/>
          </p:nvSpPr>
          <p:spPr>
            <a:xfrm>
              <a:off x="4476881" y="3527251"/>
              <a:ext cx="1638268" cy="3904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1600" b="1" dirty="0">
                  <a:latin typeface="微軟正黑體" pitchFamily="34" charset="-120"/>
                  <a:ea typeface="微軟正黑體" pitchFamily="34" charset="-120"/>
                </a:rPr>
                <a:t>要 100 </a:t>
              </a:r>
              <a:r>
                <a:rPr sz="1600" b="1" dirty="0" err="1">
                  <a:latin typeface="微軟正黑體" pitchFamily="34" charset="-120"/>
                  <a:ea typeface="微軟正黑體" pitchFamily="34" charset="-120"/>
                </a:rPr>
                <a:t>個神經元</a:t>
              </a:r>
              <a:endParaRPr sz="1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線條">
              <a:extLst>
                <a:ext uri="{FF2B5EF4-FFF2-40B4-BE49-F238E27FC236}">
                  <a16:creationId xmlns:a16="http://schemas.microsoft.com/office/drawing/2014/main" xmlns="" id="{2AE7D882-E69E-45AA-9940-67B619FE12D2}"/>
                </a:ext>
              </a:extLst>
            </p:cNvPr>
            <p:cNvSpPr/>
            <p:nvPr/>
          </p:nvSpPr>
          <p:spPr>
            <a:xfrm>
              <a:off x="5272573" y="4428065"/>
              <a:ext cx="404583" cy="29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ln w="63500">
              <a:solidFill>
                <a:srgbClr val="FF5335"/>
              </a:solidFill>
              <a:miter lim="400000"/>
              <a:tailEnd type="arrow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19" name="線條">
              <a:extLst>
                <a:ext uri="{FF2B5EF4-FFF2-40B4-BE49-F238E27FC236}">
                  <a16:creationId xmlns:a16="http://schemas.microsoft.com/office/drawing/2014/main" xmlns="" id="{32766AFF-CB6B-4281-907B-B803F25F4675}"/>
                </a:ext>
              </a:extLst>
            </p:cNvPr>
            <p:cNvSpPr/>
            <p:nvPr/>
          </p:nvSpPr>
          <p:spPr>
            <a:xfrm>
              <a:off x="5272573" y="4482038"/>
              <a:ext cx="2869941" cy="536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ln w="63500">
              <a:solidFill>
                <a:srgbClr val="FF5335"/>
              </a:solidFill>
              <a:miter lim="400000"/>
              <a:tailEnd type="arrow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/>
            </a:p>
          </p:txBody>
        </p:sp>
        <p:sp>
          <p:nvSpPr>
            <p:cNvPr id="20" name="輸入有多少 (只有第一個隱藏層需要)">
              <a:extLst>
                <a:ext uri="{FF2B5EF4-FFF2-40B4-BE49-F238E27FC236}">
                  <a16:creationId xmlns:a16="http://schemas.microsoft.com/office/drawing/2014/main" xmlns="" id="{91D96130-3DAB-46D7-874E-A98D8CD68942}"/>
                </a:ext>
              </a:extLst>
            </p:cNvPr>
            <p:cNvSpPr txBox="1"/>
            <p:nvPr/>
          </p:nvSpPr>
          <p:spPr>
            <a:xfrm>
              <a:off x="1841874" y="4523647"/>
              <a:ext cx="3414395" cy="3904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1600" b="1" dirty="0" err="1">
                  <a:latin typeface="微軟正黑體" pitchFamily="34" charset="-120"/>
                  <a:ea typeface="微軟正黑體" pitchFamily="34" charset="-120"/>
                </a:rPr>
                <a:t>輸入有多少</a:t>
              </a:r>
              <a:r>
                <a:rPr sz="1600" b="1" dirty="0">
                  <a:latin typeface="微軟正黑體" pitchFamily="34" charset="-120"/>
                  <a:ea typeface="微軟正黑體" pitchFamily="34" charset="-120"/>
                </a:rPr>
                <a:t> (</a:t>
              </a:r>
              <a:r>
                <a:rPr sz="1600" b="1" dirty="0" err="1">
                  <a:latin typeface="微軟正黑體" pitchFamily="34" charset="-120"/>
                  <a:ea typeface="微軟正黑體" pitchFamily="34" charset="-120"/>
                </a:rPr>
                <a:t>只有第一個隱藏層需要</a:t>
              </a:r>
              <a:r>
                <a:rPr sz="1600" b="1" dirty="0">
                  <a:latin typeface="微軟正黑體" pitchFamily="34" charset="-120"/>
                  <a:ea typeface="微軟正黑體" pitchFamily="34" charset="-120"/>
                </a:rPr>
                <a:t>)</a:t>
              </a:r>
            </a:p>
          </p:txBody>
        </p:sp>
        <p:sp>
          <p:nvSpPr>
            <p:cNvPr id="21" name="使用 ReLU 當激發函數">
              <a:extLst>
                <a:ext uri="{FF2B5EF4-FFF2-40B4-BE49-F238E27FC236}">
                  <a16:creationId xmlns:a16="http://schemas.microsoft.com/office/drawing/2014/main" xmlns="" id="{1CF65782-FA08-4C35-B946-A868F5841B91}"/>
                </a:ext>
              </a:extLst>
            </p:cNvPr>
            <p:cNvSpPr txBox="1"/>
            <p:nvPr/>
          </p:nvSpPr>
          <p:spPr>
            <a:xfrm>
              <a:off x="2937280" y="4870321"/>
              <a:ext cx="2215349" cy="3904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1600" b="1" dirty="0" err="1">
                  <a:latin typeface="微軟正黑體" pitchFamily="34" charset="-120"/>
                  <a:ea typeface="微軟正黑體" pitchFamily="34" charset="-120"/>
                </a:rPr>
                <a:t>使用</a:t>
              </a:r>
              <a:r>
                <a:rPr sz="16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1600" b="1" dirty="0" err="1">
                  <a:latin typeface="微軟正黑體" pitchFamily="34" charset="-120"/>
                  <a:ea typeface="微軟正黑體" pitchFamily="34" charset="-120"/>
                </a:rPr>
                <a:t>ReLU</a:t>
              </a:r>
              <a:r>
                <a:rPr sz="16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1600" b="1" dirty="0" err="1">
                  <a:latin typeface="微軟正黑體" pitchFamily="34" charset="-120"/>
                  <a:ea typeface="微軟正黑體" pitchFamily="34" charset="-120"/>
                </a:rPr>
                <a:t>當激發函數</a:t>
              </a:r>
              <a:endParaRPr sz="1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22" name="girl_talk_svg5.png" descr="girl_talk_svg5.png">
              <a:extLst>
                <a:ext uri="{FF2B5EF4-FFF2-40B4-BE49-F238E27FC236}">
                  <a16:creationId xmlns:a16="http://schemas.microsoft.com/office/drawing/2014/main" xmlns="" id="{2061FD2E-5B84-457B-92D2-7046468F4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732454" y="3105759"/>
              <a:ext cx="1473722" cy="205235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Dense(100, input_dim=784, activation=‘relu’)">
              <a:extLst>
                <a:ext uri="{FF2B5EF4-FFF2-40B4-BE49-F238E27FC236}">
                  <a16:creationId xmlns:a16="http://schemas.microsoft.com/office/drawing/2014/main" xmlns="" id="{C3528E56-2D0A-4AEC-8B31-7D0EB6829682}"/>
                </a:ext>
              </a:extLst>
            </p:cNvPr>
            <p:cNvSpPr txBox="1"/>
            <p:nvPr/>
          </p:nvSpPr>
          <p:spPr>
            <a:xfrm>
              <a:off x="1799394" y="3964919"/>
              <a:ext cx="6913751" cy="5175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>
                <a:lnSpc>
                  <a:spcPct val="110000"/>
                </a:lnSpc>
                <a:defRPr sz="6600" b="1">
                  <a:latin typeface="+mn-lt"/>
                  <a:ea typeface="+mn-ea"/>
                  <a:cs typeface="+mn-cs"/>
                  <a:sym typeface="Noto Sans TC"/>
                </a:defRPr>
              </a:pPr>
              <a:r>
                <a:rPr sz="2400" dirty="0"/>
                <a:t>Dense</a:t>
              </a:r>
              <a:r>
                <a:rPr lang="zh-TW" altLang="en-US" sz="2400" dirty="0"/>
                <a:t> </a:t>
              </a:r>
              <a:r>
                <a:rPr sz="2400" dirty="0"/>
                <a:t>(</a:t>
              </a:r>
              <a:r>
                <a:rPr lang="zh-TW" altLang="en-US" sz="2400" dirty="0"/>
                <a:t> </a:t>
              </a:r>
              <a:r>
                <a:rPr sz="2400" dirty="0">
                  <a:solidFill>
                    <a:srgbClr val="FF5335"/>
                  </a:solidFill>
                </a:rPr>
                <a:t>100</a:t>
              </a:r>
              <a:r>
                <a:rPr lang="zh-TW" altLang="en-US" sz="2400" dirty="0">
                  <a:solidFill>
                    <a:srgbClr val="FF5335"/>
                  </a:solidFill>
                </a:rPr>
                <a:t> </a:t>
              </a:r>
              <a:r>
                <a:rPr sz="2400" dirty="0"/>
                <a:t>, </a:t>
              </a:r>
              <a:r>
                <a:rPr sz="2400" dirty="0" err="1"/>
                <a:t>input_dim</a:t>
              </a:r>
              <a:r>
                <a:rPr lang="zh-TW" altLang="en-US" sz="2400" dirty="0"/>
                <a:t> </a:t>
              </a:r>
              <a:r>
                <a:rPr sz="2400" dirty="0"/>
                <a:t>=</a:t>
              </a:r>
              <a:r>
                <a:rPr lang="zh-TW" altLang="en-US" sz="2400" dirty="0"/>
                <a:t> </a:t>
              </a:r>
              <a:r>
                <a:rPr sz="2400" dirty="0">
                  <a:solidFill>
                    <a:srgbClr val="FF5335"/>
                  </a:solidFill>
                </a:rPr>
                <a:t>784</a:t>
              </a:r>
              <a:r>
                <a:rPr sz="2400" dirty="0"/>
                <a:t>, activation</a:t>
              </a:r>
              <a:r>
                <a:rPr lang="zh-TW" altLang="en-US" sz="2400" dirty="0"/>
                <a:t> </a:t>
              </a:r>
              <a:r>
                <a:rPr sz="2400" dirty="0"/>
                <a:t>=</a:t>
              </a:r>
              <a:r>
                <a:rPr lang="zh-TW" altLang="en-US" sz="2400" dirty="0"/>
                <a:t> </a:t>
              </a:r>
              <a:r>
                <a:rPr sz="2400" dirty="0">
                  <a:solidFill>
                    <a:srgbClr val="FF5335"/>
                  </a:solidFill>
                </a:rPr>
                <a:t>‘</a:t>
              </a:r>
              <a:r>
                <a:rPr sz="2400" dirty="0" err="1">
                  <a:solidFill>
                    <a:srgbClr val="FF5335"/>
                  </a:solidFill>
                </a:rPr>
                <a:t>relu</a:t>
              </a:r>
              <a:r>
                <a:rPr sz="2400" dirty="0">
                  <a:solidFill>
                    <a:srgbClr val="FF5335"/>
                  </a:solidFill>
                </a:rPr>
                <a:t>’</a:t>
              </a:r>
              <a:r>
                <a:rPr lang="zh-TW" altLang="en-US" sz="2400" dirty="0">
                  <a:solidFill>
                    <a:srgbClr val="FF5335"/>
                  </a:solidFill>
                </a:rPr>
                <a:t> </a:t>
              </a:r>
              <a:r>
                <a:rPr sz="2400" dirty="0"/>
                <a:t>)</a:t>
              </a:r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xmlns="" id="{7B444A29-1A52-4B24-BFCF-AC4A0F24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69" y="2646125"/>
            <a:ext cx="11005937" cy="8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46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第一部曲：打造神經網路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4120235" y="1792519"/>
            <a:ext cx="406016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建構每一層的神經網路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CA4E5BEE-04D5-4D61-982F-D4B653A8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3" y="3055685"/>
            <a:ext cx="9592996" cy="6510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D1FCA6E6-B274-41E1-BAFF-A082085E2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1" y="5186323"/>
            <a:ext cx="9592996" cy="75839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xmlns="" id="{BFEA4299-523F-4FCB-B863-64CAE216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1" y="3697136"/>
            <a:ext cx="9592997" cy="701416"/>
          </a:xfrm>
          <a:prstGeom prst="rect">
            <a:avLst/>
          </a:prstGeom>
        </p:spPr>
      </p:pic>
      <p:sp>
        <p:nvSpPr>
          <p:cNvPr id="25" name="我們要決定幾個隱藏層, 每一層有幾個神經元。">
            <a:extLst>
              <a:ext uri="{FF2B5EF4-FFF2-40B4-BE49-F238E27FC236}">
                <a16:creationId xmlns:a16="http://schemas.microsoft.com/office/drawing/2014/main" xmlns="" id="{EFF7C998-DAAC-408C-8CAE-3D7105B617D9}"/>
              </a:ext>
            </a:extLst>
          </p:cNvPr>
          <p:cNvSpPr txBox="1"/>
          <p:nvPr/>
        </p:nvSpPr>
        <p:spPr>
          <a:xfrm>
            <a:off x="367431" y="2316593"/>
            <a:ext cx="10915612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建立剩餘的兩層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lvl="1">
              <a:buClr>
                <a:srgbClr val="FF8E7B"/>
              </a:buClr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因為輸入就是上一層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100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個神經元的輸出，所以不需要再說輸入有幾個神經元。</a:t>
            </a:r>
            <a:endParaRPr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我們要決定幾個隱藏層, 每一層有幾個神經元。">
            <a:extLst>
              <a:ext uri="{FF2B5EF4-FFF2-40B4-BE49-F238E27FC236}">
                <a16:creationId xmlns:a16="http://schemas.microsoft.com/office/drawing/2014/main" xmlns="" id="{8B4C8194-9F7C-4157-B159-9EAA5FA1DE8A}"/>
              </a:ext>
            </a:extLst>
          </p:cNvPr>
          <p:cNvSpPr txBox="1"/>
          <p:nvPr/>
        </p:nvSpPr>
        <p:spPr>
          <a:xfrm>
            <a:off x="367430" y="4407281"/>
            <a:ext cx="11710301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最後一層是「輸出層」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lvl="1">
              <a:buClr>
                <a:srgbClr val="FF8E7B"/>
              </a:buClr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我們有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10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個輸出，為了讓輸出加起來等於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，我們用</a:t>
            </a:r>
            <a:r>
              <a:rPr lang="en-US" altLang="zh-TW" sz="2200" b="1" dirty="0" err="1">
                <a:latin typeface="微軟正黑體" pitchFamily="34" charset="-120"/>
                <a:ea typeface="微軟正黑體" pitchFamily="34" charset="-120"/>
              </a:rPr>
              <a:t>softmax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當成輸出層的激發函數。</a:t>
            </a:r>
            <a:endParaRPr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9470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組裝自己的神經網路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4120235" y="1792519"/>
            <a:ext cx="439424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compile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做最後的組裝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37EDEB24-E276-4F25-A293-9D7A18F26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2" y="2450266"/>
            <a:ext cx="11141112" cy="1232478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88EE3EDE-1956-4563-87CB-20286200A960}"/>
              </a:ext>
            </a:extLst>
          </p:cNvPr>
          <p:cNvGrpSpPr/>
          <p:nvPr/>
        </p:nvGrpSpPr>
        <p:grpSpPr>
          <a:xfrm>
            <a:off x="1817914" y="3868567"/>
            <a:ext cx="8387729" cy="1872734"/>
            <a:chOff x="1782263" y="3789122"/>
            <a:chExt cx="8387729" cy="1872734"/>
          </a:xfrm>
        </p:grpSpPr>
        <p:sp>
          <p:nvSpPr>
            <p:cNvPr id="6" name="&quot;categorical_crossentropy&quot;">
              <a:extLst>
                <a:ext uri="{FF2B5EF4-FFF2-40B4-BE49-F238E27FC236}">
                  <a16:creationId xmlns:a16="http://schemas.microsoft.com/office/drawing/2014/main" xmlns="" id="{0936D4EC-7B03-4EF1-ABBF-C69470D170A5}"/>
                </a:ext>
              </a:extLst>
            </p:cNvPr>
            <p:cNvSpPr txBox="1"/>
            <p:nvPr/>
          </p:nvSpPr>
          <p:spPr>
            <a:xfrm>
              <a:off x="4691627" y="4137548"/>
              <a:ext cx="3802707" cy="4828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Noto Sans TC"/>
                </a:defRPr>
              </a:pPr>
              <a:r>
                <a:rPr sz="2200" b="1" dirty="0">
                  <a:latin typeface="微軟正黑體" pitchFamily="34" charset="-120"/>
                  <a:ea typeface="微軟正黑體" pitchFamily="34" charset="-120"/>
                </a:rPr>
                <a:t>"</a:t>
              </a:r>
              <a:r>
                <a:rPr sz="2200" b="1" dirty="0" err="1">
                  <a:latin typeface="微軟正黑體" pitchFamily="34" charset="-120"/>
                  <a:ea typeface="微軟正黑體" pitchFamily="34" charset="-120"/>
                </a:rPr>
                <a:t>categorical_crossentropy</a:t>
              </a:r>
              <a:r>
                <a:rPr sz="2200" b="1" dirty="0">
                  <a:latin typeface="微軟正黑體" pitchFamily="34" charset="-120"/>
                  <a:ea typeface="微軟正黑體" pitchFamily="34" charset="-120"/>
                </a:rPr>
                <a:t>"</a:t>
              </a:r>
            </a:p>
          </p:txBody>
        </p:sp>
        <p:sp>
          <p:nvSpPr>
            <p:cNvPr id="7" name="optimizer">
              <a:extLst>
                <a:ext uri="{FF2B5EF4-FFF2-40B4-BE49-F238E27FC236}">
                  <a16:creationId xmlns:a16="http://schemas.microsoft.com/office/drawing/2014/main" xmlns="" id="{3FE20509-372C-4F7C-88C6-9D838E176DD0}"/>
                </a:ext>
              </a:extLst>
            </p:cNvPr>
            <p:cNvSpPr/>
            <p:nvPr/>
          </p:nvSpPr>
          <p:spPr>
            <a:xfrm>
              <a:off x="1782263" y="4865251"/>
              <a:ext cx="2640965" cy="796605"/>
            </a:xfrm>
            <a:prstGeom prst="roundRect">
              <a:avLst>
                <a:gd name="adj" fmla="val 10490"/>
              </a:avLst>
            </a:prstGeom>
            <a:solidFill>
              <a:srgbClr val="E1AEC7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4000" dirty="0">
                  <a:latin typeface="微軟正黑體" pitchFamily="34" charset="-120"/>
                  <a:ea typeface="微軟正黑體" pitchFamily="34" charset="-120"/>
                </a:rPr>
                <a:t>optimizer</a:t>
              </a:r>
            </a:p>
          </p:txBody>
        </p:sp>
        <p:sp>
          <p:nvSpPr>
            <p:cNvPr id="11" name="loss">
              <a:extLst>
                <a:ext uri="{FF2B5EF4-FFF2-40B4-BE49-F238E27FC236}">
                  <a16:creationId xmlns:a16="http://schemas.microsoft.com/office/drawing/2014/main" xmlns="" id="{FA6CBEEC-AFEA-40F3-A659-CCD0880C9C71}"/>
                </a:ext>
              </a:extLst>
            </p:cNvPr>
            <p:cNvSpPr/>
            <p:nvPr/>
          </p:nvSpPr>
          <p:spPr>
            <a:xfrm>
              <a:off x="1782263" y="3889695"/>
              <a:ext cx="2679240" cy="796605"/>
            </a:xfrm>
            <a:prstGeom prst="roundRect">
              <a:avLst>
                <a:gd name="adj" fmla="val 10490"/>
              </a:avLst>
            </a:prstGeom>
            <a:solidFill>
              <a:srgbClr val="CEEAB1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4000" dirty="0">
                  <a:latin typeface="微軟正黑體" pitchFamily="34" charset="-120"/>
                  <a:ea typeface="微軟正黑體" pitchFamily="34" charset="-120"/>
                </a:rPr>
                <a:t>loss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&quot;mse&quot;">
              <a:extLst>
                <a:ext uri="{FF2B5EF4-FFF2-40B4-BE49-F238E27FC236}">
                  <a16:creationId xmlns:a16="http://schemas.microsoft.com/office/drawing/2014/main" xmlns="" id="{B85D9D0C-9BFF-439C-B832-A0D1F6D2DCD3}"/>
                </a:ext>
              </a:extLst>
            </p:cNvPr>
            <p:cNvSpPr txBox="1"/>
            <p:nvPr/>
          </p:nvSpPr>
          <p:spPr>
            <a:xfrm>
              <a:off x="4691627" y="3789122"/>
              <a:ext cx="951157" cy="4828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Noto Sans TC"/>
                </a:defRPr>
              </a:pPr>
              <a:r>
                <a:rPr sz="2200" b="1" dirty="0">
                  <a:latin typeface="微軟正黑體" pitchFamily="34" charset="-120"/>
                  <a:ea typeface="微軟正黑體" pitchFamily="34" charset="-120"/>
                </a:rPr>
                <a:t>"</a:t>
              </a:r>
              <a:r>
                <a:rPr sz="2200" b="1" dirty="0" err="1">
                  <a:latin typeface="微軟正黑體" pitchFamily="34" charset="-120"/>
                  <a:ea typeface="微軟正黑體" pitchFamily="34" charset="-120"/>
                </a:rPr>
                <a:t>mse</a:t>
              </a:r>
              <a:r>
                <a:rPr sz="2200" b="1" dirty="0">
                  <a:latin typeface="微軟正黑體" pitchFamily="34" charset="-120"/>
                  <a:ea typeface="微軟正黑體" pitchFamily="34" charset="-120"/>
                </a:rPr>
                <a:t>"</a:t>
              </a:r>
            </a:p>
          </p:txBody>
        </p:sp>
        <p:sp>
          <p:nvSpPr>
            <p:cNvPr id="13" name="平均平方差">
              <a:extLst>
                <a:ext uri="{FF2B5EF4-FFF2-40B4-BE49-F238E27FC236}">
                  <a16:creationId xmlns:a16="http://schemas.microsoft.com/office/drawing/2014/main" xmlns="" id="{E9840740-4495-4CDC-B57E-CF61A8D2219B}"/>
                </a:ext>
              </a:extLst>
            </p:cNvPr>
            <p:cNvSpPr txBox="1"/>
            <p:nvPr/>
          </p:nvSpPr>
          <p:spPr>
            <a:xfrm>
              <a:off x="6221767" y="3789122"/>
              <a:ext cx="1554912" cy="4828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200" b="1" dirty="0" err="1">
                  <a:latin typeface="微軟正黑體" pitchFamily="34" charset="-120"/>
                  <a:ea typeface="微軟正黑體" pitchFamily="34" charset="-120"/>
                </a:rPr>
                <a:t>平均平方差</a:t>
              </a:r>
              <a:endParaRPr sz="2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這個更合理!">
              <a:extLst>
                <a:ext uri="{FF2B5EF4-FFF2-40B4-BE49-F238E27FC236}">
                  <a16:creationId xmlns:a16="http://schemas.microsoft.com/office/drawing/2014/main" xmlns="" id="{80A1DCA0-24F8-4DEB-A267-5B1F7CEC73B8}"/>
                </a:ext>
              </a:extLst>
            </p:cNvPr>
            <p:cNvSpPr txBox="1"/>
            <p:nvPr/>
          </p:nvSpPr>
          <p:spPr>
            <a:xfrm>
              <a:off x="8478824" y="4089510"/>
              <a:ext cx="1691168" cy="4828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200" b="1" dirty="0" err="1">
                  <a:latin typeface="微軟正黑體" pitchFamily="34" charset="-120"/>
                  <a:ea typeface="微軟正黑體" pitchFamily="34" charset="-120"/>
                </a:rPr>
                <a:t>這個更合理</a:t>
              </a:r>
              <a:r>
                <a:rPr sz="22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  <p:sp>
          <p:nvSpPr>
            <p:cNvPr id="15" name="SGD">
              <a:extLst>
                <a:ext uri="{FF2B5EF4-FFF2-40B4-BE49-F238E27FC236}">
                  <a16:creationId xmlns:a16="http://schemas.microsoft.com/office/drawing/2014/main" xmlns="" id="{3BAA2D40-9D37-4385-A818-A114D9452FF9}"/>
                </a:ext>
              </a:extLst>
            </p:cNvPr>
            <p:cNvSpPr txBox="1"/>
            <p:nvPr/>
          </p:nvSpPr>
          <p:spPr>
            <a:xfrm>
              <a:off x="4724285" y="4831246"/>
              <a:ext cx="755014" cy="4828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200" dirty="0">
                  <a:latin typeface="微軟正黑體" pitchFamily="34" charset="-120"/>
                  <a:ea typeface="微軟正黑體" pitchFamily="34" charset="-120"/>
                </a:rPr>
                <a:t>SGD</a:t>
              </a:r>
            </a:p>
          </p:txBody>
        </p:sp>
        <p:sp>
          <p:nvSpPr>
            <p:cNvPr id="16" name="&quot;adam&quot;">
              <a:extLst>
                <a:ext uri="{FF2B5EF4-FFF2-40B4-BE49-F238E27FC236}">
                  <a16:creationId xmlns:a16="http://schemas.microsoft.com/office/drawing/2014/main" xmlns="" id="{CB1F333C-B912-46FE-ABF2-94061EB5C261}"/>
                </a:ext>
              </a:extLst>
            </p:cNvPr>
            <p:cNvSpPr txBox="1"/>
            <p:nvPr/>
          </p:nvSpPr>
          <p:spPr>
            <a:xfrm>
              <a:off x="4643950" y="5149597"/>
              <a:ext cx="1171795" cy="4828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200" dirty="0">
                  <a:latin typeface="微軟正黑體" pitchFamily="34" charset="-120"/>
                  <a:ea typeface="微軟正黑體" pitchFamily="34" charset="-120"/>
                </a:rPr>
                <a:t>"</a:t>
              </a:r>
              <a:r>
                <a:rPr sz="2200" dirty="0" err="1">
                  <a:latin typeface="微軟正黑體" pitchFamily="34" charset="-120"/>
                  <a:ea typeface="微軟正黑體" pitchFamily="34" charset="-120"/>
                </a:rPr>
                <a:t>adam</a:t>
              </a:r>
              <a:r>
                <a:rPr sz="2200" dirty="0">
                  <a:latin typeface="微軟正黑體" pitchFamily="34" charset="-120"/>
                  <a:ea typeface="微軟正黑體" pitchFamily="34" charset="-120"/>
                </a:rPr>
                <a:t>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587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欣賞自己的神經網路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939137" y="1792519"/>
            <a:ext cx="6818654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先用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summary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看看自己建構的神經網路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C82F209-D0CE-42BA-A1DF-8A78E2338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143"/>
          <a:stretch/>
        </p:blipFill>
        <p:spPr>
          <a:xfrm>
            <a:off x="388562" y="2365285"/>
            <a:ext cx="9980082" cy="81443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FBFD7D8-065E-4EC7-887E-3685EE15F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36" r="15734"/>
          <a:stretch/>
        </p:blipFill>
        <p:spPr>
          <a:xfrm>
            <a:off x="437549" y="3179722"/>
            <a:ext cx="4885567" cy="2825167"/>
          </a:xfrm>
          <a:prstGeom prst="rect">
            <a:avLst/>
          </a:prstGeom>
        </p:spPr>
      </p:pic>
      <p:sp>
        <p:nvSpPr>
          <p:cNvPr id="11" name="泡泡引言框">
            <a:extLst>
              <a:ext uri="{FF2B5EF4-FFF2-40B4-BE49-F238E27FC236}">
                <a16:creationId xmlns:a16="http://schemas.microsoft.com/office/drawing/2014/main" xmlns="" id="{FED3247F-087D-4009-B94A-1A1A5E4C2CFF}"/>
              </a:ext>
            </a:extLst>
          </p:cNvPr>
          <p:cNvSpPr/>
          <p:nvPr/>
        </p:nvSpPr>
        <p:spPr>
          <a:xfrm>
            <a:off x="7028604" y="3028753"/>
            <a:ext cx="2729187" cy="1513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84" y="0"/>
                </a:moveTo>
                <a:cubicBezTo>
                  <a:pt x="1022" y="0"/>
                  <a:pt x="0" y="1827"/>
                  <a:pt x="0" y="4080"/>
                </a:cubicBezTo>
                <a:lnTo>
                  <a:pt x="0" y="13973"/>
                </a:lnTo>
                <a:cubicBezTo>
                  <a:pt x="0" y="16227"/>
                  <a:pt x="1022" y="18055"/>
                  <a:pt x="2284" y="18055"/>
                </a:cubicBezTo>
                <a:lnTo>
                  <a:pt x="17513" y="18055"/>
                </a:lnTo>
                <a:lnTo>
                  <a:pt x="21600" y="21600"/>
                </a:lnTo>
                <a:lnTo>
                  <a:pt x="19246" y="18055"/>
                </a:lnTo>
                <a:lnTo>
                  <a:pt x="19254" y="18055"/>
                </a:lnTo>
                <a:cubicBezTo>
                  <a:pt x="20516" y="18055"/>
                  <a:pt x="21538" y="16227"/>
                  <a:pt x="21538" y="13973"/>
                </a:cubicBezTo>
                <a:lnTo>
                  <a:pt x="21538" y="4080"/>
                </a:lnTo>
                <a:cubicBezTo>
                  <a:pt x="21538" y="1827"/>
                  <a:pt x="20516" y="0"/>
                  <a:pt x="19254" y="0"/>
                </a:cubicBezTo>
                <a:lnTo>
                  <a:pt x="2284" y="0"/>
                </a:lnTo>
                <a:close/>
              </a:path>
            </a:pathLst>
          </a:custGeom>
          <a:solidFill>
            <a:srgbClr val="FFFFFF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80000"/>
              </a:lnSpc>
              <a:defRPr sz="4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要決定幾個隱藏層, 每一層有幾個神經元。">
            <a:extLst>
              <a:ext uri="{FF2B5EF4-FFF2-40B4-BE49-F238E27FC236}">
                <a16:creationId xmlns:a16="http://schemas.microsoft.com/office/drawing/2014/main" xmlns="" id="{7DD8DC16-130A-4254-B34F-A17995CA0E39}"/>
              </a:ext>
            </a:extLst>
          </p:cNvPr>
          <p:cNvSpPr txBox="1"/>
          <p:nvPr/>
        </p:nvSpPr>
        <p:spPr>
          <a:xfrm>
            <a:off x="7153088" y="3245659"/>
            <a:ext cx="248021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檢查看看是不是和當初設計是一致的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!</a:t>
            </a:r>
            <a:endParaRPr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D647BDD-3022-4619-9ACB-9DAC053D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981" y="3656348"/>
            <a:ext cx="1609175" cy="22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360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>
            <a:extLst>
              <a:ext uri="{FF2B5EF4-FFF2-40B4-BE49-F238E27FC236}">
                <a16:creationId xmlns:a16="http://schemas.microsoft.com/office/drawing/2014/main" xmlns="" id="{07EF9C74-0C0A-4B7B-8C3E-FFE562FF7D9F}"/>
              </a:ext>
            </a:extLst>
          </p:cNvPr>
          <p:cNvSpPr/>
          <p:nvPr/>
        </p:nvSpPr>
        <p:spPr>
          <a:xfrm>
            <a:off x="8096462" y="3705004"/>
            <a:ext cx="1104474" cy="1184599"/>
          </a:xfrm>
          <a:prstGeom prst="triangle">
            <a:avLst/>
          </a:prstGeom>
          <a:solidFill>
            <a:srgbClr val="DAE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第二部曲：訓練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1208317" y="1792519"/>
            <a:ext cx="986224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把訓練資料的輸入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x_train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，還有正確答案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y_train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丟進去訓練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30C4F37-6E0B-41C9-88D4-32A42F85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98" y="2497881"/>
            <a:ext cx="10833810" cy="1163962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9CFB302E-D39D-4B37-A9D4-9169E49436E2}"/>
              </a:ext>
            </a:extLst>
          </p:cNvPr>
          <p:cNvGrpSpPr/>
          <p:nvPr/>
        </p:nvGrpSpPr>
        <p:grpSpPr>
          <a:xfrm>
            <a:off x="942395" y="3661843"/>
            <a:ext cx="8630810" cy="2031799"/>
            <a:chOff x="378638" y="3471086"/>
            <a:chExt cx="8407116" cy="2031799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3A0C1BE4-1EC8-492C-8A91-8A489EBDF8E4}"/>
                </a:ext>
              </a:extLst>
            </p:cNvPr>
            <p:cNvSpPr/>
            <p:nvPr/>
          </p:nvSpPr>
          <p:spPr>
            <a:xfrm>
              <a:off x="4982688" y="3471086"/>
              <a:ext cx="1075848" cy="1184599"/>
            </a:xfrm>
            <a:prstGeom prst="triangl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2" name="語音泡泡: 圓角矩形 11">
              <a:extLst>
                <a:ext uri="{FF2B5EF4-FFF2-40B4-BE49-F238E27FC236}">
                  <a16:creationId xmlns:a16="http://schemas.microsoft.com/office/drawing/2014/main" xmlns="" id="{9AEDD51A-0FD7-4DD9-A807-84F1DDBC176D}"/>
                </a:ext>
              </a:extLst>
            </p:cNvPr>
            <p:cNvSpPr/>
            <p:nvPr/>
          </p:nvSpPr>
          <p:spPr>
            <a:xfrm>
              <a:off x="378638" y="3894807"/>
              <a:ext cx="8407116" cy="1608078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通常不希望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60000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筆資料都算完才做調整，所以會設所謂的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微批次（</a:t>
              </a:r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mini batch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，而 </a:t>
              </a:r>
              <a:r>
                <a:rPr lang="en-US" altLang="zh-TW" sz="2400" b="1" dirty="0" err="1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batch_size</a:t>
              </a:r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就是設微批次大小，</a:t>
              </a:r>
              <a:r>
                <a:rPr lang="en-US" altLang="zh-TW" sz="2400" b="1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epochs </a:t>
              </a:r>
              <a:r>
                <a:rPr lang="zh-TW" altLang="en-US" sz="2400" b="1" smtClean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則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是整筆數據要訓練幾次。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xmlns="" id="{0B654D84-B326-49D4-82DF-30D0337A0569}"/>
              </a:ext>
            </a:extLst>
          </p:cNvPr>
          <p:cNvSpPr/>
          <p:nvPr/>
        </p:nvSpPr>
        <p:spPr>
          <a:xfrm>
            <a:off x="5257800" y="2839607"/>
            <a:ext cx="1926771" cy="800100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3D86D9B6-43EC-4BB3-8E70-172F15990989}"/>
              </a:ext>
            </a:extLst>
          </p:cNvPr>
          <p:cNvSpPr/>
          <p:nvPr/>
        </p:nvSpPr>
        <p:spPr>
          <a:xfrm>
            <a:off x="8039100" y="2839607"/>
            <a:ext cx="1219199" cy="800100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165327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822</Words>
  <Application>Microsoft Office PowerPoint</Application>
  <PresentationFormat>自訂</PresentationFormat>
  <Paragraphs>127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150</cp:revision>
  <dcterms:created xsi:type="dcterms:W3CDTF">2020-07-01T18:22:10Z</dcterms:created>
  <dcterms:modified xsi:type="dcterms:W3CDTF">2022-10-14T07:26:20Z</dcterms:modified>
</cp:coreProperties>
</file>