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embeddedFontLst>
    <p:embeddedFont>
      <p:font typeface="微軟正黑體" pitchFamily="34" charset="-120"/>
      <p:regular r:id="rId18"/>
      <p:bold r:id="rId19"/>
    </p:embeddedFont>
    <p:embeddedFont>
      <p:font typeface="Helvetica Neue" charset="0"/>
      <p:regular r:id="rId20"/>
      <p:bold r:id="rId21"/>
      <p:italic r:id="rId22"/>
      <p:boldItalic r:id="rId23"/>
    </p:embeddedFont>
    <p:embeddedFont>
      <p:font typeface="Calibri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63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soqE6eEu6i2I/yZN9eSzI5DBw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682" y="-67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8178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05">
  <p:cSld name="標題05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sz="1800" b="1" i="0" u="none" strike="noStrike" cap="non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buNone/>
              <a:defRPr sz="1800" b="1" i="0" u="none" strike="noStrike" cap="non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buNone/>
              <a:defRPr sz="1800" b="1" i="0" u="none" strike="noStrike" cap="non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buNone/>
              <a:defRPr sz="1800" b="1" i="0" u="none" strike="noStrike" cap="non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buNone/>
              <a:defRPr sz="1800" b="1" i="0" u="none" strike="noStrike" cap="non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buNone/>
              <a:defRPr sz="1800" b="1" i="0" u="none" strike="noStrike" cap="non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buNone/>
              <a:defRPr sz="1800" b="1" i="0" u="none" strike="noStrike" cap="non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buNone/>
              <a:defRPr sz="1800" b="1" i="0" u="none" strike="noStrike" cap="non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buNone/>
              <a:defRPr sz="1800" b="1" i="0" u="none" strike="noStrike" cap="non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17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>
            <a:noFill/>
          </a:ln>
          <a:effectLst>
            <a:outerShdw blurRad="635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Google Shape;18;p17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90BE6D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" name="Google Shape;19;p17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/>
            <a:rect l="l" t="t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0" name="Google Shape;20;p17"/>
          <p:cNvGrpSpPr/>
          <p:nvPr/>
        </p:nvGrpSpPr>
        <p:grpSpPr>
          <a:xfrm>
            <a:off x="704170" y="512751"/>
            <a:ext cx="10920922" cy="719020"/>
            <a:chOff x="0" y="0"/>
            <a:chExt cx="21841841" cy="1438038"/>
          </a:xfrm>
        </p:grpSpPr>
        <p:sp>
          <p:nvSpPr>
            <p:cNvPr id="21" name="Google Shape;21;p17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" name="Google Shape;22;p17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/>
              <a:rect l="l" t="t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3" name="Google Shape;23;p17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FFCB78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1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Microsoft JhengHei"/>
              <a:buNone/>
              <a:defRPr sz="6400" b="1" i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2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5504C"/>
              </a:buClr>
              <a:buSzPts val="3000"/>
              <a:buFont typeface="Microsoft JhengHei"/>
              <a:buNone/>
              <a:defRPr sz="3000" b="1" i="0">
                <a:solidFill>
                  <a:srgbClr val="E5504C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65302" y="1807184"/>
            <a:ext cx="2126712" cy="1752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標準只帶標題">
  <p:cSld name="3_標準只帶標題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sz="1800" b="1" i="0" u="none" strike="noStrike" cap="non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buNone/>
              <a:defRPr sz="1800" b="1" i="0" u="none" strike="noStrike" cap="non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buNone/>
              <a:defRPr sz="1800" b="1" i="0" u="none" strike="noStrike" cap="non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buNone/>
              <a:defRPr sz="1800" b="1" i="0" u="none" strike="noStrike" cap="non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buNone/>
              <a:defRPr sz="1800" b="1" i="0" u="none" strike="noStrike" cap="non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buNone/>
              <a:defRPr sz="1800" b="1" i="0" u="none" strike="noStrike" cap="non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buNone/>
              <a:defRPr sz="1800" b="1" i="0" u="none" strike="noStrike" cap="non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buNone/>
              <a:defRPr sz="1800" b="1" i="0" u="none" strike="noStrike" cap="non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buNone/>
              <a:defRPr sz="1800" b="1" i="0" u="none" strike="noStrike" cap="non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18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>
            <a:noFill/>
          </a:ln>
          <a:effectLst>
            <a:outerShdw blurRad="635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Google Shape;30;p18"/>
          <p:cNvSpPr txBox="1">
            <a:spLocks noGrp="1"/>
          </p:cNvSpPr>
          <p:nvPr>
            <p:ph type="body" idx="1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5504C"/>
              </a:buClr>
              <a:buSzPts val="3000"/>
              <a:buFont typeface="Microsoft JhengHei"/>
              <a:buNone/>
              <a:defRPr sz="3000" b="1" i="0">
                <a:solidFill>
                  <a:srgbClr val="E5504C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2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/>
          <p:nvPr/>
        </p:nvSpPr>
        <p:spPr>
          <a:xfrm>
            <a:off x="894047" y="618927"/>
            <a:ext cx="475129" cy="536551"/>
          </a:xfrm>
          <a:custGeom>
            <a:avLst/>
            <a:gdLst/>
            <a:ahLst/>
            <a:cxnLst/>
            <a:rect l="l" t="t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pyter Notebook">
  <p:cSld name="Jupyter Noteboo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/>
          <p:nvPr/>
        </p:nvSpPr>
        <p:spPr>
          <a:xfrm>
            <a:off x="228574" y="323849"/>
            <a:ext cx="11732842" cy="5638385"/>
          </a:xfrm>
          <a:prstGeom prst="roundRect">
            <a:avLst>
              <a:gd name="adj" fmla="val 310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" name="Google Shape;35;p19"/>
          <p:cNvSpPr/>
          <p:nvPr/>
        </p:nvSpPr>
        <p:spPr>
          <a:xfrm>
            <a:off x="228600" y="247650"/>
            <a:ext cx="11732816" cy="11009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513" y="0"/>
                </a:moveTo>
                <a:cubicBezTo>
                  <a:pt x="362" y="0"/>
                  <a:pt x="272" y="1"/>
                  <a:pt x="212" y="269"/>
                </a:cubicBezTo>
                <a:cubicBezTo>
                  <a:pt x="125" y="605"/>
                  <a:pt x="57" y="1333"/>
                  <a:pt x="25" y="2258"/>
                </a:cubicBezTo>
                <a:cubicBezTo>
                  <a:pt x="0" y="2900"/>
                  <a:pt x="0" y="3862"/>
                  <a:pt x="0" y="5466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5466"/>
                </a:lnTo>
                <a:cubicBezTo>
                  <a:pt x="21600" y="3862"/>
                  <a:pt x="21600" y="2900"/>
                  <a:pt x="21575" y="2258"/>
                </a:cubicBezTo>
                <a:cubicBezTo>
                  <a:pt x="21543" y="1333"/>
                  <a:pt x="21475" y="605"/>
                  <a:pt x="21388" y="269"/>
                </a:cubicBezTo>
                <a:cubicBezTo>
                  <a:pt x="21328" y="1"/>
                  <a:pt x="21238" y="0"/>
                  <a:pt x="21087" y="0"/>
                </a:cubicBezTo>
                <a:lnTo>
                  <a:pt x="513" y="0"/>
                </a:lnTo>
                <a:close/>
              </a:path>
            </a:pathLst>
          </a:custGeom>
          <a:solidFill>
            <a:srgbClr val="DEDEDE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" name="Google Shape;36;p19"/>
          <p:cNvSpPr/>
          <p:nvPr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" name="Google Shape;37;p19"/>
          <p:cNvSpPr txBox="1">
            <a:spLocks noGrp="1"/>
          </p:cNvSpPr>
          <p:nvPr>
            <p:ph type="sldNum" idx="1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8" name="Google Shape;38;p19"/>
          <p:cNvGrpSpPr/>
          <p:nvPr/>
        </p:nvGrpSpPr>
        <p:grpSpPr>
          <a:xfrm>
            <a:off x="1783736" y="430098"/>
            <a:ext cx="9854285" cy="648794"/>
            <a:chOff x="0" y="0"/>
            <a:chExt cx="19708567" cy="1297586"/>
          </a:xfrm>
        </p:grpSpPr>
        <p:sp>
          <p:nvSpPr>
            <p:cNvPr id="39" name="Google Shape;39;p19"/>
            <p:cNvSpPr/>
            <p:nvPr/>
          </p:nvSpPr>
          <p:spPr>
            <a:xfrm>
              <a:off x="0" y="0"/>
              <a:ext cx="19708567" cy="1297586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>
              <a:noFill/>
            </a:ln>
            <a:effectLst>
              <a:outerShdw blurRad="635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" name="Google Shape;40;p19"/>
            <p:cNvSpPr/>
            <p:nvPr/>
          </p:nvSpPr>
          <p:spPr>
            <a:xfrm>
              <a:off x="342663" y="191611"/>
              <a:ext cx="857446" cy="968293"/>
            </a:xfrm>
            <a:custGeom>
              <a:avLst/>
              <a:gdLst/>
              <a:ahLst/>
              <a:cxnLst/>
              <a:rect l="l" t="t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90BE6D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1" name="Google Shape;41;p19"/>
          <p:cNvSpPr txBox="1">
            <a:spLocks noGrp="1"/>
          </p:cNvSpPr>
          <p:nvPr>
            <p:ph type="body" idx="1"/>
          </p:nvPr>
        </p:nvSpPr>
        <p:spPr>
          <a:xfrm>
            <a:off x="2586638" y="518533"/>
            <a:ext cx="8832568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5504C"/>
              </a:buClr>
              <a:buSzPts val="3000"/>
              <a:buFont typeface="Microsoft JhengHei"/>
              <a:buNone/>
              <a:defRPr sz="3000" b="1" i="0">
                <a:solidFill>
                  <a:srgbClr val="E5504C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/>
          <p:nvPr/>
        </p:nvSpPr>
        <p:spPr>
          <a:xfrm>
            <a:off x="632225" y="625787"/>
            <a:ext cx="257416" cy="257416"/>
          </a:xfrm>
          <a:prstGeom prst="ellipse">
            <a:avLst/>
          </a:prstGeom>
          <a:solidFill>
            <a:srgbClr val="EC6B5F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" name="Google Shape;43;p19"/>
          <p:cNvSpPr/>
          <p:nvPr/>
        </p:nvSpPr>
        <p:spPr>
          <a:xfrm>
            <a:off x="971398" y="625787"/>
            <a:ext cx="257416" cy="257416"/>
          </a:xfrm>
          <a:prstGeom prst="ellipse">
            <a:avLst/>
          </a:prstGeom>
          <a:solidFill>
            <a:srgbClr val="F4C04F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" name="Google Shape;44;p19"/>
          <p:cNvSpPr/>
          <p:nvPr/>
        </p:nvSpPr>
        <p:spPr>
          <a:xfrm>
            <a:off x="1310571" y="625787"/>
            <a:ext cx="257416" cy="257416"/>
          </a:xfrm>
          <a:prstGeom prst="ellipse">
            <a:avLst/>
          </a:prstGeom>
          <a:solidFill>
            <a:srgbClr val="62C756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Google Shape;45;p19"/>
          <p:cNvSpPr txBox="1"/>
          <p:nvPr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JhengHei"/>
              <a:buNone/>
            </a:pPr>
            <a:r>
              <a:rPr lang="en-US" sz="1800" b="1" i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《少年Py的大冒險-成為Python AI 深度學習達人的第一門課》II-13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標準只帶標題">
  <p:cSld name="1_標準只帶標題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>
            <a:spLocks noGrp="1"/>
          </p:cNvSpPr>
          <p:nvPr>
            <p:ph type="sldNum" idx="1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20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>
            <a:noFill/>
          </a:ln>
          <a:effectLst>
            <a:outerShdw blurRad="635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1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5504C"/>
              </a:buClr>
              <a:buSzPts val="3000"/>
              <a:buFont typeface="Microsoft JhengHei"/>
              <a:buNone/>
              <a:defRPr sz="3000" b="1" i="0">
                <a:solidFill>
                  <a:srgbClr val="E5504C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2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pic>
        <p:nvPicPr>
          <p:cNvPr id="51" name="Google Shape;51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732969" y="323829"/>
            <a:ext cx="744854" cy="92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01">
  <p:cSld name="標題0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21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>
            <a:noFill/>
          </a:ln>
          <a:effectLst>
            <a:outerShdw blurRad="635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21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CB78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Google Shape;56;p21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/>
            <a:rect l="l" t="t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7" name="Google Shape;57;p21"/>
          <p:cNvGrpSpPr/>
          <p:nvPr/>
        </p:nvGrpSpPr>
        <p:grpSpPr>
          <a:xfrm>
            <a:off x="704170" y="512751"/>
            <a:ext cx="10920922" cy="719020"/>
            <a:chOff x="0" y="0"/>
            <a:chExt cx="21841841" cy="1438038"/>
          </a:xfrm>
        </p:grpSpPr>
        <p:sp>
          <p:nvSpPr>
            <p:cNvPr id="58" name="Google Shape;58;p21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9" name="Google Shape;59;p21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/>
              <a:rect l="l" t="t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0" name="Google Shape;60;p21"/>
          <p:cNvSpPr/>
          <p:nvPr/>
        </p:nvSpPr>
        <p:spPr>
          <a:xfrm>
            <a:off x="5283260" y="1771313"/>
            <a:ext cx="1762740" cy="1762740"/>
          </a:xfrm>
          <a:prstGeom prst="ellipse">
            <a:avLst/>
          </a:prstGeom>
          <a:solidFill>
            <a:srgbClr val="498972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p21"/>
          <p:cNvSpPr>
            <a:spLocks noGrp="1"/>
          </p:cNvSpPr>
          <p:nvPr>
            <p:ph type="pic" idx="2"/>
          </p:nvPr>
        </p:nvSpPr>
        <p:spPr>
          <a:xfrm>
            <a:off x="5442350" y="1868893"/>
            <a:ext cx="1444561" cy="2011212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21"/>
          <p:cNvSpPr txBox="1">
            <a:spLocks noGrp="1"/>
          </p:cNvSpPr>
          <p:nvPr>
            <p:ph type="body" idx="1"/>
          </p:nvPr>
        </p:nvSpPr>
        <p:spPr>
          <a:xfrm>
            <a:off x="979947" y="4505145"/>
            <a:ext cx="10369364" cy="8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6400"/>
              <a:buFont typeface="Microsoft JhengHei"/>
              <a:buNone/>
              <a:defRPr sz="6400" b="1" i="0">
                <a:solidFill>
                  <a:srgbClr val="0C0C0C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3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icrosoft JhengHei"/>
              <a:buNone/>
              <a:defRPr sz="3000" b="1" i="0">
                <a:solidFill>
                  <a:schemeClr val="accent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pic>
        <p:nvPicPr>
          <p:cNvPr id="64" name="Google Shape;64;p21" descr="影像"/>
          <p:cNvPicPr preferRelativeResize="0"/>
          <p:nvPr/>
        </p:nvPicPr>
        <p:blipFill rotWithShape="1">
          <a:blip r:embed="rId2">
            <a:alphaModFix/>
          </a:blip>
          <a:srcRect l="3" t="2" r="4" b="17207"/>
          <a:stretch/>
        </p:blipFill>
        <p:spPr>
          <a:xfrm>
            <a:off x="5442407" y="1868945"/>
            <a:ext cx="1444427" cy="1665070"/>
          </a:xfrm>
          <a:custGeom>
            <a:avLst/>
            <a:gdLst/>
            <a:ahLst/>
            <a:cxnLst/>
            <a:rect l="l" t="t" r="r" b="b"/>
            <a:pathLst>
              <a:path w="21600" h="20539" extrusionOk="0">
                <a:moveTo>
                  <a:pt x="4772" y="0"/>
                </a:moveTo>
                <a:cubicBezTo>
                  <a:pt x="3587" y="503"/>
                  <a:pt x="2474" y="1161"/>
                  <a:pt x="1481" y="1980"/>
                </a:cubicBezTo>
                <a:cubicBezTo>
                  <a:pt x="922" y="2441"/>
                  <a:pt x="437" y="2938"/>
                  <a:pt x="0" y="3454"/>
                </a:cubicBezTo>
                <a:lnTo>
                  <a:pt x="0" y="15881"/>
                </a:lnTo>
                <a:cubicBezTo>
                  <a:pt x="437" y="16397"/>
                  <a:pt x="922" y="16894"/>
                  <a:pt x="1481" y="17354"/>
                </a:cubicBezTo>
                <a:cubicBezTo>
                  <a:pt x="6628" y="21600"/>
                  <a:pt x="14972" y="21600"/>
                  <a:pt x="20119" y="17354"/>
                </a:cubicBezTo>
                <a:cubicBezTo>
                  <a:pt x="20678" y="16894"/>
                  <a:pt x="21163" y="16397"/>
                  <a:pt x="21600" y="15881"/>
                </a:cubicBezTo>
                <a:lnTo>
                  <a:pt x="21600" y="3454"/>
                </a:lnTo>
                <a:cubicBezTo>
                  <a:pt x="21163" y="2938"/>
                  <a:pt x="20678" y="2441"/>
                  <a:pt x="20119" y="1980"/>
                </a:cubicBezTo>
                <a:cubicBezTo>
                  <a:pt x="19126" y="1161"/>
                  <a:pt x="18013" y="503"/>
                  <a:pt x="16828" y="0"/>
                </a:cubicBezTo>
                <a:lnTo>
                  <a:pt x="4772" y="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標題05">
  <p:cSld name="1_標題05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sldNum" idx="1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22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>
            <a:noFill/>
          </a:ln>
          <a:effectLst>
            <a:outerShdw blurRad="635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22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8E7B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22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/>
            <a:rect l="l" t="t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0" name="Google Shape;70;p22"/>
          <p:cNvGrpSpPr/>
          <p:nvPr/>
        </p:nvGrpSpPr>
        <p:grpSpPr>
          <a:xfrm>
            <a:off x="704170" y="512751"/>
            <a:ext cx="10920922" cy="719020"/>
            <a:chOff x="0" y="0"/>
            <a:chExt cx="21841841" cy="1438038"/>
          </a:xfrm>
        </p:grpSpPr>
        <p:sp>
          <p:nvSpPr>
            <p:cNvPr id="71" name="Google Shape;71;p22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" name="Google Shape;72;p22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/>
              <a:rect l="l" t="t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73" name="Google Shape;73;p22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99DDC6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BE9"/>
              </a:buClr>
              <a:buSzPts val="6400"/>
              <a:buFont typeface="Microsoft JhengHei"/>
              <a:buNone/>
              <a:defRPr sz="6400" b="1" i="0">
                <a:solidFill>
                  <a:srgbClr val="FFFBE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body" idx="2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5504C"/>
              </a:buClr>
              <a:buSzPts val="3000"/>
              <a:buFont typeface="Microsoft JhengHei"/>
              <a:buNone/>
              <a:defRPr sz="3000" b="1" i="0">
                <a:solidFill>
                  <a:srgbClr val="E5504C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>
            <a:spLocks noGrp="1"/>
          </p:cNvSpPr>
          <p:nvPr>
            <p:ph type="pic" idx="3"/>
          </p:nvPr>
        </p:nvSpPr>
        <p:spPr>
          <a:xfrm>
            <a:off x="5440174" y="1895094"/>
            <a:ext cx="1448792" cy="186273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16"/>
          <p:cNvSpPr txBox="1">
            <a:spLocks noGrp="1"/>
          </p:cNvSpPr>
          <p:nvPr>
            <p:ph type="sldNum" idx="12"/>
          </p:nvPr>
        </p:nvSpPr>
        <p:spPr>
          <a:xfrm>
            <a:off x="11678584" y="6387707"/>
            <a:ext cx="384721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title"/>
          </p:nvPr>
        </p:nvSpPr>
        <p:spPr>
          <a:xfrm>
            <a:off x="603250" y="539750"/>
            <a:ext cx="5238750" cy="71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5504C"/>
              </a:buClr>
              <a:buSzPts val="3000"/>
              <a:buFont typeface="Helvetica Neue"/>
              <a:buNone/>
              <a:defRPr sz="3000" b="0" i="0" u="none" strike="noStrike" cap="none">
                <a:solidFill>
                  <a:srgbClr val="E5504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5504C"/>
              </a:buClr>
              <a:buSzPts val="3000"/>
              <a:buFont typeface="Helvetica Neue"/>
              <a:buNone/>
              <a:defRPr sz="3000" b="0" i="0" u="none" strike="noStrike" cap="none">
                <a:solidFill>
                  <a:srgbClr val="E5504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5504C"/>
              </a:buClr>
              <a:buSzPts val="3000"/>
              <a:buFont typeface="Helvetica Neue"/>
              <a:buNone/>
              <a:defRPr sz="3000" b="0" i="0" u="none" strike="noStrike" cap="none">
                <a:solidFill>
                  <a:srgbClr val="E5504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5504C"/>
              </a:buClr>
              <a:buSzPts val="3000"/>
              <a:buFont typeface="Helvetica Neue"/>
              <a:buNone/>
              <a:defRPr sz="3000" b="0" i="0" u="none" strike="noStrike" cap="none">
                <a:solidFill>
                  <a:srgbClr val="E5504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5504C"/>
              </a:buClr>
              <a:buSzPts val="3000"/>
              <a:buFont typeface="Helvetica Neue"/>
              <a:buNone/>
              <a:defRPr sz="3000" b="0" i="0" u="none" strike="noStrike" cap="none">
                <a:solidFill>
                  <a:srgbClr val="E5504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5504C"/>
              </a:buClr>
              <a:buSzPts val="3000"/>
              <a:buFont typeface="Helvetica Neue"/>
              <a:buNone/>
              <a:defRPr sz="3000" b="0" i="0" u="none" strike="noStrike" cap="none">
                <a:solidFill>
                  <a:srgbClr val="E5504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5504C"/>
              </a:buClr>
              <a:buSzPts val="3000"/>
              <a:buFont typeface="Helvetica Neue"/>
              <a:buNone/>
              <a:defRPr sz="3000" b="0" i="0" u="none" strike="noStrike" cap="none">
                <a:solidFill>
                  <a:srgbClr val="E5504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5504C"/>
              </a:buClr>
              <a:buSzPts val="3000"/>
              <a:buFont typeface="Helvetica Neue"/>
              <a:buNone/>
              <a:defRPr sz="3000" b="0" i="0" u="none" strike="noStrike" cap="none">
                <a:solidFill>
                  <a:srgbClr val="E5504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5504C"/>
              </a:buClr>
              <a:buSzPts val="3000"/>
              <a:buFont typeface="Helvetica Neue"/>
              <a:buNone/>
              <a:defRPr sz="3000" b="0" i="0" u="none" strike="noStrike" cap="none">
                <a:solidFill>
                  <a:srgbClr val="E5504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body" idx="1"/>
          </p:nvPr>
        </p:nvSpPr>
        <p:spPr>
          <a:xfrm>
            <a:off x="603250" y="2124252"/>
            <a:ext cx="5238750" cy="4128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marR="0" lvl="0" indent="-416052" algn="l" rtl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Helvetica Neue"/>
              <a:buChar char="•"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16052" algn="l" rtl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Helvetica Neue"/>
              <a:buChar char="•"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16052" algn="l" rtl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Helvetica Neue"/>
              <a:buChar char="•"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416052" algn="l" rtl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Helvetica Neue"/>
              <a:buChar char="•"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416051" algn="l" rtl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Helvetica Neue"/>
              <a:buChar char="•"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16051" algn="l" rtl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Helvetica Neue"/>
              <a:buChar char="•"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416051" algn="l" rtl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Helvetica Neue"/>
              <a:buChar char="•"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416051" algn="l" rtl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Helvetica Neue"/>
              <a:buChar char="•"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416052" algn="l" rtl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Helvetica Neue"/>
              <a:buChar char="•"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/>
          <p:nvPr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JhengHei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《少年Py的大冒險-成為Python AI 深度學習達人的第一門課》II-13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>
            <a:spLocks noGrp="1"/>
          </p:cNvSpPr>
          <p:nvPr>
            <p:ph type="sldNum" idx="1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icrosoft JhengHei"/>
              <a:buNone/>
            </a:pPr>
            <a:fld id="{00000000-1234-1234-1234-123412341234}" type="slidenum">
              <a:rPr lang="en-US" sz="1800" b="1" i="0" u="none" strike="noStrike" cap="non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fld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2" name="Google Shape;82;p1"/>
          <p:cNvSpPr txBox="1">
            <a:spLocks noGrp="1"/>
          </p:cNvSpPr>
          <p:nvPr>
            <p:ph type="body" idx="1"/>
          </p:nvPr>
        </p:nvSpPr>
        <p:spPr>
          <a:xfrm>
            <a:off x="781050" y="4086570"/>
            <a:ext cx="10839450" cy="1727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Microsoft JhengHei"/>
              <a:buNone/>
            </a:pPr>
            <a:r>
              <a:rPr lang="en-US" sz="6600" dirty="0" err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讀回我們的</a:t>
            </a:r>
            <a:r>
              <a:rPr lang="en-US" sz="6600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model, 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Microsoft JhengHei"/>
              <a:buNone/>
            </a:pPr>
            <a:r>
              <a:rPr lang="en-US" sz="6600" dirty="0" err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gradio</a:t>
            </a:r>
            <a:r>
              <a:rPr lang="en-US" sz="6600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6600" dirty="0" err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瞬間打造網路app</a:t>
            </a:r>
            <a:r>
              <a:rPr lang="en-US" sz="6600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！</a:t>
            </a:r>
            <a:endParaRPr sz="6600" dirty="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3" name="Google Shape;83;p1"/>
          <p:cNvSpPr txBox="1">
            <a:spLocks noGrp="1"/>
          </p:cNvSpPr>
          <p:nvPr>
            <p:ph type="body" idx="2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5504C"/>
              </a:buClr>
              <a:buSzPts val="3000"/>
              <a:buFont typeface="Microsoft JhengHei"/>
              <a:buNone/>
            </a:pPr>
            <a:r>
              <a:rPr lang="en-US"/>
              <a:t>冒險13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>
            <a:spLocks noGrp="1"/>
          </p:cNvSpPr>
          <p:nvPr>
            <p:ph type="sldNum" idx="1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微軟正黑體" pitchFamily="34" charset="-120"/>
                <a:ea typeface="微軟正黑體" pitchFamily="34" charset="-120"/>
              </a:rPr>
              <a:t>10</a:t>
            </a:fld>
            <a:endParaRPr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1"/>
          </p:nvPr>
        </p:nvSpPr>
        <p:spPr>
          <a:xfrm>
            <a:off x="2586638" y="518533"/>
            <a:ext cx="8832568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5504C"/>
              </a:buClr>
              <a:buSzPts val="3000"/>
              <a:buFont typeface="Microsoft JhengHei"/>
              <a:buNone/>
            </a:pPr>
            <a:r>
              <a:rPr lang="en-US">
                <a:latin typeface="微軟正黑體" pitchFamily="34" charset="-120"/>
                <a:ea typeface="微軟正黑體" pitchFamily="34" charset="-120"/>
                <a:sym typeface="Microsoft JhengHei"/>
              </a:rPr>
              <a:t>03 </a:t>
            </a:r>
            <a:r>
              <a:rPr lang="en-US">
                <a:latin typeface="微軟正黑體" pitchFamily="34" charset="-120"/>
                <a:ea typeface="微軟正黑體" pitchFamily="34" charset="-120"/>
              </a:rPr>
              <a:t>設計要給Gradio 用的函式</a:t>
            </a:r>
            <a:endParaRPr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5" name="Google Shape;185;p10"/>
          <p:cNvSpPr/>
          <p:nvPr/>
        </p:nvSpPr>
        <p:spPr>
          <a:xfrm>
            <a:off x="4327062" y="1792519"/>
            <a:ext cx="3608403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7F6000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建立字典格式</a:t>
            </a:r>
            <a:endParaRPr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6" name="Google Shape;186;p10"/>
          <p:cNvSpPr txBox="1"/>
          <p:nvPr/>
        </p:nvSpPr>
        <p:spPr>
          <a:xfrm>
            <a:off x="795775" y="2508007"/>
            <a:ext cx="10868381" cy="51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所有「答案」可能是 : ["0", "1", "2", "3", "4", "5", "6", "7", "8", "9"]</a:t>
            </a:r>
            <a:endParaRPr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87" name="Google Shape;18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271" y="3716071"/>
            <a:ext cx="10868381" cy="727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270" y="4539158"/>
            <a:ext cx="10868381" cy="117605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0"/>
          <p:cNvSpPr txBox="1"/>
          <p:nvPr/>
        </p:nvSpPr>
        <p:spPr>
          <a:xfrm>
            <a:off x="334270" y="3160195"/>
            <a:ext cx="10868381" cy="51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8E7B"/>
              </a:buClr>
              <a:buSzPts val="2400"/>
              <a:buFont typeface="Arial"/>
              <a:buChar char="▶"/>
            </a:pPr>
            <a:r>
              <a:rPr lang="en-US" sz="2400" b="1">
                <a:solidFill>
                  <a:schemeClr val="dk1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用 list 快速生成這個串列</a:t>
            </a:r>
            <a:endParaRPr sz="2400" b="1">
              <a:solidFill>
                <a:schemeClr val="dk1"/>
              </a:solidFill>
              <a:latin typeface="微軟正黑體" pitchFamily="34" charset="-120"/>
              <a:ea typeface="微軟正黑體" pitchFamily="34" charset="-120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>
            <a:spLocks noGrp="1"/>
          </p:cNvSpPr>
          <p:nvPr>
            <p:ph type="sldNum" idx="1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微軟正黑體" pitchFamily="34" charset="-120"/>
                <a:ea typeface="微軟正黑體" pitchFamily="34" charset="-120"/>
              </a:rPr>
              <a:t>11</a:t>
            </a:fld>
            <a:endParaRPr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1"/>
          </p:nvPr>
        </p:nvSpPr>
        <p:spPr>
          <a:xfrm>
            <a:off x="2586638" y="518533"/>
            <a:ext cx="8832568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5504C"/>
              </a:buClr>
              <a:buSzPts val="3000"/>
              <a:buFont typeface="Microsoft JhengHei"/>
              <a:buNone/>
            </a:pPr>
            <a:r>
              <a:rPr lang="en-US">
                <a:latin typeface="微軟正黑體" pitchFamily="34" charset="-120"/>
                <a:ea typeface="微軟正黑體" pitchFamily="34" charset="-120"/>
                <a:sym typeface="Microsoft JhengHei"/>
              </a:rPr>
              <a:t>03 </a:t>
            </a:r>
            <a:r>
              <a:rPr lang="en-US">
                <a:latin typeface="微軟正黑體" pitchFamily="34" charset="-120"/>
                <a:ea typeface="微軟正黑體" pitchFamily="34" charset="-120"/>
              </a:rPr>
              <a:t>設計要給Gradio 用的函式</a:t>
            </a:r>
            <a:endParaRPr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5094509" y="1792518"/>
            <a:ext cx="2106165" cy="513601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7F6000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最後的輸出</a:t>
            </a:r>
            <a:endParaRPr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97" name="Google Shape;19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319" y="2336954"/>
            <a:ext cx="9188552" cy="36342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8" name="Google Shape;198;p11"/>
          <p:cNvGrpSpPr/>
          <p:nvPr/>
        </p:nvGrpSpPr>
        <p:grpSpPr>
          <a:xfrm>
            <a:off x="6017697" y="2866930"/>
            <a:ext cx="3531249" cy="1734787"/>
            <a:chOff x="5250507" y="4220150"/>
            <a:chExt cx="3380013" cy="1837750"/>
          </a:xfrm>
        </p:grpSpPr>
        <p:sp>
          <p:nvSpPr>
            <p:cNvPr id="199" name="Google Shape;199;p11"/>
            <p:cNvSpPr/>
            <p:nvPr/>
          </p:nvSpPr>
          <p:spPr>
            <a:xfrm flipH="1">
              <a:off x="5250507" y="4220150"/>
              <a:ext cx="3380013" cy="183775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727" y="0"/>
                  </a:moveTo>
                  <a:cubicBezTo>
                    <a:pt x="1221" y="0"/>
                    <a:pt x="0" y="1569"/>
                    <a:pt x="0" y="3504"/>
                  </a:cubicBezTo>
                  <a:lnTo>
                    <a:pt x="0" y="14579"/>
                  </a:lnTo>
                  <a:cubicBezTo>
                    <a:pt x="0" y="16514"/>
                    <a:pt x="1221" y="18083"/>
                    <a:pt x="2727" y="18083"/>
                  </a:cubicBezTo>
                  <a:lnTo>
                    <a:pt x="3320" y="18083"/>
                  </a:lnTo>
                  <a:lnTo>
                    <a:pt x="1410" y="21600"/>
                  </a:lnTo>
                  <a:lnTo>
                    <a:pt x="5015" y="18083"/>
                  </a:lnTo>
                  <a:lnTo>
                    <a:pt x="18873" y="18083"/>
                  </a:lnTo>
                  <a:cubicBezTo>
                    <a:pt x="20379" y="18083"/>
                    <a:pt x="21600" y="16514"/>
                    <a:pt x="21600" y="14579"/>
                  </a:cubicBezTo>
                  <a:lnTo>
                    <a:pt x="21600" y="3504"/>
                  </a:lnTo>
                  <a:cubicBezTo>
                    <a:pt x="21600" y="1569"/>
                    <a:pt x="20379" y="0"/>
                    <a:pt x="18873" y="0"/>
                  </a:cubicBez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 w="508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71425" tIns="71425" rIns="71425" bIns="71425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endParaRPr>
            </a:p>
          </p:txBody>
        </p:sp>
        <p:sp>
          <p:nvSpPr>
            <p:cNvPr id="200" name="Google Shape;200;p11"/>
            <p:cNvSpPr txBox="1"/>
            <p:nvPr/>
          </p:nvSpPr>
          <p:spPr>
            <a:xfrm>
              <a:off x="5453744" y="4361439"/>
              <a:ext cx="3000857" cy="1326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425" tIns="71425" rIns="71425" bIns="71425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微軟正黑體" pitchFamily="34" charset="-120"/>
                  <a:ea typeface="微軟正黑體" pitchFamily="34" charset="-120"/>
                  <a:cs typeface="Helvetica Neue"/>
                  <a:sym typeface="Helvetica Neue"/>
                </a:rPr>
                <a:t>用 Python 很酷炫的 </a:t>
              </a:r>
              <a:r>
                <a:rPr lang="en-US" sz="2400" b="1">
                  <a:solidFill>
                    <a:srgbClr val="0A6FB7"/>
                  </a:solidFill>
                  <a:latin typeface="微軟正黑體" pitchFamily="34" charset="-120"/>
                  <a:ea typeface="微軟正黑體" pitchFamily="34" charset="-120"/>
                  <a:cs typeface="Helvetica Neue"/>
                  <a:sym typeface="Helvetica Neue"/>
                </a:rPr>
                <a:t>list comprehension </a:t>
              </a:r>
              <a:r>
                <a:rPr lang="en-US" sz="2400" b="1">
                  <a:solidFill>
                    <a:schemeClr val="dk1"/>
                  </a:solidFill>
                  <a:latin typeface="微軟正黑體" pitchFamily="34" charset="-120"/>
                  <a:ea typeface="微軟正黑體" pitchFamily="34" charset="-120"/>
                  <a:cs typeface="Helvetica Neue"/>
                  <a:sym typeface="Helvetica Neue"/>
                </a:rPr>
                <a:t>的手法來完成!</a:t>
              </a: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pic>
        <p:nvPicPr>
          <p:cNvPr id="201" name="Google Shape;201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84871" y="3819805"/>
            <a:ext cx="1834335" cy="2104658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1"/>
          <p:cNvSpPr txBox="1"/>
          <p:nvPr/>
        </p:nvSpPr>
        <p:spPr>
          <a:xfrm>
            <a:off x="2111763" y="4601717"/>
            <a:ext cx="5848896" cy="1252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8E7B"/>
              </a:buClr>
              <a:buSzPts val="2400"/>
              <a:buFont typeface="Arial"/>
              <a:buChar char="▶"/>
            </a:pPr>
            <a:r>
              <a:rPr lang="en-US" sz="2400" b="1" dirty="0">
                <a:solidFill>
                  <a:schemeClr val="dk1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把 prediction[i] </a:t>
            </a:r>
            <a:r>
              <a:rPr lang="en-US" sz="2400" b="1" dirty="0" err="1">
                <a:solidFill>
                  <a:schemeClr val="dk1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又轉為</a:t>
            </a:r>
            <a:r>
              <a:rPr lang="en-US" sz="2400" b="1" dirty="0">
                <a:solidFill>
                  <a:schemeClr val="dk1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 float </a:t>
            </a:r>
            <a:r>
              <a:rPr lang="en-US" sz="2400" b="1" dirty="0" err="1">
                <a:solidFill>
                  <a:schemeClr val="dk1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的格式。這是因為</a:t>
            </a:r>
            <a:r>
              <a:rPr lang="en-US" sz="2400" b="1" dirty="0">
                <a:solidFill>
                  <a:schemeClr val="dk1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Gradio</a:t>
            </a:r>
            <a:r>
              <a:rPr lang="en-US" sz="2400" b="1" dirty="0">
                <a:solidFill>
                  <a:schemeClr val="dk1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的要求，這麼做比較不會出亂子</a:t>
            </a:r>
            <a:r>
              <a:rPr lang="en-US" sz="2400" b="1" dirty="0">
                <a:solidFill>
                  <a:schemeClr val="dk1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。</a:t>
            </a:r>
            <a:endParaRPr sz="2400" b="1" dirty="0">
              <a:solidFill>
                <a:schemeClr val="dk1"/>
              </a:solidFill>
              <a:latin typeface="微軟正黑體" pitchFamily="34" charset="-120"/>
              <a:ea typeface="微軟正黑體" pitchFamily="34" charset="-120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>
            <a:spLocks noGrp="1"/>
          </p:cNvSpPr>
          <p:nvPr>
            <p:ph type="sldNum" idx="1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微軟正黑體" pitchFamily="34" charset="-120"/>
                <a:ea typeface="微軟正黑體" pitchFamily="34" charset="-120"/>
              </a:rPr>
              <a:t>12</a:t>
            </a:fld>
            <a:endParaRPr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8" name="Google Shape;208;p12"/>
          <p:cNvSpPr txBox="1">
            <a:spLocks noGrp="1"/>
          </p:cNvSpPr>
          <p:nvPr>
            <p:ph type="body" idx="1"/>
          </p:nvPr>
        </p:nvSpPr>
        <p:spPr>
          <a:xfrm>
            <a:off x="2586638" y="518533"/>
            <a:ext cx="8832568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5504C"/>
              </a:buClr>
              <a:buSzPts val="3000"/>
              <a:buFont typeface="Microsoft JhengHei"/>
              <a:buNone/>
            </a:pPr>
            <a:r>
              <a:rPr lang="en-US">
                <a:latin typeface="微軟正黑體" pitchFamily="34" charset="-120"/>
                <a:ea typeface="微軟正黑體" pitchFamily="34" charset="-120"/>
                <a:sym typeface="Microsoft JhengHei"/>
              </a:rPr>
              <a:t>04 </a:t>
            </a:r>
            <a:r>
              <a:rPr lang="en-US">
                <a:latin typeface="微軟正黑體" pitchFamily="34" charset="-120"/>
                <a:ea typeface="微軟正黑體" pitchFamily="34" charset="-120"/>
              </a:rPr>
              <a:t>完成我們的 Web App ！</a:t>
            </a:r>
            <a:endParaRPr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9" name="Google Shape;209;p12"/>
          <p:cNvSpPr/>
          <p:nvPr/>
        </p:nvSpPr>
        <p:spPr>
          <a:xfrm>
            <a:off x="3445320" y="1792519"/>
            <a:ext cx="5437203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7F6000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用gr.Interface 打造 web app</a:t>
            </a:r>
            <a:endParaRPr sz="2800" b="1">
              <a:solidFill>
                <a:srgbClr val="7F6000"/>
              </a:solidFill>
              <a:latin typeface="微軟正黑體" pitchFamily="34" charset="-120"/>
              <a:ea typeface="微軟正黑體" pitchFamily="34" charset="-120"/>
              <a:cs typeface="Helvetica Neue"/>
              <a:sym typeface="Helvetica Neue"/>
            </a:endParaRPr>
          </a:p>
        </p:txBody>
      </p:sp>
      <p:pic>
        <p:nvPicPr>
          <p:cNvPr id="210" name="Google Shape;21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3713" y="3115890"/>
            <a:ext cx="11071549" cy="1897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1943" y="5013524"/>
            <a:ext cx="11103319" cy="76744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2"/>
          <p:cNvSpPr txBox="1"/>
          <p:nvPr/>
        </p:nvSpPr>
        <p:spPr>
          <a:xfrm>
            <a:off x="331943" y="2602289"/>
            <a:ext cx="10868381" cy="51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8E7B"/>
              </a:buClr>
              <a:buSzPts val="2400"/>
              <a:buFont typeface="Arial"/>
              <a:buChar char="▶"/>
            </a:pPr>
            <a:r>
              <a:rPr lang="en-US" sz="2400" b="1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“sketchpad” </a:t>
            </a:r>
            <a:r>
              <a:rPr lang="en-US" sz="2400" b="1">
                <a:solidFill>
                  <a:schemeClr val="dk1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是一個繪圖板輸入的方式。意思是真的可以做手寫辨識！</a:t>
            </a:r>
            <a:endParaRPr sz="2400" b="1">
              <a:solidFill>
                <a:schemeClr val="dk1"/>
              </a:solidFill>
              <a:latin typeface="微軟正黑體" pitchFamily="34" charset="-120"/>
              <a:ea typeface="微軟正黑體" pitchFamily="34" charset="-120"/>
              <a:cs typeface="Helvetica Neue"/>
              <a:sym typeface="Helvetica Neue"/>
            </a:endParaRPr>
          </a:p>
        </p:txBody>
      </p:sp>
      <p:sp>
        <p:nvSpPr>
          <p:cNvPr id="213" name="Google Shape;213;p12"/>
          <p:cNvSpPr/>
          <p:nvPr/>
        </p:nvSpPr>
        <p:spPr>
          <a:xfrm>
            <a:off x="4457700" y="4064707"/>
            <a:ext cx="1638300" cy="576000"/>
          </a:xfrm>
          <a:prstGeom prst="ellipse">
            <a:avLst/>
          </a:prstGeom>
          <a:noFill/>
          <a:ln w="38100" cap="flat" cmpd="sng">
            <a:solidFill>
              <a:srgbClr val="C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"/>
          <p:cNvSpPr txBox="1">
            <a:spLocks noGrp="1"/>
          </p:cNvSpPr>
          <p:nvPr>
            <p:ph type="sldNum" idx="1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微軟正黑體" pitchFamily="34" charset="-120"/>
                <a:ea typeface="微軟正黑體" pitchFamily="34" charset="-120"/>
              </a:rPr>
              <a:t>13</a:t>
            </a:fld>
            <a:endParaRPr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9" name="Google Shape;219;p13"/>
          <p:cNvSpPr txBox="1">
            <a:spLocks noGrp="1"/>
          </p:cNvSpPr>
          <p:nvPr>
            <p:ph type="body" idx="1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5504C"/>
              </a:buClr>
              <a:buSzPts val="3000"/>
              <a:buFont typeface="Microsoft JhengHei"/>
              <a:buNone/>
            </a:pPr>
            <a:r>
              <a:rPr lang="en-US">
                <a:latin typeface="微軟正黑體" pitchFamily="34" charset="-120"/>
                <a:ea typeface="微軟正黑體" pitchFamily="34" charset="-120"/>
                <a:sym typeface="Microsoft JhengHei"/>
              </a:rPr>
              <a:t>04 </a:t>
            </a:r>
            <a:r>
              <a:rPr lang="en-US">
                <a:latin typeface="微軟正黑體" pitchFamily="34" charset="-120"/>
                <a:ea typeface="微軟正黑體" pitchFamily="34" charset="-120"/>
              </a:rPr>
              <a:t>完成我們的 Web App ！</a:t>
            </a:r>
            <a:endParaRPr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0" name="Google Shape;220;p13"/>
          <p:cNvSpPr txBox="1">
            <a:spLocks noGrp="1"/>
          </p:cNvSpPr>
          <p:nvPr>
            <p:ph type="body" idx="2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304800" lvl="0" indent="-11734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Helvetica Neue"/>
              <a:buNone/>
            </a:pPr>
            <a:endParaRPr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1" name="Google Shape;221;p13"/>
          <p:cNvSpPr/>
          <p:nvPr/>
        </p:nvSpPr>
        <p:spPr>
          <a:xfrm>
            <a:off x="3065930" y="1792519"/>
            <a:ext cx="614530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7F6000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欣賞剛剛出爐的“我的手寫辨識AI</a:t>
            </a:r>
            <a:r>
              <a:rPr lang="en-US" sz="2800" b="1" dirty="0">
                <a:solidFill>
                  <a:srgbClr val="7F6000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”</a:t>
            </a:r>
            <a:endParaRPr sz="2800" b="1" dirty="0">
              <a:solidFill>
                <a:srgbClr val="7F6000"/>
              </a:solidFill>
              <a:latin typeface="微軟正黑體" pitchFamily="34" charset="-120"/>
              <a:ea typeface="微軟正黑體" pitchFamily="34" charset="-120"/>
              <a:cs typeface="Helvetica Neue"/>
              <a:sym typeface="Helvetica Neue"/>
            </a:endParaRPr>
          </a:p>
        </p:txBody>
      </p:sp>
      <p:pic>
        <p:nvPicPr>
          <p:cNvPr id="222" name="Google Shape;22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2142" y="2475195"/>
            <a:ext cx="6611174" cy="355633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3"/>
          <p:cNvSpPr txBox="1"/>
          <p:nvPr/>
        </p:nvSpPr>
        <p:spPr>
          <a:xfrm>
            <a:off x="7477258" y="2519244"/>
            <a:ext cx="3890484" cy="346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8E7B"/>
              </a:buClr>
              <a:buSzPts val="2400"/>
              <a:buFont typeface="Arial"/>
              <a:buChar char="▶"/>
            </a:pPr>
            <a:r>
              <a:rPr lang="en-US" sz="2400" b="1">
                <a:solidFill>
                  <a:schemeClr val="dk1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用出現的 </a:t>
            </a:r>
            <a:r>
              <a:rPr lang="en-US" sz="2400" b="1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https://xxxxx.gradio.app </a:t>
            </a:r>
            <a:r>
              <a:rPr lang="en-US" sz="2400" b="1">
                <a:solidFill>
                  <a:schemeClr val="dk1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的網址分享給親朋好友，讓他們知道你的成果！再次提醒，</a:t>
            </a:r>
            <a:r>
              <a:rPr lang="en-US" sz="2400" b="1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當Colab 運作停止時，Gradio 所建立的互動App也會中斷</a:t>
            </a:r>
            <a:r>
              <a:rPr lang="en-US" sz="2400" b="1">
                <a:solidFill>
                  <a:schemeClr val="dk1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。所以快快去炫耀你的作品吧！</a:t>
            </a:r>
            <a:endParaRPr sz="2400" b="1">
              <a:solidFill>
                <a:schemeClr val="dk1"/>
              </a:solidFill>
              <a:latin typeface="微軟正黑體" pitchFamily="34" charset="-120"/>
              <a:ea typeface="微軟正黑體" pitchFamily="34" charset="-120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 txBox="1">
            <a:spLocks noGrp="1"/>
          </p:cNvSpPr>
          <p:nvPr>
            <p:ph type="sldNum" idx="1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微軟正黑體" pitchFamily="34" charset="-120"/>
                <a:ea typeface="微軟正黑體" pitchFamily="34" charset="-120"/>
              </a:rPr>
              <a:t>14</a:t>
            </a:fld>
            <a:endParaRPr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9" name="Google Shape;229;p14"/>
          <p:cNvSpPr txBox="1">
            <a:spLocks noGrp="1"/>
          </p:cNvSpPr>
          <p:nvPr>
            <p:ph type="body" idx="1"/>
          </p:nvPr>
        </p:nvSpPr>
        <p:spPr>
          <a:xfrm>
            <a:off x="2586638" y="518533"/>
            <a:ext cx="8832568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5504C"/>
              </a:buClr>
              <a:buSzPts val="3000"/>
              <a:buFont typeface="Microsoft JhengHei"/>
              <a:buNone/>
            </a:pPr>
            <a:r>
              <a:rPr lang="en-US">
                <a:latin typeface="微軟正黑體" pitchFamily="34" charset="-120"/>
                <a:ea typeface="微軟正黑體" pitchFamily="34" charset="-120"/>
                <a:sym typeface="Microsoft JhengHei"/>
              </a:rPr>
              <a:t>05 </a:t>
            </a:r>
            <a:r>
              <a:rPr lang="en-US">
                <a:latin typeface="微軟正黑體" pitchFamily="34" charset="-120"/>
                <a:ea typeface="微軟正黑體" pitchFamily="34" charset="-120"/>
              </a:rPr>
              <a:t>補充說明：使用 fashion_mnist 時的標籤</a:t>
            </a:r>
            <a:endParaRPr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0" name="Google Shape;230;p14"/>
          <p:cNvSpPr/>
          <p:nvPr/>
        </p:nvSpPr>
        <p:spPr>
          <a:xfrm>
            <a:off x="3755562" y="1792519"/>
            <a:ext cx="4784060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7F6000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fashion 版的 MNIST 的標籤</a:t>
            </a:r>
            <a:endParaRPr sz="2800" b="1">
              <a:solidFill>
                <a:srgbClr val="7F6000"/>
              </a:solidFill>
              <a:latin typeface="微軟正黑體" pitchFamily="34" charset="-120"/>
              <a:ea typeface="微軟正黑體" pitchFamily="34" charset="-120"/>
              <a:cs typeface="Helvetica Neue"/>
              <a:sym typeface="Helvetica Neue"/>
            </a:endParaRPr>
          </a:p>
        </p:txBody>
      </p:sp>
      <p:pic>
        <p:nvPicPr>
          <p:cNvPr id="231" name="Google Shape;23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7831" y="3317171"/>
            <a:ext cx="10996338" cy="184833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4"/>
          <p:cNvSpPr txBox="1"/>
          <p:nvPr/>
        </p:nvSpPr>
        <p:spPr>
          <a:xfrm>
            <a:off x="597831" y="2803570"/>
            <a:ext cx="10868381" cy="51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8E7B"/>
              </a:buClr>
              <a:buSzPts val="2400"/>
              <a:buFont typeface="Arial"/>
              <a:buChar char="▶"/>
            </a:pPr>
            <a:r>
              <a:rPr lang="en-US" sz="2400" b="1">
                <a:solidFill>
                  <a:schemeClr val="dk1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程式都不用改就可以動了！但標籤內容記得要修改成這樣!</a:t>
            </a:r>
            <a:endParaRPr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>
            <a:spLocks noGrp="1"/>
          </p:cNvSpPr>
          <p:nvPr>
            <p:ph type="sldNum" idx="1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body" idx="1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5504C"/>
              </a:buClr>
              <a:buSzPts val="30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冒險旅程 13</a:t>
            </a:r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body" idx="2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514350" lvl="0" indent="-5143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44"/>
              <a:buFont typeface="Helvetica Neue"/>
              <a:buAutoNum type="arabicPeriod"/>
            </a:pPr>
            <a:r>
              <a:rPr lang="en-US" sz="2800" b="1">
                <a:latin typeface="Microsoft JhengHei"/>
                <a:ea typeface="Microsoft JhengHei"/>
                <a:cs typeface="Microsoft JhengHei"/>
                <a:sym typeface="Microsoft JhengHei"/>
              </a:rPr>
              <a:t>試著使用fashion_mnist 訓練，然後完成fashion 版的web app ！你可能會發現用sketchpad 的輸入好像不太合理，因為你要自己畫衣服啦、鞋子啦 ( 當然你說不定就是想試試誰比較會畫)。有可能改成真的輸入一張照片，輸出的結果為這是哪一類的服飾嗎？</a:t>
            </a:r>
            <a:endParaRPr sz="2800"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40" name="Google Shape;24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44836" y="5252198"/>
            <a:ext cx="907788" cy="987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sldNum" idx="1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微軟正黑體" pitchFamily="34" charset="-120"/>
                <a:ea typeface="微軟正黑體" pitchFamily="34" charset="-120"/>
              </a:rPr>
              <a:t>2</a:t>
            </a:fld>
            <a:endParaRPr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1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5504C"/>
              </a:buClr>
              <a:buSzPts val="3000"/>
              <a:buFont typeface="Microsoft JhengHei"/>
              <a:buNone/>
            </a:pPr>
            <a:r>
              <a:rPr lang="en-US">
                <a:latin typeface="微軟正黑體" pitchFamily="34" charset="-120"/>
                <a:ea typeface="微軟正黑體" pitchFamily="34" charset="-120"/>
              </a:rPr>
              <a:t>超酷炫的 Gradio 套件!</a:t>
            </a:r>
            <a:endParaRPr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0" name="Google Shape;90;p2"/>
          <p:cNvSpPr txBox="1">
            <a:spLocks noGrp="1"/>
          </p:cNvSpPr>
          <p:nvPr>
            <p:ph type="body" idx="2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304800" lvl="0" indent="-17983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68"/>
              <a:buFont typeface="Helvetica Neue"/>
              <a:buNone/>
            </a:pPr>
            <a:endParaRPr sz="1600" b="1">
              <a:solidFill>
                <a:srgbClr val="FFFF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2108866" y="1792519"/>
            <a:ext cx="8047294" cy="502352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7F6000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用 </a:t>
            </a:r>
            <a:r>
              <a:rPr lang="en-US" sz="2800" b="1" i="0" u="none" strike="noStrike" cap="none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Gradio</a:t>
            </a:r>
            <a:r>
              <a:rPr lang="en-US" sz="2800" b="1" i="0" u="none" strike="noStrike" cap="none">
                <a:solidFill>
                  <a:srgbClr val="7F6000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 打造酷炫的網路 app</a:t>
            </a:r>
            <a:endParaRPr sz="2800" b="1" i="0" u="none" strike="noStrike" cap="none">
              <a:solidFill>
                <a:srgbClr val="7F6000"/>
              </a:solidFill>
              <a:latin typeface="微軟正黑體" pitchFamily="34" charset="-120"/>
              <a:ea typeface="微軟正黑體" pitchFamily="34" charset="-120"/>
              <a:cs typeface="Helvetica Neue"/>
              <a:sym typeface="Helvetica Neue"/>
            </a:endParaRPr>
          </a:p>
        </p:txBody>
      </p:sp>
      <p:grpSp>
        <p:nvGrpSpPr>
          <p:cNvPr id="92" name="Google Shape;92;p2"/>
          <p:cNvGrpSpPr/>
          <p:nvPr/>
        </p:nvGrpSpPr>
        <p:grpSpPr>
          <a:xfrm>
            <a:off x="2401540" y="2613495"/>
            <a:ext cx="7461946" cy="3593264"/>
            <a:chOff x="9245995" y="-3200853"/>
            <a:chExt cx="17718462" cy="8705824"/>
          </a:xfrm>
        </p:grpSpPr>
        <p:sp>
          <p:nvSpPr>
            <p:cNvPr id="93" name="Google Shape;93;p2"/>
            <p:cNvSpPr/>
            <p:nvPr/>
          </p:nvSpPr>
          <p:spPr>
            <a:xfrm>
              <a:off x="14141051" y="-3200853"/>
              <a:ext cx="9253908" cy="388036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290" y="0"/>
                  </a:moveTo>
                  <a:cubicBezTo>
                    <a:pt x="1025" y="0"/>
                    <a:pt x="0" y="1751"/>
                    <a:pt x="0" y="3911"/>
                  </a:cubicBezTo>
                  <a:lnTo>
                    <a:pt x="0" y="13394"/>
                  </a:lnTo>
                  <a:cubicBezTo>
                    <a:pt x="0" y="15554"/>
                    <a:pt x="1025" y="17307"/>
                    <a:pt x="2290" y="17307"/>
                  </a:cubicBezTo>
                  <a:lnTo>
                    <a:pt x="4328" y="17307"/>
                  </a:lnTo>
                  <a:lnTo>
                    <a:pt x="2035" y="21600"/>
                  </a:lnTo>
                  <a:lnTo>
                    <a:pt x="5749" y="17307"/>
                  </a:lnTo>
                  <a:lnTo>
                    <a:pt x="19310" y="17307"/>
                  </a:lnTo>
                  <a:cubicBezTo>
                    <a:pt x="20575" y="17307"/>
                    <a:pt x="21600" y="15554"/>
                    <a:pt x="21600" y="13394"/>
                  </a:cubicBezTo>
                  <a:lnTo>
                    <a:pt x="21600" y="3911"/>
                  </a:lnTo>
                  <a:cubicBezTo>
                    <a:pt x="21600" y="1751"/>
                    <a:pt x="20575" y="0"/>
                    <a:pt x="19310" y="0"/>
                  </a:cubicBezTo>
                  <a:lnTo>
                    <a:pt x="2290" y="0"/>
                  </a:lnTo>
                  <a:close/>
                </a:path>
              </a:pathLst>
            </a:custGeom>
            <a:solidFill>
              <a:srgbClr val="FFFFFF"/>
            </a:solidFill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endParaRPr>
            </a:p>
          </p:txBody>
        </p:sp>
        <p:sp>
          <p:nvSpPr>
            <p:cNvPr id="94" name="Google Shape;94;p2"/>
            <p:cNvSpPr txBox="1"/>
            <p:nvPr/>
          </p:nvSpPr>
          <p:spPr>
            <a:xfrm>
              <a:off x="14747691" y="-2940582"/>
              <a:ext cx="8040626" cy="24374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425" tIns="71425" rIns="71425" bIns="71425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>
                  <a:solidFill>
                    <a:schemeClr val="dk1"/>
                  </a:solidFill>
                  <a:latin typeface="微軟正黑體" pitchFamily="34" charset="-120"/>
                  <a:ea typeface="微軟正黑體" pitchFamily="34" charset="-120"/>
                  <a:cs typeface="Helvetica Neue"/>
                  <a:sym typeface="Helvetica Neue"/>
                </a:rPr>
                <a:t>第一次正式使用超酷炫 Gradio 套件!</a:t>
              </a: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95" name="Google Shape;95;p2" descr="mj_svg5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45995" y="-870430"/>
              <a:ext cx="5181601" cy="63754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2" descr="截圖 2022-04-05 下午12.26.29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757568" y="1068753"/>
              <a:ext cx="11206889" cy="372077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sldNum" idx="1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微軟正黑體" pitchFamily="34" charset="-120"/>
                <a:ea typeface="微軟正黑體" pitchFamily="34" charset="-120"/>
              </a:rPr>
              <a:t>3</a:t>
            </a:fld>
            <a:endParaRPr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"/>
          </p:nvPr>
        </p:nvSpPr>
        <p:spPr>
          <a:xfrm>
            <a:off x="2586638" y="518533"/>
            <a:ext cx="8832568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5504C"/>
              </a:buClr>
              <a:buSzPts val="3000"/>
              <a:buFont typeface="Microsoft JhengHei"/>
              <a:buNone/>
            </a:pPr>
            <a:r>
              <a:rPr lang="en-US">
                <a:latin typeface="微軟正黑體" pitchFamily="34" charset="-120"/>
                <a:ea typeface="微軟正黑體" pitchFamily="34" charset="-120"/>
                <a:sym typeface="Microsoft JhengHei"/>
              </a:rPr>
              <a:t>01 </a:t>
            </a:r>
            <a:r>
              <a:rPr lang="en-US">
                <a:latin typeface="微軟正黑體" pitchFamily="34" charset="-120"/>
                <a:ea typeface="微軟正黑體" pitchFamily="34" charset="-120"/>
              </a:rPr>
              <a:t>安裝 Gradio 套件</a:t>
            </a:r>
            <a:endParaRPr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4457697" y="1792519"/>
            <a:ext cx="3363474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7F6000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Colab 安裝 gradio </a:t>
            </a:r>
            <a:endParaRPr sz="2800" b="1">
              <a:solidFill>
                <a:srgbClr val="7F6000"/>
              </a:solidFill>
              <a:latin typeface="微軟正黑體" pitchFamily="34" charset="-120"/>
              <a:ea typeface="微軟正黑體" pitchFamily="34" charset="-120"/>
              <a:cs typeface="Helvetica Neue"/>
              <a:sym typeface="Helvetica Neue"/>
            </a:endParaRPr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538" y="2512427"/>
            <a:ext cx="11082481" cy="769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4070" y="3285100"/>
            <a:ext cx="7071373" cy="1539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4070" y="5391137"/>
            <a:ext cx="9277827" cy="4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 rot="5400000">
            <a:off x="1126322" y="4600429"/>
            <a:ext cx="975360" cy="149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…</a:t>
            </a:r>
            <a:endParaRPr sz="4800" b="0" i="0" u="none" strike="noStrike" cap="none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Helvetica Neue"/>
              <a:sym typeface="Helvetica Neue"/>
            </a:endParaRPr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207099" y="4252170"/>
            <a:ext cx="1641143" cy="1684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/>
          <p:nvPr/>
        </p:nvSpPr>
        <p:spPr>
          <a:xfrm flipH="1">
            <a:off x="7004954" y="2512426"/>
            <a:ext cx="3380013" cy="256575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727" y="0"/>
                </a:moveTo>
                <a:cubicBezTo>
                  <a:pt x="1221" y="0"/>
                  <a:pt x="0" y="1569"/>
                  <a:pt x="0" y="3504"/>
                </a:cubicBezTo>
                <a:lnTo>
                  <a:pt x="0" y="14579"/>
                </a:lnTo>
                <a:cubicBezTo>
                  <a:pt x="0" y="16514"/>
                  <a:pt x="1221" y="18083"/>
                  <a:pt x="2727" y="18083"/>
                </a:cubicBezTo>
                <a:lnTo>
                  <a:pt x="3320" y="18083"/>
                </a:lnTo>
                <a:lnTo>
                  <a:pt x="1410" y="21600"/>
                </a:lnTo>
                <a:lnTo>
                  <a:pt x="5015" y="18083"/>
                </a:lnTo>
                <a:lnTo>
                  <a:pt x="18873" y="18083"/>
                </a:lnTo>
                <a:cubicBezTo>
                  <a:pt x="20379" y="18083"/>
                  <a:pt x="21600" y="16514"/>
                  <a:pt x="21600" y="14579"/>
                </a:cubicBezTo>
                <a:lnTo>
                  <a:pt x="21600" y="3504"/>
                </a:lnTo>
                <a:cubicBezTo>
                  <a:pt x="21600" y="1569"/>
                  <a:pt x="20379" y="0"/>
                  <a:pt x="18873" y="0"/>
                </a:cubicBezTo>
                <a:lnTo>
                  <a:pt x="2727" y="0"/>
                </a:lnTo>
                <a:close/>
              </a:path>
            </a:pathLst>
          </a:custGeom>
          <a:solidFill>
            <a:srgbClr val="FFFFFF"/>
          </a:solidFill>
          <a:ln w="508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微軟正黑體" pitchFamily="34" charset="-120"/>
              <a:ea typeface="微軟正黑體" pitchFamily="34" charset="-120"/>
              <a:cs typeface="Helvetica Neue"/>
              <a:sym typeface="Helvetica Neue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7168243" y="2612064"/>
            <a:ext cx="3038856" cy="1990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Colab 斷線後，所有之前的套件、暫存在 Colab 雲端硬碟的東西都會沒有了</a:t>
            </a:r>
            <a:r>
              <a:rPr lang="en-US" sz="2400" b="1">
                <a:solidFill>
                  <a:schemeClr val="dk1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，所以每次都需要重裝。</a:t>
            </a:r>
            <a:endParaRPr sz="2400" b="1">
              <a:solidFill>
                <a:schemeClr val="dk1"/>
              </a:solidFill>
              <a:latin typeface="微軟正黑體" pitchFamily="34" charset="-120"/>
              <a:ea typeface="微軟正黑體" pitchFamily="34" charset="-120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sldNum" idx="1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微軟正黑體" pitchFamily="34" charset="-120"/>
                <a:ea typeface="微軟正黑體" pitchFamily="34" charset="-120"/>
              </a:rPr>
              <a:t>4</a:t>
            </a:fld>
            <a:endParaRPr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2586638" y="518533"/>
            <a:ext cx="8832568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5504C"/>
              </a:buClr>
              <a:buSzPts val="3000"/>
              <a:buFont typeface="Microsoft JhengHei"/>
              <a:buNone/>
            </a:pPr>
            <a:r>
              <a:rPr lang="en-US">
                <a:latin typeface="微軟正黑體" pitchFamily="34" charset="-120"/>
                <a:ea typeface="微軟正黑體" pitchFamily="34" charset="-120"/>
                <a:sym typeface="Microsoft JhengHei"/>
              </a:rPr>
              <a:t>02 </a:t>
            </a:r>
            <a:r>
              <a:rPr lang="en-US">
                <a:latin typeface="微軟正黑體" pitchFamily="34" charset="-120"/>
                <a:ea typeface="微軟正黑體" pitchFamily="34" charset="-120"/>
              </a:rPr>
              <a:t>讀入我們訓練好的 model</a:t>
            </a:r>
            <a:endParaRPr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2108866" y="1792519"/>
            <a:ext cx="8047294" cy="502352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7F6000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讀入gradio套件與 </a:t>
            </a:r>
            <a:r>
              <a:rPr lang="en-US" sz="2800" b="1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load_model </a:t>
            </a:r>
            <a:r>
              <a:rPr lang="en-US" sz="2800" b="1">
                <a:solidFill>
                  <a:srgbClr val="7F6000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指令</a:t>
            </a:r>
            <a:endParaRPr sz="2800" b="1">
              <a:solidFill>
                <a:srgbClr val="7F6000"/>
              </a:solidFill>
              <a:latin typeface="微軟正黑體" pitchFamily="34" charset="-120"/>
              <a:ea typeface="微軟正黑體" pitchFamily="34" charset="-120"/>
              <a:cs typeface="Helvetica Neue"/>
              <a:sym typeface="Helvetica Neue"/>
            </a:endParaRPr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676" y="2676030"/>
            <a:ext cx="10904647" cy="11629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4"/>
          <p:cNvGrpSpPr/>
          <p:nvPr/>
        </p:nvGrpSpPr>
        <p:grpSpPr>
          <a:xfrm>
            <a:off x="2108866" y="3980444"/>
            <a:ext cx="5036494" cy="1544120"/>
            <a:chOff x="5250507" y="4220150"/>
            <a:chExt cx="3380013" cy="183775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5250507" y="4220150"/>
              <a:ext cx="3380013" cy="183775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727" y="0"/>
                  </a:moveTo>
                  <a:cubicBezTo>
                    <a:pt x="1221" y="0"/>
                    <a:pt x="0" y="1569"/>
                    <a:pt x="0" y="3504"/>
                  </a:cubicBezTo>
                  <a:lnTo>
                    <a:pt x="0" y="14579"/>
                  </a:lnTo>
                  <a:cubicBezTo>
                    <a:pt x="0" y="16514"/>
                    <a:pt x="1221" y="18083"/>
                    <a:pt x="2727" y="18083"/>
                  </a:cubicBezTo>
                  <a:lnTo>
                    <a:pt x="3320" y="18083"/>
                  </a:lnTo>
                  <a:lnTo>
                    <a:pt x="1410" y="21600"/>
                  </a:lnTo>
                  <a:lnTo>
                    <a:pt x="5015" y="18083"/>
                  </a:lnTo>
                  <a:lnTo>
                    <a:pt x="18873" y="18083"/>
                  </a:lnTo>
                  <a:cubicBezTo>
                    <a:pt x="20379" y="18083"/>
                    <a:pt x="21600" y="16514"/>
                    <a:pt x="21600" y="14579"/>
                  </a:cubicBezTo>
                  <a:lnTo>
                    <a:pt x="21600" y="3504"/>
                  </a:lnTo>
                  <a:cubicBezTo>
                    <a:pt x="21600" y="1569"/>
                    <a:pt x="20379" y="0"/>
                    <a:pt x="18873" y="0"/>
                  </a:cubicBez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 w="508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71425" tIns="71425" rIns="71425" bIns="71425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endParaRPr>
            </a:p>
          </p:txBody>
        </p:sp>
        <p:sp>
          <p:nvSpPr>
            <p:cNvPr id="121" name="Google Shape;121;p4"/>
            <p:cNvSpPr txBox="1"/>
            <p:nvPr/>
          </p:nvSpPr>
          <p:spPr>
            <a:xfrm>
              <a:off x="5453743" y="4499320"/>
              <a:ext cx="3038856" cy="10508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425" tIns="71425" rIns="71425" bIns="71425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 err="1">
                  <a:solidFill>
                    <a:schemeClr val="dk1"/>
                  </a:solidFill>
                  <a:latin typeface="微軟正黑體" pitchFamily="34" charset="-120"/>
                  <a:ea typeface="微軟正黑體" pitchFamily="34" charset="-120"/>
                  <a:cs typeface="Helvetica Neue"/>
                  <a:sym typeface="Helvetica Neue"/>
                </a:rPr>
                <a:t>我們只是要讀入訓練好的模型，</a:t>
              </a:r>
              <a:r>
                <a:rPr lang="en-US" sz="2400" b="1" dirty="0" err="1" smtClean="0">
                  <a:solidFill>
                    <a:schemeClr val="dk1"/>
                  </a:solidFill>
                  <a:latin typeface="微軟正黑體" pitchFamily="34" charset="-120"/>
                  <a:ea typeface="微軟正黑體" pitchFamily="34" charset="-120"/>
                  <a:cs typeface="Helvetica Neue"/>
                  <a:sym typeface="Helvetica Neue"/>
                </a:rPr>
                <a:t>沒有要重</a:t>
              </a:r>
              <a:r>
                <a:rPr lang="zh-TW" altLang="en-US" sz="2400" b="1" smtClean="0">
                  <a:solidFill>
                    <a:schemeClr val="dk1"/>
                  </a:solidFill>
                  <a:latin typeface="微軟正黑體" pitchFamily="34" charset="-120"/>
                  <a:ea typeface="微軟正黑體" pitchFamily="34" charset="-120"/>
                  <a:cs typeface="Helvetica Neue"/>
                  <a:sym typeface="Helvetica Neue"/>
                </a:rPr>
                <a:t>架</a:t>
              </a:r>
              <a:r>
                <a:rPr lang="en-US" sz="2400" b="1" smtClean="0">
                  <a:solidFill>
                    <a:schemeClr val="dk1"/>
                  </a:solidFill>
                  <a:latin typeface="微軟正黑體" pitchFamily="34" charset="-120"/>
                  <a:ea typeface="微軟正黑體" pitchFamily="34" charset="-120"/>
                  <a:cs typeface="Helvetica Neue"/>
                  <a:sym typeface="Helvetica Neue"/>
                </a:rPr>
                <a:t>一個神經網路</a:t>
              </a:r>
              <a:r>
                <a:rPr lang="en-US" sz="2400" b="1" dirty="0">
                  <a:solidFill>
                    <a:schemeClr val="dk1"/>
                  </a:solidFill>
                  <a:latin typeface="微軟正黑體" pitchFamily="34" charset="-120"/>
                  <a:ea typeface="微軟正黑體" pitchFamily="34" charset="-120"/>
                  <a:cs typeface="Helvetica Neue"/>
                  <a:sym typeface="Helvetica Neue"/>
                </a:rPr>
                <a:t>!</a:t>
              </a:r>
              <a:endParaRPr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pic>
        <p:nvPicPr>
          <p:cNvPr id="122" name="Google Shape;12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48198" y="3980444"/>
            <a:ext cx="1744788" cy="1944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sldNum" idx="1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微軟正黑體" pitchFamily="34" charset="-120"/>
                <a:ea typeface="微軟正黑體" pitchFamily="34" charset="-120"/>
              </a:rPr>
              <a:t>5</a:t>
            </a:fld>
            <a:endParaRPr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"/>
          </p:nvPr>
        </p:nvSpPr>
        <p:spPr>
          <a:xfrm>
            <a:off x="2586638" y="518533"/>
            <a:ext cx="8832568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5504C"/>
              </a:buClr>
              <a:buSzPts val="3000"/>
              <a:buFont typeface="Microsoft JhengHei"/>
              <a:buNone/>
            </a:pPr>
            <a:r>
              <a:rPr lang="en-US">
                <a:latin typeface="微軟正黑體" pitchFamily="34" charset="-120"/>
                <a:ea typeface="微軟正黑體" pitchFamily="34" charset="-120"/>
                <a:sym typeface="Microsoft JhengHei"/>
              </a:rPr>
              <a:t>02 </a:t>
            </a:r>
            <a:r>
              <a:rPr lang="en-US">
                <a:latin typeface="微軟正黑體" pitchFamily="34" charset="-120"/>
                <a:ea typeface="微軟正黑體" pitchFamily="34" charset="-120"/>
              </a:rPr>
              <a:t>讀入我們訓練好的 model</a:t>
            </a:r>
            <a:endParaRPr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3349841" y="1792519"/>
            <a:ext cx="5565563" cy="529682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7F6000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連上google drive 讀回 model</a:t>
            </a:r>
            <a:endParaRPr sz="2800" b="1">
              <a:solidFill>
                <a:srgbClr val="7F6000"/>
              </a:solidFill>
              <a:latin typeface="微軟正黑體" pitchFamily="34" charset="-120"/>
              <a:ea typeface="微軟正黑體" pitchFamily="34" charset="-120"/>
              <a:cs typeface="Helvetica Neue"/>
              <a:sym typeface="Helvetica Neue"/>
            </a:endParaRPr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392" y="2517329"/>
            <a:ext cx="10124890" cy="1468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6391" y="4067051"/>
            <a:ext cx="10124890" cy="889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4566" y="5097869"/>
            <a:ext cx="10076715" cy="61671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5"/>
          <p:cNvSpPr/>
          <p:nvPr/>
        </p:nvSpPr>
        <p:spPr>
          <a:xfrm>
            <a:off x="1469571" y="4987861"/>
            <a:ext cx="1469572" cy="836732"/>
          </a:xfrm>
          <a:prstGeom prst="ellipse">
            <a:avLst/>
          </a:prstGeom>
          <a:noFill/>
          <a:ln w="38100" cap="flat" cmpd="sng">
            <a:solidFill>
              <a:srgbClr val="C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Helvetica Neue"/>
              <a:sym typeface="Helvetica Neue"/>
            </a:endParaRPr>
          </a:p>
        </p:txBody>
      </p:sp>
      <p:grpSp>
        <p:nvGrpSpPr>
          <p:cNvPr id="134" name="Google Shape;134;p5"/>
          <p:cNvGrpSpPr/>
          <p:nvPr/>
        </p:nvGrpSpPr>
        <p:grpSpPr>
          <a:xfrm>
            <a:off x="7002922" y="2971721"/>
            <a:ext cx="3137259" cy="1544120"/>
            <a:chOff x="5250507" y="4220150"/>
            <a:chExt cx="3380013" cy="1837750"/>
          </a:xfrm>
        </p:grpSpPr>
        <p:sp>
          <p:nvSpPr>
            <p:cNvPr id="135" name="Google Shape;135;p5"/>
            <p:cNvSpPr/>
            <p:nvPr/>
          </p:nvSpPr>
          <p:spPr>
            <a:xfrm flipH="1">
              <a:off x="5250507" y="4220150"/>
              <a:ext cx="3380013" cy="183775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727" y="0"/>
                  </a:moveTo>
                  <a:cubicBezTo>
                    <a:pt x="1221" y="0"/>
                    <a:pt x="0" y="1569"/>
                    <a:pt x="0" y="3504"/>
                  </a:cubicBezTo>
                  <a:lnTo>
                    <a:pt x="0" y="14579"/>
                  </a:lnTo>
                  <a:cubicBezTo>
                    <a:pt x="0" y="16514"/>
                    <a:pt x="1221" y="18083"/>
                    <a:pt x="2727" y="18083"/>
                  </a:cubicBezTo>
                  <a:lnTo>
                    <a:pt x="3320" y="18083"/>
                  </a:lnTo>
                  <a:lnTo>
                    <a:pt x="1410" y="21600"/>
                  </a:lnTo>
                  <a:lnTo>
                    <a:pt x="5015" y="18083"/>
                  </a:lnTo>
                  <a:lnTo>
                    <a:pt x="18873" y="18083"/>
                  </a:lnTo>
                  <a:cubicBezTo>
                    <a:pt x="20379" y="18083"/>
                    <a:pt x="21600" y="16514"/>
                    <a:pt x="21600" y="14579"/>
                  </a:cubicBezTo>
                  <a:lnTo>
                    <a:pt x="21600" y="3504"/>
                  </a:lnTo>
                  <a:cubicBezTo>
                    <a:pt x="21600" y="1569"/>
                    <a:pt x="20379" y="0"/>
                    <a:pt x="18873" y="0"/>
                  </a:cubicBez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 w="508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71425" tIns="71425" rIns="71425" bIns="71425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endParaRPr>
            </a:p>
          </p:txBody>
        </p:sp>
        <p:sp>
          <p:nvSpPr>
            <p:cNvPr id="136" name="Google Shape;136;p5"/>
            <p:cNvSpPr txBox="1"/>
            <p:nvPr/>
          </p:nvSpPr>
          <p:spPr>
            <a:xfrm>
              <a:off x="5453744" y="4499306"/>
              <a:ext cx="3000857" cy="105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425" tIns="71425" rIns="71425" bIns="71425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微軟正黑體" pitchFamily="34" charset="-120"/>
                  <a:ea typeface="微軟正黑體" pitchFamily="34" charset="-120"/>
                  <a:cs typeface="Helvetica Neue"/>
                  <a:sym typeface="Helvetica Neue"/>
                </a:rPr>
                <a:t>基本上就跟存下模型的步驟差不多!</a:t>
              </a: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pic>
        <p:nvPicPr>
          <p:cNvPr id="137" name="Google Shape;137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69222" y="3882253"/>
            <a:ext cx="1678212" cy="2064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微軟正黑體" pitchFamily="34" charset="-120"/>
                <a:ea typeface="微軟正黑體" pitchFamily="34" charset="-120"/>
              </a:rPr>
              <a:t>6</a:t>
            </a:fld>
            <a:endParaRPr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3" name="Google Shape;143;p6"/>
          <p:cNvSpPr txBox="1">
            <a:spLocks noGrp="1"/>
          </p:cNvSpPr>
          <p:nvPr>
            <p:ph type="body" idx="1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5504C"/>
              </a:buClr>
              <a:buSzPts val="3000"/>
              <a:buFont typeface="Microsoft JhengHei"/>
              <a:buNone/>
            </a:pPr>
            <a:r>
              <a:rPr lang="en-US">
                <a:latin typeface="微軟正黑體" pitchFamily="34" charset="-120"/>
                <a:ea typeface="微軟正黑體" pitchFamily="34" charset="-120"/>
                <a:sym typeface="Microsoft JhengHei"/>
              </a:rPr>
              <a:t>03 </a:t>
            </a:r>
            <a:r>
              <a:rPr lang="en-US">
                <a:latin typeface="微軟正黑體" pitchFamily="34" charset="-120"/>
                <a:ea typeface="微軟正黑體" pitchFamily="34" charset="-120"/>
              </a:rPr>
              <a:t>設計要給Gradio 用的函式</a:t>
            </a:r>
            <a:endParaRPr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4" name="Google Shape;144;p6"/>
          <p:cNvSpPr txBox="1">
            <a:spLocks noGrp="1"/>
          </p:cNvSpPr>
          <p:nvPr>
            <p:ph type="body" idx="2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304800" lvl="0" indent="-17983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68"/>
              <a:buFont typeface="Helvetica Neue"/>
              <a:buNone/>
            </a:pPr>
            <a:endParaRPr sz="1600" b="1">
              <a:solidFill>
                <a:srgbClr val="FFFF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4327062" y="1792519"/>
            <a:ext cx="3608403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7F6000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重點是完成一個函式</a:t>
            </a:r>
            <a:endParaRPr sz="2800" b="1">
              <a:solidFill>
                <a:srgbClr val="7F6000"/>
              </a:solidFill>
              <a:latin typeface="微軟正黑體" pitchFamily="34" charset="-120"/>
              <a:ea typeface="微軟正黑體" pitchFamily="34" charset="-120"/>
              <a:cs typeface="Helvetica Neue"/>
              <a:sym typeface="Helvetica Neue"/>
            </a:endParaRPr>
          </a:p>
        </p:txBody>
      </p:sp>
      <p:pic>
        <p:nvPicPr>
          <p:cNvPr id="146" name="Google Shape;14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9019" y="2613157"/>
            <a:ext cx="9872944" cy="3245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>
            <a:spLocks noGrp="1"/>
          </p:cNvSpPr>
          <p:nvPr>
            <p:ph type="sldNum" idx="1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微軟正黑體" pitchFamily="34" charset="-120"/>
                <a:ea typeface="微軟正黑體" pitchFamily="34" charset="-120"/>
              </a:rPr>
              <a:t>7</a:t>
            </a:fld>
            <a:endParaRPr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1"/>
          </p:nvPr>
        </p:nvSpPr>
        <p:spPr>
          <a:xfrm>
            <a:off x="2586638" y="518533"/>
            <a:ext cx="8832568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5504C"/>
              </a:buClr>
              <a:buSzPts val="3000"/>
              <a:buFont typeface="Microsoft JhengHei"/>
              <a:buNone/>
            </a:pPr>
            <a:r>
              <a:rPr lang="en-US">
                <a:latin typeface="微軟正黑體" pitchFamily="34" charset="-120"/>
                <a:ea typeface="微軟正黑體" pitchFamily="34" charset="-120"/>
                <a:sym typeface="Microsoft JhengHei"/>
              </a:rPr>
              <a:t>03 </a:t>
            </a:r>
            <a:r>
              <a:rPr lang="en-US">
                <a:latin typeface="微軟正黑體" pitchFamily="34" charset="-120"/>
                <a:ea typeface="微軟正黑體" pitchFamily="34" charset="-120"/>
              </a:rPr>
              <a:t>設計要給Gradio 用的函式</a:t>
            </a:r>
            <a:endParaRPr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3" name="Google Shape;153;p7"/>
          <p:cNvSpPr/>
          <p:nvPr/>
        </p:nvSpPr>
        <p:spPr>
          <a:xfrm>
            <a:off x="4327062" y="1792519"/>
            <a:ext cx="3608403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7F6000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重點是完成一個函式</a:t>
            </a:r>
            <a:endParaRPr sz="2800" b="1">
              <a:solidFill>
                <a:srgbClr val="7F6000"/>
              </a:solidFill>
              <a:latin typeface="微軟正黑體" pitchFamily="34" charset="-120"/>
              <a:ea typeface="微軟正黑體" pitchFamily="34" charset="-120"/>
              <a:cs typeface="Helvetica Neue"/>
              <a:sym typeface="Helvetica Neue"/>
            </a:endParaRPr>
          </a:p>
        </p:txBody>
      </p:sp>
      <p:pic>
        <p:nvPicPr>
          <p:cNvPr id="154" name="Google Shape;15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146" y="2519470"/>
            <a:ext cx="10868381" cy="218446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7"/>
          <p:cNvSpPr txBox="1"/>
          <p:nvPr/>
        </p:nvSpPr>
        <p:spPr>
          <a:xfrm>
            <a:off x="446145" y="4703934"/>
            <a:ext cx="10868381" cy="1252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8E7B"/>
              </a:buClr>
              <a:buSzPts val="2400"/>
              <a:buFont typeface="Arial"/>
              <a:buChar char="▶"/>
            </a:pPr>
            <a:r>
              <a:rPr lang="en-US" sz="2400" b="1">
                <a:solidFill>
                  <a:schemeClr val="dk1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輸入是張圖片沒有問題，輸出看要給 Gradio 哪種輸出型態，我們準備選 </a:t>
            </a:r>
            <a:r>
              <a:rPr lang="en-US" sz="2400" b="1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“label” </a:t>
            </a:r>
            <a:r>
              <a:rPr lang="en-US" sz="2400" b="1">
                <a:solidFill>
                  <a:schemeClr val="dk1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這種輸出(outputs="label")，這要求輸出成一個字典的資料型態，內容就是每個資料型態，對應的機率是多少。</a:t>
            </a:r>
            <a:endParaRPr sz="2400" b="1">
              <a:solidFill>
                <a:schemeClr val="dk1"/>
              </a:solidFill>
              <a:latin typeface="微軟正黑體" pitchFamily="34" charset="-120"/>
              <a:ea typeface="微軟正黑體" pitchFamily="34" charset="-120"/>
              <a:cs typeface="Helvetica Neue"/>
              <a:sym typeface="Helvetica Neue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802554" y="3060302"/>
            <a:ext cx="716003" cy="434014"/>
          </a:xfrm>
          <a:prstGeom prst="ellipse">
            <a:avLst/>
          </a:prstGeom>
          <a:noFill/>
          <a:ln w="38100" cap="flat" cmpd="sng">
            <a:solidFill>
              <a:srgbClr val="C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7"/>
          <p:cNvSpPr/>
          <p:nvPr/>
        </p:nvSpPr>
        <p:spPr>
          <a:xfrm>
            <a:off x="877473" y="3749343"/>
            <a:ext cx="1032970" cy="434014"/>
          </a:xfrm>
          <a:prstGeom prst="ellipse">
            <a:avLst/>
          </a:prstGeom>
          <a:noFill/>
          <a:ln w="38100" cap="flat" cmpd="sng">
            <a:solidFill>
              <a:srgbClr val="C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>
            <a:spLocks noGrp="1"/>
          </p:cNvSpPr>
          <p:nvPr>
            <p:ph type="sldNum" idx="1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微軟正黑體" pitchFamily="34" charset="-120"/>
                <a:ea typeface="微軟正黑體" pitchFamily="34" charset="-120"/>
              </a:rPr>
              <a:t>8</a:t>
            </a:fld>
            <a:endParaRPr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3" name="Google Shape;163;p8"/>
          <p:cNvSpPr txBox="1">
            <a:spLocks noGrp="1"/>
          </p:cNvSpPr>
          <p:nvPr>
            <p:ph type="body" idx="1"/>
          </p:nvPr>
        </p:nvSpPr>
        <p:spPr>
          <a:xfrm>
            <a:off x="2586638" y="518533"/>
            <a:ext cx="8832568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5504C"/>
              </a:buClr>
              <a:buSzPts val="3000"/>
              <a:buFont typeface="Microsoft JhengHei"/>
              <a:buNone/>
            </a:pPr>
            <a:r>
              <a:rPr lang="en-US">
                <a:latin typeface="微軟正黑體" pitchFamily="34" charset="-120"/>
                <a:ea typeface="微軟正黑體" pitchFamily="34" charset="-120"/>
                <a:sym typeface="Microsoft JhengHei"/>
              </a:rPr>
              <a:t>03 </a:t>
            </a:r>
            <a:r>
              <a:rPr lang="en-US">
                <a:latin typeface="微軟正黑體" pitchFamily="34" charset="-120"/>
                <a:ea typeface="微軟正黑體" pitchFamily="34" charset="-120"/>
              </a:rPr>
              <a:t>設計要給Gradio 用的函式</a:t>
            </a:r>
            <a:endParaRPr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4" name="Google Shape;164;p8"/>
          <p:cNvSpPr/>
          <p:nvPr/>
        </p:nvSpPr>
        <p:spPr>
          <a:xfrm>
            <a:off x="4327062" y="1792519"/>
            <a:ext cx="3608403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7F6000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輸入與輸出的型態</a:t>
            </a:r>
            <a:endParaRPr sz="2800" b="1">
              <a:solidFill>
                <a:srgbClr val="7F6000"/>
              </a:solidFill>
              <a:latin typeface="微軟正黑體" pitchFamily="34" charset="-120"/>
              <a:ea typeface="微軟正黑體" pitchFamily="34" charset="-120"/>
              <a:cs typeface="Helvetica Neue"/>
              <a:sym typeface="Helvetica Neue"/>
            </a:endParaRPr>
          </a:p>
        </p:txBody>
      </p:sp>
      <p:pic>
        <p:nvPicPr>
          <p:cNvPr id="165" name="Google Shape;16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9596" y="3099836"/>
            <a:ext cx="10883448" cy="713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9596" y="4678180"/>
            <a:ext cx="10883448" cy="118679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8"/>
          <p:cNvSpPr txBox="1"/>
          <p:nvPr/>
        </p:nvSpPr>
        <p:spPr>
          <a:xfrm>
            <a:off x="334272" y="2616963"/>
            <a:ext cx="10868381" cy="51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8E7B"/>
              </a:buClr>
              <a:buSzPts val="2400"/>
              <a:buFont typeface="Arial"/>
              <a:buChar char="▶"/>
            </a:pPr>
            <a:r>
              <a:rPr lang="en-US" sz="2400" b="1">
                <a:solidFill>
                  <a:schemeClr val="dk1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雖然只有一筆輸入，輸出還是一串的資料型態，只是裡面只有一筆結果。</a:t>
            </a:r>
            <a:endParaRPr sz="2400" b="1">
              <a:solidFill>
                <a:schemeClr val="dk1"/>
              </a:solidFill>
              <a:latin typeface="微軟正黑體" pitchFamily="34" charset="-120"/>
              <a:ea typeface="微軟正黑體" pitchFamily="34" charset="-120"/>
              <a:cs typeface="Helvetica Neue"/>
              <a:sym typeface="Helvetica Neue"/>
            </a:endParaRPr>
          </a:p>
        </p:txBody>
      </p:sp>
      <p:sp>
        <p:nvSpPr>
          <p:cNvPr id="168" name="Google Shape;168;p8"/>
          <p:cNvSpPr txBox="1"/>
          <p:nvPr/>
        </p:nvSpPr>
        <p:spPr>
          <a:xfrm>
            <a:off x="334272" y="4164579"/>
            <a:ext cx="10868381" cy="51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8E7B"/>
              </a:buClr>
              <a:buSzPts val="2400"/>
              <a:buFont typeface="Arial"/>
              <a:buChar char="▶"/>
            </a:pPr>
            <a:r>
              <a:rPr lang="en-US" sz="2400" b="1">
                <a:solidFill>
                  <a:schemeClr val="dk1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1筆資料，每筆資料是 10 維度的向量。</a:t>
            </a:r>
            <a:endParaRPr sz="2400" b="1">
              <a:solidFill>
                <a:schemeClr val="dk1"/>
              </a:solidFill>
              <a:latin typeface="微軟正黑體" pitchFamily="34" charset="-120"/>
              <a:ea typeface="微軟正黑體" pitchFamily="34" charset="-120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>
            <a:spLocks noGrp="1"/>
          </p:cNvSpPr>
          <p:nvPr>
            <p:ph type="sldNum" idx="1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微軟正黑體" pitchFamily="34" charset="-120"/>
                <a:ea typeface="微軟正黑體" pitchFamily="34" charset="-120"/>
              </a:rPr>
              <a:t>9</a:t>
            </a:fld>
            <a:endParaRPr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4" name="Google Shape;174;p9"/>
          <p:cNvSpPr txBox="1">
            <a:spLocks noGrp="1"/>
          </p:cNvSpPr>
          <p:nvPr>
            <p:ph type="body" idx="1"/>
          </p:nvPr>
        </p:nvSpPr>
        <p:spPr>
          <a:xfrm>
            <a:off x="2586638" y="518533"/>
            <a:ext cx="8832568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5504C"/>
              </a:buClr>
              <a:buSzPts val="3000"/>
              <a:buFont typeface="Microsoft JhengHei"/>
              <a:buNone/>
            </a:pPr>
            <a:r>
              <a:rPr lang="en-US">
                <a:latin typeface="微軟正黑體" pitchFamily="34" charset="-120"/>
                <a:ea typeface="微軟正黑體" pitchFamily="34" charset="-120"/>
                <a:sym typeface="Microsoft JhengHei"/>
              </a:rPr>
              <a:t>03 </a:t>
            </a:r>
            <a:r>
              <a:rPr lang="en-US">
                <a:latin typeface="微軟正黑體" pitchFamily="34" charset="-120"/>
                <a:ea typeface="微軟正黑體" pitchFamily="34" charset="-120"/>
              </a:rPr>
              <a:t>設計要給Gradio 用的函式</a:t>
            </a:r>
            <a:endParaRPr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4327062" y="1792519"/>
            <a:ext cx="3608403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7F6000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輸入與輸出的型態</a:t>
            </a:r>
            <a:endParaRPr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76" name="Google Shape;17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272" y="3298457"/>
            <a:ext cx="11084934" cy="72710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9"/>
          <p:cNvSpPr txBox="1"/>
          <p:nvPr/>
        </p:nvSpPr>
        <p:spPr>
          <a:xfrm>
            <a:off x="334272" y="2616963"/>
            <a:ext cx="10868381" cy="51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8E7B"/>
              </a:buClr>
              <a:buSzPts val="2400"/>
              <a:buFont typeface="Arial"/>
              <a:buChar char="▶"/>
            </a:pPr>
            <a:r>
              <a:rPr lang="en-US" sz="2400" b="1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用 flatten() </a:t>
            </a:r>
            <a:r>
              <a:rPr lang="en-US" sz="2400" b="1">
                <a:solidFill>
                  <a:schemeClr val="dk1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「拉平」，把這個 prediction 變成 10 維向量。</a:t>
            </a:r>
            <a:endParaRPr sz="2400" b="1">
              <a:solidFill>
                <a:schemeClr val="dk1"/>
              </a:solidFill>
              <a:latin typeface="微軟正黑體" pitchFamily="34" charset="-120"/>
              <a:ea typeface="微軟正黑體" pitchFamily="34" charset="-120"/>
              <a:cs typeface="Helvetica Neue"/>
              <a:sym typeface="Helvetica Neue"/>
            </a:endParaRPr>
          </a:p>
        </p:txBody>
      </p:sp>
      <p:pic>
        <p:nvPicPr>
          <p:cNvPr id="178" name="Google Shape;17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272" y="4057682"/>
            <a:ext cx="11084934" cy="1208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2_BasicWhi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自訂</PresentationFormat>
  <Paragraphs>62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Arial</vt:lpstr>
      <vt:lpstr>新細明體</vt:lpstr>
      <vt:lpstr>微軟正黑體</vt:lpstr>
      <vt:lpstr>Helvetica Neue</vt:lpstr>
      <vt:lpstr>Calibri</vt:lpstr>
      <vt:lpstr>22_BasicWhite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禍害遺千年</dc:creator>
  <cp:lastModifiedBy>chwa</cp:lastModifiedBy>
  <cp:revision>3</cp:revision>
  <dcterms:created xsi:type="dcterms:W3CDTF">2020-07-01T18:22:10Z</dcterms:created>
  <dcterms:modified xsi:type="dcterms:W3CDTF">2022-10-14T08:13:01Z</dcterms:modified>
</cp:coreProperties>
</file>