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7"/>
  </p:notesMasterIdLst>
  <p:sldIdLst>
    <p:sldId id="298" r:id="rId3"/>
    <p:sldId id="315" r:id="rId4"/>
    <p:sldId id="299" r:id="rId5"/>
    <p:sldId id="300" r:id="rId6"/>
    <p:sldId id="301" r:id="rId7"/>
    <p:sldId id="302" r:id="rId8"/>
    <p:sldId id="303" r:id="rId9"/>
    <p:sldId id="304" r:id="rId10"/>
    <p:sldId id="305" r:id="rId11"/>
    <p:sldId id="310" r:id="rId12"/>
    <p:sldId id="311" r:id="rId13"/>
    <p:sldId id="312" r:id="rId14"/>
    <p:sldId id="313" r:id="rId15"/>
    <p:sldId id="314"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FB7"/>
    <a:srgbClr val="227454"/>
    <a:srgbClr val="F96923"/>
    <a:srgbClr val="FF8E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46"/>
    <p:restoredTop sz="94631"/>
  </p:normalViewPr>
  <p:slideViewPr>
    <p:cSldViewPr snapToGrid="0" snapToObjects="1" showGuides="1">
      <p:cViewPr>
        <p:scale>
          <a:sx n="70" d="100"/>
          <a:sy n="70" d="100"/>
        </p:scale>
        <p:origin x="-1210" y="-283"/>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119" d="100"/>
          <a:sy n="119" d="100"/>
        </p:scale>
        <p:origin x="174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A9C90-99A4-9B43-AABF-87C12189C278}" type="datetimeFigureOut">
              <a:rPr kumimoji="1" lang="zh-TW" altLang="en-US" smtClean="0"/>
              <a:t>2022/10/14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817B6-AF5B-7D46-B6FB-04EC40F5B469}" type="slidenum">
              <a:rPr kumimoji="1" lang="zh-TW" altLang="en-US" smtClean="0"/>
              <a:t>‹#›</a:t>
            </a:fld>
            <a:endParaRPr kumimoji="1" lang="zh-TW" altLang="en-US"/>
          </a:p>
        </p:txBody>
      </p:sp>
    </p:spTree>
    <p:extLst>
      <p:ext uri="{BB962C8B-B14F-4D97-AF65-F5344CB8AC3E}">
        <p14:creationId xmlns:p14="http://schemas.microsoft.com/office/powerpoint/2010/main" val="742805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0FF817B6-AF5B-7D46-B6FB-04EC40F5B469}" type="slidenum">
              <a:rPr kumimoji="1" lang="zh-TW" altLang="en-US" smtClean="0"/>
              <a:t>4</a:t>
            </a:fld>
            <a:endParaRPr kumimoji="1" lang="zh-TW" altLang="en-US"/>
          </a:p>
        </p:txBody>
      </p:sp>
    </p:spTree>
    <p:extLst>
      <p:ext uri="{BB962C8B-B14F-4D97-AF65-F5344CB8AC3E}">
        <p14:creationId xmlns:p14="http://schemas.microsoft.com/office/powerpoint/2010/main" val="303339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0FF817B6-AF5B-7D46-B6FB-04EC40F5B469}" type="slidenum">
              <a:rPr kumimoji="1" lang="zh-TW" altLang="en-US" smtClean="0"/>
              <a:t>6</a:t>
            </a:fld>
            <a:endParaRPr kumimoji="1" lang="zh-TW" altLang="en-US"/>
          </a:p>
        </p:txBody>
      </p:sp>
    </p:spTree>
    <p:extLst>
      <p:ext uri="{BB962C8B-B14F-4D97-AF65-F5344CB8AC3E}">
        <p14:creationId xmlns:p14="http://schemas.microsoft.com/office/powerpoint/2010/main" val="3707371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標準不動本張">
    <p:spTree>
      <p:nvGrpSpPr>
        <p:cNvPr id="1" name=""/>
        <p:cNvGrpSpPr/>
        <p:nvPr/>
      </p:nvGrpSpPr>
      <p:grpSpPr>
        <a:xfrm>
          <a:off x="0" y="0"/>
          <a:ext cx="0" cy="0"/>
          <a:chOff x="0" y="0"/>
          <a:chExt cx="0" cy="0"/>
        </a:xfrm>
      </p:grpSpPr>
      <p:sp>
        <p:nvSpPr>
          <p:cNvPr id="13"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spTree>
    <p:extLst>
      <p:ext uri="{BB962C8B-B14F-4D97-AF65-F5344CB8AC3E}">
        <p14:creationId xmlns:p14="http://schemas.microsoft.com/office/powerpoint/2010/main" val="165071867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AA4B299-46A6-483C-8720-817A6819571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08199169-0030-4525-9BC5-75DAA0AAF71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2C33058B-9F2C-47DF-BB7F-095D913A7B13}"/>
              </a:ext>
            </a:extLst>
          </p:cNvPr>
          <p:cNvSpPr>
            <a:spLocks noGrp="1"/>
          </p:cNvSpPr>
          <p:nvPr>
            <p:ph type="dt" sz="half" idx="10"/>
          </p:nvPr>
        </p:nvSpPr>
        <p:spPr/>
        <p:txBody>
          <a:bodyPr/>
          <a:lstStyle/>
          <a:p>
            <a:fld id="{E7BF2F80-E0CD-D342-97F1-0B230DED1854}" type="datetimeFigureOut">
              <a:rPr kumimoji="1" lang="zh-TW" altLang="en-US" smtClean="0"/>
              <a:t>2022/10/14</a:t>
            </a:fld>
            <a:endParaRPr kumimoji="1" lang="zh-TW" altLang="en-US"/>
          </a:p>
        </p:txBody>
      </p:sp>
      <p:sp>
        <p:nvSpPr>
          <p:cNvPr id="5" name="頁尾版面配置區 4">
            <a:extLst>
              <a:ext uri="{FF2B5EF4-FFF2-40B4-BE49-F238E27FC236}">
                <a16:creationId xmlns:a16="http://schemas.microsoft.com/office/drawing/2014/main" xmlns="" id="{E5DFCC40-3D62-438B-8548-C08E18A4036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xmlns="" id="{B993F328-B191-43A4-8426-2B245388B354}"/>
              </a:ext>
            </a:extLst>
          </p:cNvPr>
          <p:cNvSpPr>
            <a:spLocks noGrp="1"/>
          </p:cNvSpPr>
          <p:nvPr>
            <p:ph type="sldNum" sz="quarter" idx="12"/>
          </p:nvPr>
        </p:nvSpPr>
        <p:spPr/>
        <p:txBody>
          <a:bodyPr/>
          <a:lstStyle/>
          <a:p>
            <a:fld id="{36745C84-BF1C-624E-8BA9-02DDD453BFCC}" type="slidenum">
              <a:rPr kumimoji="1" lang="zh-TW" altLang="en-US" smtClean="0"/>
              <a:t>‹#›</a:t>
            </a:fld>
            <a:endParaRPr kumimoji="1" lang="zh-TW" altLang="en-US"/>
          </a:p>
        </p:txBody>
      </p:sp>
    </p:spTree>
    <p:extLst>
      <p:ext uri="{BB962C8B-B14F-4D97-AF65-F5344CB8AC3E}">
        <p14:creationId xmlns:p14="http://schemas.microsoft.com/office/powerpoint/2010/main" val="127582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hasCustomPrompt="1"/>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err="1"/>
              <a:t>冒險</a:t>
            </a:r>
            <a:r>
              <a:rPr lang="zh-TW" altLang="en-US" dirty="0"/>
              <a:t>旅程</a:t>
            </a:r>
            <a:endParaRPr dirty="0"/>
          </a:p>
        </p:txBody>
      </p:sp>
      <p:sp>
        <p:nvSpPr>
          <p:cNvPr id="11" name="內容版面配置區 2">
            <a:extLst>
              <a:ext uri="{FF2B5EF4-FFF2-40B4-BE49-F238E27FC236}">
                <a16:creationId xmlns:a16="http://schemas.microsoft.com/office/drawing/2014/main" xmlns="" id="{1A90F509-0962-4D77-BB37-93AF94066124}"/>
              </a:ext>
            </a:extLst>
          </p:cNvPr>
          <p:cNvSpPr>
            <a:spLocks noGrp="1"/>
          </p:cNvSpPr>
          <p:nvPr>
            <p:ph idx="1"/>
          </p:nvPr>
        </p:nvSpPr>
        <p:spPr>
          <a:xfrm>
            <a:off x="838200" y="1825625"/>
            <a:ext cx="10515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 name="形狀">
            <a:extLst>
              <a:ext uri="{FF2B5EF4-FFF2-40B4-BE49-F238E27FC236}">
                <a16:creationId xmlns:a16="http://schemas.microsoft.com/office/drawing/2014/main" xmlns="" id="{91F63CD3-D26C-40D0-A908-E258A52DC904}"/>
              </a:ext>
            </a:extLst>
          </p:cNvPr>
          <p:cNvSpPr/>
          <p:nvPr userDrawn="1"/>
        </p:nvSpPr>
        <p:spPr>
          <a:xfrm>
            <a:off x="89404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9" name="文字方塊 8">
            <a:extLst>
              <a:ext uri="{FF2B5EF4-FFF2-40B4-BE49-F238E27FC236}">
                <a16:creationId xmlns:a16="http://schemas.microsoft.com/office/drawing/2014/main" xmlns="" id="{A3E585A2-F892-4419-B06D-A327D75C6DFB}"/>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》II-14</a:t>
            </a:r>
          </a:p>
        </p:txBody>
      </p:sp>
    </p:spTree>
    <p:extLst>
      <p:ext uri="{BB962C8B-B14F-4D97-AF65-F5344CB8AC3E}">
        <p14:creationId xmlns:p14="http://schemas.microsoft.com/office/powerpoint/2010/main" val="298783844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hasCustomPrompt="1"/>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err="1"/>
              <a:t>冒險</a:t>
            </a:r>
            <a:r>
              <a:rPr lang="zh-TW" altLang="en-US" dirty="0"/>
              <a:t>旅程</a:t>
            </a:r>
            <a:endParaRPr dirty="0"/>
          </a:p>
        </p:txBody>
      </p:sp>
      <p:sp>
        <p:nvSpPr>
          <p:cNvPr id="11" name="內容版面配置區 2">
            <a:extLst>
              <a:ext uri="{FF2B5EF4-FFF2-40B4-BE49-F238E27FC236}">
                <a16:creationId xmlns:a16="http://schemas.microsoft.com/office/drawing/2014/main" xmlns="" id="{1A90F509-0962-4D77-BB37-93AF94066124}"/>
              </a:ext>
            </a:extLst>
          </p:cNvPr>
          <p:cNvSpPr>
            <a:spLocks noGrp="1"/>
          </p:cNvSpPr>
          <p:nvPr>
            <p:ph idx="1"/>
          </p:nvPr>
        </p:nvSpPr>
        <p:spPr>
          <a:xfrm>
            <a:off x="838200" y="1825625"/>
            <a:ext cx="10515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9" name="內容版面配置區 4">
            <a:extLst>
              <a:ext uri="{FF2B5EF4-FFF2-40B4-BE49-F238E27FC236}">
                <a16:creationId xmlns:a16="http://schemas.microsoft.com/office/drawing/2014/main" xmlns="" id="{9311D026-6379-4932-929E-12636B522C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732969" y="323829"/>
            <a:ext cx="744854" cy="923526"/>
          </a:xfrm>
          <a:prstGeom prst="rect">
            <a:avLst/>
          </a:prstGeom>
        </p:spPr>
      </p:pic>
      <p:sp>
        <p:nvSpPr>
          <p:cNvPr id="10" name="文字方塊 9">
            <a:extLst>
              <a:ext uri="{FF2B5EF4-FFF2-40B4-BE49-F238E27FC236}">
                <a16:creationId xmlns:a16="http://schemas.microsoft.com/office/drawing/2014/main" xmlns="" id="{ABC3DF6C-54AE-4B43-87EA-D7B48B988AF7}"/>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》II-14</a:t>
            </a:r>
          </a:p>
        </p:txBody>
      </p:sp>
    </p:spTree>
    <p:extLst>
      <p:ext uri="{BB962C8B-B14F-4D97-AF65-F5344CB8AC3E}">
        <p14:creationId xmlns:p14="http://schemas.microsoft.com/office/powerpoint/2010/main" val="396410532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hasCustomPrompt="1"/>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lang="zh-TW" altLang="en-US" dirty="0"/>
              <a:t>小旅行</a:t>
            </a:r>
            <a:endParaRPr dirty="0"/>
          </a:p>
        </p:txBody>
      </p:sp>
      <p:sp>
        <p:nvSpPr>
          <p:cNvPr id="8" name="文字方塊 7">
            <a:extLst>
              <a:ext uri="{FF2B5EF4-FFF2-40B4-BE49-F238E27FC236}">
                <a16:creationId xmlns:a16="http://schemas.microsoft.com/office/drawing/2014/main" xmlns="" id="{8EBA7429-1273-EA4B-8723-556C0744F141}"/>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》II-14</a:t>
            </a:r>
          </a:p>
        </p:txBody>
      </p:sp>
      <p:sp>
        <p:nvSpPr>
          <p:cNvPr id="11" name="內容版面配置區 2">
            <a:extLst>
              <a:ext uri="{FF2B5EF4-FFF2-40B4-BE49-F238E27FC236}">
                <a16:creationId xmlns:a16="http://schemas.microsoft.com/office/drawing/2014/main" xmlns="" id="{1A90F509-0962-4D77-BB37-93AF94066124}"/>
              </a:ext>
            </a:extLst>
          </p:cNvPr>
          <p:cNvSpPr>
            <a:spLocks noGrp="1"/>
          </p:cNvSpPr>
          <p:nvPr>
            <p:ph idx="1"/>
          </p:nvPr>
        </p:nvSpPr>
        <p:spPr>
          <a:xfrm>
            <a:off x="838200" y="1825625"/>
            <a:ext cx="10515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10" name="內容版面配置區 3">
            <a:extLst>
              <a:ext uri="{FF2B5EF4-FFF2-40B4-BE49-F238E27FC236}">
                <a16:creationId xmlns:a16="http://schemas.microsoft.com/office/drawing/2014/main" xmlns="" id="{55B106DF-4968-4D3A-9BD1-59AD811259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012" y="422031"/>
            <a:ext cx="670163" cy="825324"/>
          </a:xfrm>
          <a:prstGeom prst="rect">
            <a:avLst/>
          </a:prstGeom>
        </p:spPr>
      </p:pic>
    </p:spTree>
    <p:extLst>
      <p:ext uri="{BB962C8B-B14F-4D97-AF65-F5344CB8AC3E}">
        <p14:creationId xmlns:p14="http://schemas.microsoft.com/office/powerpoint/2010/main" val="77030170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標題01">
    <p:spTree>
      <p:nvGrpSpPr>
        <p:cNvPr id="1" name=""/>
        <p:cNvGrpSpPr/>
        <p:nvPr/>
      </p:nvGrpSpPr>
      <p:grpSpPr>
        <a:xfrm>
          <a:off x="0" y="0"/>
          <a:ext cx="0" cy="0"/>
          <a:chOff x="0" y="0"/>
          <a:chExt cx="0" cy="0"/>
        </a:xfrm>
      </p:grpSpPr>
      <p:sp>
        <p:nvSpPr>
          <p:cNvPr id="41"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zh-TW" altLang="en-US" dirty="0"/>
          </a:p>
        </p:txBody>
      </p:sp>
      <p:sp>
        <p:nvSpPr>
          <p:cNvPr id="42"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43" name="圓角矩形"/>
          <p:cNvSpPr/>
          <p:nvPr/>
        </p:nvSpPr>
        <p:spPr>
          <a:xfrm>
            <a:off x="959886" y="977952"/>
            <a:ext cx="10409488" cy="5077595"/>
          </a:xfrm>
          <a:prstGeom prst="roundRect">
            <a:avLst>
              <a:gd name="adj" fmla="val 5428"/>
            </a:avLst>
          </a:prstGeom>
          <a:solidFill>
            <a:srgbClr val="FFCB78"/>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4"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47" name="群組"/>
          <p:cNvGrpSpPr/>
          <p:nvPr userDrawn="1"/>
        </p:nvGrpSpPr>
        <p:grpSpPr>
          <a:xfrm>
            <a:off x="704170" y="512751"/>
            <a:ext cx="10920922" cy="719020"/>
            <a:chOff x="0" y="0"/>
            <a:chExt cx="21841841" cy="1438038"/>
          </a:xfrm>
        </p:grpSpPr>
        <p:sp>
          <p:nvSpPr>
            <p:cNvPr id="45"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6" name="形狀"/>
            <p:cNvSpPr/>
            <p:nvPr userDrawn="1"/>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8" name="圓形"/>
          <p:cNvSpPr/>
          <p:nvPr/>
        </p:nvSpPr>
        <p:spPr>
          <a:xfrm>
            <a:off x="5283260" y="1771313"/>
            <a:ext cx="1762740" cy="1762740"/>
          </a:xfrm>
          <a:prstGeom prst="ellipse">
            <a:avLst/>
          </a:prstGeom>
          <a:solidFill>
            <a:srgbClr val="498972"/>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9" name="影像"/>
          <p:cNvSpPr>
            <a:spLocks noGrp="1"/>
          </p:cNvSpPr>
          <p:nvPr>
            <p:ph type="pic" sz="quarter" idx="14"/>
          </p:nvPr>
        </p:nvSpPr>
        <p:spPr>
          <a:xfrm>
            <a:off x="5442350" y="1868893"/>
            <a:ext cx="1444561" cy="2011212"/>
          </a:xfrm>
          <a:prstGeom prst="rect">
            <a:avLst/>
          </a:prstGeom>
        </p:spPr>
        <p:txBody>
          <a:bodyPr lIns="91439" tIns="45719" rIns="91439" bIns="45719">
            <a:noAutofit/>
          </a:bodyPr>
          <a:lstStyle/>
          <a:p>
            <a:r>
              <a:rPr lang="zh-TW" altLang="en-US"/>
              <a:t>按一下圖示以新增圖片</a:t>
            </a:r>
            <a:endParaRPr dirty="0"/>
          </a:p>
        </p:txBody>
      </p:sp>
      <p:sp>
        <p:nvSpPr>
          <p:cNvPr id="50" name="開啟 Jupyter Notebook"/>
          <p:cNvSpPr txBox="1">
            <a:spLocks noGrp="1"/>
          </p:cNvSpPr>
          <p:nvPr>
            <p:ph type="body" sz="quarter" idx="15"/>
          </p:nvPr>
        </p:nvSpPr>
        <p:spPr>
          <a:xfrm>
            <a:off x="979947" y="4505145"/>
            <a:ext cx="10369364" cy="890500"/>
          </a:xfrm>
          <a:prstGeom prst="rect">
            <a:avLst/>
          </a:prstGeom>
        </p:spPr>
        <p:txBody>
          <a:bodyPr anchor="ctr">
            <a:spAutoFit/>
          </a:bodyPr>
          <a:lstStyle>
            <a:lvl1pPr marL="0" indent="0" algn="ctr">
              <a:lnSpc>
                <a:spcPct val="80000"/>
              </a:lnSpc>
              <a:spcBef>
                <a:spcPts val="0"/>
              </a:spcBef>
              <a:buSzTx/>
              <a:buNone/>
              <a:defRPr sz="6400" b="1" i="0" spc="-128">
                <a:solidFill>
                  <a:schemeClr val="tx1">
                    <a:lumMod val="95000"/>
                    <a:lumOff val="5000"/>
                    <a:alpha val="77331"/>
                  </a:schemeClr>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51" name="冒險01"/>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chemeClr val="accent2"/>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5" name="文字方塊 14">
            <a:extLst>
              <a:ext uri="{FF2B5EF4-FFF2-40B4-BE49-F238E27FC236}">
                <a16:creationId xmlns:a16="http://schemas.microsoft.com/office/drawing/2014/main" xmlns="" id="{46E7477B-A3BB-4548-94F2-942A03770080}"/>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》II-14</a:t>
            </a:r>
          </a:p>
        </p:txBody>
      </p:sp>
    </p:spTree>
    <p:extLst>
      <p:ext uri="{BB962C8B-B14F-4D97-AF65-F5344CB8AC3E}">
        <p14:creationId xmlns:p14="http://schemas.microsoft.com/office/powerpoint/2010/main" val="15808914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標題05">
    <p:spTree>
      <p:nvGrpSpPr>
        <p:cNvPr id="1" name=""/>
        <p:cNvGrpSpPr/>
        <p:nvPr/>
      </p:nvGrpSpPr>
      <p:grpSpPr>
        <a:xfrm>
          <a:off x="0" y="0"/>
          <a:ext cx="0" cy="0"/>
          <a:chOff x="0" y="0"/>
          <a:chExt cx="0" cy="0"/>
        </a:xfrm>
      </p:grpSpPr>
      <p:sp>
        <p:nvSpPr>
          <p:cNvPr id="113"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114"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5" name="圓角矩形"/>
          <p:cNvSpPr/>
          <p:nvPr/>
        </p:nvSpPr>
        <p:spPr>
          <a:xfrm>
            <a:off x="959886" y="977952"/>
            <a:ext cx="10409488" cy="5077595"/>
          </a:xfrm>
          <a:prstGeom prst="roundRect">
            <a:avLst>
              <a:gd name="adj" fmla="val 5428"/>
            </a:avLst>
          </a:prstGeom>
          <a:solidFill>
            <a:srgbClr val="FF8E7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6"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119" name="群組"/>
          <p:cNvGrpSpPr/>
          <p:nvPr/>
        </p:nvGrpSpPr>
        <p:grpSpPr>
          <a:xfrm>
            <a:off x="704170" y="512751"/>
            <a:ext cx="10920921" cy="719019"/>
            <a:chOff x="0" y="0"/>
            <a:chExt cx="21841840" cy="1438037"/>
          </a:xfrm>
        </p:grpSpPr>
        <p:sp>
          <p:nvSpPr>
            <p:cNvPr id="117"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8" name="形狀"/>
            <p:cNvSpPr/>
            <p:nvPr/>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20" name="圓形"/>
          <p:cNvSpPr/>
          <p:nvPr/>
        </p:nvSpPr>
        <p:spPr>
          <a:xfrm>
            <a:off x="5283200" y="1771650"/>
            <a:ext cx="1762739" cy="1762739"/>
          </a:xfrm>
          <a:prstGeom prst="ellipse">
            <a:avLst/>
          </a:prstGeom>
          <a:solidFill>
            <a:srgbClr val="99DDC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22" name="開啟 Jupyter Notebook"/>
          <p:cNvSpPr txBox="1">
            <a:spLocks noGrp="1"/>
          </p:cNvSpPr>
          <p:nvPr>
            <p:ph type="body" sz="quarter" idx="15"/>
          </p:nvPr>
        </p:nvSpPr>
        <p:spPr>
          <a:xfrm>
            <a:off x="979947" y="4505146"/>
            <a:ext cx="10369364" cy="890500"/>
          </a:xfrm>
          <a:prstGeom prst="rect">
            <a:avLst/>
          </a:prstGeom>
        </p:spPr>
        <p:txBody>
          <a:bodyPr anchor="ctr">
            <a:spAutoFit/>
          </a:bodyPr>
          <a:lstStyle>
            <a:lvl1pPr marL="0" indent="0" algn="ctr">
              <a:lnSpc>
                <a:spcPct val="80000"/>
              </a:lnSpc>
              <a:spcBef>
                <a:spcPts val="0"/>
              </a:spcBef>
              <a:buSzTx/>
              <a:buNone/>
              <a:defRPr sz="6400" b="1" i="0" spc="-128">
                <a:solidFill>
                  <a:srgbClr val="FFFBE9">
                    <a:alpha val="77331"/>
                  </a:srgbClr>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23" name="冒險05"/>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3" name="影像">
            <a:extLst>
              <a:ext uri="{FF2B5EF4-FFF2-40B4-BE49-F238E27FC236}">
                <a16:creationId xmlns:a16="http://schemas.microsoft.com/office/drawing/2014/main" xmlns="" id="{3E54018C-0A09-5A47-AD47-C0D4DF8EC556}"/>
              </a:ext>
            </a:extLst>
          </p:cNvPr>
          <p:cNvSpPr>
            <a:spLocks noGrp="1"/>
          </p:cNvSpPr>
          <p:nvPr>
            <p:ph type="pic" sz="quarter" idx="14"/>
          </p:nvPr>
        </p:nvSpPr>
        <p:spPr>
          <a:xfrm>
            <a:off x="5440174" y="1895094"/>
            <a:ext cx="1448792" cy="1862732"/>
          </a:xfrm>
          <a:prstGeom prst="rect">
            <a:avLst/>
          </a:prstGeom>
        </p:spPr>
        <p:txBody>
          <a:bodyPr lIns="91439" tIns="45719" rIns="91439" bIns="45719">
            <a:noAutofit/>
          </a:bodyPr>
          <a:lstStyle/>
          <a:p>
            <a:r>
              <a:rPr lang="zh-TW" altLang="en-US"/>
              <a:t>按一下圖示以新增圖片</a:t>
            </a:r>
            <a:endParaRPr dirty="0"/>
          </a:p>
        </p:txBody>
      </p:sp>
      <p:sp>
        <p:nvSpPr>
          <p:cNvPr id="14" name="文字方塊 13">
            <a:extLst>
              <a:ext uri="{FF2B5EF4-FFF2-40B4-BE49-F238E27FC236}">
                <a16:creationId xmlns:a16="http://schemas.microsoft.com/office/drawing/2014/main" xmlns="" id="{921D8720-969E-45AD-A059-FB8BF0FC86C4}"/>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》II-14</a:t>
            </a:r>
          </a:p>
        </p:txBody>
      </p:sp>
    </p:spTree>
    <p:extLst>
      <p:ext uri="{BB962C8B-B14F-4D97-AF65-F5344CB8AC3E}">
        <p14:creationId xmlns:p14="http://schemas.microsoft.com/office/powerpoint/2010/main" val="165459010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Jupyter Notebook">
    <p:spTree>
      <p:nvGrpSpPr>
        <p:cNvPr id="1" name=""/>
        <p:cNvGrpSpPr/>
        <p:nvPr/>
      </p:nvGrpSpPr>
      <p:grpSpPr>
        <a:xfrm>
          <a:off x="0" y="0"/>
          <a:ext cx="0" cy="0"/>
          <a:chOff x="0" y="0"/>
          <a:chExt cx="0" cy="0"/>
        </a:xfrm>
      </p:grpSpPr>
      <p:sp>
        <p:nvSpPr>
          <p:cNvPr id="130" name="圓角矩形"/>
          <p:cNvSpPr/>
          <p:nvPr/>
        </p:nvSpPr>
        <p:spPr>
          <a:xfrm>
            <a:off x="228574" y="323849"/>
            <a:ext cx="11732842" cy="5638385"/>
          </a:xfrm>
          <a:prstGeom prst="roundRect">
            <a:avLst>
              <a:gd name="adj" fmla="val 3104"/>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1" name="形狀"/>
          <p:cNvSpPr/>
          <p:nvPr/>
        </p:nvSpPr>
        <p:spPr>
          <a:xfrm>
            <a:off x="228600" y="247650"/>
            <a:ext cx="11732816" cy="1100932"/>
          </a:xfrm>
          <a:custGeom>
            <a:avLst/>
            <a:gdLst/>
            <a:ahLst/>
            <a:cxnLst>
              <a:cxn ang="0">
                <a:pos x="wd2" y="hd2"/>
              </a:cxn>
              <a:cxn ang="5400000">
                <a:pos x="wd2" y="hd2"/>
              </a:cxn>
              <a:cxn ang="10800000">
                <a:pos x="wd2" y="hd2"/>
              </a:cxn>
              <a:cxn ang="16200000">
                <a:pos x="wd2" y="hd2"/>
              </a:cxn>
            </a:cxnLst>
            <a:rect l="0" t="0" r="r" b="b"/>
            <a:pathLst>
              <a:path w="21600" h="21600" extrusionOk="0">
                <a:moveTo>
                  <a:pt x="513" y="0"/>
                </a:moveTo>
                <a:cubicBezTo>
                  <a:pt x="362" y="0"/>
                  <a:pt x="272" y="1"/>
                  <a:pt x="212" y="269"/>
                </a:cubicBezTo>
                <a:cubicBezTo>
                  <a:pt x="125" y="605"/>
                  <a:pt x="57" y="1333"/>
                  <a:pt x="25" y="2258"/>
                </a:cubicBezTo>
                <a:cubicBezTo>
                  <a:pt x="0" y="2900"/>
                  <a:pt x="0" y="3862"/>
                  <a:pt x="0" y="5466"/>
                </a:cubicBezTo>
                <a:lnTo>
                  <a:pt x="0" y="21600"/>
                </a:lnTo>
                <a:lnTo>
                  <a:pt x="21600" y="21600"/>
                </a:lnTo>
                <a:lnTo>
                  <a:pt x="21600" y="5466"/>
                </a:lnTo>
                <a:cubicBezTo>
                  <a:pt x="21600" y="3862"/>
                  <a:pt x="21600" y="2900"/>
                  <a:pt x="21575" y="2258"/>
                </a:cubicBezTo>
                <a:cubicBezTo>
                  <a:pt x="21543" y="1333"/>
                  <a:pt x="21475" y="605"/>
                  <a:pt x="21388" y="269"/>
                </a:cubicBezTo>
                <a:cubicBezTo>
                  <a:pt x="21328" y="1"/>
                  <a:pt x="21238" y="0"/>
                  <a:pt x="21087" y="0"/>
                </a:cubicBezTo>
                <a:lnTo>
                  <a:pt x="513" y="0"/>
                </a:lnTo>
                <a:close/>
              </a:path>
            </a:pathLst>
          </a:custGeom>
          <a:solidFill>
            <a:srgbClr val="DEDEDE"/>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2" name="矩形"/>
          <p:cNvSpPr/>
          <p:nvPr userDrawn="1"/>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4"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grpSp>
        <p:nvGrpSpPr>
          <p:cNvPr id="137" name="群組"/>
          <p:cNvGrpSpPr/>
          <p:nvPr/>
        </p:nvGrpSpPr>
        <p:grpSpPr>
          <a:xfrm>
            <a:off x="1783736" y="430098"/>
            <a:ext cx="9854284" cy="648793"/>
            <a:chOff x="0" y="0"/>
            <a:chExt cx="19708566" cy="1297585"/>
          </a:xfrm>
        </p:grpSpPr>
        <p:sp>
          <p:nvSpPr>
            <p:cNvPr id="135" name="圓角矩形"/>
            <p:cNvSpPr/>
            <p:nvPr/>
          </p:nvSpPr>
          <p:spPr>
            <a:xfrm>
              <a:off x="0" y="0"/>
              <a:ext cx="19708567" cy="1297586"/>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6" name="形狀"/>
            <p:cNvSpPr/>
            <p:nvPr/>
          </p:nvSpPr>
          <p:spPr>
            <a:xfrm>
              <a:off x="342663" y="191611"/>
              <a:ext cx="857446" cy="968293"/>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38" name="冒險01"/>
          <p:cNvSpPr txBox="1">
            <a:spLocks noGrp="1"/>
          </p:cNvSpPr>
          <p:nvPr>
            <p:ph type="body" sz="quarter" idx="14"/>
          </p:nvPr>
        </p:nvSpPr>
        <p:spPr>
          <a:xfrm>
            <a:off x="2586638" y="518533"/>
            <a:ext cx="8832568"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40" name="圓形"/>
          <p:cNvSpPr/>
          <p:nvPr/>
        </p:nvSpPr>
        <p:spPr>
          <a:xfrm>
            <a:off x="632225" y="625787"/>
            <a:ext cx="257416" cy="257416"/>
          </a:xfrm>
          <a:prstGeom prst="ellipse">
            <a:avLst/>
          </a:prstGeom>
          <a:solidFill>
            <a:srgbClr val="EC6B5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1" name="圓形"/>
          <p:cNvSpPr/>
          <p:nvPr/>
        </p:nvSpPr>
        <p:spPr>
          <a:xfrm>
            <a:off x="971398" y="625787"/>
            <a:ext cx="257416" cy="257416"/>
          </a:xfrm>
          <a:prstGeom prst="ellipse">
            <a:avLst/>
          </a:prstGeom>
          <a:solidFill>
            <a:srgbClr val="F4C04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2" name="圓形"/>
          <p:cNvSpPr/>
          <p:nvPr/>
        </p:nvSpPr>
        <p:spPr>
          <a:xfrm>
            <a:off x="1310571" y="625787"/>
            <a:ext cx="257416" cy="257416"/>
          </a:xfrm>
          <a:prstGeom prst="ellipse">
            <a:avLst/>
          </a:prstGeom>
          <a:solidFill>
            <a:srgbClr val="62C75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 name="文字方塊 13">
            <a:extLst>
              <a:ext uri="{FF2B5EF4-FFF2-40B4-BE49-F238E27FC236}">
                <a16:creationId xmlns:a16="http://schemas.microsoft.com/office/drawing/2014/main" xmlns="" id="{3F15AC8C-F5FF-4A8C-A46F-EB209FC28F14}"/>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》II-14</a:t>
            </a:r>
          </a:p>
        </p:txBody>
      </p:sp>
    </p:spTree>
    <p:extLst>
      <p:ext uri="{BB962C8B-B14F-4D97-AF65-F5344CB8AC3E}">
        <p14:creationId xmlns:p14="http://schemas.microsoft.com/office/powerpoint/2010/main" val="23399336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1" name="內容版面配置區 2">
            <a:extLst>
              <a:ext uri="{FF2B5EF4-FFF2-40B4-BE49-F238E27FC236}">
                <a16:creationId xmlns:a16="http://schemas.microsoft.com/office/drawing/2014/main" xmlns="" id="{1A90F509-0962-4D77-BB37-93AF94066124}"/>
              </a:ext>
            </a:extLst>
          </p:cNvPr>
          <p:cNvSpPr>
            <a:spLocks noGrp="1"/>
          </p:cNvSpPr>
          <p:nvPr>
            <p:ph idx="1"/>
          </p:nvPr>
        </p:nvSpPr>
        <p:spPr>
          <a:xfrm>
            <a:off x="838200" y="1825625"/>
            <a:ext cx="10515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形狀">
            <a:extLst>
              <a:ext uri="{FF2B5EF4-FFF2-40B4-BE49-F238E27FC236}">
                <a16:creationId xmlns:a16="http://schemas.microsoft.com/office/drawing/2014/main" xmlns="" id="{91F63CD3-D26C-40D0-A908-E258A52DC904}"/>
              </a:ext>
            </a:extLst>
          </p:cNvPr>
          <p:cNvSpPr/>
          <p:nvPr/>
        </p:nvSpPr>
        <p:spPr>
          <a:xfrm>
            <a:off x="89404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244436598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hasCustomPrompt="1"/>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err="1"/>
              <a:t>冒險</a:t>
            </a:r>
            <a:r>
              <a:rPr lang="zh-TW" altLang="en-US" dirty="0"/>
              <a:t>旅程</a:t>
            </a:r>
            <a:endParaRPr dirty="0"/>
          </a:p>
        </p:txBody>
      </p:sp>
      <p:sp>
        <p:nvSpPr>
          <p:cNvPr id="11" name="內容版面配置區 2">
            <a:extLst>
              <a:ext uri="{FF2B5EF4-FFF2-40B4-BE49-F238E27FC236}">
                <a16:creationId xmlns:a16="http://schemas.microsoft.com/office/drawing/2014/main" xmlns="" id="{1A90F509-0962-4D77-BB37-93AF94066124}"/>
              </a:ext>
            </a:extLst>
          </p:cNvPr>
          <p:cNvSpPr>
            <a:spLocks noGrp="1"/>
          </p:cNvSpPr>
          <p:nvPr>
            <p:ph idx="1"/>
          </p:nvPr>
        </p:nvSpPr>
        <p:spPr>
          <a:xfrm>
            <a:off x="838200" y="1825625"/>
            <a:ext cx="10515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9" name="內容版面配置區 4">
            <a:extLst>
              <a:ext uri="{FF2B5EF4-FFF2-40B4-BE49-F238E27FC236}">
                <a16:creationId xmlns:a16="http://schemas.microsoft.com/office/drawing/2014/main" xmlns="" id="{9311D026-6379-4932-929E-12636B522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32969" y="323829"/>
            <a:ext cx="744854" cy="923526"/>
          </a:xfrm>
          <a:prstGeom prst="rect">
            <a:avLst/>
          </a:prstGeom>
        </p:spPr>
      </p:pic>
    </p:spTree>
    <p:extLst>
      <p:ext uri="{BB962C8B-B14F-4D97-AF65-F5344CB8AC3E}">
        <p14:creationId xmlns:p14="http://schemas.microsoft.com/office/powerpoint/2010/main" val="219248049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hasCustomPrompt="1"/>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lang="zh-TW" altLang="en-US" dirty="0"/>
              <a:t>小旅行</a:t>
            </a:r>
            <a:endParaRPr dirty="0"/>
          </a:p>
        </p:txBody>
      </p:sp>
      <p:sp>
        <p:nvSpPr>
          <p:cNvPr id="11" name="內容版面配置區 2">
            <a:extLst>
              <a:ext uri="{FF2B5EF4-FFF2-40B4-BE49-F238E27FC236}">
                <a16:creationId xmlns:a16="http://schemas.microsoft.com/office/drawing/2014/main" xmlns="" id="{1A90F509-0962-4D77-BB37-93AF94066124}"/>
              </a:ext>
            </a:extLst>
          </p:cNvPr>
          <p:cNvSpPr>
            <a:spLocks noGrp="1"/>
          </p:cNvSpPr>
          <p:nvPr>
            <p:ph idx="1"/>
          </p:nvPr>
        </p:nvSpPr>
        <p:spPr>
          <a:xfrm>
            <a:off x="838200" y="1825625"/>
            <a:ext cx="10515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10" name="內容版面配置區 3">
            <a:extLst>
              <a:ext uri="{FF2B5EF4-FFF2-40B4-BE49-F238E27FC236}">
                <a16:creationId xmlns:a16="http://schemas.microsoft.com/office/drawing/2014/main" xmlns="" id="{55B106DF-4968-4D3A-9BD1-59AD81125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12" y="422031"/>
            <a:ext cx="670163" cy="825324"/>
          </a:xfrm>
          <a:prstGeom prst="rect">
            <a:avLst/>
          </a:prstGeom>
        </p:spPr>
      </p:pic>
    </p:spTree>
    <p:extLst>
      <p:ext uri="{BB962C8B-B14F-4D97-AF65-F5344CB8AC3E}">
        <p14:creationId xmlns:p14="http://schemas.microsoft.com/office/powerpoint/2010/main" val="162501773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標題01">
    <p:spTree>
      <p:nvGrpSpPr>
        <p:cNvPr id="1" name=""/>
        <p:cNvGrpSpPr/>
        <p:nvPr/>
      </p:nvGrpSpPr>
      <p:grpSpPr>
        <a:xfrm>
          <a:off x="0" y="0"/>
          <a:ext cx="0" cy="0"/>
          <a:chOff x="0" y="0"/>
          <a:chExt cx="0" cy="0"/>
        </a:xfrm>
      </p:grpSpPr>
      <p:sp>
        <p:nvSpPr>
          <p:cNvPr id="41"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sp>
        <p:nvSpPr>
          <p:cNvPr id="42"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43" name="圓角矩形"/>
          <p:cNvSpPr/>
          <p:nvPr/>
        </p:nvSpPr>
        <p:spPr>
          <a:xfrm>
            <a:off x="959886" y="977952"/>
            <a:ext cx="10409488" cy="5077595"/>
          </a:xfrm>
          <a:prstGeom prst="roundRect">
            <a:avLst>
              <a:gd name="adj" fmla="val 5428"/>
            </a:avLst>
          </a:prstGeom>
          <a:solidFill>
            <a:srgbClr val="FFCB78"/>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4"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47" name="群組"/>
          <p:cNvGrpSpPr/>
          <p:nvPr/>
        </p:nvGrpSpPr>
        <p:grpSpPr>
          <a:xfrm>
            <a:off x="704170" y="512751"/>
            <a:ext cx="10920922" cy="719020"/>
            <a:chOff x="0" y="0"/>
            <a:chExt cx="21841841" cy="1438038"/>
          </a:xfrm>
        </p:grpSpPr>
        <p:sp>
          <p:nvSpPr>
            <p:cNvPr id="45"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6" name="形狀"/>
            <p:cNvSpPr/>
            <p:nvPr userDrawn="1"/>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8" name="圓形"/>
          <p:cNvSpPr/>
          <p:nvPr/>
        </p:nvSpPr>
        <p:spPr>
          <a:xfrm>
            <a:off x="5283260" y="1771313"/>
            <a:ext cx="1762740" cy="1762740"/>
          </a:xfrm>
          <a:prstGeom prst="ellipse">
            <a:avLst/>
          </a:prstGeom>
          <a:solidFill>
            <a:srgbClr val="498972"/>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9" name="影像"/>
          <p:cNvSpPr>
            <a:spLocks noGrp="1"/>
          </p:cNvSpPr>
          <p:nvPr>
            <p:ph type="pic" sz="quarter" idx="14"/>
          </p:nvPr>
        </p:nvSpPr>
        <p:spPr>
          <a:xfrm>
            <a:off x="5442350" y="1868893"/>
            <a:ext cx="1444561" cy="2011212"/>
          </a:xfrm>
          <a:prstGeom prst="rect">
            <a:avLst/>
          </a:prstGeom>
        </p:spPr>
        <p:txBody>
          <a:bodyPr lIns="91439" tIns="45719" rIns="91439" bIns="45719">
            <a:noAutofit/>
          </a:bodyPr>
          <a:lstStyle/>
          <a:p>
            <a:r>
              <a:rPr lang="zh-TW" altLang="en-US"/>
              <a:t>按一下圖示以新增圖片</a:t>
            </a:r>
            <a:endParaRPr dirty="0"/>
          </a:p>
        </p:txBody>
      </p:sp>
      <p:sp>
        <p:nvSpPr>
          <p:cNvPr id="50" name="開啟 Jupyter Notebook"/>
          <p:cNvSpPr txBox="1">
            <a:spLocks noGrp="1"/>
          </p:cNvSpPr>
          <p:nvPr>
            <p:ph type="body" sz="quarter" idx="15"/>
          </p:nvPr>
        </p:nvSpPr>
        <p:spPr>
          <a:xfrm>
            <a:off x="979947" y="4505145"/>
            <a:ext cx="10369364" cy="890500"/>
          </a:xfrm>
          <a:prstGeom prst="rect">
            <a:avLst/>
          </a:prstGeom>
        </p:spPr>
        <p:txBody>
          <a:bodyPr anchor="ctr">
            <a:spAutoFit/>
          </a:bodyPr>
          <a:lstStyle>
            <a:lvl1pPr marL="0" indent="0" algn="ctr">
              <a:lnSpc>
                <a:spcPct val="80000"/>
              </a:lnSpc>
              <a:spcBef>
                <a:spcPts val="0"/>
              </a:spcBef>
              <a:buSzTx/>
              <a:buNone/>
              <a:defRPr sz="6400" b="1" i="0" spc="-128">
                <a:solidFill>
                  <a:schemeClr val="tx1">
                    <a:lumMod val="95000"/>
                    <a:lumOff val="5000"/>
                    <a:alpha val="77331"/>
                  </a:schemeClr>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51" name="冒險01"/>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chemeClr val="accent2"/>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pic>
        <p:nvPicPr>
          <p:cNvPr id="15" name="影像" descr="影像">
            <a:extLst>
              <a:ext uri="{FF2B5EF4-FFF2-40B4-BE49-F238E27FC236}">
                <a16:creationId xmlns:a16="http://schemas.microsoft.com/office/drawing/2014/main" xmlns="" id="{F20D0D5D-45FC-4E7D-AABB-A010DD22F18B}"/>
              </a:ext>
            </a:extLst>
          </p:cNvPr>
          <p:cNvPicPr>
            <a:picLocks noChangeAspect="1"/>
          </p:cNvPicPr>
          <p:nvPr/>
        </p:nvPicPr>
        <p:blipFill>
          <a:blip r:embed="rId2"/>
          <a:srcRect l="3" t="2" r="5" b="17208"/>
          <a:stretch>
            <a:fillRect/>
          </a:stretch>
        </p:blipFill>
        <p:spPr>
          <a:xfrm>
            <a:off x="5442407" y="1868945"/>
            <a:ext cx="1444427" cy="1665070"/>
          </a:xfrm>
          <a:custGeom>
            <a:avLst/>
            <a:gdLst/>
            <a:ahLst/>
            <a:cxnLst>
              <a:cxn ang="0">
                <a:pos x="wd2" y="hd2"/>
              </a:cxn>
              <a:cxn ang="5400000">
                <a:pos x="wd2" y="hd2"/>
              </a:cxn>
              <a:cxn ang="10800000">
                <a:pos x="wd2" y="hd2"/>
              </a:cxn>
              <a:cxn ang="16200000">
                <a:pos x="wd2" y="hd2"/>
              </a:cxn>
            </a:cxnLst>
            <a:rect l="0" t="0" r="r" b="b"/>
            <a:pathLst>
              <a:path w="21600" h="20539" extrusionOk="0">
                <a:moveTo>
                  <a:pt x="4772" y="0"/>
                </a:moveTo>
                <a:cubicBezTo>
                  <a:pt x="3587" y="503"/>
                  <a:pt x="2474" y="1161"/>
                  <a:pt x="1481" y="1980"/>
                </a:cubicBezTo>
                <a:cubicBezTo>
                  <a:pt x="922" y="2441"/>
                  <a:pt x="437" y="2938"/>
                  <a:pt x="0" y="3454"/>
                </a:cubicBezTo>
                <a:lnTo>
                  <a:pt x="0" y="15881"/>
                </a:lnTo>
                <a:cubicBezTo>
                  <a:pt x="437" y="16397"/>
                  <a:pt x="922" y="16894"/>
                  <a:pt x="1481" y="17354"/>
                </a:cubicBezTo>
                <a:cubicBezTo>
                  <a:pt x="6628" y="21600"/>
                  <a:pt x="14972" y="21600"/>
                  <a:pt x="20119" y="17354"/>
                </a:cubicBezTo>
                <a:cubicBezTo>
                  <a:pt x="20678" y="16894"/>
                  <a:pt x="21163" y="16397"/>
                  <a:pt x="21600" y="15881"/>
                </a:cubicBezTo>
                <a:lnTo>
                  <a:pt x="21600" y="3454"/>
                </a:lnTo>
                <a:cubicBezTo>
                  <a:pt x="21163" y="2938"/>
                  <a:pt x="20678" y="2441"/>
                  <a:pt x="20119" y="1980"/>
                </a:cubicBezTo>
                <a:cubicBezTo>
                  <a:pt x="19126" y="1161"/>
                  <a:pt x="18013" y="503"/>
                  <a:pt x="16828" y="0"/>
                </a:cubicBezTo>
                <a:lnTo>
                  <a:pt x="4772"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45578495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cSld name="標題05">
    <p:spTree>
      <p:nvGrpSpPr>
        <p:cNvPr id="1" name=""/>
        <p:cNvGrpSpPr/>
        <p:nvPr/>
      </p:nvGrpSpPr>
      <p:grpSpPr>
        <a:xfrm>
          <a:off x="0" y="0"/>
          <a:ext cx="0" cy="0"/>
          <a:chOff x="0" y="0"/>
          <a:chExt cx="0" cy="0"/>
        </a:xfrm>
      </p:grpSpPr>
      <p:sp>
        <p:nvSpPr>
          <p:cNvPr id="113"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sp>
        <p:nvSpPr>
          <p:cNvPr id="114"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5" name="圓角矩形"/>
          <p:cNvSpPr/>
          <p:nvPr/>
        </p:nvSpPr>
        <p:spPr>
          <a:xfrm>
            <a:off x="959886" y="977952"/>
            <a:ext cx="10409488" cy="5077595"/>
          </a:xfrm>
          <a:prstGeom prst="roundRect">
            <a:avLst>
              <a:gd name="adj" fmla="val 5428"/>
            </a:avLst>
          </a:pr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6"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119" name="群組"/>
          <p:cNvGrpSpPr/>
          <p:nvPr/>
        </p:nvGrpSpPr>
        <p:grpSpPr>
          <a:xfrm>
            <a:off x="704170" y="512751"/>
            <a:ext cx="10920921" cy="719019"/>
            <a:chOff x="0" y="0"/>
            <a:chExt cx="21841840" cy="1438037"/>
          </a:xfrm>
        </p:grpSpPr>
        <p:sp>
          <p:nvSpPr>
            <p:cNvPr id="117"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118" name="形狀"/>
            <p:cNvSpPr/>
            <p:nvPr/>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grpSp>
      <p:sp>
        <p:nvSpPr>
          <p:cNvPr id="120" name="圓形"/>
          <p:cNvSpPr/>
          <p:nvPr/>
        </p:nvSpPr>
        <p:spPr>
          <a:xfrm>
            <a:off x="5283200" y="1771650"/>
            <a:ext cx="1762739" cy="1762739"/>
          </a:xfrm>
          <a:prstGeom prst="ellipse">
            <a:avLst/>
          </a:prstGeom>
          <a:solidFill>
            <a:srgbClr val="FFCB78"/>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22" name="開啟 Jupyter Notebook"/>
          <p:cNvSpPr txBox="1">
            <a:spLocks noGrp="1"/>
          </p:cNvSpPr>
          <p:nvPr>
            <p:ph type="body" sz="quarter" idx="15"/>
          </p:nvPr>
        </p:nvSpPr>
        <p:spPr>
          <a:xfrm>
            <a:off x="979947" y="4505146"/>
            <a:ext cx="10369364" cy="890500"/>
          </a:xfrm>
          <a:prstGeom prst="rect">
            <a:avLst/>
          </a:prstGeom>
        </p:spPr>
        <p:txBody>
          <a:bodyPr anchor="ctr">
            <a:spAutoFit/>
          </a:bodyPr>
          <a:lstStyle>
            <a:lvl1pPr marL="0" indent="0" algn="ctr">
              <a:lnSpc>
                <a:spcPct val="80000"/>
              </a:lnSpc>
              <a:spcBef>
                <a:spcPts val="0"/>
              </a:spcBef>
              <a:buSzTx/>
              <a:buNone/>
              <a:defRPr sz="6400" b="1" i="0" spc="-128">
                <a:solidFill>
                  <a:srgbClr val="FFFFFF">
                    <a:alpha val="77331"/>
                  </a:srgbClr>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23" name="冒險05"/>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pic>
        <p:nvPicPr>
          <p:cNvPr id="8" name="圖片 7">
            <a:extLst>
              <a:ext uri="{FF2B5EF4-FFF2-40B4-BE49-F238E27FC236}">
                <a16:creationId xmlns:a16="http://schemas.microsoft.com/office/drawing/2014/main" xmlns="" id="{FEB63DF0-14B1-4687-AA56-33ACE68F0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302" y="1807184"/>
            <a:ext cx="2126712" cy="1752980"/>
          </a:xfrm>
          <a:prstGeom prst="rect">
            <a:avLst/>
          </a:prstGeom>
        </p:spPr>
      </p:pic>
    </p:spTree>
    <p:extLst>
      <p:ext uri="{BB962C8B-B14F-4D97-AF65-F5344CB8AC3E}">
        <p14:creationId xmlns:p14="http://schemas.microsoft.com/office/powerpoint/2010/main" val="57171647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標題05">
    <p:spTree>
      <p:nvGrpSpPr>
        <p:cNvPr id="1" name=""/>
        <p:cNvGrpSpPr/>
        <p:nvPr/>
      </p:nvGrpSpPr>
      <p:grpSpPr>
        <a:xfrm>
          <a:off x="0" y="0"/>
          <a:ext cx="0" cy="0"/>
          <a:chOff x="0" y="0"/>
          <a:chExt cx="0" cy="0"/>
        </a:xfrm>
      </p:grpSpPr>
      <p:sp>
        <p:nvSpPr>
          <p:cNvPr id="113"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sp>
        <p:nvSpPr>
          <p:cNvPr id="114"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5" name="圓角矩形"/>
          <p:cNvSpPr/>
          <p:nvPr/>
        </p:nvSpPr>
        <p:spPr>
          <a:xfrm>
            <a:off x="959886" y="977952"/>
            <a:ext cx="10409488" cy="5077595"/>
          </a:xfrm>
          <a:prstGeom prst="roundRect">
            <a:avLst>
              <a:gd name="adj" fmla="val 5428"/>
            </a:avLst>
          </a:prstGeom>
          <a:solidFill>
            <a:srgbClr val="FF8E7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6"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119" name="群組"/>
          <p:cNvGrpSpPr/>
          <p:nvPr/>
        </p:nvGrpSpPr>
        <p:grpSpPr>
          <a:xfrm>
            <a:off x="704170" y="512751"/>
            <a:ext cx="10920921" cy="719019"/>
            <a:chOff x="0" y="0"/>
            <a:chExt cx="21841840" cy="1438037"/>
          </a:xfrm>
        </p:grpSpPr>
        <p:sp>
          <p:nvSpPr>
            <p:cNvPr id="117"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8" name="形狀"/>
            <p:cNvSpPr/>
            <p:nvPr/>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20" name="圓形"/>
          <p:cNvSpPr/>
          <p:nvPr/>
        </p:nvSpPr>
        <p:spPr>
          <a:xfrm>
            <a:off x="5283200" y="1771650"/>
            <a:ext cx="1762739" cy="1762739"/>
          </a:xfrm>
          <a:prstGeom prst="ellipse">
            <a:avLst/>
          </a:prstGeom>
          <a:solidFill>
            <a:srgbClr val="99DDC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22" name="開啟 Jupyter Notebook"/>
          <p:cNvSpPr txBox="1">
            <a:spLocks noGrp="1"/>
          </p:cNvSpPr>
          <p:nvPr>
            <p:ph type="body" sz="quarter" idx="15"/>
          </p:nvPr>
        </p:nvSpPr>
        <p:spPr>
          <a:xfrm>
            <a:off x="979947" y="4505146"/>
            <a:ext cx="10369364" cy="890500"/>
          </a:xfrm>
          <a:prstGeom prst="rect">
            <a:avLst/>
          </a:prstGeom>
        </p:spPr>
        <p:txBody>
          <a:bodyPr anchor="ctr">
            <a:spAutoFit/>
          </a:bodyPr>
          <a:lstStyle>
            <a:lvl1pPr marL="0" indent="0" algn="ctr">
              <a:lnSpc>
                <a:spcPct val="80000"/>
              </a:lnSpc>
              <a:spcBef>
                <a:spcPts val="0"/>
              </a:spcBef>
              <a:buSzTx/>
              <a:buNone/>
              <a:defRPr sz="6400" b="1" i="0" spc="-128">
                <a:solidFill>
                  <a:srgbClr val="FFFBE9">
                    <a:alpha val="77331"/>
                  </a:srgbClr>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23" name="冒險05"/>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3" name="影像">
            <a:extLst>
              <a:ext uri="{FF2B5EF4-FFF2-40B4-BE49-F238E27FC236}">
                <a16:creationId xmlns:a16="http://schemas.microsoft.com/office/drawing/2014/main" xmlns="" id="{3E54018C-0A09-5A47-AD47-C0D4DF8EC556}"/>
              </a:ext>
            </a:extLst>
          </p:cNvPr>
          <p:cNvSpPr>
            <a:spLocks noGrp="1"/>
          </p:cNvSpPr>
          <p:nvPr>
            <p:ph type="pic" sz="quarter" idx="14"/>
          </p:nvPr>
        </p:nvSpPr>
        <p:spPr>
          <a:xfrm>
            <a:off x="5440174" y="1895094"/>
            <a:ext cx="1448792" cy="1862732"/>
          </a:xfrm>
          <a:prstGeom prst="rect">
            <a:avLst/>
          </a:prstGeom>
        </p:spPr>
        <p:txBody>
          <a:bodyPr lIns="91439" tIns="45719" rIns="91439" bIns="45719">
            <a:noAutofit/>
          </a:bodyPr>
          <a:lstStyle/>
          <a:p>
            <a:r>
              <a:rPr lang="zh-TW" altLang="en-US"/>
              <a:t>按一下圖示以新增圖片</a:t>
            </a:r>
            <a:endParaRPr dirty="0"/>
          </a:p>
        </p:txBody>
      </p:sp>
    </p:spTree>
    <p:extLst>
      <p:ext uri="{BB962C8B-B14F-4D97-AF65-F5344CB8AC3E}">
        <p14:creationId xmlns:p14="http://schemas.microsoft.com/office/powerpoint/2010/main" val="328204164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Jupyter Notebook">
    <p:spTree>
      <p:nvGrpSpPr>
        <p:cNvPr id="1" name=""/>
        <p:cNvGrpSpPr/>
        <p:nvPr/>
      </p:nvGrpSpPr>
      <p:grpSpPr>
        <a:xfrm>
          <a:off x="0" y="0"/>
          <a:ext cx="0" cy="0"/>
          <a:chOff x="0" y="0"/>
          <a:chExt cx="0" cy="0"/>
        </a:xfrm>
      </p:grpSpPr>
      <p:sp>
        <p:nvSpPr>
          <p:cNvPr id="130" name="圓角矩形"/>
          <p:cNvSpPr/>
          <p:nvPr/>
        </p:nvSpPr>
        <p:spPr>
          <a:xfrm>
            <a:off x="228574" y="323849"/>
            <a:ext cx="11732842" cy="5638385"/>
          </a:xfrm>
          <a:prstGeom prst="roundRect">
            <a:avLst>
              <a:gd name="adj" fmla="val 3104"/>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1" name="形狀"/>
          <p:cNvSpPr/>
          <p:nvPr/>
        </p:nvSpPr>
        <p:spPr>
          <a:xfrm>
            <a:off x="228600" y="247650"/>
            <a:ext cx="11732816" cy="1100932"/>
          </a:xfrm>
          <a:custGeom>
            <a:avLst/>
            <a:gdLst/>
            <a:ahLst/>
            <a:cxnLst>
              <a:cxn ang="0">
                <a:pos x="wd2" y="hd2"/>
              </a:cxn>
              <a:cxn ang="5400000">
                <a:pos x="wd2" y="hd2"/>
              </a:cxn>
              <a:cxn ang="10800000">
                <a:pos x="wd2" y="hd2"/>
              </a:cxn>
              <a:cxn ang="16200000">
                <a:pos x="wd2" y="hd2"/>
              </a:cxn>
            </a:cxnLst>
            <a:rect l="0" t="0" r="r" b="b"/>
            <a:pathLst>
              <a:path w="21600" h="21600" extrusionOk="0">
                <a:moveTo>
                  <a:pt x="513" y="0"/>
                </a:moveTo>
                <a:cubicBezTo>
                  <a:pt x="362" y="0"/>
                  <a:pt x="272" y="1"/>
                  <a:pt x="212" y="269"/>
                </a:cubicBezTo>
                <a:cubicBezTo>
                  <a:pt x="125" y="605"/>
                  <a:pt x="57" y="1333"/>
                  <a:pt x="25" y="2258"/>
                </a:cubicBezTo>
                <a:cubicBezTo>
                  <a:pt x="0" y="2900"/>
                  <a:pt x="0" y="3862"/>
                  <a:pt x="0" y="5466"/>
                </a:cubicBezTo>
                <a:lnTo>
                  <a:pt x="0" y="21600"/>
                </a:lnTo>
                <a:lnTo>
                  <a:pt x="21600" y="21600"/>
                </a:lnTo>
                <a:lnTo>
                  <a:pt x="21600" y="5466"/>
                </a:lnTo>
                <a:cubicBezTo>
                  <a:pt x="21600" y="3862"/>
                  <a:pt x="21600" y="2900"/>
                  <a:pt x="21575" y="2258"/>
                </a:cubicBezTo>
                <a:cubicBezTo>
                  <a:pt x="21543" y="1333"/>
                  <a:pt x="21475" y="605"/>
                  <a:pt x="21388" y="269"/>
                </a:cubicBezTo>
                <a:cubicBezTo>
                  <a:pt x="21328" y="1"/>
                  <a:pt x="21238" y="0"/>
                  <a:pt x="21087" y="0"/>
                </a:cubicBezTo>
                <a:lnTo>
                  <a:pt x="513" y="0"/>
                </a:lnTo>
                <a:close/>
              </a:path>
            </a:pathLst>
          </a:custGeom>
          <a:solidFill>
            <a:srgbClr val="DEDEDE"/>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2" name="矩形"/>
          <p:cNvSpPr/>
          <p:nvPr/>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4"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grpSp>
        <p:nvGrpSpPr>
          <p:cNvPr id="137" name="群組"/>
          <p:cNvGrpSpPr/>
          <p:nvPr/>
        </p:nvGrpSpPr>
        <p:grpSpPr>
          <a:xfrm>
            <a:off x="1783736" y="430098"/>
            <a:ext cx="9854284" cy="648793"/>
            <a:chOff x="0" y="0"/>
            <a:chExt cx="19708566" cy="1297585"/>
          </a:xfrm>
        </p:grpSpPr>
        <p:sp>
          <p:nvSpPr>
            <p:cNvPr id="135" name="圓角矩形"/>
            <p:cNvSpPr/>
            <p:nvPr/>
          </p:nvSpPr>
          <p:spPr>
            <a:xfrm>
              <a:off x="0" y="0"/>
              <a:ext cx="19708567" cy="1297586"/>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6" name="形狀"/>
            <p:cNvSpPr/>
            <p:nvPr/>
          </p:nvSpPr>
          <p:spPr>
            <a:xfrm>
              <a:off x="342663" y="191611"/>
              <a:ext cx="857446" cy="968293"/>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38" name="冒險01"/>
          <p:cNvSpPr txBox="1">
            <a:spLocks noGrp="1"/>
          </p:cNvSpPr>
          <p:nvPr>
            <p:ph type="body" sz="quarter" idx="14"/>
          </p:nvPr>
        </p:nvSpPr>
        <p:spPr>
          <a:xfrm>
            <a:off x="2586638" y="518533"/>
            <a:ext cx="8832568"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40" name="圓形"/>
          <p:cNvSpPr/>
          <p:nvPr/>
        </p:nvSpPr>
        <p:spPr>
          <a:xfrm>
            <a:off x="632225" y="625787"/>
            <a:ext cx="257416" cy="257416"/>
          </a:xfrm>
          <a:prstGeom prst="ellipse">
            <a:avLst/>
          </a:prstGeom>
          <a:solidFill>
            <a:srgbClr val="EC6B5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1" name="圓形"/>
          <p:cNvSpPr/>
          <p:nvPr/>
        </p:nvSpPr>
        <p:spPr>
          <a:xfrm>
            <a:off x="971398" y="625787"/>
            <a:ext cx="257416" cy="257416"/>
          </a:xfrm>
          <a:prstGeom prst="ellipse">
            <a:avLst/>
          </a:prstGeom>
          <a:solidFill>
            <a:srgbClr val="F4C04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2" name="圓形"/>
          <p:cNvSpPr/>
          <p:nvPr/>
        </p:nvSpPr>
        <p:spPr>
          <a:xfrm>
            <a:off x="1310571" y="625787"/>
            <a:ext cx="257416" cy="257416"/>
          </a:xfrm>
          <a:prstGeom prst="ellipse">
            <a:avLst/>
          </a:prstGeom>
          <a:solidFill>
            <a:srgbClr val="62C75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 name="文字方塊 13">
            <a:extLst>
              <a:ext uri="{FF2B5EF4-FFF2-40B4-BE49-F238E27FC236}">
                <a16:creationId xmlns:a16="http://schemas.microsoft.com/office/drawing/2014/main" xmlns="" id="{860B3BFE-2F1C-4E24-93EC-C96B839251F8}"/>
              </a:ext>
            </a:extLst>
          </p:cNvPr>
          <p:cNvSpPr txBox="1"/>
          <p:nvPr/>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》II-15</a:t>
            </a:r>
          </a:p>
        </p:txBody>
      </p:sp>
    </p:spTree>
    <p:extLst>
      <p:ext uri="{BB962C8B-B14F-4D97-AF65-F5344CB8AC3E}">
        <p14:creationId xmlns:p14="http://schemas.microsoft.com/office/powerpoint/2010/main" val="33953736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Jupyter Notebook">
    <p:spTree>
      <p:nvGrpSpPr>
        <p:cNvPr id="1" name=""/>
        <p:cNvGrpSpPr/>
        <p:nvPr/>
      </p:nvGrpSpPr>
      <p:grpSpPr>
        <a:xfrm>
          <a:off x="0" y="0"/>
          <a:ext cx="0" cy="0"/>
          <a:chOff x="0" y="0"/>
          <a:chExt cx="0" cy="0"/>
        </a:xfrm>
      </p:grpSpPr>
      <p:sp>
        <p:nvSpPr>
          <p:cNvPr id="130" name="圓角矩形"/>
          <p:cNvSpPr/>
          <p:nvPr/>
        </p:nvSpPr>
        <p:spPr>
          <a:xfrm>
            <a:off x="228574" y="617766"/>
            <a:ext cx="11732842" cy="5638385"/>
          </a:xfrm>
          <a:prstGeom prst="roundRect">
            <a:avLst>
              <a:gd name="adj" fmla="val 3104"/>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1" name="形狀"/>
          <p:cNvSpPr/>
          <p:nvPr/>
        </p:nvSpPr>
        <p:spPr>
          <a:xfrm>
            <a:off x="228600" y="378277"/>
            <a:ext cx="11732816" cy="1100932"/>
          </a:xfrm>
          <a:custGeom>
            <a:avLst/>
            <a:gdLst/>
            <a:ahLst/>
            <a:cxnLst>
              <a:cxn ang="0">
                <a:pos x="wd2" y="hd2"/>
              </a:cxn>
              <a:cxn ang="5400000">
                <a:pos x="wd2" y="hd2"/>
              </a:cxn>
              <a:cxn ang="10800000">
                <a:pos x="wd2" y="hd2"/>
              </a:cxn>
              <a:cxn ang="16200000">
                <a:pos x="wd2" y="hd2"/>
              </a:cxn>
            </a:cxnLst>
            <a:rect l="0" t="0" r="r" b="b"/>
            <a:pathLst>
              <a:path w="21600" h="21600" extrusionOk="0">
                <a:moveTo>
                  <a:pt x="513" y="0"/>
                </a:moveTo>
                <a:cubicBezTo>
                  <a:pt x="362" y="0"/>
                  <a:pt x="272" y="1"/>
                  <a:pt x="212" y="269"/>
                </a:cubicBezTo>
                <a:cubicBezTo>
                  <a:pt x="125" y="605"/>
                  <a:pt x="57" y="1333"/>
                  <a:pt x="25" y="2258"/>
                </a:cubicBezTo>
                <a:cubicBezTo>
                  <a:pt x="0" y="2900"/>
                  <a:pt x="0" y="3862"/>
                  <a:pt x="0" y="5466"/>
                </a:cubicBezTo>
                <a:lnTo>
                  <a:pt x="0" y="21600"/>
                </a:lnTo>
                <a:lnTo>
                  <a:pt x="21600" y="21600"/>
                </a:lnTo>
                <a:lnTo>
                  <a:pt x="21600" y="5466"/>
                </a:lnTo>
                <a:cubicBezTo>
                  <a:pt x="21600" y="3862"/>
                  <a:pt x="21600" y="2900"/>
                  <a:pt x="21575" y="2258"/>
                </a:cubicBezTo>
                <a:cubicBezTo>
                  <a:pt x="21543" y="1333"/>
                  <a:pt x="21475" y="605"/>
                  <a:pt x="21388" y="269"/>
                </a:cubicBezTo>
                <a:cubicBezTo>
                  <a:pt x="21328" y="1"/>
                  <a:pt x="21238" y="0"/>
                  <a:pt x="21087" y="0"/>
                </a:cubicBezTo>
                <a:lnTo>
                  <a:pt x="513" y="0"/>
                </a:lnTo>
                <a:close/>
              </a:path>
            </a:pathLst>
          </a:custGeom>
          <a:solidFill>
            <a:srgbClr val="DEDEDE"/>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2" name="矩形"/>
          <p:cNvSpPr/>
          <p:nvPr/>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4"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36745C84-BF1C-624E-8BA9-02DDD453BFCC}" type="slidenum">
              <a:rPr kumimoji="1" lang="zh-TW" altLang="en-US" smtClean="0"/>
              <a:t>‹#›</a:t>
            </a:fld>
            <a:endParaRPr kumimoji="1" lang="zh-TW" altLang="en-US"/>
          </a:p>
        </p:txBody>
      </p:sp>
      <p:grpSp>
        <p:nvGrpSpPr>
          <p:cNvPr id="137" name="群組"/>
          <p:cNvGrpSpPr/>
          <p:nvPr/>
        </p:nvGrpSpPr>
        <p:grpSpPr>
          <a:xfrm>
            <a:off x="1783736" y="560725"/>
            <a:ext cx="9854284" cy="648793"/>
            <a:chOff x="0" y="0"/>
            <a:chExt cx="19708566" cy="1297585"/>
          </a:xfrm>
        </p:grpSpPr>
        <p:sp>
          <p:nvSpPr>
            <p:cNvPr id="135" name="圓角矩形"/>
            <p:cNvSpPr/>
            <p:nvPr/>
          </p:nvSpPr>
          <p:spPr>
            <a:xfrm>
              <a:off x="0" y="0"/>
              <a:ext cx="19708567" cy="1297586"/>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6" name="形狀"/>
            <p:cNvSpPr/>
            <p:nvPr/>
          </p:nvSpPr>
          <p:spPr>
            <a:xfrm>
              <a:off x="342663" y="191611"/>
              <a:ext cx="857446" cy="968293"/>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38" name="冒險01"/>
          <p:cNvSpPr txBox="1">
            <a:spLocks noGrp="1"/>
          </p:cNvSpPr>
          <p:nvPr>
            <p:ph type="body" sz="quarter" idx="14"/>
          </p:nvPr>
        </p:nvSpPr>
        <p:spPr>
          <a:xfrm>
            <a:off x="2586638" y="649160"/>
            <a:ext cx="8832568"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pPr lvl="0"/>
            <a:r>
              <a:rPr lang="zh-TW" altLang="en-US"/>
              <a:t>按一下以編輯母片文字樣式</a:t>
            </a:r>
          </a:p>
        </p:txBody>
      </p:sp>
      <p:sp>
        <p:nvSpPr>
          <p:cNvPr id="140" name="圓形"/>
          <p:cNvSpPr/>
          <p:nvPr/>
        </p:nvSpPr>
        <p:spPr>
          <a:xfrm>
            <a:off x="632225" y="756414"/>
            <a:ext cx="257416" cy="257416"/>
          </a:xfrm>
          <a:prstGeom prst="ellipse">
            <a:avLst/>
          </a:prstGeom>
          <a:solidFill>
            <a:srgbClr val="EC6B5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1" name="圓形"/>
          <p:cNvSpPr/>
          <p:nvPr/>
        </p:nvSpPr>
        <p:spPr>
          <a:xfrm>
            <a:off x="971398" y="756414"/>
            <a:ext cx="257416" cy="257416"/>
          </a:xfrm>
          <a:prstGeom prst="ellipse">
            <a:avLst/>
          </a:prstGeom>
          <a:solidFill>
            <a:srgbClr val="F4C04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2" name="圓形"/>
          <p:cNvSpPr/>
          <p:nvPr/>
        </p:nvSpPr>
        <p:spPr>
          <a:xfrm>
            <a:off x="1310571" y="756414"/>
            <a:ext cx="257416" cy="257416"/>
          </a:xfrm>
          <a:prstGeom prst="ellipse">
            <a:avLst/>
          </a:prstGeom>
          <a:solidFill>
            <a:srgbClr val="62C75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 name="內容版面配置區 2">
            <a:extLst>
              <a:ext uri="{FF2B5EF4-FFF2-40B4-BE49-F238E27FC236}">
                <a16:creationId xmlns:a16="http://schemas.microsoft.com/office/drawing/2014/main" xmlns="" id="{962785C7-6291-4715-B4C2-A622D383E290}"/>
              </a:ext>
            </a:extLst>
          </p:cNvPr>
          <p:cNvSpPr>
            <a:spLocks noGrp="1"/>
          </p:cNvSpPr>
          <p:nvPr>
            <p:ph idx="1"/>
          </p:nvPr>
        </p:nvSpPr>
        <p:spPr>
          <a:xfrm>
            <a:off x="838200" y="1825625"/>
            <a:ext cx="10515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6" name="文字方塊 15">
            <a:extLst>
              <a:ext uri="{FF2B5EF4-FFF2-40B4-BE49-F238E27FC236}">
                <a16:creationId xmlns:a16="http://schemas.microsoft.com/office/drawing/2014/main" xmlns="" id="{FB9771CC-B5EC-4CFD-BA58-C7DFAF5B9965}"/>
              </a:ext>
            </a:extLst>
          </p:cNvPr>
          <p:cNvSpPr txBox="1"/>
          <p:nvPr/>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》II-15</a:t>
            </a:r>
          </a:p>
        </p:txBody>
      </p:sp>
    </p:spTree>
    <p:extLst>
      <p:ext uri="{BB962C8B-B14F-4D97-AF65-F5344CB8AC3E}">
        <p14:creationId xmlns:p14="http://schemas.microsoft.com/office/powerpoint/2010/main" val="13844339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BE9"/>
        </a:solidFill>
        <a:effectLst/>
      </p:bgPr>
    </p:bg>
    <p:spTree>
      <p:nvGrpSpPr>
        <p:cNvPr id="1" name=""/>
        <p:cNvGrpSpPr/>
        <p:nvPr/>
      </p:nvGrpSpPr>
      <p:grpSpPr>
        <a:xfrm>
          <a:off x="0" y="0"/>
          <a:ext cx="0" cy="0"/>
          <a:chOff x="0" y="0"/>
          <a:chExt cx="0" cy="0"/>
        </a:xfrm>
      </p:grpSpPr>
      <p:sp>
        <p:nvSpPr>
          <p:cNvPr id="2" name="矩形"/>
          <p:cNvSpPr/>
          <p:nvPr/>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 name="幻燈片編號"/>
          <p:cNvSpPr txBox="1">
            <a:spLocks noGrp="1"/>
          </p:cNvSpPr>
          <p:nvPr>
            <p:ph type="sldNum" sz="quarter" idx="2"/>
          </p:nvPr>
        </p:nvSpPr>
        <p:spPr>
          <a:xfrm>
            <a:off x="11678584" y="6387707"/>
            <a:ext cx="384721" cy="379591"/>
          </a:xfrm>
          <a:prstGeom prst="rect">
            <a:avLst/>
          </a:prstGeom>
          <a:ln w="12700">
            <a:miter lim="400000"/>
          </a:ln>
        </p:spPr>
        <p:txBody>
          <a:bodyPr wrap="none" lIns="50800" tIns="50800" rIns="50800" bIns="50800" anchor="b">
            <a:spAutoFit/>
          </a:bodyPr>
          <a:lstStyle>
            <a:lvl1pPr algn="ctr" defTabSz="292100">
              <a:lnSpc>
                <a:spcPct val="100000"/>
              </a:lnSpc>
              <a:spcBef>
                <a:spcPts val="0"/>
              </a:spcBef>
              <a:defRPr sz="1800">
                <a:solidFill>
                  <a:srgbClr val="FFFFFF">
                    <a:alpha val="88419"/>
                  </a:srgbClr>
                </a:solidFill>
              </a:defRPr>
            </a:lvl1pPr>
          </a:lstStyle>
          <a:p>
            <a:fld id="{36745C84-BF1C-624E-8BA9-02DDD453BFCC}" type="slidenum">
              <a:rPr kumimoji="1" lang="zh-TW" altLang="en-US" smtClean="0"/>
              <a:t>‹#›</a:t>
            </a:fld>
            <a:endParaRPr kumimoji="1" lang="zh-TW" altLang="en-US"/>
          </a:p>
        </p:txBody>
      </p:sp>
      <p:sp>
        <p:nvSpPr>
          <p:cNvPr id="4" name="幻燈片標題"/>
          <p:cNvSpPr txBox="1">
            <a:spLocks noGrp="1"/>
          </p:cNvSpPr>
          <p:nvPr>
            <p:ph type="title"/>
          </p:nvPr>
        </p:nvSpPr>
        <p:spPr>
          <a:xfrm>
            <a:off x="603250" y="539750"/>
            <a:ext cx="5238750" cy="717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幻燈片標題</a:t>
            </a:r>
          </a:p>
        </p:txBody>
      </p:sp>
      <p:sp>
        <p:nvSpPr>
          <p:cNvPr id="5" name="內文層級一…"/>
          <p:cNvSpPr txBox="1">
            <a:spLocks noGrp="1"/>
          </p:cNvSpPr>
          <p:nvPr>
            <p:ph type="body" idx="1"/>
          </p:nvPr>
        </p:nvSpPr>
        <p:spPr>
          <a:xfrm>
            <a:off x="603250" y="2124252"/>
            <a:ext cx="523875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幻燈片項目符號文字</a:t>
            </a:r>
          </a:p>
          <a:p>
            <a:pPr lvl="1"/>
            <a:endParaRPr/>
          </a:p>
          <a:p>
            <a:pPr lvl="2"/>
            <a:endParaRPr/>
          </a:p>
          <a:p>
            <a:pPr lvl="3"/>
            <a:endParaRPr/>
          </a:p>
          <a:p>
            <a:pPr lvl="4"/>
            <a:endParaRPr/>
          </a:p>
        </p:txBody>
      </p:sp>
      <p:sp>
        <p:nvSpPr>
          <p:cNvPr id="6" name="文字方塊 5">
            <a:extLst>
              <a:ext uri="{FF2B5EF4-FFF2-40B4-BE49-F238E27FC236}">
                <a16:creationId xmlns:a16="http://schemas.microsoft.com/office/drawing/2014/main" xmlns="" id="{F4B5DA7F-0C68-4220-9A45-2A827B3B3017}"/>
              </a:ext>
            </a:extLst>
          </p:cNvPr>
          <p:cNvSpPr txBox="1"/>
          <p:nvPr/>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》II-15</a:t>
            </a:r>
          </a:p>
        </p:txBody>
      </p:sp>
    </p:spTree>
    <p:extLst>
      <p:ext uri="{BB962C8B-B14F-4D97-AF65-F5344CB8AC3E}">
        <p14:creationId xmlns:p14="http://schemas.microsoft.com/office/powerpoint/2010/main" val="44738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med"/>
  <p:txStyles>
    <p:titleStyle>
      <a:lvl1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1pPr>
      <a:lvl2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2pPr>
      <a:lvl3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3pPr>
      <a:lvl4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4pPr>
      <a:lvl5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5pPr>
      <a:lvl6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6pPr>
      <a:lvl7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7pPr>
      <a:lvl8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8pPr>
      <a:lvl9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9pPr>
    </p:titleStyle>
    <p:bodyStyle>
      <a:lvl1pPr marL="3048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1pPr>
      <a:lvl2pPr marL="6096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2pPr>
      <a:lvl3pPr marL="9144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3pPr>
      <a:lvl4pPr marL="12192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4pPr>
      <a:lvl5pPr marL="15240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5pPr>
      <a:lvl6pPr marL="18288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6pPr>
      <a:lvl7pPr marL="21336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7pPr>
      <a:lvl8pPr marL="24384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8pPr>
      <a:lvl9pPr marL="27432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9pPr>
    </p:bodyStyle>
    <p:otherStyle>
      <a:lvl1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1pPr>
      <a:lvl2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2pPr>
      <a:lvl3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3pPr>
      <a:lvl4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4pPr>
      <a:lvl5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5pPr>
      <a:lvl6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6pPr>
      <a:lvl7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7pPr>
      <a:lvl8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8pPr>
      <a:lvl9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BE9"/>
        </a:solidFill>
        <a:effectLst/>
      </p:bgPr>
    </p:bg>
    <p:spTree>
      <p:nvGrpSpPr>
        <p:cNvPr id="1" name=""/>
        <p:cNvGrpSpPr/>
        <p:nvPr/>
      </p:nvGrpSpPr>
      <p:grpSpPr>
        <a:xfrm>
          <a:off x="0" y="0"/>
          <a:ext cx="0" cy="0"/>
          <a:chOff x="0" y="0"/>
          <a:chExt cx="0" cy="0"/>
        </a:xfrm>
      </p:grpSpPr>
      <p:sp>
        <p:nvSpPr>
          <p:cNvPr id="2" name="矩形"/>
          <p:cNvSpPr/>
          <p:nvPr/>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 name="幻燈片編號"/>
          <p:cNvSpPr txBox="1">
            <a:spLocks noGrp="1"/>
          </p:cNvSpPr>
          <p:nvPr>
            <p:ph type="sldNum" sz="quarter" idx="2"/>
          </p:nvPr>
        </p:nvSpPr>
        <p:spPr>
          <a:xfrm>
            <a:off x="11678584" y="6387707"/>
            <a:ext cx="384721" cy="379591"/>
          </a:xfrm>
          <a:prstGeom prst="rect">
            <a:avLst/>
          </a:prstGeom>
          <a:ln w="12700">
            <a:miter lim="400000"/>
          </a:ln>
        </p:spPr>
        <p:txBody>
          <a:bodyPr wrap="none" lIns="50800" tIns="50800" rIns="50800" bIns="50800" anchor="b">
            <a:spAutoFit/>
          </a:bodyPr>
          <a:lstStyle>
            <a:lvl1pPr algn="ctr" defTabSz="292100">
              <a:lnSpc>
                <a:spcPct val="100000"/>
              </a:lnSpc>
              <a:spcBef>
                <a:spcPts val="0"/>
              </a:spcBef>
              <a:defRPr sz="1800">
                <a:solidFill>
                  <a:srgbClr val="FFFFFF">
                    <a:alpha val="88419"/>
                  </a:srgbClr>
                </a:solidFill>
              </a:defRPr>
            </a:lvl1pPr>
          </a:lstStyle>
          <a:p>
            <a:fld id="{86CB4B4D-7CA3-9044-876B-883B54F8677D}" type="slidenum">
              <a:t>‹#›</a:t>
            </a:fld>
            <a:endParaRPr/>
          </a:p>
        </p:txBody>
      </p:sp>
      <p:sp>
        <p:nvSpPr>
          <p:cNvPr id="4" name="幻燈片標題"/>
          <p:cNvSpPr txBox="1">
            <a:spLocks noGrp="1"/>
          </p:cNvSpPr>
          <p:nvPr>
            <p:ph type="title"/>
          </p:nvPr>
        </p:nvSpPr>
        <p:spPr>
          <a:xfrm>
            <a:off x="603250" y="539750"/>
            <a:ext cx="5238750" cy="717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幻燈片標題</a:t>
            </a:r>
          </a:p>
        </p:txBody>
      </p:sp>
      <p:sp>
        <p:nvSpPr>
          <p:cNvPr id="5" name="內文層級一…"/>
          <p:cNvSpPr txBox="1">
            <a:spLocks noGrp="1"/>
          </p:cNvSpPr>
          <p:nvPr>
            <p:ph type="body" idx="1"/>
          </p:nvPr>
        </p:nvSpPr>
        <p:spPr>
          <a:xfrm>
            <a:off x="603250" y="2124252"/>
            <a:ext cx="523875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幻燈片項目符號文字</a:t>
            </a:r>
          </a:p>
          <a:p>
            <a:pPr lvl="1"/>
            <a:endParaRPr/>
          </a:p>
          <a:p>
            <a:pPr lvl="2"/>
            <a:endParaRPr/>
          </a:p>
          <a:p>
            <a:pPr lvl="3"/>
            <a:endParaRPr/>
          </a:p>
          <a:p>
            <a:pPr lvl="4"/>
            <a:endParaRPr/>
          </a:p>
        </p:txBody>
      </p:sp>
    </p:spTree>
    <p:extLst>
      <p:ext uri="{BB962C8B-B14F-4D97-AF65-F5344CB8AC3E}">
        <p14:creationId xmlns:p14="http://schemas.microsoft.com/office/powerpoint/2010/main" val="20969532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ransition spd="med"/>
  <p:txStyles>
    <p:titleStyle>
      <a:lvl1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1pPr>
      <a:lvl2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2pPr>
      <a:lvl3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3pPr>
      <a:lvl4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4pPr>
      <a:lvl5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5pPr>
      <a:lvl6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6pPr>
      <a:lvl7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7pPr>
      <a:lvl8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8pPr>
      <a:lvl9pPr marL="0" marR="0" indent="0" algn="l" defTabSz="1219169" rtl="0" eaLnBrk="1" latinLnBrk="0" hangingPunct="1">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9pPr>
    </p:titleStyle>
    <p:bodyStyle>
      <a:lvl1pPr marL="3048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1pPr>
      <a:lvl2pPr marL="6096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2pPr>
      <a:lvl3pPr marL="9144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3pPr>
      <a:lvl4pPr marL="12192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4pPr>
      <a:lvl5pPr marL="15240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5pPr>
      <a:lvl6pPr marL="18288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6pPr>
      <a:lvl7pPr marL="21336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7pPr>
      <a:lvl8pPr marL="24384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8pPr>
      <a:lvl9pPr marL="2743200" marR="0" indent="-304800" algn="l" defTabSz="1219169" rtl="0" eaLnBrk="1" latinLnBrk="0" hangingPunct="1">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9pPr>
    </p:bodyStyle>
    <p:otherStyle>
      <a:lvl1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1pPr>
      <a:lvl2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2pPr>
      <a:lvl3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3pPr>
      <a:lvl4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4pPr>
      <a:lvl5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5pPr>
      <a:lvl6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6pPr>
      <a:lvl7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7pPr>
      <a:lvl8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8pPr>
      <a:lvl9pPr marL="0" marR="0" indent="0" algn="ctr" defTabSz="2921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1</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sp>
        <p:nvSpPr>
          <p:cNvPr id="159" name="安裝 Anaconda"/>
          <p:cNvSpPr txBox="1">
            <a:spLocks noGrp="1"/>
          </p:cNvSpPr>
          <p:nvPr>
            <p:ph type="body" sz="quarter" idx="15"/>
          </p:nvPr>
        </p:nvSpPr>
        <p:spPr>
          <a:xfrm>
            <a:off x="979947" y="4086570"/>
            <a:ext cx="10369364" cy="1727652"/>
          </a:xfrm>
          <a:prstGeom prst="rect">
            <a:avLst/>
          </a:prstGeom>
        </p:spPr>
        <p:txBody>
          <a:bodyPr/>
          <a:lstStyle/>
          <a:p>
            <a:r>
              <a:rPr lang="zh-TW" altLang="en-US" sz="6600" dirty="0">
                <a:solidFill>
                  <a:srgbClr val="FFFFFF"/>
                </a:solidFill>
                <a:latin typeface="微軟正黑體" panose="020B0604030504040204" pitchFamily="34" charset="-120"/>
                <a:ea typeface="微軟正黑體" panose="020B0604030504040204" pitchFamily="34" charset="-120"/>
              </a:rPr>
              <a:t>用 </a:t>
            </a:r>
            <a:r>
              <a:rPr lang="en" altLang="zh-TW" sz="6600" dirty="0">
                <a:solidFill>
                  <a:srgbClr val="FFFFFF"/>
                </a:solidFill>
                <a:latin typeface="微軟正黑體" panose="020B0604030504040204" pitchFamily="34" charset="-120"/>
                <a:ea typeface="微軟正黑體" panose="020B0604030504040204" pitchFamily="34" charset="-120"/>
              </a:rPr>
              <a:t>CNN </a:t>
            </a:r>
            <a:r>
              <a:rPr lang="zh-TW" altLang="en-US" sz="6600" dirty="0">
                <a:solidFill>
                  <a:srgbClr val="FFFFFF"/>
                </a:solidFill>
                <a:latin typeface="微軟正黑體" panose="020B0604030504040204" pitchFamily="34" charset="-120"/>
                <a:ea typeface="微軟正黑體" panose="020B0604030504040204" pitchFamily="34" charset="-120"/>
              </a:rPr>
              <a:t>做圖形辨識 </a:t>
            </a:r>
            <a:r>
              <a:rPr lang="en-US" altLang="zh-TW" sz="6600" dirty="0">
                <a:solidFill>
                  <a:srgbClr val="FFFFFF"/>
                </a:solidFill>
                <a:latin typeface="微軟正黑體" panose="020B0604030504040204" pitchFamily="34" charset="-120"/>
                <a:ea typeface="微軟正黑體" panose="020B0604030504040204" pitchFamily="34" charset="-120"/>
              </a:rPr>
              <a:t>- </a:t>
            </a:r>
            <a:r>
              <a:rPr lang="zh-TW" altLang="en-US" sz="6600" dirty="0">
                <a:solidFill>
                  <a:srgbClr val="FFFFFF"/>
                </a:solidFill>
                <a:latin typeface="微軟正黑體" panose="020B0604030504040204" pitchFamily="34" charset="-120"/>
                <a:ea typeface="微軟正黑體" panose="020B0604030504040204" pitchFamily="34" charset="-120"/>
              </a:rPr>
              <a:t>資料處理</a:t>
            </a:r>
            <a:endParaRPr lang="en-US" altLang="zh-TW" sz="6600" dirty="0">
              <a:solidFill>
                <a:srgbClr val="FFFFFF"/>
              </a:solidFill>
              <a:latin typeface="微軟正黑體" panose="020B0604030504040204" pitchFamily="34" charset="-120"/>
              <a:ea typeface="微軟正黑體" panose="020B0604030504040204" pitchFamily="34" charset="-120"/>
            </a:endParaRPr>
          </a:p>
        </p:txBody>
      </p:sp>
      <p:sp>
        <p:nvSpPr>
          <p:cNvPr id="160" name="冒險01"/>
          <p:cNvSpPr txBox="1">
            <a:spLocks noGrp="1"/>
          </p:cNvSpPr>
          <p:nvPr>
            <p:ph type="body" sz="quarter" idx="16"/>
          </p:nvPr>
        </p:nvSpPr>
        <p:spPr>
          <a:prstGeom prst="rect">
            <a:avLst/>
          </a:prstGeom>
        </p:spPr>
        <p:txBody>
          <a:bodyPr/>
          <a:lstStyle/>
          <a:p>
            <a:r>
              <a:rPr dirty="0"/>
              <a:t>冒險</a:t>
            </a:r>
            <a:r>
              <a:rPr lang="en-US" altLang="zh-TW" dirty="0"/>
              <a:t>15</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7E624652-BC0B-F348-9C0E-093F793038E0}"/>
              </a:ext>
            </a:extLst>
          </p:cNvPr>
          <p:cNvSpPr>
            <a:spLocks noGrp="1"/>
          </p:cNvSpPr>
          <p:nvPr>
            <p:ph type="body" sz="quarter" idx="14"/>
          </p:nvPr>
        </p:nvSpPr>
        <p:spPr/>
        <p:txBody>
          <a:bodyPr/>
          <a:lstStyle/>
          <a:p>
            <a:r>
              <a:rPr kumimoji="1" lang="zh-TW" altLang="en-US" dirty="0"/>
              <a:t>冒險旅程 </a:t>
            </a:r>
            <a:r>
              <a:rPr kumimoji="1" lang="en-US" altLang="zh-TW" dirty="0"/>
              <a:t>15</a:t>
            </a:r>
            <a:endParaRPr kumimoji="1" lang="zh-TW" altLang="en-US" dirty="0"/>
          </a:p>
        </p:txBody>
      </p:sp>
      <p:sp>
        <p:nvSpPr>
          <p:cNvPr id="3" name="內容版面配置區 2">
            <a:extLst>
              <a:ext uri="{FF2B5EF4-FFF2-40B4-BE49-F238E27FC236}">
                <a16:creationId xmlns:a16="http://schemas.microsoft.com/office/drawing/2014/main" xmlns="" id="{7C77E7A2-7010-3944-911A-FF8A954E64E1}"/>
              </a:ext>
            </a:extLst>
          </p:cNvPr>
          <p:cNvSpPr>
            <a:spLocks noGrp="1"/>
          </p:cNvSpPr>
          <p:nvPr>
            <p:ph idx="1"/>
          </p:nvPr>
        </p:nvSpPr>
        <p:spPr/>
        <p:txBody>
          <a:bodyPr>
            <a:normAutofit/>
          </a:bodyPr>
          <a:lstStyle/>
          <a:p>
            <a:pPr marL="457200" indent="-457200">
              <a:buFont typeface="+mj-lt"/>
              <a:buAutoNum type="arabicPeriod"/>
            </a:pPr>
            <a:r>
              <a:rPr lang="en" altLang="zh-TW" b="1" dirty="0">
                <a:latin typeface="微軟正黑體" panose="020B0604030504040204" pitchFamily="34" charset="-120"/>
                <a:ea typeface="微軟正黑體" panose="020B0604030504040204" pitchFamily="34" charset="-120"/>
              </a:rPr>
              <a:t>CIFAR-10 </a:t>
            </a:r>
            <a:r>
              <a:rPr lang="zh-TW" altLang="en-US" b="1" dirty="0">
                <a:latin typeface="微軟正黑體" panose="020B0604030504040204" pitchFamily="34" charset="-120"/>
                <a:ea typeface="微軟正黑體" panose="020B0604030504040204" pitchFamily="34" charset="-120"/>
              </a:rPr>
              <a:t>數據集包含了 </a:t>
            </a:r>
            <a:r>
              <a:rPr lang="en-US" altLang="zh-TW" b="1" dirty="0">
                <a:latin typeface="微軟正黑體" panose="020B0604030504040204" pitchFamily="34" charset="-120"/>
                <a:ea typeface="微軟正黑體" panose="020B0604030504040204" pitchFamily="34" charset="-120"/>
              </a:rPr>
              <a:t>10 </a:t>
            </a:r>
            <a:r>
              <a:rPr lang="zh-TW" altLang="en-US" b="1" dirty="0">
                <a:latin typeface="微軟正黑體" panose="020B0604030504040204" pitchFamily="34" charset="-120"/>
                <a:ea typeface="微軟正黑體" panose="020B0604030504040204" pitchFamily="34" charset="-120"/>
              </a:rPr>
              <a:t>種不同種類的彩色圖片，我們來試著將每一種類的圖片隨便挑兩張畫出來看看。比如說，我們可以用下面的方式將類別標籤為 </a:t>
            </a:r>
            <a:r>
              <a:rPr lang="en-US" altLang="zh-TW" b="1" dirty="0">
                <a:latin typeface="微軟正黑體" panose="020B0604030504040204" pitchFamily="34" charset="-120"/>
                <a:ea typeface="微軟正黑體" panose="020B0604030504040204" pitchFamily="34" charset="-120"/>
              </a:rPr>
              <a:t>0 </a:t>
            </a:r>
            <a:r>
              <a:rPr lang="zh-TW" altLang="en-US" b="1" dirty="0">
                <a:latin typeface="微軟正黑體" panose="020B0604030504040204" pitchFamily="34" charset="-120"/>
                <a:ea typeface="微軟正黑體" panose="020B0604030504040204" pitchFamily="34" charset="-120"/>
              </a:rPr>
              <a:t>的圖片資料都取出來。</a:t>
            </a:r>
            <a:endParaRPr lang="en-US" altLang="zh-TW" b="1" dirty="0">
              <a:latin typeface="微軟正黑體" panose="020B0604030504040204" pitchFamily="34" charset="-120"/>
              <a:ea typeface="微軟正黑體" panose="020B0604030504040204" pitchFamily="34" charset="-120"/>
            </a:endParaRPr>
          </a:p>
          <a:p>
            <a:pPr marL="2133600" lvl="7" indent="0">
              <a:lnSpc>
                <a:spcPct val="90000"/>
              </a:lnSpc>
              <a:buNone/>
            </a:pPr>
            <a:endParaRPr lang="en" altLang="zh-TW" b="1" dirty="0">
              <a:solidFill>
                <a:srgbClr val="F96923"/>
              </a:solidFill>
            </a:endParaRPr>
          </a:p>
          <a:p>
            <a:pPr marL="609600" lvl="2" indent="0">
              <a:lnSpc>
                <a:spcPct val="90000"/>
              </a:lnSpc>
              <a:buNone/>
            </a:pPr>
            <a:endParaRPr lang="en" altLang="zh-TW" b="1" dirty="0">
              <a:solidFill>
                <a:srgbClr val="F96923"/>
              </a:solidFill>
            </a:endParaRPr>
          </a:p>
          <a:p>
            <a:pPr marL="914400" lvl="3" indent="0">
              <a:lnSpc>
                <a:spcPct val="90000"/>
              </a:lnSpc>
              <a:buNone/>
            </a:pPr>
            <a:r>
              <a:rPr lang="en" altLang="zh-TW" b="1" dirty="0">
                <a:solidFill>
                  <a:srgbClr val="F96923"/>
                </a:solidFill>
              </a:rPr>
              <a:t>Out:</a:t>
            </a:r>
          </a:p>
          <a:p>
            <a:pPr marL="914400" lvl="3" indent="0">
              <a:lnSpc>
                <a:spcPct val="90000"/>
              </a:lnSpc>
              <a:buNone/>
            </a:pPr>
            <a:r>
              <a:rPr lang="en-US" altLang="zh-TW" b="1" dirty="0">
                <a:solidFill>
                  <a:schemeClr val="tx1"/>
                </a:solidFill>
              </a:rPr>
              <a:t>	(5000, 32, 32, 3)</a:t>
            </a:r>
            <a:endParaRPr lang="zh-TW" altLang="en-US" sz="2000" b="1" dirty="0">
              <a:solidFill>
                <a:schemeClr val="tx1"/>
              </a:solidFill>
            </a:endParaRPr>
          </a:p>
        </p:txBody>
      </p:sp>
      <p:sp>
        <p:nvSpPr>
          <p:cNvPr id="5" name="幻燈片編號">
            <a:extLst>
              <a:ext uri="{FF2B5EF4-FFF2-40B4-BE49-F238E27FC236}">
                <a16:creationId xmlns:a16="http://schemas.microsoft.com/office/drawing/2014/main" xmlns="" id="{E9D96F51-C560-BF4F-B294-E284A54DEFC4}"/>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10</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pic>
        <p:nvPicPr>
          <p:cNvPr id="6" name="圖片 5">
            <a:extLst>
              <a:ext uri="{FF2B5EF4-FFF2-40B4-BE49-F238E27FC236}">
                <a16:creationId xmlns:a16="http://schemas.microsoft.com/office/drawing/2014/main" xmlns="" id="{1C344440-2D5E-436B-B922-9271C28A0626}"/>
              </a:ext>
            </a:extLst>
          </p:cNvPr>
          <p:cNvPicPr>
            <a:picLocks noChangeAspect="1"/>
          </p:cNvPicPr>
          <p:nvPr/>
        </p:nvPicPr>
        <p:blipFill rotWithShape="1">
          <a:blip r:embed="rId2"/>
          <a:srcRect l="287" t="2016" r="191" b="3214"/>
          <a:stretch/>
        </p:blipFill>
        <p:spPr>
          <a:xfrm>
            <a:off x="1278891" y="3296587"/>
            <a:ext cx="9882809" cy="1223342"/>
          </a:xfrm>
          <a:prstGeom prst="rect">
            <a:avLst/>
          </a:prstGeom>
        </p:spPr>
      </p:pic>
    </p:spTree>
    <p:extLst>
      <p:ext uri="{BB962C8B-B14F-4D97-AF65-F5344CB8AC3E}">
        <p14:creationId xmlns:p14="http://schemas.microsoft.com/office/powerpoint/2010/main" val="214670591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5E1AF1B-8FCF-A14D-A996-64DFDBEB8F3B}"/>
              </a:ext>
            </a:extLst>
          </p:cNvPr>
          <p:cNvSpPr>
            <a:spLocks noGrp="1"/>
          </p:cNvSpPr>
          <p:nvPr>
            <p:ph type="body" sz="quarter" idx="14"/>
          </p:nvPr>
        </p:nvSpPr>
        <p:spPr>
          <a:xfrm>
            <a:off x="1570646" y="651241"/>
            <a:ext cx="9630811" cy="471924"/>
          </a:xfrm>
        </p:spPr>
        <p:txBody>
          <a:bodyPr/>
          <a:lstStyle/>
          <a:p>
            <a:r>
              <a:rPr kumimoji="1" lang="zh-TW" altLang="en-US" dirty="0"/>
              <a:t>冒險旅程 </a:t>
            </a:r>
            <a:r>
              <a:rPr kumimoji="1" lang="en-US" altLang="zh-TW" dirty="0"/>
              <a:t>15</a:t>
            </a:r>
            <a:endParaRPr kumimoji="1" lang="zh-TW" altLang="en-US" dirty="0"/>
          </a:p>
        </p:txBody>
      </p:sp>
      <p:sp>
        <p:nvSpPr>
          <p:cNvPr id="3" name="內容版面配置區 2">
            <a:extLst>
              <a:ext uri="{FF2B5EF4-FFF2-40B4-BE49-F238E27FC236}">
                <a16:creationId xmlns:a16="http://schemas.microsoft.com/office/drawing/2014/main" xmlns="" id="{8E65C4A2-FB11-C045-9F06-0184B4FC84AB}"/>
              </a:ext>
            </a:extLst>
          </p:cNvPr>
          <p:cNvSpPr>
            <a:spLocks noGrp="1"/>
          </p:cNvSpPr>
          <p:nvPr>
            <p:ph idx="1"/>
          </p:nvPr>
        </p:nvSpPr>
        <p:spPr/>
        <p:txBody>
          <a:bodyPr>
            <a:normAutofit/>
          </a:bodyPr>
          <a:lstStyle/>
          <a:p>
            <a:pPr marL="0" indent="0">
              <a:buNone/>
            </a:pPr>
            <a:r>
              <a:rPr lang="zh-TW" altLang="en-US" b="1" dirty="0">
                <a:latin typeface="微軟正黑體" panose="020B0604030504040204" pitchFamily="34" charset="-120"/>
                <a:ea typeface="微軟正黑體" panose="020B0604030504040204" pitchFamily="34" charset="-120"/>
              </a:rPr>
              <a:t>接下來，我們將前兩筆資料拿出來畫。</a:t>
            </a:r>
            <a:endParaRPr lang="en-US" altLang="zh-TW" b="1" dirty="0">
              <a:latin typeface="微軟正黑體" panose="020B0604030504040204" pitchFamily="34" charset="-120"/>
              <a:ea typeface="微軟正黑體" panose="020B0604030504040204" pitchFamily="34" charset="-120"/>
            </a:endParaRPr>
          </a:p>
        </p:txBody>
      </p:sp>
      <p:sp>
        <p:nvSpPr>
          <p:cNvPr id="8" name="幻燈片編號">
            <a:extLst>
              <a:ext uri="{FF2B5EF4-FFF2-40B4-BE49-F238E27FC236}">
                <a16:creationId xmlns:a16="http://schemas.microsoft.com/office/drawing/2014/main" xmlns="" id="{5B583583-B2DC-EB41-B821-A259610DB93A}"/>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11</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pic>
        <p:nvPicPr>
          <p:cNvPr id="9" name="圖片 8">
            <a:extLst>
              <a:ext uri="{FF2B5EF4-FFF2-40B4-BE49-F238E27FC236}">
                <a16:creationId xmlns:a16="http://schemas.microsoft.com/office/drawing/2014/main" xmlns="" id="{918A874A-A94F-4215-B0E4-349AE76B52CB}"/>
              </a:ext>
            </a:extLst>
          </p:cNvPr>
          <p:cNvPicPr>
            <a:picLocks noChangeAspect="1"/>
          </p:cNvPicPr>
          <p:nvPr/>
        </p:nvPicPr>
        <p:blipFill rotWithShape="1">
          <a:blip r:embed="rId2"/>
          <a:srcRect l="321" t="-149" r="303" b="1468"/>
          <a:stretch/>
        </p:blipFill>
        <p:spPr>
          <a:xfrm>
            <a:off x="1906524" y="2301203"/>
            <a:ext cx="8378952" cy="2255593"/>
          </a:xfrm>
          <a:prstGeom prst="rect">
            <a:avLst/>
          </a:prstGeom>
        </p:spPr>
      </p:pic>
      <p:sp>
        <p:nvSpPr>
          <p:cNvPr id="10" name="datasets 中, 我們會用的到數據庫。">
            <a:extLst>
              <a:ext uri="{FF2B5EF4-FFF2-40B4-BE49-F238E27FC236}">
                <a16:creationId xmlns:a16="http://schemas.microsoft.com/office/drawing/2014/main" xmlns="" id="{490D5419-0893-44E0-A44D-F5CBDA1E8301}"/>
              </a:ext>
            </a:extLst>
          </p:cNvPr>
          <p:cNvSpPr txBox="1"/>
          <p:nvPr/>
        </p:nvSpPr>
        <p:spPr>
          <a:xfrm>
            <a:off x="2343811" y="4705665"/>
            <a:ext cx="661517" cy="3518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indent="-457200">
              <a:lnSpc>
                <a:spcPct val="90000"/>
              </a:lnSpc>
            </a:pPr>
            <a:r>
              <a:rPr lang="en" altLang="zh-TW" b="1" dirty="0">
                <a:solidFill>
                  <a:srgbClr val="F96923"/>
                </a:solidFill>
              </a:rPr>
              <a:t>Out:</a:t>
            </a:r>
          </a:p>
        </p:txBody>
      </p:sp>
      <p:pic>
        <p:nvPicPr>
          <p:cNvPr id="11" name="圖片 10">
            <a:extLst>
              <a:ext uri="{FF2B5EF4-FFF2-40B4-BE49-F238E27FC236}">
                <a16:creationId xmlns:a16="http://schemas.microsoft.com/office/drawing/2014/main" xmlns="" id="{484A7B24-DF21-4A7B-B4AF-27A4B3178491}"/>
              </a:ext>
            </a:extLst>
          </p:cNvPr>
          <p:cNvPicPr>
            <a:picLocks noChangeAspect="1"/>
          </p:cNvPicPr>
          <p:nvPr/>
        </p:nvPicPr>
        <p:blipFill>
          <a:blip r:embed="rId3"/>
          <a:stretch>
            <a:fillRect/>
          </a:stretch>
        </p:blipFill>
        <p:spPr>
          <a:xfrm>
            <a:off x="3098140" y="4705665"/>
            <a:ext cx="1523965" cy="1489329"/>
          </a:xfrm>
          <a:prstGeom prst="rect">
            <a:avLst/>
          </a:prstGeom>
        </p:spPr>
      </p:pic>
      <p:pic>
        <p:nvPicPr>
          <p:cNvPr id="12" name="圖片 11">
            <a:extLst>
              <a:ext uri="{FF2B5EF4-FFF2-40B4-BE49-F238E27FC236}">
                <a16:creationId xmlns:a16="http://schemas.microsoft.com/office/drawing/2014/main" xmlns="" id="{556400B0-D71D-4EE8-BBCD-64314867F8B3}"/>
              </a:ext>
            </a:extLst>
          </p:cNvPr>
          <p:cNvPicPr>
            <a:picLocks noChangeAspect="1"/>
          </p:cNvPicPr>
          <p:nvPr/>
        </p:nvPicPr>
        <p:blipFill>
          <a:blip r:embed="rId4"/>
          <a:stretch>
            <a:fillRect/>
          </a:stretch>
        </p:blipFill>
        <p:spPr>
          <a:xfrm>
            <a:off x="5542930" y="4705665"/>
            <a:ext cx="1471298" cy="1471298"/>
          </a:xfrm>
          <a:prstGeom prst="rect">
            <a:avLst/>
          </a:prstGeom>
        </p:spPr>
      </p:pic>
    </p:spTree>
    <p:extLst>
      <p:ext uri="{BB962C8B-B14F-4D97-AF65-F5344CB8AC3E}">
        <p14:creationId xmlns:p14="http://schemas.microsoft.com/office/powerpoint/2010/main" val="18463085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1DEBD84F-8B02-A847-8F29-465B302F0CD2}"/>
              </a:ext>
            </a:extLst>
          </p:cNvPr>
          <p:cNvSpPr>
            <a:spLocks noGrp="1"/>
          </p:cNvSpPr>
          <p:nvPr>
            <p:ph type="body" sz="quarter" idx="14"/>
          </p:nvPr>
        </p:nvSpPr>
        <p:spPr>
          <a:xfrm>
            <a:off x="1570646" y="651241"/>
            <a:ext cx="9630811" cy="471924"/>
          </a:xfrm>
        </p:spPr>
        <p:txBody>
          <a:bodyPr/>
          <a:lstStyle/>
          <a:p>
            <a:r>
              <a:rPr kumimoji="1" lang="zh-TW" altLang="en-US" dirty="0"/>
              <a:t>冒險旅程 </a:t>
            </a:r>
            <a:r>
              <a:rPr kumimoji="1" lang="en-US" altLang="zh-TW" dirty="0"/>
              <a:t>15</a:t>
            </a:r>
            <a:endParaRPr kumimoji="1" lang="zh-TW" altLang="en-US" dirty="0"/>
          </a:p>
        </p:txBody>
      </p:sp>
      <p:sp>
        <p:nvSpPr>
          <p:cNvPr id="3" name="內容版面配置區 2">
            <a:extLst>
              <a:ext uri="{FF2B5EF4-FFF2-40B4-BE49-F238E27FC236}">
                <a16:creationId xmlns:a16="http://schemas.microsoft.com/office/drawing/2014/main" xmlns="" id="{3968DA42-0488-1046-92D2-2AA51D4F66DC}"/>
              </a:ext>
            </a:extLst>
          </p:cNvPr>
          <p:cNvSpPr>
            <a:spLocks noGrp="1"/>
          </p:cNvSpPr>
          <p:nvPr>
            <p:ph idx="1"/>
          </p:nvPr>
        </p:nvSpPr>
        <p:spPr/>
        <p:txBody>
          <a:bodyPr/>
          <a:lstStyle/>
          <a:p>
            <a:pPr marL="0" indent="0">
              <a:buNone/>
            </a:pPr>
            <a:r>
              <a:rPr lang="zh-TW" altLang="en-US" b="1" dirty="0">
                <a:latin typeface="微軟正黑體" panose="020B0604030504040204" pitchFamily="34" charset="-120"/>
                <a:ea typeface="微軟正黑體" panose="020B0604030504040204" pitchFamily="34" charset="-120"/>
              </a:rPr>
              <a:t>最後就讓各位試試看從每一個種類的圖片當中挑 </a:t>
            </a:r>
            <a:r>
              <a:rPr lang="en-US" altLang="zh-TW" b="1" dirty="0">
                <a:latin typeface="微軟正黑體" panose="020B0604030504040204" pitchFamily="34" charset="-120"/>
                <a:ea typeface="微軟正黑體" panose="020B0604030504040204" pitchFamily="34" charset="-120"/>
              </a:rPr>
              <a:t>2 </a:t>
            </a:r>
            <a:r>
              <a:rPr lang="zh-TW" altLang="en-US" b="1" dirty="0">
                <a:latin typeface="微軟正黑體" panose="020B0604030504040204" pitchFamily="34" charset="-120"/>
                <a:ea typeface="微軟正黑體" panose="020B0604030504040204" pitchFamily="34" charset="-120"/>
              </a:rPr>
              <a:t>張圖出來畫看看囉～</a:t>
            </a:r>
          </a:p>
        </p:txBody>
      </p:sp>
      <p:pic>
        <p:nvPicPr>
          <p:cNvPr id="5" name="圖片 4">
            <a:extLst>
              <a:ext uri="{FF2B5EF4-FFF2-40B4-BE49-F238E27FC236}">
                <a16:creationId xmlns:a16="http://schemas.microsoft.com/office/drawing/2014/main" xmlns="" id="{1EB9F982-BBC0-214A-AB0D-073D0B8D6C71}"/>
              </a:ext>
            </a:extLst>
          </p:cNvPr>
          <p:cNvPicPr>
            <a:picLocks noChangeAspect="1"/>
          </p:cNvPicPr>
          <p:nvPr/>
        </p:nvPicPr>
        <p:blipFill>
          <a:blip r:embed="rId2"/>
          <a:stretch>
            <a:fillRect/>
          </a:stretch>
        </p:blipFill>
        <p:spPr>
          <a:xfrm>
            <a:off x="1366085" y="2801493"/>
            <a:ext cx="9459829" cy="2114550"/>
          </a:xfrm>
          <a:prstGeom prst="rect">
            <a:avLst/>
          </a:prstGeom>
        </p:spPr>
      </p:pic>
      <p:sp>
        <p:nvSpPr>
          <p:cNvPr id="6" name="幻燈片編號">
            <a:extLst>
              <a:ext uri="{FF2B5EF4-FFF2-40B4-BE49-F238E27FC236}">
                <a16:creationId xmlns:a16="http://schemas.microsoft.com/office/drawing/2014/main" xmlns="" id="{752F8EFF-CD83-974F-8FFC-B4C25187EBD5}"/>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12</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spTree>
    <p:extLst>
      <p:ext uri="{BB962C8B-B14F-4D97-AF65-F5344CB8AC3E}">
        <p14:creationId xmlns:p14="http://schemas.microsoft.com/office/powerpoint/2010/main" val="564974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F5F2540A-8DF1-C845-B27D-E85C6ED55D51}"/>
              </a:ext>
            </a:extLst>
          </p:cNvPr>
          <p:cNvSpPr>
            <a:spLocks noGrp="1"/>
          </p:cNvSpPr>
          <p:nvPr>
            <p:ph type="body" sz="quarter" idx="14"/>
          </p:nvPr>
        </p:nvSpPr>
        <p:spPr>
          <a:xfrm>
            <a:off x="1570646" y="651241"/>
            <a:ext cx="9630811" cy="471924"/>
          </a:xfrm>
        </p:spPr>
        <p:txBody>
          <a:bodyPr/>
          <a:lstStyle/>
          <a:p>
            <a:r>
              <a:rPr kumimoji="1" lang="zh-TW" altLang="en-US" dirty="0"/>
              <a:t>冒險旅程 </a:t>
            </a:r>
            <a:r>
              <a:rPr kumimoji="1" lang="en-US" altLang="zh-TW" dirty="0"/>
              <a:t>15</a:t>
            </a:r>
            <a:endParaRPr kumimoji="1" lang="zh-TW" altLang="en-US" dirty="0"/>
          </a:p>
        </p:txBody>
      </p:sp>
      <p:sp>
        <p:nvSpPr>
          <p:cNvPr id="3" name="內容版面配置區 2">
            <a:extLst>
              <a:ext uri="{FF2B5EF4-FFF2-40B4-BE49-F238E27FC236}">
                <a16:creationId xmlns:a16="http://schemas.microsoft.com/office/drawing/2014/main" xmlns="" id="{872559F4-D8F7-8043-80F8-71F51AE5A44F}"/>
              </a:ext>
            </a:extLst>
          </p:cNvPr>
          <p:cNvSpPr>
            <a:spLocks noGrp="1"/>
          </p:cNvSpPr>
          <p:nvPr>
            <p:ph idx="1"/>
          </p:nvPr>
        </p:nvSpPr>
        <p:spPr/>
        <p:txBody>
          <a:bodyPr/>
          <a:lstStyle/>
          <a:p>
            <a:pPr marL="457200" indent="-457200">
              <a:buFont typeface="+mj-lt"/>
              <a:buAutoNum type="arabicPeriod" startAt="2"/>
            </a:pPr>
            <a:r>
              <a:rPr lang="zh-TW" altLang="en-US" b="1" dirty="0">
                <a:latin typeface="微軟正黑體" panose="020B0604030504040204" pitchFamily="34" charset="-120"/>
                <a:ea typeface="微軟正黑體" panose="020B0604030504040204" pitchFamily="34" charset="-120"/>
              </a:rPr>
              <a:t>我們已經看到過，</a:t>
            </a:r>
            <a:r>
              <a:rPr lang="en" altLang="zh-TW" b="1" dirty="0">
                <a:latin typeface="微軟正黑體" panose="020B0604030504040204" pitchFamily="34" charset="-120"/>
                <a:ea typeface="微軟正黑體" panose="020B0604030504040204" pitchFamily="34" charset="-120"/>
              </a:rPr>
              <a:t>CIFAR-10 </a:t>
            </a:r>
            <a:r>
              <a:rPr lang="zh-TW" altLang="en-US" b="1" dirty="0">
                <a:latin typeface="微軟正黑體" panose="020B0604030504040204" pitchFamily="34" charset="-120"/>
                <a:ea typeface="微軟正黑體" panose="020B0604030504040204" pitchFamily="34" charset="-120"/>
              </a:rPr>
              <a:t>數據集中的圖片是大小為 </a:t>
            </a:r>
            <a:r>
              <a:rPr lang="en-US" altLang="zh-TW" b="1" dirty="0">
                <a:latin typeface="微軟正黑體" panose="020B0604030504040204" pitchFamily="34" charset="-120"/>
                <a:ea typeface="微軟正黑體" panose="020B0604030504040204" pitchFamily="34" charset="-120"/>
              </a:rPr>
              <a:t>32 </a:t>
            </a:r>
            <a:r>
              <a:rPr lang="en" altLang="zh-TW" b="1" dirty="0">
                <a:latin typeface="微軟正黑體" panose="020B0604030504040204" pitchFamily="34" charset="-120"/>
                <a:ea typeface="微軟正黑體" panose="020B0604030504040204" pitchFamily="34" charset="-120"/>
              </a:rPr>
              <a:t>X 32 </a:t>
            </a:r>
            <a:r>
              <a:rPr lang="zh-TW" altLang="en-US" b="1" dirty="0">
                <a:latin typeface="微軟正黑體" panose="020B0604030504040204" pitchFamily="34" charset="-120"/>
                <a:ea typeface="微軟正黑體" panose="020B0604030504040204" pitchFamily="34" charset="-120"/>
              </a:rPr>
              <a:t>的彩色圖片，所以數據集中的每一張圖，都會是一個大小為 </a:t>
            </a:r>
            <a:r>
              <a:rPr lang="en-US" altLang="zh-TW" b="1" dirty="0">
                <a:latin typeface="微軟正黑體" panose="020B0604030504040204" pitchFamily="34" charset="-120"/>
                <a:ea typeface="微軟正黑體" panose="020B0604030504040204" pitchFamily="34" charset="-120"/>
              </a:rPr>
              <a:t>32 </a:t>
            </a:r>
            <a:r>
              <a:rPr lang="en" altLang="zh-TW" b="1" dirty="0">
                <a:latin typeface="微軟正黑體" panose="020B0604030504040204" pitchFamily="34" charset="-120"/>
                <a:ea typeface="微軟正黑體" panose="020B0604030504040204" pitchFamily="34" charset="-120"/>
              </a:rPr>
              <a:t>X 32 X 3 </a:t>
            </a:r>
            <a:r>
              <a:rPr lang="zh-TW" altLang="en-US" b="1" dirty="0">
                <a:latin typeface="微軟正黑體" panose="020B0604030504040204" pitchFamily="34" charset="-120"/>
                <a:ea typeface="微軟正黑體" panose="020B0604030504040204" pitchFamily="34" charset="-120"/>
              </a:rPr>
              <a:t>的陣列。請大家嘗試看看將彩色圖片以及圖片的每一通道的色階圖拿出來繪製看看，並且看看能不能用對應的色階來把三張通道的圖片畫出來。舉例來說，我們可以畫出下面這樣的圖：</a:t>
            </a:r>
          </a:p>
        </p:txBody>
      </p:sp>
      <p:pic>
        <p:nvPicPr>
          <p:cNvPr id="4" name="圖片 3">
            <a:extLst>
              <a:ext uri="{FF2B5EF4-FFF2-40B4-BE49-F238E27FC236}">
                <a16:creationId xmlns:a16="http://schemas.microsoft.com/office/drawing/2014/main" xmlns="" id="{8A4DA095-6056-2041-9FD8-ADBD68588422}"/>
              </a:ext>
            </a:extLst>
          </p:cNvPr>
          <p:cNvPicPr>
            <a:picLocks noChangeAspect="1"/>
          </p:cNvPicPr>
          <p:nvPr/>
        </p:nvPicPr>
        <p:blipFill rotWithShape="1">
          <a:blip r:embed="rId2"/>
          <a:srcRect l="1571" r="77137"/>
          <a:stretch/>
        </p:blipFill>
        <p:spPr>
          <a:xfrm>
            <a:off x="1234440" y="4001294"/>
            <a:ext cx="2137410" cy="2127250"/>
          </a:xfrm>
          <a:prstGeom prst="rect">
            <a:avLst/>
          </a:prstGeom>
        </p:spPr>
      </p:pic>
      <p:sp>
        <p:nvSpPr>
          <p:cNvPr id="5" name="幻燈片編號">
            <a:extLst>
              <a:ext uri="{FF2B5EF4-FFF2-40B4-BE49-F238E27FC236}">
                <a16:creationId xmlns:a16="http://schemas.microsoft.com/office/drawing/2014/main" xmlns="" id="{8514920B-4D1A-4549-BCD0-42DCC34BBDF4}"/>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13</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pic>
        <p:nvPicPr>
          <p:cNvPr id="6" name="圖片 5">
            <a:extLst>
              <a:ext uri="{FF2B5EF4-FFF2-40B4-BE49-F238E27FC236}">
                <a16:creationId xmlns:a16="http://schemas.microsoft.com/office/drawing/2014/main" xmlns="" id="{FD9DF7A9-221A-40B9-B7D3-1FDE654243A1}"/>
              </a:ext>
            </a:extLst>
          </p:cNvPr>
          <p:cNvPicPr>
            <a:picLocks noChangeAspect="1"/>
          </p:cNvPicPr>
          <p:nvPr/>
        </p:nvPicPr>
        <p:blipFill rotWithShape="1">
          <a:blip r:embed="rId2"/>
          <a:srcRect l="26962" r="51746"/>
          <a:stretch/>
        </p:blipFill>
        <p:spPr>
          <a:xfrm>
            <a:off x="3880811" y="4001294"/>
            <a:ext cx="2137410" cy="2127250"/>
          </a:xfrm>
          <a:prstGeom prst="rect">
            <a:avLst/>
          </a:prstGeom>
        </p:spPr>
      </p:pic>
      <p:pic>
        <p:nvPicPr>
          <p:cNvPr id="7" name="圖片 6">
            <a:extLst>
              <a:ext uri="{FF2B5EF4-FFF2-40B4-BE49-F238E27FC236}">
                <a16:creationId xmlns:a16="http://schemas.microsoft.com/office/drawing/2014/main" xmlns="" id="{8B2C1282-A903-4F11-AD28-2F50B4F9DE6D}"/>
              </a:ext>
            </a:extLst>
          </p:cNvPr>
          <p:cNvPicPr>
            <a:picLocks noChangeAspect="1"/>
          </p:cNvPicPr>
          <p:nvPr/>
        </p:nvPicPr>
        <p:blipFill rotWithShape="1">
          <a:blip r:embed="rId2"/>
          <a:srcRect l="52391" r="26317"/>
          <a:stretch/>
        </p:blipFill>
        <p:spPr>
          <a:xfrm>
            <a:off x="6527182" y="4001294"/>
            <a:ext cx="2137410" cy="2127250"/>
          </a:xfrm>
          <a:prstGeom prst="rect">
            <a:avLst/>
          </a:prstGeom>
        </p:spPr>
      </p:pic>
      <p:pic>
        <p:nvPicPr>
          <p:cNvPr id="8" name="圖片 7">
            <a:extLst>
              <a:ext uri="{FF2B5EF4-FFF2-40B4-BE49-F238E27FC236}">
                <a16:creationId xmlns:a16="http://schemas.microsoft.com/office/drawing/2014/main" xmlns="" id="{1779AC2B-D49C-44EA-A867-3AC7441F5FD3}"/>
              </a:ext>
            </a:extLst>
          </p:cNvPr>
          <p:cNvPicPr>
            <a:picLocks noChangeAspect="1"/>
          </p:cNvPicPr>
          <p:nvPr/>
        </p:nvPicPr>
        <p:blipFill rotWithShape="1">
          <a:blip r:embed="rId2"/>
          <a:srcRect l="77492" r="924"/>
          <a:stretch/>
        </p:blipFill>
        <p:spPr>
          <a:xfrm>
            <a:off x="9173552" y="4001294"/>
            <a:ext cx="2166731" cy="2127250"/>
          </a:xfrm>
          <a:prstGeom prst="rect">
            <a:avLst/>
          </a:prstGeom>
        </p:spPr>
      </p:pic>
    </p:spTree>
    <p:extLst>
      <p:ext uri="{BB962C8B-B14F-4D97-AF65-F5344CB8AC3E}">
        <p14:creationId xmlns:p14="http://schemas.microsoft.com/office/powerpoint/2010/main" val="34675094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6AE1979F-FFE8-184F-B1C3-3FE18B555562}"/>
              </a:ext>
            </a:extLst>
          </p:cNvPr>
          <p:cNvSpPr>
            <a:spLocks noGrp="1"/>
          </p:cNvSpPr>
          <p:nvPr>
            <p:ph type="body" sz="quarter" idx="14"/>
          </p:nvPr>
        </p:nvSpPr>
        <p:spPr>
          <a:xfrm>
            <a:off x="1570646" y="651241"/>
            <a:ext cx="9630811" cy="471924"/>
          </a:xfrm>
        </p:spPr>
        <p:txBody>
          <a:bodyPr/>
          <a:lstStyle/>
          <a:p>
            <a:r>
              <a:rPr kumimoji="1" lang="zh-TW" altLang="en-US" dirty="0"/>
              <a:t>冒險旅程 </a:t>
            </a:r>
            <a:r>
              <a:rPr kumimoji="1" lang="en-US" altLang="zh-TW" dirty="0"/>
              <a:t>15</a:t>
            </a:r>
            <a:endParaRPr kumimoji="1" lang="zh-TW" altLang="en-US" dirty="0"/>
          </a:p>
        </p:txBody>
      </p:sp>
      <p:sp>
        <p:nvSpPr>
          <p:cNvPr id="3" name="內容版面配置區 2">
            <a:extLst>
              <a:ext uri="{FF2B5EF4-FFF2-40B4-BE49-F238E27FC236}">
                <a16:creationId xmlns:a16="http://schemas.microsoft.com/office/drawing/2014/main" xmlns="" id="{5A320C79-9E04-B148-AC14-1F686D2F179A}"/>
              </a:ext>
            </a:extLst>
          </p:cNvPr>
          <p:cNvSpPr>
            <a:spLocks noGrp="1"/>
          </p:cNvSpPr>
          <p:nvPr>
            <p:ph idx="1"/>
          </p:nvPr>
        </p:nvSpPr>
        <p:spPr/>
        <p:txBody>
          <a:bodyPr>
            <a:normAutofit fontScale="55000" lnSpcReduction="20000"/>
          </a:bodyPr>
          <a:lstStyle/>
          <a:p>
            <a:pPr marL="0" indent="0">
              <a:buNone/>
            </a:pPr>
            <a:r>
              <a:rPr lang="zh-TW" altLang="en-US" sz="3400" b="1" dirty="0">
                <a:latin typeface="微軟正黑體" panose="020B0604030504040204" pitchFamily="34" charset="-120"/>
                <a:ea typeface="微軟正黑體" panose="020B0604030504040204" pitchFamily="34" charset="-120"/>
              </a:rPr>
              <a:t>如果不確定如何將每一個通道的圖從陣列中取出</a:t>
            </a:r>
            <a:r>
              <a:rPr lang="zh-TW" altLang="en-US" sz="3400" b="1" dirty="0" smtClean="0">
                <a:latin typeface="微軟正黑體" panose="020B0604030504040204" pitchFamily="34" charset="-120"/>
                <a:ea typeface="微軟正黑體" panose="020B0604030504040204" pitchFamily="34" charset="-120"/>
              </a:rPr>
              <a:t>的話，</a:t>
            </a:r>
            <a:r>
              <a:rPr lang="zh-TW" altLang="en-US" sz="3400" b="1" dirty="0">
                <a:latin typeface="微軟正黑體" panose="020B0604030504040204" pitchFamily="34" charset="-120"/>
                <a:ea typeface="微軟正黑體" panose="020B0604030504040204" pitchFamily="34" charset="-120"/>
              </a:rPr>
              <a:t>可以參考下面用 </a:t>
            </a:r>
            <a:r>
              <a:rPr lang="en" altLang="zh-TW" sz="3400" b="1" dirty="0">
                <a:latin typeface="微軟正黑體" panose="020B0604030504040204" pitchFamily="34" charset="-120"/>
                <a:ea typeface="微軟正黑體" panose="020B0604030504040204" pitchFamily="34" charset="-120"/>
              </a:rPr>
              <a:t>Index Slicing </a:t>
            </a:r>
            <a:r>
              <a:rPr lang="zh-TW" altLang="en-US" sz="3400" b="1" dirty="0">
                <a:latin typeface="微軟正黑體" panose="020B0604030504040204" pitchFamily="34" charset="-120"/>
                <a:ea typeface="微軟正黑體" panose="020B0604030504040204" pitchFamily="34" charset="-120"/>
              </a:rPr>
              <a:t>的方式進行取出。首先，我們隨便挑一張圖。</a:t>
            </a:r>
            <a:endParaRPr lang="en-US" altLang="zh-TW" sz="3400" b="1" dirty="0">
              <a:latin typeface="微軟正黑體" panose="020B0604030504040204" pitchFamily="34" charset="-120"/>
              <a:ea typeface="微軟正黑體" panose="020B0604030504040204" pitchFamily="34" charset="-120"/>
            </a:endParaRPr>
          </a:p>
          <a:p>
            <a:pPr marL="0" lvl="7" indent="0">
              <a:lnSpc>
                <a:spcPct val="90000"/>
              </a:lnSpc>
              <a:buNone/>
            </a:pPr>
            <a:endParaRPr lang="en-US" altLang="zh-TW" b="1" dirty="0">
              <a:latin typeface="微軟正黑體" panose="020B0604030504040204" pitchFamily="34" charset="-120"/>
              <a:ea typeface="微軟正黑體" panose="020B0604030504040204" pitchFamily="34" charset="-120"/>
            </a:endParaRPr>
          </a:p>
          <a:p>
            <a:pPr marL="0" lvl="7" indent="0">
              <a:lnSpc>
                <a:spcPct val="90000"/>
              </a:lnSpc>
              <a:buNone/>
            </a:pPr>
            <a:r>
              <a:rPr lang="zh-TW" altLang="en-US" sz="3200" b="1" dirty="0">
                <a:latin typeface="微軟正黑體" panose="020B0604030504040204" pitchFamily="34" charset="-120"/>
                <a:ea typeface="微軟正黑體" panose="020B0604030504040204" pitchFamily="34" charset="-120"/>
              </a:rPr>
              <a:t>接著，紅色通道的圖可以用下面的方式取出來。</a:t>
            </a:r>
            <a:endParaRPr lang="en-US" altLang="zh-TW" sz="3200" b="1" dirty="0">
              <a:latin typeface="微軟正黑體" panose="020B0604030504040204" pitchFamily="34" charset="-120"/>
              <a:ea typeface="微軟正黑體" panose="020B0604030504040204" pitchFamily="34" charset="-120"/>
            </a:endParaRPr>
          </a:p>
          <a:p>
            <a:pPr marL="0" lvl="7" indent="0">
              <a:lnSpc>
                <a:spcPct val="90000"/>
              </a:lnSpc>
              <a:buNone/>
            </a:pPr>
            <a:endParaRPr lang="en-US" altLang="zh-TW" b="1" dirty="0">
              <a:latin typeface="微軟正黑體" panose="020B0604030504040204" pitchFamily="34" charset="-120"/>
              <a:ea typeface="微軟正黑體" panose="020B0604030504040204" pitchFamily="34" charset="-120"/>
            </a:endParaRPr>
          </a:p>
          <a:p>
            <a:pPr marL="0" lvl="7" indent="0">
              <a:lnSpc>
                <a:spcPct val="90000"/>
              </a:lnSpc>
              <a:buNone/>
            </a:pPr>
            <a:r>
              <a:rPr lang="zh-TW" altLang="en-US" sz="3200" b="1" dirty="0">
                <a:latin typeface="微軟正黑體" panose="020B0604030504040204" pitchFamily="34" charset="-120"/>
                <a:ea typeface="微軟正黑體" panose="020B0604030504040204" pitchFamily="34" charset="-120"/>
              </a:rPr>
              <a:t>我們可以用相同的方式來取出綠色通道的數據。</a:t>
            </a:r>
            <a:endParaRPr lang="en" altLang="zh-TW" sz="3200" b="1" dirty="0">
              <a:latin typeface="微軟正黑體" panose="020B0604030504040204" pitchFamily="34" charset="-120"/>
              <a:ea typeface="微軟正黑體" panose="020B0604030504040204" pitchFamily="34" charset="-120"/>
            </a:endParaRPr>
          </a:p>
          <a:p>
            <a:pPr marL="0" lvl="7" indent="0">
              <a:lnSpc>
                <a:spcPct val="90000"/>
              </a:lnSpc>
              <a:buNone/>
            </a:pPr>
            <a:endParaRPr lang="en-US" altLang="zh-TW" b="1" dirty="0">
              <a:latin typeface="微軟正黑體" panose="020B0604030504040204" pitchFamily="34" charset="-120"/>
              <a:ea typeface="微軟正黑體" panose="020B0604030504040204" pitchFamily="34" charset="-120"/>
            </a:endParaRPr>
          </a:p>
          <a:p>
            <a:pPr marL="0" lvl="7" indent="0">
              <a:lnSpc>
                <a:spcPct val="90000"/>
              </a:lnSpc>
              <a:buNone/>
            </a:pPr>
            <a:r>
              <a:rPr lang="zh-TW" altLang="en-US" sz="3600" b="1" dirty="0">
                <a:latin typeface="微軟正黑體" panose="020B0604030504040204" pitchFamily="34" charset="-120"/>
                <a:ea typeface="微軟正黑體" panose="020B0604030504040204" pitchFamily="34" charset="-120"/>
              </a:rPr>
              <a:t>最後的藍色通道，就跟大家想的做法一樣啦～</a:t>
            </a:r>
            <a:endParaRPr lang="en" altLang="zh-TW" sz="3600" b="1" dirty="0">
              <a:latin typeface="微軟正黑體" panose="020B0604030504040204" pitchFamily="34" charset="-120"/>
              <a:ea typeface="微軟正黑體" panose="020B0604030504040204" pitchFamily="34" charset="-120"/>
            </a:endParaRPr>
          </a:p>
          <a:p>
            <a:pPr marL="0" lvl="7" indent="0">
              <a:lnSpc>
                <a:spcPct val="90000"/>
              </a:lnSpc>
              <a:buNone/>
            </a:pPr>
            <a:endParaRPr lang="en-US" altLang="zh-TW" sz="2600" b="1" dirty="0">
              <a:latin typeface="微軟正黑體" panose="020B0604030504040204" pitchFamily="34" charset="-120"/>
              <a:ea typeface="微軟正黑體" panose="020B0604030504040204" pitchFamily="34" charset="-120"/>
            </a:endParaRPr>
          </a:p>
          <a:p>
            <a:pPr marL="0" lvl="7" indent="0">
              <a:lnSpc>
                <a:spcPct val="90000"/>
              </a:lnSpc>
              <a:buNone/>
            </a:pPr>
            <a:r>
              <a:rPr lang="zh-TW" altLang="en-US" sz="3600" b="1" dirty="0">
                <a:latin typeface="微軟正黑體" panose="020B0604030504040204" pitchFamily="34" charset="-120"/>
                <a:ea typeface="微軟正黑體" panose="020B0604030504040204" pitchFamily="34" charset="-120"/>
              </a:rPr>
              <a:t>剩下就讓大家練習看看，如何將原始圖片以及三個通道的圖片給繪製出來囉！ </a:t>
            </a:r>
            <a:endParaRPr lang="en-US" altLang="zh-TW" sz="3600" b="1" dirty="0">
              <a:latin typeface="微軟正黑體" panose="020B0604030504040204" pitchFamily="34" charset="-120"/>
              <a:ea typeface="微軟正黑體" panose="020B0604030504040204" pitchFamily="34" charset="-120"/>
            </a:endParaRPr>
          </a:p>
          <a:p>
            <a:pPr marL="2133600" lvl="7" indent="0">
              <a:lnSpc>
                <a:spcPct val="90000"/>
              </a:lnSpc>
              <a:buNone/>
            </a:pPr>
            <a:endParaRPr lang="en" altLang="zh-TW" sz="2000" b="1" dirty="0">
              <a:solidFill>
                <a:schemeClr val="tx1"/>
              </a:solidFill>
            </a:endParaRPr>
          </a:p>
        </p:txBody>
      </p:sp>
      <p:sp>
        <p:nvSpPr>
          <p:cNvPr id="4" name="幻燈片編號">
            <a:extLst>
              <a:ext uri="{FF2B5EF4-FFF2-40B4-BE49-F238E27FC236}">
                <a16:creationId xmlns:a16="http://schemas.microsoft.com/office/drawing/2014/main" xmlns="" id="{EE7469FB-8588-1949-93B1-A4840885AE41}"/>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14</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pic>
        <p:nvPicPr>
          <p:cNvPr id="6" name="圖片 5">
            <a:extLst>
              <a:ext uri="{FF2B5EF4-FFF2-40B4-BE49-F238E27FC236}">
                <a16:creationId xmlns:a16="http://schemas.microsoft.com/office/drawing/2014/main" xmlns="" id="{24BB9949-5F6A-4FED-9B6A-BF9B6440E347}"/>
              </a:ext>
            </a:extLst>
          </p:cNvPr>
          <p:cNvPicPr>
            <a:picLocks noChangeAspect="1"/>
          </p:cNvPicPr>
          <p:nvPr/>
        </p:nvPicPr>
        <p:blipFill rotWithShape="1">
          <a:blip r:embed="rId2"/>
          <a:srcRect l="170" t="4421" r="196" b="3198"/>
          <a:stretch/>
        </p:blipFill>
        <p:spPr>
          <a:xfrm>
            <a:off x="1570646" y="2479590"/>
            <a:ext cx="8073464" cy="416517"/>
          </a:xfrm>
          <a:prstGeom prst="rect">
            <a:avLst/>
          </a:prstGeom>
        </p:spPr>
      </p:pic>
      <p:pic>
        <p:nvPicPr>
          <p:cNvPr id="7" name="圖片 6">
            <a:extLst>
              <a:ext uri="{FF2B5EF4-FFF2-40B4-BE49-F238E27FC236}">
                <a16:creationId xmlns:a16="http://schemas.microsoft.com/office/drawing/2014/main" xmlns="" id="{F8BD3659-C725-4C32-B1BC-B50EB3C2CAF8}"/>
              </a:ext>
            </a:extLst>
          </p:cNvPr>
          <p:cNvPicPr>
            <a:picLocks noChangeAspect="1"/>
          </p:cNvPicPr>
          <p:nvPr/>
        </p:nvPicPr>
        <p:blipFill rotWithShape="1">
          <a:blip r:embed="rId3"/>
          <a:srcRect l="188" t="5082" r="176"/>
          <a:stretch/>
        </p:blipFill>
        <p:spPr>
          <a:xfrm>
            <a:off x="1570646" y="3415222"/>
            <a:ext cx="8073464" cy="433989"/>
          </a:xfrm>
          <a:prstGeom prst="rect">
            <a:avLst/>
          </a:prstGeom>
        </p:spPr>
      </p:pic>
      <p:pic>
        <p:nvPicPr>
          <p:cNvPr id="8" name="圖片 7">
            <a:extLst>
              <a:ext uri="{FF2B5EF4-FFF2-40B4-BE49-F238E27FC236}">
                <a16:creationId xmlns:a16="http://schemas.microsoft.com/office/drawing/2014/main" xmlns="" id="{502357A4-7B2C-4A44-89A9-14119827544F}"/>
              </a:ext>
            </a:extLst>
          </p:cNvPr>
          <p:cNvPicPr>
            <a:picLocks noChangeAspect="1"/>
          </p:cNvPicPr>
          <p:nvPr/>
        </p:nvPicPr>
        <p:blipFill rotWithShape="1">
          <a:blip r:embed="rId4"/>
          <a:srcRect l="265" t="7224" r="178" b="2927"/>
          <a:stretch/>
        </p:blipFill>
        <p:spPr>
          <a:xfrm>
            <a:off x="1570646" y="4369059"/>
            <a:ext cx="8073464" cy="416517"/>
          </a:xfrm>
          <a:prstGeom prst="rect">
            <a:avLst/>
          </a:prstGeom>
        </p:spPr>
      </p:pic>
      <p:pic>
        <p:nvPicPr>
          <p:cNvPr id="9" name="圖片 8">
            <a:extLst>
              <a:ext uri="{FF2B5EF4-FFF2-40B4-BE49-F238E27FC236}">
                <a16:creationId xmlns:a16="http://schemas.microsoft.com/office/drawing/2014/main" xmlns="" id="{46816F29-802F-4845-A2AB-A6F5BCCF1506}"/>
              </a:ext>
            </a:extLst>
          </p:cNvPr>
          <p:cNvPicPr>
            <a:picLocks noChangeAspect="1"/>
          </p:cNvPicPr>
          <p:nvPr/>
        </p:nvPicPr>
        <p:blipFill rotWithShape="1">
          <a:blip r:embed="rId5"/>
          <a:srcRect l="205" t="6690" r="394" b="7883"/>
          <a:stretch/>
        </p:blipFill>
        <p:spPr>
          <a:xfrm>
            <a:off x="1570646" y="5305424"/>
            <a:ext cx="8073464" cy="433990"/>
          </a:xfrm>
          <a:prstGeom prst="rect">
            <a:avLst/>
          </a:prstGeom>
        </p:spPr>
      </p:pic>
    </p:spTree>
    <p:extLst>
      <p:ext uri="{BB962C8B-B14F-4D97-AF65-F5344CB8AC3E}">
        <p14:creationId xmlns:p14="http://schemas.microsoft.com/office/powerpoint/2010/main" val="23872908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29C3292B-A32D-F24F-8C80-A22045A238DC}"/>
              </a:ext>
            </a:extLst>
          </p:cNvPr>
          <p:cNvSpPr>
            <a:spLocks noGrp="1"/>
          </p:cNvSpPr>
          <p:nvPr>
            <p:ph type="body" sz="quarter" idx="14"/>
          </p:nvPr>
        </p:nvSpPr>
        <p:spPr/>
        <p:txBody>
          <a:bodyPr/>
          <a:lstStyle/>
          <a:p>
            <a:r>
              <a:rPr kumimoji="1" lang="zh-TW" altLang="en-US" dirty="0"/>
              <a:t>用</a:t>
            </a:r>
            <a:r>
              <a:rPr kumimoji="1" lang="en-US" altLang="zh-TW" dirty="0"/>
              <a:t>CNN</a:t>
            </a:r>
            <a:r>
              <a:rPr kumimoji="1" lang="zh-TW" altLang="en-US" dirty="0"/>
              <a:t>做圖像辨識</a:t>
            </a:r>
            <a:r>
              <a:rPr kumimoji="1" lang="en-US" altLang="zh-TW" dirty="0"/>
              <a:t>-</a:t>
            </a:r>
            <a:r>
              <a:rPr kumimoji="1" lang="zh-TW" altLang="en-US" dirty="0"/>
              <a:t>以</a:t>
            </a:r>
            <a:r>
              <a:rPr lang="en-US" altLang="zh-TW" dirty="0"/>
              <a:t>CIFAR-10</a:t>
            </a:r>
            <a:r>
              <a:rPr lang="zh-TW" altLang="en-US" dirty="0"/>
              <a:t>數據為例</a:t>
            </a:r>
            <a:endParaRPr kumimoji="1" lang="zh-TW" altLang="en-US" dirty="0"/>
          </a:p>
        </p:txBody>
      </p:sp>
      <p:sp>
        <p:nvSpPr>
          <p:cNvPr id="20" name="內容版面配置區 19">
            <a:extLst>
              <a:ext uri="{FF2B5EF4-FFF2-40B4-BE49-F238E27FC236}">
                <a16:creationId xmlns:a16="http://schemas.microsoft.com/office/drawing/2014/main" xmlns="" id="{6754BE09-0EE5-A74D-B34B-1F258BB12FFF}"/>
              </a:ext>
            </a:extLst>
          </p:cNvPr>
          <p:cNvSpPr>
            <a:spLocks noGrp="1"/>
          </p:cNvSpPr>
          <p:nvPr>
            <p:ph idx="1"/>
          </p:nvPr>
        </p:nvSpPr>
        <p:spPr/>
        <p:txBody>
          <a:bodyPr/>
          <a:lstStyle/>
          <a:p>
            <a:endParaRPr lang="zh-TW" altLang="en-US"/>
          </a:p>
        </p:txBody>
      </p:sp>
      <p:sp>
        <p:nvSpPr>
          <p:cNvPr id="4" name="我們來試試剛開始可能有點可怕的終端機。">
            <a:extLst>
              <a:ext uri="{FF2B5EF4-FFF2-40B4-BE49-F238E27FC236}">
                <a16:creationId xmlns:a16="http://schemas.microsoft.com/office/drawing/2014/main" xmlns="" id="{F7A9ADBC-C9FF-CC46-95F9-BE6FC7D1CD01}"/>
              </a:ext>
            </a:extLst>
          </p:cNvPr>
          <p:cNvSpPr/>
          <p:nvPr/>
        </p:nvSpPr>
        <p:spPr>
          <a:xfrm>
            <a:off x="3306505" y="1792519"/>
            <a:ext cx="5578989" cy="471925"/>
          </a:xfrm>
          <a:prstGeom prst="roundRect">
            <a:avLst>
              <a:gd name="adj" fmla="val 15000"/>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en-US" altLang="zh-TW" sz="2800" b="1" kern="0" dirty="0">
                <a:solidFill>
                  <a:schemeClr val="accent4">
                    <a:lumMod val="50000"/>
                  </a:schemeClr>
                </a:solidFill>
                <a:latin typeface="微軟正黑體" pitchFamily="34" charset="-120"/>
                <a:ea typeface="微軟正黑體" pitchFamily="34" charset="-120"/>
                <a:cs typeface="Microsoft Sans Serif"/>
              </a:rPr>
              <a:t>CIFAR-10</a:t>
            </a:r>
            <a:r>
              <a:rPr lang="zh-TW" altLang="en-US" sz="2800" b="1" kern="0" dirty="0">
                <a:solidFill>
                  <a:schemeClr val="accent4">
                    <a:lumMod val="50000"/>
                  </a:schemeClr>
                </a:solidFill>
                <a:latin typeface="微軟正黑體" pitchFamily="34" charset="-120"/>
                <a:ea typeface="微軟正黑體" pitchFamily="34" charset="-120"/>
                <a:cs typeface="Microsoft Sans Serif"/>
              </a:rPr>
              <a:t> 數據集</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16" name="圖片 15">
            <a:extLst>
              <a:ext uri="{FF2B5EF4-FFF2-40B4-BE49-F238E27FC236}">
                <a16:creationId xmlns:a16="http://schemas.microsoft.com/office/drawing/2014/main" xmlns="" id="{AB747A50-FFD2-014E-9AD4-AC650D482F96}"/>
              </a:ext>
            </a:extLst>
          </p:cNvPr>
          <p:cNvPicPr>
            <a:picLocks noChangeAspect="1"/>
          </p:cNvPicPr>
          <p:nvPr/>
        </p:nvPicPr>
        <p:blipFill>
          <a:blip r:embed="rId2"/>
          <a:stretch>
            <a:fillRect/>
          </a:stretch>
        </p:blipFill>
        <p:spPr>
          <a:xfrm>
            <a:off x="877887" y="2815478"/>
            <a:ext cx="5022119" cy="2791378"/>
          </a:xfrm>
          <a:prstGeom prst="rect">
            <a:avLst/>
          </a:prstGeom>
        </p:spPr>
      </p:pic>
      <p:pic>
        <p:nvPicPr>
          <p:cNvPr id="18" name="圖片 17">
            <a:extLst>
              <a:ext uri="{FF2B5EF4-FFF2-40B4-BE49-F238E27FC236}">
                <a16:creationId xmlns:a16="http://schemas.microsoft.com/office/drawing/2014/main" xmlns="" id="{E9A2D5E1-308A-6243-94BB-126C3D122143}"/>
              </a:ext>
            </a:extLst>
          </p:cNvPr>
          <p:cNvPicPr>
            <a:picLocks noChangeAspect="1"/>
          </p:cNvPicPr>
          <p:nvPr/>
        </p:nvPicPr>
        <p:blipFill>
          <a:blip r:embed="rId3"/>
          <a:stretch>
            <a:fillRect/>
          </a:stretch>
        </p:blipFill>
        <p:spPr>
          <a:xfrm>
            <a:off x="6017448" y="3036181"/>
            <a:ext cx="3687992" cy="1276815"/>
          </a:xfrm>
          <a:prstGeom prst="rect">
            <a:avLst/>
          </a:prstGeom>
        </p:spPr>
      </p:pic>
      <p:pic>
        <p:nvPicPr>
          <p:cNvPr id="19" name="圖片 18">
            <a:extLst>
              <a:ext uri="{FF2B5EF4-FFF2-40B4-BE49-F238E27FC236}">
                <a16:creationId xmlns:a16="http://schemas.microsoft.com/office/drawing/2014/main" xmlns="" id="{A5447C2D-B372-1E46-9452-3A1093F54AE4}"/>
              </a:ext>
            </a:extLst>
          </p:cNvPr>
          <p:cNvPicPr>
            <a:picLocks noChangeAspect="1"/>
          </p:cNvPicPr>
          <p:nvPr/>
        </p:nvPicPr>
        <p:blipFill>
          <a:blip r:embed="rId4"/>
          <a:stretch>
            <a:fillRect/>
          </a:stretch>
        </p:blipFill>
        <p:spPr>
          <a:xfrm>
            <a:off x="9705440" y="3249501"/>
            <a:ext cx="1530918" cy="2126990"/>
          </a:xfrm>
          <a:prstGeom prst="rect">
            <a:avLst/>
          </a:prstGeom>
        </p:spPr>
      </p:pic>
      <p:sp>
        <p:nvSpPr>
          <p:cNvPr id="22" name="幻燈片編號">
            <a:extLst>
              <a:ext uri="{FF2B5EF4-FFF2-40B4-BE49-F238E27FC236}">
                <a16:creationId xmlns:a16="http://schemas.microsoft.com/office/drawing/2014/main" xmlns="" id="{A3E2F36D-E747-DC41-A617-60D378EA1E63}"/>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2</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spTree>
    <p:extLst>
      <p:ext uri="{BB962C8B-B14F-4D97-AF65-F5344CB8AC3E}">
        <p14:creationId xmlns:p14="http://schemas.microsoft.com/office/powerpoint/2010/main" val="4080315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29C3292B-A32D-F24F-8C80-A22045A238DC}"/>
              </a:ext>
            </a:extLst>
          </p:cNvPr>
          <p:cNvSpPr>
            <a:spLocks noGrp="1"/>
          </p:cNvSpPr>
          <p:nvPr>
            <p:ph type="body" sz="quarter" idx="14"/>
          </p:nvPr>
        </p:nvSpPr>
        <p:spPr/>
        <p:txBody>
          <a:bodyPr/>
          <a:lstStyle/>
          <a:p>
            <a:r>
              <a:rPr kumimoji="1" lang="en-US" altLang="zh-TW" dirty="0"/>
              <a:t>01 </a:t>
            </a:r>
            <a:r>
              <a:rPr kumimoji="1" lang="zh-TW" altLang="en-US" dirty="0"/>
              <a:t>讀入 </a:t>
            </a:r>
            <a:r>
              <a:rPr kumimoji="1" lang="en-US" altLang="zh-TW" dirty="0"/>
              <a:t>CIFAR-10 </a:t>
            </a:r>
            <a:r>
              <a:rPr kumimoji="1" lang="zh-TW" altLang="en-US" dirty="0"/>
              <a:t>數據庫</a:t>
            </a:r>
          </a:p>
        </p:txBody>
      </p:sp>
      <p:sp>
        <p:nvSpPr>
          <p:cNvPr id="20" name="內容版面配置區 19">
            <a:extLst>
              <a:ext uri="{FF2B5EF4-FFF2-40B4-BE49-F238E27FC236}">
                <a16:creationId xmlns:a16="http://schemas.microsoft.com/office/drawing/2014/main" xmlns="" id="{6754BE09-0EE5-A74D-B34B-1F258BB12FFF}"/>
              </a:ext>
            </a:extLst>
          </p:cNvPr>
          <p:cNvSpPr>
            <a:spLocks noGrp="1"/>
          </p:cNvSpPr>
          <p:nvPr>
            <p:ph idx="1"/>
          </p:nvPr>
        </p:nvSpPr>
        <p:spPr/>
        <p:txBody>
          <a:bodyPr/>
          <a:lstStyle/>
          <a:p>
            <a:endParaRPr lang="zh-TW" altLang="en-US" dirty="0"/>
          </a:p>
        </p:txBody>
      </p:sp>
      <p:sp>
        <p:nvSpPr>
          <p:cNvPr id="4" name="我們來試試剛開始可能有點可怕的終端機。">
            <a:extLst>
              <a:ext uri="{FF2B5EF4-FFF2-40B4-BE49-F238E27FC236}">
                <a16:creationId xmlns:a16="http://schemas.microsoft.com/office/drawing/2014/main" xmlns="" id="{F7A9ADBC-C9FF-CC46-95F9-BE6FC7D1CD01}"/>
              </a:ext>
            </a:extLst>
          </p:cNvPr>
          <p:cNvSpPr/>
          <p:nvPr/>
        </p:nvSpPr>
        <p:spPr>
          <a:xfrm>
            <a:off x="3306505" y="1792519"/>
            <a:ext cx="5578989" cy="471925"/>
          </a:xfrm>
          <a:prstGeom prst="roundRect">
            <a:avLst>
              <a:gd name="adj" fmla="val 15000"/>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en-US" sz="2800" b="1" kern="0" dirty="0" err="1">
                <a:solidFill>
                  <a:schemeClr val="accent4">
                    <a:lumMod val="50000"/>
                  </a:schemeClr>
                </a:solidFill>
                <a:latin typeface="微軟正黑體" pitchFamily="34" charset="-120"/>
                <a:ea typeface="微軟正黑體" pitchFamily="34" charset="-120"/>
                <a:cs typeface="Microsoft Sans Serif"/>
                <a:sym typeface="Microsoft Sans Serif"/>
              </a:rPr>
              <a:t>讀入資料函式</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13" name="內容版面配置區 11">
            <a:extLst>
              <a:ext uri="{FF2B5EF4-FFF2-40B4-BE49-F238E27FC236}">
                <a16:creationId xmlns:a16="http://schemas.microsoft.com/office/drawing/2014/main" xmlns="" id="{42A6C196-E621-D044-A8C5-0198CD4EE890}"/>
              </a:ext>
            </a:extLst>
          </p:cNvPr>
          <p:cNvPicPr>
            <a:picLocks noChangeAspect="1"/>
          </p:cNvPicPr>
          <p:nvPr/>
        </p:nvPicPr>
        <p:blipFill rotWithShape="1">
          <a:blip r:embed="rId2"/>
          <a:srcRect b="62527"/>
          <a:stretch/>
        </p:blipFill>
        <p:spPr>
          <a:xfrm>
            <a:off x="838199" y="5385023"/>
            <a:ext cx="10515600" cy="747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
        <p:nvSpPr>
          <p:cNvPr id="22" name="幻燈片編號">
            <a:extLst>
              <a:ext uri="{FF2B5EF4-FFF2-40B4-BE49-F238E27FC236}">
                <a16:creationId xmlns:a16="http://schemas.microsoft.com/office/drawing/2014/main" xmlns="" id="{A3E2F36D-E747-DC41-A617-60D378EA1E63}"/>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3</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pic>
        <p:nvPicPr>
          <p:cNvPr id="6" name="圖片 5">
            <a:extLst>
              <a:ext uri="{FF2B5EF4-FFF2-40B4-BE49-F238E27FC236}">
                <a16:creationId xmlns:a16="http://schemas.microsoft.com/office/drawing/2014/main" xmlns="" id="{92C2D40E-509F-49AB-ACB6-2595A7A12E8D}"/>
              </a:ext>
            </a:extLst>
          </p:cNvPr>
          <p:cNvPicPr>
            <a:picLocks noChangeAspect="1"/>
          </p:cNvPicPr>
          <p:nvPr/>
        </p:nvPicPr>
        <p:blipFill rotWithShape="1">
          <a:blip r:embed="rId3"/>
          <a:srcRect l="618"/>
          <a:stretch/>
        </p:blipFill>
        <p:spPr>
          <a:xfrm>
            <a:off x="838199" y="2968985"/>
            <a:ext cx="10515599" cy="1767749"/>
          </a:xfrm>
          <a:prstGeom prst="rect">
            <a:avLst/>
          </a:prstGeom>
        </p:spPr>
      </p:pic>
      <p:sp>
        <p:nvSpPr>
          <p:cNvPr id="14" name="我拍到一隻八哥! 這是哪種八哥呢?">
            <a:extLst>
              <a:ext uri="{FF2B5EF4-FFF2-40B4-BE49-F238E27FC236}">
                <a16:creationId xmlns:a16="http://schemas.microsoft.com/office/drawing/2014/main" xmlns="" id="{8AD70177-6EFF-4CC5-9031-B813C8282A67}"/>
              </a:ext>
            </a:extLst>
          </p:cNvPr>
          <p:cNvSpPr txBox="1"/>
          <p:nvPr/>
        </p:nvSpPr>
        <p:spPr>
          <a:xfrm>
            <a:off x="795775" y="2566367"/>
            <a:ext cx="10868381"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讀入基本套件</a:t>
            </a:r>
            <a:endParaRPr lang="en-US" altLang="zh-TW" sz="2400" b="1" dirty="0">
              <a:latin typeface="微軟正黑體" pitchFamily="34" charset="-120"/>
              <a:ea typeface="微軟正黑體" pitchFamily="34" charset="-120"/>
            </a:endParaRPr>
          </a:p>
        </p:txBody>
      </p:sp>
      <p:sp>
        <p:nvSpPr>
          <p:cNvPr id="15" name="我拍到一隻八哥! 這是哪種八哥呢?">
            <a:extLst>
              <a:ext uri="{FF2B5EF4-FFF2-40B4-BE49-F238E27FC236}">
                <a16:creationId xmlns:a16="http://schemas.microsoft.com/office/drawing/2014/main" xmlns="" id="{7C04B872-1DD3-4CAB-A6EA-1CF953CC53AD}"/>
              </a:ext>
            </a:extLst>
          </p:cNvPr>
          <p:cNvSpPr txBox="1"/>
          <p:nvPr/>
        </p:nvSpPr>
        <p:spPr>
          <a:xfrm>
            <a:off x="795774" y="4827323"/>
            <a:ext cx="10868381"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讀入 </a:t>
            </a:r>
            <a:r>
              <a:rPr lang="en-US" altLang="zh-TW" sz="2400" b="1" dirty="0" err="1">
                <a:latin typeface="微軟正黑體" pitchFamily="34" charset="-120"/>
                <a:ea typeface="微軟正黑體" pitchFamily="34" charset="-120"/>
              </a:rPr>
              <a:t>tensorflow</a:t>
            </a:r>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套件</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29235207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E038ADC5-D806-6645-9B9A-24447FB18AD2}"/>
              </a:ext>
            </a:extLst>
          </p:cNvPr>
          <p:cNvSpPr>
            <a:spLocks noGrp="1"/>
          </p:cNvSpPr>
          <p:nvPr>
            <p:ph type="body" sz="quarter" idx="14"/>
          </p:nvPr>
        </p:nvSpPr>
        <p:spPr/>
        <p:txBody>
          <a:bodyPr/>
          <a:lstStyle/>
          <a:p>
            <a:r>
              <a:rPr kumimoji="1" lang="en-US" altLang="zh-TW" dirty="0"/>
              <a:t>01 </a:t>
            </a:r>
            <a:r>
              <a:rPr kumimoji="1" lang="zh-TW" altLang="en-US" dirty="0"/>
              <a:t>讀入 </a:t>
            </a:r>
            <a:r>
              <a:rPr kumimoji="1" lang="en-US" altLang="zh-TW" dirty="0"/>
              <a:t>CIFAR-10 </a:t>
            </a:r>
            <a:r>
              <a:rPr kumimoji="1" lang="zh-TW" altLang="en-US" dirty="0"/>
              <a:t>數據庫</a:t>
            </a:r>
          </a:p>
        </p:txBody>
      </p:sp>
      <p:sp>
        <p:nvSpPr>
          <p:cNvPr id="13" name="內容版面配置區 12">
            <a:extLst>
              <a:ext uri="{FF2B5EF4-FFF2-40B4-BE49-F238E27FC236}">
                <a16:creationId xmlns:a16="http://schemas.microsoft.com/office/drawing/2014/main" xmlns="" id="{3EC01A3F-57E3-E14C-A165-B71CEF02C024}"/>
              </a:ext>
            </a:extLst>
          </p:cNvPr>
          <p:cNvSpPr>
            <a:spLocks noGrp="1"/>
          </p:cNvSpPr>
          <p:nvPr>
            <p:ph idx="1"/>
          </p:nvPr>
        </p:nvSpPr>
        <p:spPr/>
        <p:txBody>
          <a:bodyPr/>
          <a:lstStyle/>
          <a:p>
            <a:endParaRPr lang="zh-TW" altLang="en-US"/>
          </a:p>
        </p:txBody>
      </p:sp>
      <p:sp>
        <p:nvSpPr>
          <p:cNvPr id="4" name="我們來試試剛開始可能有點可怕的終端機。">
            <a:extLst>
              <a:ext uri="{FF2B5EF4-FFF2-40B4-BE49-F238E27FC236}">
                <a16:creationId xmlns:a16="http://schemas.microsoft.com/office/drawing/2014/main" xmlns="" id="{8AFB6811-65D0-D54E-B96E-1B4053F7CABF}"/>
              </a:ext>
            </a:extLst>
          </p:cNvPr>
          <p:cNvSpPr/>
          <p:nvPr/>
        </p:nvSpPr>
        <p:spPr>
          <a:xfrm>
            <a:off x="3306505" y="1792519"/>
            <a:ext cx="5578989" cy="471925"/>
          </a:xfrm>
          <a:prstGeom prst="roundRect">
            <a:avLst>
              <a:gd name="adj" fmla="val 15000"/>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en-US" sz="2800" b="1" kern="0" dirty="0" err="1">
                <a:solidFill>
                  <a:schemeClr val="accent4">
                    <a:lumMod val="50000"/>
                  </a:schemeClr>
                </a:solidFill>
                <a:latin typeface="微軟正黑體" pitchFamily="34" charset="-120"/>
                <a:ea typeface="微軟正黑體" pitchFamily="34" charset="-120"/>
                <a:cs typeface="Microsoft Sans Serif"/>
                <a:sym typeface="Microsoft Sans Serif"/>
              </a:rPr>
              <a:t>讀入訓練資料及測試資料</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7" name="內容版面配置區 5">
            <a:extLst>
              <a:ext uri="{FF2B5EF4-FFF2-40B4-BE49-F238E27FC236}">
                <a16:creationId xmlns:a16="http://schemas.microsoft.com/office/drawing/2014/main" xmlns="" id="{5BC1D623-AE6F-5442-91C5-A5C5C4AFFE4E}"/>
              </a:ext>
            </a:extLst>
          </p:cNvPr>
          <p:cNvPicPr>
            <a:picLocks noChangeAspect="1"/>
          </p:cNvPicPr>
          <p:nvPr/>
        </p:nvPicPr>
        <p:blipFill>
          <a:blip r:embed="rId3"/>
          <a:stretch>
            <a:fillRect/>
          </a:stretch>
        </p:blipFill>
        <p:spPr>
          <a:xfrm>
            <a:off x="850900" y="2919346"/>
            <a:ext cx="10515600" cy="522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pic>
        <p:nvPicPr>
          <p:cNvPr id="11" name="圖片 10">
            <a:extLst>
              <a:ext uri="{FF2B5EF4-FFF2-40B4-BE49-F238E27FC236}">
                <a16:creationId xmlns:a16="http://schemas.microsoft.com/office/drawing/2014/main" xmlns="" id="{FC8AB6ED-295A-5141-8CD5-E3B676DB51D6}"/>
              </a:ext>
            </a:extLst>
          </p:cNvPr>
          <p:cNvPicPr>
            <a:picLocks noChangeAspect="1"/>
          </p:cNvPicPr>
          <p:nvPr/>
        </p:nvPicPr>
        <p:blipFill>
          <a:blip r:embed="rId4"/>
          <a:stretch>
            <a:fillRect/>
          </a:stretch>
        </p:blipFill>
        <p:spPr>
          <a:xfrm>
            <a:off x="6096000" y="3494523"/>
            <a:ext cx="4387850" cy="1784709"/>
          </a:xfrm>
          <a:prstGeom prst="rect">
            <a:avLst/>
          </a:prstGeom>
        </p:spPr>
      </p:pic>
      <p:pic>
        <p:nvPicPr>
          <p:cNvPr id="12" name="圖片 11">
            <a:extLst>
              <a:ext uri="{FF2B5EF4-FFF2-40B4-BE49-F238E27FC236}">
                <a16:creationId xmlns:a16="http://schemas.microsoft.com/office/drawing/2014/main" xmlns="" id="{63987968-CA6A-3845-8526-8022EEED183E}"/>
              </a:ext>
            </a:extLst>
          </p:cNvPr>
          <p:cNvPicPr>
            <a:picLocks noChangeAspect="1"/>
          </p:cNvPicPr>
          <p:nvPr/>
        </p:nvPicPr>
        <p:blipFill>
          <a:blip r:embed="rId5"/>
          <a:stretch>
            <a:fillRect/>
          </a:stretch>
        </p:blipFill>
        <p:spPr>
          <a:xfrm>
            <a:off x="3917550" y="3441700"/>
            <a:ext cx="2178450" cy="2789171"/>
          </a:xfrm>
          <a:prstGeom prst="rect">
            <a:avLst/>
          </a:prstGeom>
        </p:spPr>
      </p:pic>
      <p:sp>
        <p:nvSpPr>
          <p:cNvPr id="14" name="幻燈片編號">
            <a:extLst>
              <a:ext uri="{FF2B5EF4-FFF2-40B4-BE49-F238E27FC236}">
                <a16:creationId xmlns:a16="http://schemas.microsoft.com/office/drawing/2014/main" xmlns="" id="{7FF98EAC-72C0-B343-9D39-281295DC92D4}"/>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4</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spTree>
    <p:extLst>
      <p:ext uri="{BB962C8B-B14F-4D97-AF65-F5344CB8AC3E}">
        <p14:creationId xmlns:p14="http://schemas.microsoft.com/office/powerpoint/2010/main" val="12786409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8E96DAF1-4A02-1141-BB00-07FBE8255099}"/>
              </a:ext>
            </a:extLst>
          </p:cNvPr>
          <p:cNvSpPr>
            <a:spLocks noGrp="1"/>
          </p:cNvSpPr>
          <p:nvPr>
            <p:ph type="body" sz="quarter" idx="14"/>
          </p:nvPr>
        </p:nvSpPr>
        <p:spPr/>
        <p:txBody>
          <a:bodyPr/>
          <a:lstStyle/>
          <a:p>
            <a:r>
              <a:rPr kumimoji="1" lang="en-US" altLang="zh-TW" dirty="0"/>
              <a:t>02 </a:t>
            </a:r>
            <a:r>
              <a:rPr kumimoji="1" lang="zh-TW" altLang="en-US" dirty="0"/>
              <a:t>欣賞一下資料</a:t>
            </a:r>
          </a:p>
        </p:txBody>
      </p:sp>
      <p:sp>
        <p:nvSpPr>
          <p:cNvPr id="8" name="內容版面配置區 7">
            <a:extLst>
              <a:ext uri="{FF2B5EF4-FFF2-40B4-BE49-F238E27FC236}">
                <a16:creationId xmlns:a16="http://schemas.microsoft.com/office/drawing/2014/main" xmlns="" id="{2B934B6A-1852-5446-9F2C-25437AAD6EE8}"/>
              </a:ext>
            </a:extLst>
          </p:cNvPr>
          <p:cNvSpPr>
            <a:spLocks noGrp="1"/>
          </p:cNvSpPr>
          <p:nvPr>
            <p:ph idx="1"/>
          </p:nvPr>
        </p:nvSpPr>
        <p:spPr/>
        <p:txBody>
          <a:bodyPr/>
          <a:lstStyle/>
          <a:p>
            <a:endParaRPr lang="zh-TW" altLang="en-US" dirty="0"/>
          </a:p>
        </p:txBody>
      </p:sp>
      <p:sp>
        <p:nvSpPr>
          <p:cNvPr id="4" name="我們來試試剛開始可能有點可怕的終端機。">
            <a:extLst>
              <a:ext uri="{FF2B5EF4-FFF2-40B4-BE49-F238E27FC236}">
                <a16:creationId xmlns:a16="http://schemas.microsoft.com/office/drawing/2014/main" xmlns="" id="{AEF223AE-7070-B848-86A9-5E73E545B9AE}"/>
              </a:ext>
            </a:extLst>
          </p:cNvPr>
          <p:cNvSpPr/>
          <p:nvPr/>
        </p:nvSpPr>
        <p:spPr>
          <a:xfrm>
            <a:off x="2882901" y="1792519"/>
            <a:ext cx="6002594" cy="471925"/>
          </a:xfrm>
          <a:prstGeom prst="roundRect">
            <a:avLst>
              <a:gd name="adj" fmla="val 15000"/>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檢查這些數據的形狀，用的是 </a:t>
            </a:r>
            <a:r>
              <a:rPr lang="en-US" sz="2800" b="1" kern="0" dirty="0">
                <a:solidFill>
                  <a:srgbClr val="096FB7"/>
                </a:solidFill>
                <a:latin typeface="微軟正黑體" pitchFamily="34" charset="-120"/>
                <a:ea typeface="微軟正黑體" pitchFamily="34" charset="-120"/>
                <a:cs typeface="Microsoft Sans Serif"/>
                <a:sym typeface="Microsoft Sans Serif"/>
              </a:rPr>
              <a:t>shape</a:t>
            </a:r>
            <a:endParaRPr sz="2800" b="1" kern="0" dirty="0">
              <a:solidFill>
                <a:srgbClr val="096FB7"/>
              </a:solidFill>
              <a:latin typeface="微軟正黑體" pitchFamily="34" charset="-120"/>
              <a:ea typeface="微軟正黑體" pitchFamily="34" charset="-120"/>
              <a:cs typeface="Microsoft Sans Serif"/>
              <a:sym typeface="Microsoft Sans Serif"/>
            </a:endParaRPr>
          </a:p>
        </p:txBody>
      </p:sp>
      <p:pic>
        <p:nvPicPr>
          <p:cNvPr id="7" name="內容版面配置區 5">
            <a:extLst>
              <a:ext uri="{FF2B5EF4-FFF2-40B4-BE49-F238E27FC236}">
                <a16:creationId xmlns:a16="http://schemas.microsoft.com/office/drawing/2014/main" xmlns="" id="{1B410BF5-DE64-0648-A529-ED4DB920BF6D}"/>
              </a:ext>
            </a:extLst>
          </p:cNvPr>
          <p:cNvPicPr>
            <a:picLocks noChangeAspect="1"/>
          </p:cNvPicPr>
          <p:nvPr/>
        </p:nvPicPr>
        <p:blipFill>
          <a:blip r:embed="rId2"/>
          <a:stretch>
            <a:fillRect/>
          </a:stretch>
        </p:blipFill>
        <p:spPr>
          <a:xfrm>
            <a:off x="838200" y="2632469"/>
            <a:ext cx="10515600" cy="974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pic>
        <p:nvPicPr>
          <p:cNvPr id="9" name="圖片 8">
            <a:extLst>
              <a:ext uri="{FF2B5EF4-FFF2-40B4-BE49-F238E27FC236}">
                <a16:creationId xmlns:a16="http://schemas.microsoft.com/office/drawing/2014/main" xmlns="" id="{8A2DCAA0-9AD5-A24A-8668-07D79E3798AD}"/>
              </a:ext>
            </a:extLst>
          </p:cNvPr>
          <p:cNvPicPr>
            <a:picLocks noChangeAspect="1"/>
          </p:cNvPicPr>
          <p:nvPr/>
        </p:nvPicPr>
        <p:blipFill>
          <a:blip r:embed="rId3"/>
          <a:stretch>
            <a:fillRect/>
          </a:stretch>
        </p:blipFill>
        <p:spPr>
          <a:xfrm>
            <a:off x="8791377" y="3886200"/>
            <a:ext cx="2346523" cy="2411540"/>
          </a:xfrm>
          <a:prstGeom prst="rect">
            <a:avLst/>
          </a:prstGeom>
        </p:spPr>
      </p:pic>
      <p:pic>
        <p:nvPicPr>
          <p:cNvPr id="10" name="圖片 9">
            <a:extLst>
              <a:ext uri="{FF2B5EF4-FFF2-40B4-BE49-F238E27FC236}">
                <a16:creationId xmlns:a16="http://schemas.microsoft.com/office/drawing/2014/main" xmlns="" id="{57416ABF-F96D-C14F-AA34-6BEBAD2533BC}"/>
              </a:ext>
            </a:extLst>
          </p:cNvPr>
          <p:cNvPicPr>
            <a:picLocks noChangeAspect="1"/>
          </p:cNvPicPr>
          <p:nvPr/>
        </p:nvPicPr>
        <p:blipFill>
          <a:blip r:embed="rId4"/>
          <a:stretch>
            <a:fillRect/>
          </a:stretch>
        </p:blipFill>
        <p:spPr>
          <a:xfrm>
            <a:off x="4912963" y="3429000"/>
            <a:ext cx="4094315" cy="1917700"/>
          </a:xfrm>
          <a:prstGeom prst="rect">
            <a:avLst/>
          </a:prstGeom>
        </p:spPr>
      </p:pic>
      <p:sp>
        <p:nvSpPr>
          <p:cNvPr id="11" name="datasets 中, 我們會用的到數據庫。">
            <a:extLst>
              <a:ext uri="{FF2B5EF4-FFF2-40B4-BE49-F238E27FC236}">
                <a16:creationId xmlns:a16="http://schemas.microsoft.com/office/drawing/2014/main" xmlns="" id="{DB53B56B-A117-8249-87E2-8D1D577DE332}"/>
              </a:ext>
            </a:extLst>
          </p:cNvPr>
          <p:cNvSpPr txBox="1"/>
          <p:nvPr/>
        </p:nvSpPr>
        <p:spPr>
          <a:xfrm>
            <a:off x="5114443" y="3415385"/>
            <a:ext cx="3649866"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defTabSz="2438338">
              <a:lnSpc>
                <a:spcPct val="100000"/>
              </a:lnSpc>
              <a:defRPr b="1">
                <a:latin typeface="+mn-lt"/>
                <a:ea typeface="+mn-ea"/>
                <a:cs typeface="+mn-cs"/>
                <a:sym typeface="Noto Sans TC"/>
              </a:defRPr>
            </a:pPr>
            <a:r>
              <a:rPr lang="zh-TW" altLang="en-US" sz="2400" dirty="0">
                <a:latin typeface="微軟正黑體" pitchFamily="34" charset="-120"/>
                <a:ea typeface="微軟正黑體" pitchFamily="34" charset="-120"/>
              </a:rPr>
              <a:t>這就是說訓練資料包含了 </a:t>
            </a:r>
            <a:r>
              <a:rPr lang="en-US" altLang="zh-TW" sz="2400" dirty="0">
                <a:latin typeface="微軟正黑體" pitchFamily="34" charset="-120"/>
                <a:ea typeface="微軟正黑體" pitchFamily="34" charset="-120"/>
              </a:rPr>
              <a:t>50000 </a:t>
            </a:r>
            <a:r>
              <a:rPr lang="zh-TW" altLang="en-US" sz="2400" dirty="0">
                <a:latin typeface="微軟正黑體" pitchFamily="34" charset="-120"/>
                <a:ea typeface="微軟正黑體" pitchFamily="34" charset="-120"/>
              </a:rPr>
              <a:t>筆資料，每一筆資料的尺寸都是 </a:t>
            </a:r>
            <a:r>
              <a:rPr lang="en-US" altLang="zh-TW" sz="2400" dirty="0">
                <a:solidFill>
                  <a:srgbClr val="096FB7"/>
                </a:solidFill>
                <a:latin typeface="微軟正黑體" pitchFamily="34" charset="-120"/>
                <a:ea typeface="微軟正黑體" pitchFamily="34" charset="-120"/>
              </a:rPr>
              <a:t>32 </a:t>
            </a:r>
            <a:r>
              <a:rPr lang="en" sz="2400" dirty="0">
                <a:solidFill>
                  <a:srgbClr val="096FB7"/>
                </a:solidFill>
                <a:latin typeface="微軟正黑體" pitchFamily="34" charset="-120"/>
                <a:ea typeface="微軟正黑體" pitchFamily="34" charset="-120"/>
              </a:rPr>
              <a:t>X 32 X 3 </a:t>
            </a:r>
            <a:r>
              <a:rPr lang="zh-TW" altLang="en-US" sz="2400" dirty="0">
                <a:latin typeface="微軟正黑體" pitchFamily="34" charset="-120"/>
                <a:ea typeface="微軟正黑體" pitchFamily="34" charset="-120"/>
              </a:rPr>
              <a:t>的陣列。</a:t>
            </a:r>
            <a:endParaRPr sz="2400" dirty="0">
              <a:latin typeface="微軟正黑體" pitchFamily="34" charset="-120"/>
              <a:ea typeface="微軟正黑體" pitchFamily="34" charset="-120"/>
            </a:endParaRPr>
          </a:p>
        </p:txBody>
      </p:sp>
      <p:sp>
        <p:nvSpPr>
          <p:cNvPr id="12" name="幻燈片編號">
            <a:extLst>
              <a:ext uri="{FF2B5EF4-FFF2-40B4-BE49-F238E27FC236}">
                <a16:creationId xmlns:a16="http://schemas.microsoft.com/office/drawing/2014/main" xmlns="" id="{639E098F-50AE-434E-AA29-764BF627C331}"/>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5</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spTree>
    <p:extLst>
      <p:ext uri="{BB962C8B-B14F-4D97-AF65-F5344CB8AC3E}">
        <p14:creationId xmlns:p14="http://schemas.microsoft.com/office/powerpoint/2010/main" val="43773917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BDB5E60-0589-4D47-98F1-C37820F0F03C}"/>
              </a:ext>
            </a:extLst>
          </p:cNvPr>
          <p:cNvSpPr>
            <a:spLocks noGrp="1"/>
          </p:cNvSpPr>
          <p:nvPr>
            <p:ph type="body" sz="quarter" idx="14"/>
          </p:nvPr>
        </p:nvSpPr>
        <p:spPr>
          <a:xfrm>
            <a:off x="1570646" y="651241"/>
            <a:ext cx="9630811" cy="471924"/>
          </a:xfrm>
        </p:spPr>
        <p:txBody>
          <a:bodyPr/>
          <a:lstStyle/>
          <a:p>
            <a:r>
              <a:rPr kumimoji="1" lang="en-US" altLang="zh-TW" dirty="0">
                <a:latin typeface="微軟正黑體" pitchFamily="34" charset="-120"/>
                <a:ea typeface="微軟正黑體" pitchFamily="34" charset="-120"/>
              </a:rPr>
              <a:t>02 </a:t>
            </a:r>
            <a:r>
              <a:rPr kumimoji="1" lang="zh-TW" altLang="en-US" dirty="0">
                <a:latin typeface="微軟正黑體" pitchFamily="34" charset="-120"/>
                <a:ea typeface="微軟正黑體" pitchFamily="34" charset="-120"/>
              </a:rPr>
              <a:t>欣賞一下資料</a:t>
            </a:r>
          </a:p>
        </p:txBody>
      </p:sp>
      <p:sp>
        <p:nvSpPr>
          <p:cNvPr id="3" name="內容版面配置區 2">
            <a:extLst>
              <a:ext uri="{FF2B5EF4-FFF2-40B4-BE49-F238E27FC236}">
                <a16:creationId xmlns:a16="http://schemas.microsoft.com/office/drawing/2014/main" xmlns="" id="{B9765066-39B4-044F-B23C-B919BA1E9EE2}"/>
              </a:ext>
            </a:extLst>
          </p:cNvPr>
          <p:cNvSpPr>
            <a:spLocks noGrp="1"/>
          </p:cNvSpPr>
          <p:nvPr>
            <p:ph idx="1"/>
          </p:nvPr>
        </p:nvSpPr>
        <p:spPr>
          <a:xfrm>
            <a:off x="838199" y="1825625"/>
            <a:ext cx="10515600" cy="4351338"/>
          </a:xfrm>
        </p:spPr>
        <p:txBody>
          <a:bodyPr/>
          <a:lstStyle/>
          <a:p>
            <a:endParaRPr kumimoji="1" lang="zh-TW" altLang="en-US" dirty="0">
              <a:latin typeface="微軟正黑體" pitchFamily="34" charset="-120"/>
              <a:ea typeface="微軟正黑體" pitchFamily="34" charset="-120"/>
            </a:endParaRPr>
          </a:p>
        </p:txBody>
      </p:sp>
      <p:sp>
        <p:nvSpPr>
          <p:cNvPr id="6" name="我們來試試剛開始可能有點可怕的終端機。">
            <a:extLst>
              <a:ext uri="{FF2B5EF4-FFF2-40B4-BE49-F238E27FC236}">
                <a16:creationId xmlns:a16="http://schemas.microsoft.com/office/drawing/2014/main" xmlns="" id="{BDDBBE19-A063-D041-8309-004B89C27ADB}"/>
              </a:ext>
            </a:extLst>
          </p:cNvPr>
          <p:cNvSpPr/>
          <p:nvPr/>
        </p:nvSpPr>
        <p:spPr>
          <a:xfrm>
            <a:off x="3306505" y="1792519"/>
            <a:ext cx="5578989" cy="471925"/>
          </a:xfrm>
          <a:prstGeom prst="roundRect">
            <a:avLst>
              <a:gd name="adj" fmla="val 15000"/>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彩色圖片是使用 </a:t>
            </a:r>
            <a:r>
              <a:rPr 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RGB </a:t>
            </a:r>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格式來儲存</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8" name="圖片 7">
            <a:extLst>
              <a:ext uri="{FF2B5EF4-FFF2-40B4-BE49-F238E27FC236}">
                <a16:creationId xmlns:a16="http://schemas.microsoft.com/office/drawing/2014/main" xmlns="" id="{48D2E6F3-4D4A-E144-A326-4852EF849ED0}"/>
              </a:ext>
            </a:extLst>
          </p:cNvPr>
          <p:cNvPicPr>
            <a:picLocks noChangeAspect="1"/>
          </p:cNvPicPr>
          <p:nvPr/>
        </p:nvPicPr>
        <p:blipFill>
          <a:blip r:embed="rId3"/>
          <a:stretch>
            <a:fillRect/>
          </a:stretch>
        </p:blipFill>
        <p:spPr>
          <a:xfrm>
            <a:off x="1157805" y="4048769"/>
            <a:ext cx="4722295" cy="2157989"/>
          </a:xfrm>
          <a:prstGeom prst="rect">
            <a:avLst/>
          </a:prstGeom>
        </p:spPr>
      </p:pic>
      <p:pic>
        <p:nvPicPr>
          <p:cNvPr id="11" name="圖片 10">
            <a:extLst>
              <a:ext uri="{FF2B5EF4-FFF2-40B4-BE49-F238E27FC236}">
                <a16:creationId xmlns:a16="http://schemas.microsoft.com/office/drawing/2014/main" xmlns="" id="{52CFCD3D-64CD-224A-8CF4-D82C1E70262E}"/>
              </a:ext>
            </a:extLst>
          </p:cNvPr>
          <p:cNvPicPr>
            <a:picLocks noChangeAspect="1"/>
          </p:cNvPicPr>
          <p:nvPr/>
        </p:nvPicPr>
        <p:blipFill>
          <a:blip r:embed="rId4"/>
          <a:stretch>
            <a:fillRect/>
          </a:stretch>
        </p:blipFill>
        <p:spPr>
          <a:xfrm>
            <a:off x="4383624" y="2383839"/>
            <a:ext cx="2247900" cy="1523110"/>
          </a:xfrm>
          <a:prstGeom prst="rect">
            <a:avLst/>
          </a:prstGeom>
        </p:spPr>
      </p:pic>
      <p:pic>
        <p:nvPicPr>
          <p:cNvPr id="13" name="圖片 12">
            <a:extLst>
              <a:ext uri="{FF2B5EF4-FFF2-40B4-BE49-F238E27FC236}">
                <a16:creationId xmlns:a16="http://schemas.microsoft.com/office/drawing/2014/main" xmlns="" id="{81BAA288-AF7F-8A4B-8C42-2B0E8F2A1337}"/>
              </a:ext>
            </a:extLst>
          </p:cNvPr>
          <p:cNvPicPr>
            <a:picLocks noChangeAspect="1"/>
          </p:cNvPicPr>
          <p:nvPr/>
        </p:nvPicPr>
        <p:blipFill>
          <a:blip r:embed="rId5"/>
          <a:stretch>
            <a:fillRect/>
          </a:stretch>
        </p:blipFill>
        <p:spPr>
          <a:xfrm>
            <a:off x="7006173" y="2358439"/>
            <a:ext cx="4347627" cy="3818524"/>
          </a:xfrm>
          <a:prstGeom prst="rect">
            <a:avLst/>
          </a:prstGeom>
        </p:spPr>
      </p:pic>
      <p:sp>
        <p:nvSpPr>
          <p:cNvPr id="14" name="datasets 中, 我們會用的到數據庫。">
            <a:extLst>
              <a:ext uri="{FF2B5EF4-FFF2-40B4-BE49-F238E27FC236}">
                <a16:creationId xmlns:a16="http://schemas.microsoft.com/office/drawing/2014/main" xmlns="" id="{797D43BD-D24B-404A-B9F2-08EEBE39AC37}"/>
              </a:ext>
            </a:extLst>
          </p:cNvPr>
          <p:cNvSpPr txBox="1"/>
          <p:nvPr/>
        </p:nvSpPr>
        <p:spPr>
          <a:xfrm>
            <a:off x="7120473" y="2473595"/>
            <a:ext cx="2734727"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r>
              <a:rPr lang="zh-TW" altLang="en-US" sz="2200" b="1" dirty="0">
                <a:solidFill>
                  <a:srgbClr val="000000"/>
                </a:solidFill>
                <a:effectLst/>
                <a:latin typeface="微軟正黑體" pitchFamily="34" charset="-120"/>
                <a:ea typeface="微軟正黑體" pitchFamily="34" charset="-120"/>
              </a:rPr>
              <a:t>一張照片由分別帶表</a:t>
            </a:r>
            <a:r>
              <a:rPr lang="zh-TW" altLang="en-US" sz="2200" b="1" dirty="0">
                <a:solidFill>
                  <a:srgbClr val="096FB7"/>
                </a:solidFill>
                <a:effectLst/>
                <a:latin typeface="微軟正黑體" pitchFamily="34" charset="-120"/>
                <a:ea typeface="微軟正黑體" pitchFamily="34" charset="-120"/>
              </a:rPr>
              <a:t>紅色、綠色、藍色</a:t>
            </a:r>
            <a:r>
              <a:rPr lang="zh-TW" altLang="en-US" sz="2200" b="1" dirty="0">
                <a:solidFill>
                  <a:srgbClr val="000000"/>
                </a:solidFill>
                <a:effectLst/>
                <a:latin typeface="微軟正黑體" pitchFamily="34" charset="-120"/>
                <a:ea typeface="微軟正黑體" pitchFamily="34" charset="-120"/>
              </a:rPr>
              <a:t>的矩陣組成</a:t>
            </a:r>
            <a:r>
              <a:rPr lang="en-US" altLang="zh-TW" sz="2200" b="1" dirty="0">
                <a:solidFill>
                  <a:srgbClr val="000000"/>
                </a:solidFill>
                <a:effectLst/>
                <a:latin typeface="微軟正黑體" pitchFamily="34" charset="-120"/>
                <a:ea typeface="微軟正黑體" pitchFamily="34" charset="-120"/>
              </a:rPr>
              <a:t>, </a:t>
            </a:r>
            <a:r>
              <a:rPr lang="zh-TW" altLang="en-US" sz="2200" b="1" dirty="0">
                <a:solidFill>
                  <a:srgbClr val="000000"/>
                </a:solidFill>
                <a:effectLst/>
                <a:latin typeface="微軟正黑體" pitchFamily="34" charset="-120"/>
                <a:ea typeface="微軟正黑體" pitchFamily="34" charset="-120"/>
              </a:rPr>
              <a:t>在 </a:t>
            </a:r>
            <a:r>
              <a:rPr lang="en" altLang="zh-TW" sz="2200" b="1" dirty="0">
                <a:solidFill>
                  <a:srgbClr val="000000"/>
                </a:solidFill>
                <a:effectLst/>
                <a:latin typeface="微軟正黑體" pitchFamily="34" charset="-120"/>
                <a:ea typeface="微軟正黑體" pitchFamily="34" charset="-120"/>
              </a:rPr>
              <a:t>CNN </a:t>
            </a:r>
            <a:r>
              <a:rPr lang="zh-TW" altLang="en-US" sz="2200" b="1" dirty="0">
                <a:solidFill>
                  <a:srgbClr val="000000"/>
                </a:solidFill>
                <a:effectLst/>
                <a:latin typeface="微軟正黑體" pitchFamily="34" charset="-120"/>
                <a:ea typeface="微軟正黑體" pitchFamily="34" charset="-120"/>
              </a:rPr>
              <a:t>中就是三個 </a:t>
            </a:r>
            <a:r>
              <a:rPr lang="en" altLang="zh-TW" sz="2200" b="1" dirty="0">
                <a:solidFill>
                  <a:srgbClr val="FF8E7B"/>
                </a:solidFill>
                <a:effectLst/>
                <a:latin typeface="微軟正黑體" pitchFamily="34" charset="-120"/>
                <a:ea typeface="微軟正黑體" pitchFamily="34" charset="-120"/>
              </a:rPr>
              <a:t>channels</a:t>
            </a:r>
            <a:r>
              <a:rPr lang="zh-TW" altLang="en" sz="2200" b="1" dirty="0">
                <a:solidFill>
                  <a:srgbClr val="000000"/>
                </a:solidFill>
                <a:effectLst/>
                <a:latin typeface="微軟正黑體" pitchFamily="34" charset="-120"/>
                <a:ea typeface="微軟正黑體" pitchFamily="34" charset="-120"/>
              </a:rPr>
              <a:t>。</a:t>
            </a:r>
            <a:endParaRPr lang="en" altLang="zh-TW" sz="2200" b="1" dirty="0">
              <a:solidFill>
                <a:srgbClr val="000000"/>
              </a:solidFill>
              <a:effectLst/>
              <a:latin typeface="微軟正黑體" pitchFamily="34" charset="-120"/>
              <a:ea typeface="微軟正黑體" pitchFamily="34" charset="-120"/>
            </a:endParaRPr>
          </a:p>
        </p:txBody>
      </p:sp>
      <p:sp>
        <p:nvSpPr>
          <p:cNvPr id="17" name="文字方塊 16">
            <a:extLst>
              <a:ext uri="{FF2B5EF4-FFF2-40B4-BE49-F238E27FC236}">
                <a16:creationId xmlns:a16="http://schemas.microsoft.com/office/drawing/2014/main" xmlns="" id="{0C87E898-D74F-8C44-BEFF-571BB16BB0E1}"/>
              </a:ext>
            </a:extLst>
          </p:cNvPr>
          <p:cNvSpPr txBox="1"/>
          <p:nvPr/>
        </p:nvSpPr>
        <p:spPr>
          <a:xfrm>
            <a:off x="754699" y="2683202"/>
            <a:ext cx="362892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TW" altLang="en-US" sz="2400" b="1" dirty="0">
                <a:solidFill>
                  <a:srgbClr val="096FB7"/>
                </a:solidFill>
                <a:effectLst/>
                <a:latin typeface="微軟正黑體" pitchFamily="34" charset="-120"/>
                <a:ea typeface="微軟正黑體" pitchFamily="34" charset="-120"/>
              </a:rPr>
              <a:t>彩色圖片上的每一個像素點是由三個數值來表示的</a:t>
            </a:r>
            <a:endParaRPr lang="en" altLang="zh-TW" sz="2400" dirty="0">
              <a:solidFill>
                <a:srgbClr val="096FB7"/>
              </a:solidFill>
              <a:effectLst/>
              <a:latin typeface="微軟正黑體" pitchFamily="34" charset="-120"/>
              <a:ea typeface="微軟正黑體" pitchFamily="34" charset="-120"/>
            </a:endParaRPr>
          </a:p>
        </p:txBody>
      </p:sp>
      <p:sp>
        <p:nvSpPr>
          <p:cNvPr id="18" name="幻燈片編號">
            <a:extLst>
              <a:ext uri="{FF2B5EF4-FFF2-40B4-BE49-F238E27FC236}">
                <a16:creationId xmlns:a16="http://schemas.microsoft.com/office/drawing/2014/main" xmlns="" id="{66F069AF-A7BB-6740-BC05-422E8171B43F}"/>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微軟正黑體" pitchFamily="34" charset="-120"/>
                <a:ea typeface="微軟正黑體"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6</a:t>
            </a:fld>
            <a:endParaRPr kumimoji="0" sz="1800" b="1" i="0" u="none" strike="noStrike" kern="0" cap="none" spc="0" normalizeH="0" baseline="0" noProof="0" dirty="0">
              <a:ln>
                <a:noFill/>
              </a:ln>
              <a:solidFill>
                <a:srgbClr val="FFFFFF">
                  <a:alpha val="88419"/>
                </a:srgbClr>
              </a:solidFill>
              <a:effectLst/>
              <a:uLnTx/>
              <a:uFillTx/>
              <a:latin typeface="微軟正黑體" pitchFamily="34" charset="-120"/>
              <a:ea typeface="微軟正黑體" pitchFamily="34" charset="-120"/>
              <a:cs typeface="Microsoft Sans Serif"/>
              <a:sym typeface="Microsoft Sans Serif"/>
            </a:endParaRPr>
          </a:p>
        </p:txBody>
      </p:sp>
    </p:spTree>
    <p:extLst>
      <p:ext uri="{BB962C8B-B14F-4D97-AF65-F5344CB8AC3E}">
        <p14:creationId xmlns:p14="http://schemas.microsoft.com/office/powerpoint/2010/main" val="15845382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33B0793C-201F-F84B-8E38-EE310F6CAD5C}"/>
              </a:ext>
            </a:extLst>
          </p:cNvPr>
          <p:cNvSpPr>
            <a:spLocks noGrp="1"/>
          </p:cNvSpPr>
          <p:nvPr>
            <p:ph type="body" sz="quarter" idx="14"/>
          </p:nvPr>
        </p:nvSpPr>
        <p:spPr/>
        <p:txBody>
          <a:bodyPr/>
          <a:lstStyle/>
          <a:p>
            <a:r>
              <a:rPr kumimoji="1" lang="en-US" altLang="zh-TW" dirty="0">
                <a:latin typeface="微軟正黑體" pitchFamily="34" charset="-120"/>
                <a:ea typeface="微軟正黑體" pitchFamily="34" charset="-120"/>
              </a:rPr>
              <a:t>02 </a:t>
            </a:r>
            <a:r>
              <a:rPr kumimoji="1" lang="zh-TW" altLang="en-US" dirty="0">
                <a:latin typeface="微軟正黑體" pitchFamily="34" charset="-120"/>
                <a:ea typeface="微軟正黑體" pitchFamily="34" charset="-120"/>
              </a:rPr>
              <a:t>欣賞一下資料</a:t>
            </a:r>
          </a:p>
        </p:txBody>
      </p:sp>
      <p:sp>
        <p:nvSpPr>
          <p:cNvPr id="4" name="內容版面配置區 3">
            <a:extLst>
              <a:ext uri="{FF2B5EF4-FFF2-40B4-BE49-F238E27FC236}">
                <a16:creationId xmlns:a16="http://schemas.microsoft.com/office/drawing/2014/main" xmlns="" id="{E9C88CAB-0B75-3A4B-B102-15F951E3710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5" name="我們來試試剛開始可能有點可怕的終端機。">
            <a:extLst>
              <a:ext uri="{FF2B5EF4-FFF2-40B4-BE49-F238E27FC236}">
                <a16:creationId xmlns:a16="http://schemas.microsoft.com/office/drawing/2014/main" xmlns="" id="{D75F31D7-F579-1842-A368-321711DAD64C}"/>
              </a:ext>
            </a:extLst>
          </p:cNvPr>
          <p:cNvSpPr/>
          <p:nvPr/>
        </p:nvSpPr>
        <p:spPr>
          <a:xfrm>
            <a:off x="3306505" y="1792519"/>
            <a:ext cx="5578989" cy="471925"/>
          </a:xfrm>
          <a:prstGeom prst="roundRect">
            <a:avLst>
              <a:gd name="adj" fmla="val 15000"/>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看看圖片的「答案」有哪些？</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8" name="內容版面配置區 6">
            <a:extLst>
              <a:ext uri="{FF2B5EF4-FFF2-40B4-BE49-F238E27FC236}">
                <a16:creationId xmlns:a16="http://schemas.microsoft.com/office/drawing/2014/main" xmlns="" id="{B486A03F-3DE7-9C43-B642-6FD52E12ED0C}"/>
              </a:ext>
            </a:extLst>
          </p:cNvPr>
          <p:cNvPicPr>
            <a:picLocks noChangeAspect="1"/>
          </p:cNvPicPr>
          <p:nvPr/>
        </p:nvPicPr>
        <p:blipFill>
          <a:blip r:embed="rId2"/>
          <a:stretch>
            <a:fillRect/>
          </a:stretch>
        </p:blipFill>
        <p:spPr>
          <a:xfrm>
            <a:off x="838200" y="2437285"/>
            <a:ext cx="10515600" cy="9917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grpSp>
        <p:nvGrpSpPr>
          <p:cNvPr id="13" name="群組 12">
            <a:extLst>
              <a:ext uri="{FF2B5EF4-FFF2-40B4-BE49-F238E27FC236}">
                <a16:creationId xmlns:a16="http://schemas.microsoft.com/office/drawing/2014/main" xmlns="" id="{9F9F1874-7F4C-7247-B862-60A7E2BC69A4}"/>
              </a:ext>
            </a:extLst>
          </p:cNvPr>
          <p:cNvGrpSpPr/>
          <p:nvPr/>
        </p:nvGrpSpPr>
        <p:grpSpPr>
          <a:xfrm>
            <a:off x="1968500" y="3601841"/>
            <a:ext cx="5579175" cy="2575122"/>
            <a:chOff x="838200" y="3802190"/>
            <a:chExt cx="5810250" cy="2406650"/>
          </a:xfrm>
        </p:grpSpPr>
        <p:pic>
          <p:nvPicPr>
            <p:cNvPr id="9" name="圖片 8">
              <a:extLst>
                <a:ext uri="{FF2B5EF4-FFF2-40B4-BE49-F238E27FC236}">
                  <a16:creationId xmlns:a16="http://schemas.microsoft.com/office/drawing/2014/main" xmlns="" id="{6D1290CC-685A-F74A-9176-F49725C4062A}"/>
                </a:ext>
              </a:extLst>
            </p:cNvPr>
            <p:cNvPicPr>
              <a:picLocks noChangeAspect="1"/>
            </p:cNvPicPr>
            <p:nvPr/>
          </p:nvPicPr>
          <p:blipFill>
            <a:blip r:embed="rId3"/>
            <a:stretch>
              <a:fillRect/>
            </a:stretch>
          </p:blipFill>
          <p:spPr>
            <a:xfrm>
              <a:off x="838200" y="3802190"/>
              <a:ext cx="2139950" cy="2406650"/>
            </a:xfrm>
            <a:prstGeom prst="rect">
              <a:avLst/>
            </a:prstGeom>
          </p:spPr>
        </p:pic>
        <p:pic>
          <p:nvPicPr>
            <p:cNvPr id="11" name="圖片 10">
              <a:extLst>
                <a:ext uri="{FF2B5EF4-FFF2-40B4-BE49-F238E27FC236}">
                  <a16:creationId xmlns:a16="http://schemas.microsoft.com/office/drawing/2014/main" xmlns="" id="{77FBBBEA-44CB-0C45-9A9B-8E40DA432DC3}"/>
                </a:ext>
              </a:extLst>
            </p:cNvPr>
            <p:cNvPicPr>
              <a:picLocks noChangeAspect="1"/>
            </p:cNvPicPr>
            <p:nvPr/>
          </p:nvPicPr>
          <p:blipFill>
            <a:blip r:embed="rId4"/>
            <a:stretch>
              <a:fillRect/>
            </a:stretch>
          </p:blipFill>
          <p:spPr>
            <a:xfrm>
              <a:off x="2978150" y="3802190"/>
              <a:ext cx="3670300" cy="1914447"/>
            </a:xfrm>
            <a:prstGeom prst="rect">
              <a:avLst/>
            </a:prstGeom>
          </p:spPr>
        </p:pic>
        <p:sp>
          <p:nvSpPr>
            <p:cNvPr id="12" name="文字方塊 11">
              <a:extLst>
                <a:ext uri="{FF2B5EF4-FFF2-40B4-BE49-F238E27FC236}">
                  <a16:creationId xmlns:a16="http://schemas.microsoft.com/office/drawing/2014/main" xmlns="" id="{DF8E27D7-F32A-624E-8DEE-6A7D569E47CD}"/>
                </a:ext>
              </a:extLst>
            </p:cNvPr>
            <p:cNvSpPr txBox="1"/>
            <p:nvPr/>
          </p:nvSpPr>
          <p:spPr>
            <a:xfrm>
              <a:off x="3482499" y="3974583"/>
              <a:ext cx="3165951" cy="14669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TW" altLang="en-US" sz="2400" b="1" dirty="0">
                  <a:latin typeface="微軟正黑體" pitchFamily="34" charset="-120"/>
                  <a:ea typeface="微軟正黑體" pitchFamily="34" charset="-120"/>
                </a:rPr>
                <a:t>這 </a:t>
              </a:r>
              <a:r>
                <a:rPr lang="en-US" altLang="zh-TW" sz="2400" b="1" dirty="0">
                  <a:latin typeface="微軟正黑體" pitchFamily="34" charset="-120"/>
                  <a:ea typeface="微軟正黑體" pitchFamily="34" charset="-120"/>
                </a:rPr>
                <a:t>10 </a:t>
              </a:r>
              <a:r>
                <a:rPr lang="zh-TW" altLang="en-US" sz="2400" b="1" dirty="0">
                  <a:latin typeface="微軟正黑體" pitchFamily="34" charset="-120"/>
                  <a:ea typeface="微軟正黑體" pitchFamily="34" charset="-120"/>
                </a:rPr>
                <a:t>個類別分別是：飛機、汽車、鳥、貓、鹿、狗、青蛙、馬、船和卡車</a:t>
              </a:r>
              <a:endParaRPr lang="en" altLang="zh-TW" sz="2400" b="1" dirty="0">
                <a:latin typeface="微軟正黑體" pitchFamily="34" charset="-120"/>
                <a:ea typeface="微軟正黑體" pitchFamily="34" charset="-120"/>
              </a:endParaRPr>
            </a:p>
          </p:txBody>
        </p:sp>
      </p:grpSp>
      <p:sp>
        <p:nvSpPr>
          <p:cNvPr id="18" name="幻燈片編號">
            <a:extLst>
              <a:ext uri="{FF2B5EF4-FFF2-40B4-BE49-F238E27FC236}">
                <a16:creationId xmlns:a16="http://schemas.microsoft.com/office/drawing/2014/main" xmlns="" id="{746EB240-0795-E24A-9185-52B6631593CD}"/>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微軟正黑體" pitchFamily="34" charset="-120"/>
                <a:ea typeface="微軟正黑體"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7</a:t>
            </a:fld>
            <a:endParaRPr kumimoji="0" sz="1800" b="1" i="0" u="none" strike="noStrike" kern="0" cap="none" spc="0" normalizeH="0" baseline="0" noProof="0" dirty="0">
              <a:ln>
                <a:noFill/>
              </a:ln>
              <a:solidFill>
                <a:srgbClr val="FFFFFF">
                  <a:alpha val="88419"/>
                </a:srgbClr>
              </a:solidFill>
              <a:effectLst/>
              <a:uLnTx/>
              <a:uFillTx/>
              <a:latin typeface="微軟正黑體" pitchFamily="34" charset="-120"/>
              <a:ea typeface="微軟正黑體" pitchFamily="34" charset="-120"/>
              <a:cs typeface="Microsoft Sans Serif"/>
              <a:sym typeface="Microsoft Sans Serif"/>
            </a:endParaRPr>
          </a:p>
        </p:txBody>
      </p:sp>
    </p:spTree>
    <p:extLst>
      <p:ext uri="{BB962C8B-B14F-4D97-AF65-F5344CB8AC3E}">
        <p14:creationId xmlns:p14="http://schemas.microsoft.com/office/powerpoint/2010/main" val="34294011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版面配置區 5">
            <a:extLst>
              <a:ext uri="{FF2B5EF4-FFF2-40B4-BE49-F238E27FC236}">
                <a16:creationId xmlns:a16="http://schemas.microsoft.com/office/drawing/2014/main" xmlns="" id="{B0A37A26-40BD-D240-AFAD-07B70AC40350}"/>
              </a:ext>
            </a:extLst>
          </p:cNvPr>
          <p:cNvSpPr>
            <a:spLocks noGrp="1"/>
          </p:cNvSpPr>
          <p:nvPr>
            <p:ph type="body" sz="quarter" idx="14"/>
          </p:nvPr>
        </p:nvSpPr>
        <p:spPr>
          <a:xfrm>
            <a:off x="2586638" y="649160"/>
            <a:ext cx="8832568" cy="471924"/>
          </a:xfrm>
        </p:spPr>
        <p:txBody>
          <a:bodyPr/>
          <a:lstStyle/>
          <a:p>
            <a:r>
              <a:rPr kumimoji="1" lang="en-US" altLang="zh-TW" dirty="0">
                <a:latin typeface="微軟正黑體" pitchFamily="34" charset="-120"/>
                <a:ea typeface="微軟正黑體" pitchFamily="34" charset="-120"/>
              </a:rPr>
              <a:t>02 </a:t>
            </a:r>
            <a:r>
              <a:rPr kumimoji="1" lang="zh-TW" altLang="en-US" dirty="0">
                <a:latin typeface="微軟正黑體" pitchFamily="34" charset="-120"/>
                <a:ea typeface="微軟正黑體" pitchFamily="34" charset="-120"/>
              </a:rPr>
              <a:t>欣賞一下資料</a:t>
            </a:r>
          </a:p>
        </p:txBody>
      </p:sp>
      <p:sp>
        <p:nvSpPr>
          <p:cNvPr id="5" name="內容版面配置區 4">
            <a:extLst>
              <a:ext uri="{FF2B5EF4-FFF2-40B4-BE49-F238E27FC236}">
                <a16:creationId xmlns:a16="http://schemas.microsoft.com/office/drawing/2014/main" xmlns="" id="{27E00CF7-261F-FD48-B050-62D0B73F25F7}"/>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7" name="我們來試試剛開始可能有點可怕的終端機。">
            <a:extLst>
              <a:ext uri="{FF2B5EF4-FFF2-40B4-BE49-F238E27FC236}">
                <a16:creationId xmlns:a16="http://schemas.microsoft.com/office/drawing/2014/main" xmlns="" id="{C43D5E67-3A80-1B4A-8A6C-950DC9191D09}"/>
              </a:ext>
            </a:extLst>
          </p:cNvPr>
          <p:cNvSpPr/>
          <p:nvPr/>
        </p:nvSpPr>
        <p:spPr>
          <a:xfrm>
            <a:off x="3306505" y="1792519"/>
            <a:ext cx="6262038" cy="471925"/>
          </a:xfrm>
          <a:prstGeom prst="roundRect">
            <a:avLst>
              <a:gd name="adj" fmla="val 15000"/>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將資料進行</a:t>
            </a:r>
            <a:r>
              <a:rPr lang="zh-TW" altLang="en-US" sz="2800" b="1" kern="0" dirty="0">
                <a:solidFill>
                  <a:srgbClr val="096FB7"/>
                </a:solidFill>
                <a:latin typeface="微軟正黑體" pitchFamily="34" charset="-120"/>
                <a:ea typeface="微軟正黑體" pitchFamily="34" charset="-120"/>
                <a:cs typeface="Microsoft Sans Serif"/>
                <a:sym typeface="Microsoft Sans Serif"/>
              </a:rPr>
              <a:t>常模化</a:t>
            </a:r>
            <a:r>
              <a:rPr lang="en-US" altLang="zh-TW" sz="2800" b="1" kern="0" dirty="0">
                <a:solidFill>
                  <a:srgbClr val="096FB7"/>
                </a:solidFill>
                <a:latin typeface="微軟正黑體" pitchFamily="34" charset="-120"/>
                <a:ea typeface="微軟正黑體" pitchFamily="34" charset="-120"/>
                <a:cs typeface="Microsoft Sans Serif"/>
                <a:sym typeface="Microsoft Sans Serif"/>
              </a:rPr>
              <a:t> (</a:t>
            </a:r>
            <a:r>
              <a:rPr lang="en" altLang="zh-TW" sz="2800" b="1" kern="0" dirty="0">
                <a:solidFill>
                  <a:srgbClr val="096FB7"/>
                </a:solidFill>
                <a:latin typeface="微軟正黑體" pitchFamily="34" charset="-120"/>
                <a:ea typeface="微軟正黑體" pitchFamily="34" charset="-120"/>
                <a:cs typeface="Microsoft Sans Serif"/>
                <a:sym typeface="Microsoft Sans Serif"/>
              </a:rPr>
              <a:t>normalization</a:t>
            </a:r>
            <a:r>
              <a:rPr lang="en-US" altLang="zh-TW" sz="2800" b="1" kern="0" dirty="0">
                <a:solidFill>
                  <a:srgbClr val="096FB7"/>
                </a:solidFill>
                <a:latin typeface="微軟正黑體" pitchFamily="34" charset="-120"/>
                <a:ea typeface="微軟正黑體" pitchFamily="34" charset="-120"/>
                <a:cs typeface="Microsoft Sans Serif"/>
                <a:sym typeface="Microsoft Sans Serif"/>
              </a:rPr>
              <a:t>)</a:t>
            </a:r>
            <a:endParaRPr sz="2800" b="1" kern="0" dirty="0">
              <a:solidFill>
                <a:srgbClr val="096FB7"/>
              </a:solidFill>
              <a:latin typeface="微軟正黑體" pitchFamily="34" charset="-120"/>
              <a:ea typeface="微軟正黑體" pitchFamily="34" charset="-120"/>
              <a:cs typeface="Microsoft Sans Serif"/>
              <a:sym typeface="Microsoft Sans Serif"/>
            </a:endParaRPr>
          </a:p>
        </p:txBody>
      </p:sp>
      <p:pic>
        <p:nvPicPr>
          <p:cNvPr id="10" name="內容版面配置區 8">
            <a:extLst>
              <a:ext uri="{FF2B5EF4-FFF2-40B4-BE49-F238E27FC236}">
                <a16:creationId xmlns:a16="http://schemas.microsoft.com/office/drawing/2014/main" xmlns="" id="{8BC91F29-8FD5-4241-ACE0-201872706350}"/>
              </a:ext>
            </a:extLst>
          </p:cNvPr>
          <p:cNvPicPr>
            <a:picLocks noChangeAspect="1"/>
          </p:cNvPicPr>
          <p:nvPr/>
        </p:nvPicPr>
        <p:blipFill>
          <a:blip r:embed="rId2"/>
          <a:stretch>
            <a:fillRect/>
          </a:stretch>
        </p:blipFill>
        <p:spPr>
          <a:xfrm>
            <a:off x="838199" y="2617287"/>
            <a:ext cx="10515600" cy="1585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pic>
        <p:nvPicPr>
          <p:cNvPr id="17" name="內容版面配置區 15">
            <a:extLst>
              <a:ext uri="{FF2B5EF4-FFF2-40B4-BE49-F238E27FC236}">
                <a16:creationId xmlns:a16="http://schemas.microsoft.com/office/drawing/2014/main" xmlns="" id="{7C4EBDCA-BB6F-AC4B-A8F3-E10E9F1AF343}"/>
              </a:ext>
            </a:extLst>
          </p:cNvPr>
          <p:cNvPicPr>
            <a:picLocks noChangeAspect="1"/>
          </p:cNvPicPr>
          <p:nvPr/>
        </p:nvPicPr>
        <p:blipFill>
          <a:blip r:embed="rId3"/>
          <a:stretch>
            <a:fillRect/>
          </a:stretch>
        </p:blipFill>
        <p:spPr>
          <a:xfrm>
            <a:off x="838199" y="4461323"/>
            <a:ext cx="10515600" cy="82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pic>
        <p:nvPicPr>
          <p:cNvPr id="11" name="圖片 10">
            <a:extLst>
              <a:ext uri="{FF2B5EF4-FFF2-40B4-BE49-F238E27FC236}">
                <a16:creationId xmlns:a16="http://schemas.microsoft.com/office/drawing/2014/main" xmlns="" id="{495BEC02-29A7-CD47-9042-62EF91695EAE}"/>
              </a:ext>
            </a:extLst>
          </p:cNvPr>
          <p:cNvPicPr>
            <a:picLocks noChangeAspect="1"/>
          </p:cNvPicPr>
          <p:nvPr/>
        </p:nvPicPr>
        <p:blipFill>
          <a:blip r:embed="rId4"/>
          <a:stretch>
            <a:fillRect/>
          </a:stretch>
        </p:blipFill>
        <p:spPr>
          <a:xfrm>
            <a:off x="9703412" y="3775001"/>
            <a:ext cx="1650387" cy="2433839"/>
          </a:xfrm>
          <a:prstGeom prst="rect">
            <a:avLst/>
          </a:prstGeom>
        </p:spPr>
      </p:pic>
      <p:pic>
        <p:nvPicPr>
          <p:cNvPr id="13" name="圖片 12">
            <a:extLst>
              <a:ext uri="{FF2B5EF4-FFF2-40B4-BE49-F238E27FC236}">
                <a16:creationId xmlns:a16="http://schemas.microsoft.com/office/drawing/2014/main" xmlns="" id="{BFE89F53-4564-C743-B730-8D48FADE86B3}"/>
              </a:ext>
            </a:extLst>
          </p:cNvPr>
          <p:cNvPicPr>
            <a:picLocks noChangeAspect="1"/>
          </p:cNvPicPr>
          <p:nvPr/>
        </p:nvPicPr>
        <p:blipFill>
          <a:blip r:embed="rId5"/>
          <a:stretch>
            <a:fillRect/>
          </a:stretch>
        </p:blipFill>
        <p:spPr>
          <a:xfrm>
            <a:off x="6782622" y="3429000"/>
            <a:ext cx="2882689" cy="1967706"/>
          </a:xfrm>
          <a:prstGeom prst="rect">
            <a:avLst/>
          </a:prstGeom>
        </p:spPr>
      </p:pic>
      <p:sp>
        <p:nvSpPr>
          <p:cNvPr id="14" name="文字方塊 13">
            <a:extLst>
              <a:ext uri="{FF2B5EF4-FFF2-40B4-BE49-F238E27FC236}">
                <a16:creationId xmlns:a16="http://schemas.microsoft.com/office/drawing/2014/main" xmlns="" id="{9D22AA72-65BF-2746-9F03-75901B179231}"/>
              </a:ext>
            </a:extLst>
          </p:cNvPr>
          <p:cNvSpPr txBox="1"/>
          <p:nvPr/>
        </p:nvSpPr>
        <p:spPr>
          <a:xfrm>
            <a:off x="6879210" y="3661732"/>
            <a:ext cx="2920789"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TW" altLang="en-US" sz="2400" b="1" dirty="0">
                <a:latin typeface="微軟正黑體" pitchFamily="34" charset="-120"/>
                <a:ea typeface="微軟正黑體" pitchFamily="34" charset="-120"/>
              </a:rPr>
              <a:t>和之前處理</a:t>
            </a:r>
            <a:r>
              <a:rPr lang="en" altLang="zh-TW" sz="2400" b="1" dirty="0">
                <a:latin typeface="微軟正黑體" pitchFamily="34" charset="-120"/>
                <a:ea typeface="微軟正黑體" pitchFamily="34" charset="-120"/>
              </a:rPr>
              <a:t>MNIST</a:t>
            </a:r>
            <a:r>
              <a:rPr lang="zh-TW" altLang="en-US" sz="2400" b="1" dirty="0">
                <a:latin typeface="微軟正黑體" pitchFamily="34" charset="-120"/>
                <a:ea typeface="微軟正黑體" pitchFamily="34" charset="-120"/>
              </a:rPr>
              <a:t>的時候一樣，讓數字</a:t>
            </a:r>
            <a:r>
              <a:rPr lang="zh-TW" altLang="en-US" sz="2400" b="1" dirty="0">
                <a:solidFill>
                  <a:srgbClr val="096FB7"/>
                </a:solidFill>
                <a:latin typeface="微軟正黑體" pitchFamily="34" charset="-120"/>
                <a:ea typeface="微軟正黑體" pitchFamily="34" charset="-120"/>
              </a:rPr>
              <a:t>變成 </a:t>
            </a:r>
            <a:r>
              <a:rPr lang="en-US" altLang="zh-TW" sz="2400" b="1" dirty="0">
                <a:solidFill>
                  <a:srgbClr val="096FB7"/>
                </a:solidFill>
                <a:latin typeface="微軟正黑體" pitchFamily="34" charset="-120"/>
                <a:ea typeface="微軟正黑體" pitchFamily="34" charset="-120"/>
              </a:rPr>
              <a:t>0 </a:t>
            </a:r>
            <a:r>
              <a:rPr lang="zh-TW" altLang="en-US" sz="2400" b="1" dirty="0">
                <a:solidFill>
                  <a:srgbClr val="096FB7"/>
                </a:solidFill>
                <a:latin typeface="微軟正黑體" pitchFamily="34" charset="-120"/>
                <a:ea typeface="微軟正黑體" pitchFamily="34" charset="-120"/>
              </a:rPr>
              <a:t>到 </a:t>
            </a:r>
            <a:r>
              <a:rPr lang="en-US" altLang="zh-TW" sz="2400" b="1" dirty="0">
                <a:solidFill>
                  <a:srgbClr val="096FB7"/>
                </a:solidFill>
                <a:latin typeface="微軟正黑體" pitchFamily="34" charset="-120"/>
                <a:ea typeface="微軟正黑體" pitchFamily="34" charset="-120"/>
              </a:rPr>
              <a:t>1 </a:t>
            </a:r>
            <a:r>
              <a:rPr lang="zh-TW" altLang="en-US" sz="2400" b="1" dirty="0">
                <a:latin typeface="微軟正黑體" pitchFamily="34" charset="-120"/>
                <a:ea typeface="微軟正黑體" pitchFamily="34" charset="-120"/>
              </a:rPr>
              <a:t>之間</a:t>
            </a:r>
            <a:endParaRPr lang="en" altLang="zh-TW" sz="2400" b="1" dirty="0">
              <a:latin typeface="微軟正黑體" pitchFamily="34" charset="-120"/>
              <a:ea typeface="微軟正黑體" pitchFamily="34" charset="-120"/>
            </a:endParaRPr>
          </a:p>
        </p:txBody>
      </p:sp>
      <p:sp>
        <p:nvSpPr>
          <p:cNvPr id="18" name="幻燈片編號">
            <a:extLst>
              <a:ext uri="{FF2B5EF4-FFF2-40B4-BE49-F238E27FC236}">
                <a16:creationId xmlns:a16="http://schemas.microsoft.com/office/drawing/2014/main" xmlns="" id="{17CD1B20-8BCF-D943-9ECB-85E8835A9A02}"/>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微軟正黑體" pitchFamily="34" charset="-120"/>
                <a:ea typeface="微軟正黑體"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8</a:t>
            </a:fld>
            <a:endParaRPr kumimoji="0" sz="1800" b="1" i="0" u="none" strike="noStrike" kern="0" cap="none" spc="0" normalizeH="0" baseline="0" noProof="0" dirty="0">
              <a:ln>
                <a:noFill/>
              </a:ln>
              <a:solidFill>
                <a:srgbClr val="FFFFFF">
                  <a:alpha val="88419"/>
                </a:srgbClr>
              </a:solidFill>
              <a:effectLst/>
              <a:uLnTx/>
              <a:uFillTx/>
              <a:latin typeface="微軟正黑體" pitchFamily="34" charset="-120"/>
              <a:ea typeface="微軟正黑體" pitchFamily="34" charset="-120"/>
              <a:cs typeface="Microsoft Sans Serif"/>
              <a:sym typeface="Microsoft Sans Serif"/>
            </a:endParaRPr>
          </a:p>
        </p:txBody>
      </p:sp>
    </p:spTree>
    <p:extLst>
      <p:ext uri="{BB962C8B-B14F-4D97-AF65-F5344CB8AC3E}">
        <p14:creationId xmlns:p14="http://schemas.microsoft.com/office/powerpoint/2010/main" val="20062200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xmlns="" id="{6323307E-3170-0B46-ADA9-6501952F399F}"/>
              </a:ext>
            </a:extLst>
          </p:cNvPr>
          <p:cNvSpPr>
            <a:spLocks noGrp="1"/>
          </p:cNvSpPr>
          <p:nvPr>
            <p:ph type="body" sz="quarter" idx="14"/>
          </p:nvPr>
        </p:nvSpPr>
        <p:spPr>
          <a:xfrm>
            <a:off x="2586638" y="649160"/>
            <a:ext cx="8832568" cy="471924"/>
          </a:xfrm>
        </p:spPr>
        <p:txBody>
          <a:bodyPr/>
          <a:lstStyle/>
          <a:p>
            <a:r>
              <a:rPr kumimoji="1" lang="en-US" altLang="zh-TW" dirty="0"/>
              <a:t>02 </a:t>
            </a:r>
            <a:r>
              <a:rPr kumimoji="1" lang="zh-TW" altLang="en-US" dirty="0"/>
              <a:t>欣賞一下資料</a:t>
            </a:r>
          </a:p>
        </p:txBody>
      </p:sp>
      <p:sp>
        <p:nvSpPr>
          <p:cNvPr id="4" name="內容版面配置區 3">
            <a:extLst>
              <a:ext uri="{FF2B5EF4-FFF2-40B4-BE49-F238E27FC236}">
                <a16:creationId xmlns:a16="http://schemas.microsoft.com/office/drawing/2014/main" xmlns="" id="{A971C109-AD6A-5147-A551-6960EAF38DE3}"/>
              </a:ext>
            </a:extLst>
          </p:cNvPr>
          <p:cNvSpPr>
            <a:spLocks noGrp="1"/>
          </p:cNvSpPr>
          <p:nvPr>
            <p:ph idx="1"/>
          </p:nvPr>
        </p:nvSpPr>
        <p:spPr/>
        <p:txBody>
          <a:bodyPr/>
          <a:lstStyle/>
          <a:p>
            <a:endParaRPr lang="zh-TW" altLang="en-US" dirty="0"/>
          </a:p>
        </p:txBody>
      </p:sp>
      <p:sp>
        <p:nvSpPr>
          <p:cNvPr id="6" name="我們來試試剛開始可能有點可怕的終端機。">
            <a:extLst>
              <a:ext uri="{FF2B5EF4-FFF2-40B4-BE49-F238E27FC236}">
                <a16:creationId xmlns:a16="http://schemas.microsoft.com/office/drawing/2014/main" xmlns="" id="{DB441314-F5E6-5F4B-91E6-A381893A83A6}"/>
              </a:ext>
            </a:extLst>
          </p:cNvPr>
          <p:cNvSpPr/>
          <p:nvPr/>
        </p:nvSpPr>
        <p:spPr>
          <a:xfrm>
            <a:off x="3306505" y="1792519"/>
            <a:ext cx="5578989" cy="471925"/>
          </a:xfrm>
          <a:prstGeom prst="roundRect">
            <a:avLst>
              <a:gd name="adj" fmla="val 15000"/>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對資料做</a:t>
            </a:r>
            <a:r>
              <a:rPr lang="en-US" altLang="zh-TW" sz="2800" b="1" kern="0" dirty="0">
                <a:solidFill>
                  <a:schemeClr val="accent4">
                    <a:lumMod val="50000"/>
                  </a:schemeClr>
                </a:solidFill>
                <a:latin typeface="微軟正黑體" pitchFamily="34" charset="-120"/>
                <a:ea typeface="微軟正黑體" pitchFamily="34" charset="-120"/>
                <a:cs typeface="Microsoft Sans Serif"/>
                <a:sym typeface="Microsoft Sans Serif"/>
              </a:rPr>
              <a:t>one-hot encoding</a:t>
            </a:r>
            <a:endParaRPr sz="2800" b="1" kern="0" dirty="0">
              <a:solidFill>
                <a:schemeClr val="tx1"/>
              </a:solidFill>
              <a:latin typeface="微軟正黑體" pitchFamily="34" charset="-120"/>
              <a:ea typeface="微軟正黑體" pitchFamily="34" charset="-120"/>
              <a:cs typeface="Microsoft Sans Serif"/>
              <a:sym typeface="Microsoft Sans Serif"/>
            </a:endParaRPr>
          </a:p>
        </p:txBody>
      </p:sp>
      <p:pic>
        <p:nvPicPr>
          <p:cNvPr id="9" name="內容版面配置區 7">
            <a:extLst>
              <a:ext uri="{FF2B5EF4-FFF2-40B4-BE49-F238E27FC236}">
                <a16:creationId xmlns:a16="http://schemas.microsoft.com/office/drawing/2014/main" xmlns="" id="{5458C2BE-D85C-4049-8408-EA7866CF49C0}"/>
              </a:ext>
            </a:extLst>
          </p:cNvPr>
          <p:cNvPicPr>
            <a:picLocks noChangeAspect="1"/>
          </p:cNvPicPr>
          <p:nvPr/>
        </p:nvPicPr>
        <p:blipFill>
          <a:blip r:embed="rId2"/>
          <a:stretch>
            <a:fillRect/>
          </a:stretch>
        </p:blipFill>
        <p:spPr>
          <a:xfrm>
            <a:off x="838200" y="2519576"/>
            <a:ext cx="10515600" cy="2073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pic>
        <p:nvPicPr>
          <p:cNvPr id="10" name="圖片 9">
            <a:extLst>
              <a:ext uri="{FF2B5EF4-FFF2-40B4-BE49-F238E27FC236}">
                <a16:creationId xmlns:a16="http://schemas.microsoft.com/office/drawing/2014/main" xmlns="" id="{9B346258-EC29-C749-96DA-0BDB8A1F8888}"/>
              </a:ext>
            </a:extLst>
          </p:cNvPr>
          <p:cNvPicPr>
            <a:picLocks noChangeAspect="1"/>
          </p:cNvPicPr>
          <p:nvPr/>
        </p:nvPicPr>
        <p:blipFill>
          <a:blip r:embed="rId3"/>
          <a:stretch>
            <a:fillRect/>
          </a:stretch>
        </p:blipFill>
        <p:spPr>
          <a:xfrm flipH="1">
            <a:off x="5206163" y="3793109"/>
            <a:ext cx="1551095" cy="2383854"/>
          </a:xfrm>
          <a:prstGeom prst="rect">
            <a:avLst/>
          </a:prstGeom>
        </p:spPr>
      </p:pic>
      <p:pic>
        <p:nvPicPr>
          <p:cNvPr id="11" name="圖片 10">
            <a:extLst>
              <a:ext uri="{FF2B5EF4-FFF2-40B4-BE49-F238E27FC236}">
                <a16:creationId xmlns:a16="http://schemas.microsoft.com/office/drawing/2014/main" xmlns="" id="{FAEE3DDE-8780-CF4B-A1AE-8CFBF9B355A1}"/>
              </a:ext>
            </a:extLst>
          </p:cNvPr>
          <p:cNvPicPr>
            <a:picLocks noChangeAspect="1"/>
          </p:cNvPicPr>
          <p:nvPr/>
        </p:nvPicPr>
        <p:blipFill>
          <a:blip r:embed="rId4"/>
          <a:stretch>
            <a:fillRect/>
          </a:stretch>
        </p:blipFill>
        <p:spPr>
          <a:xfrm>
            <a:off x="6819253" y="3083508"/>
            <a:ext cx="4844903" cy="2547012"/>
          </a:xfrm>
          <a:prstGeom prst="rect">
            <a:avLst/>
          </a:prstGeom>
        </p:spPr>
      </p:pic>
      <p:sp>
        <p:nvSpPr>
          <p:cNvPr id="12" name="文字方塊 11">
            <a:extLst>
              <a:ext uri="{FF2B5EF4-FFF2-40B4-BE49-F238E27FC236}">
                <a16:creationId xmlns:a16="http://schemas.microsoft.com/office/drawing/2014/main" xmlns="" id="{9FEBB2F8-0E20-4A47-BDBC-83A4F5CF2CDB}"/>
              </a:ext>
            </a:extLst>
          </p:cNvPr>
          <p:cNvSpPr txBox="1"/>
          <p:nvPr/>
        </p:nvSpPr>
        <p:spPr>
          <a:xfrm>
            <a:off x="6943242" y="3131034"/>
            <a:ext cx="4720914"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TW" altLang="en-US" sz="2400" b="1" dirty="0">
                <a:latin typeface="微軟正黑體" pitchFamily="34" charset="-120"/>
                <a:ea typeface="微軟正黑體" pitchFamily="34" charset="-120"/>
              </a:rPr>
              <a:t>方法非常簡單：</a:t>
            </a:r>
            <a:endParaRPr lang="en-US" altLang="zh-TW" sz="2400" b="1" dirty="0">
              <a:latin typeface="微軟正黑體" pitchFamily="34" charset="-120"/>
              <a:ea typeface="微軟正黑體" pitchFamily="34" charset="-120"/>
            </a:endParaRPr>
          </a:p>
          <a:p>
            <a:r>
              <a:rPr lang="zh-TW" altLang="en-US" sz="2400" b="1" dirty="0">
                <a:latin typeface="微軟正黑體" pitchFamily="34" charset="-120"/>
                <a:ea typeface="微軟正黑體" pitchFamily="34" charset="-120"/>
              </a:rPr>
              <a:t>讀入之前的 </a:t>
            </a:r>
            <a:r>
              <a:rPr lang="en" altLang="zh-TW" sz="2400" b="1" dirty="0" err="1">
                <a:solidFill>
                  <a:srgbClr val="096FB7"/>
                </a:solidFill>
                <a:latin typeface="微軟正黑體" pitchFamily="34" charset="-120"/>
                <a:ea typeface="微軟正黑體" pitchFamily="34" charset="-120"/>
              </a:rPr>
              <a:t>to_categorical</a:t>
            </a:r>
            <a:r>
              <a:rPr lang="zh-TW" altLang="en"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告訴它數據有 </a:t>
            </a:r>
            <a:r>
              <a:rPr lang="en-US" altLang="zh-TW" sz="2400" b="1" dirty="0">
                <a:latin typeface="微軟正黑體" pitchFamily="34" charset="-120"/>
                <a:ea typeface="微軟正黑體" pitchFamily="34" charset="-120"/>
              </a:rPr>
              <a:t>10 </a:t>
            </a:r>
            <a:r>
              <a:rPr lang="zh-TW" altLang="en-US" sz="2400" b="1" dirty="0">
                <a:latin typeface="微軟正黑體" pitchFamily="34" charset="-120"/>
                <a:ea typeface="微軟正黑體" pitchFamily="34" charset="-120"/>
              </a:rPr>
              <a:t>個類別就好。做完之後，可以看看處理後的維度是否跟我們想要的長相一樣。</a:t>
            </a:r>
            <a:endParaRPr lang="en" altLang="zh-TW" sz="2400" b="1" dirty="0">
              <a:latin typeface="微軟正黑體" pitchFamily="34" charset="-120"/>
              <a:ea typeface="微軟正黑體" pitchFamily="34" charset="-120"/>
            </a:endParaRPr>
          </a:p>
        </p:txBody>
      </p:sp>
      <p:sp>
        <p:nvSpPr>
          <p:cNvPr id="13" name="幻燈片編號">
            <a:extLst>
              <a:ext uri="{FF2B5EF4-FFF2-40B4-BE49-F238E27FC236}">
                <a16:creationId xmlns:a16="http://schemas.microsoft.com/office/drawing/2014/main" xmlns="" id="{194657F2-4732-0345-97F6-243B2CA7CBF7}"/>
              </a:ext>
            </a:extLst>
          </p:cNvPr>
          <p:cNvSpPr txBox="1">
            <a:spLocks noGrp="1"/>
          </p:cNvSpPr>
          <p:nvPr>
            <p:ph type="sldNum" sz="quarter" idx="2"/>
          </p:nvPr>
        </p:nvSpPr>
        <p:spPr>
          <a:xfrm>
            <a:off x="11664156" y="6387706"/>
            <a:ext cx="413576"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9</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sp>
        <p:nvSpPr>
          <p:cNvPr id="2" name="橢圓 1">
            <a:extLst>
              <a:ext uri="{FF2B5EF4-FFF2-40B4-BE49-F238E27FC236}">
                <a16:creationId xmlns:a16="http://schemas.microsoft.com/office/drawing/2014/main" xmlns="" id="{17C7A884-D9DB-4D87-AC32-710E0294F502}"/>
              </a:ext>
            </a:extLst>
          </p:cNvPr>
          <p:cNvSpPr/>
          <p:nvPr/>
        </p:nvSpPr>
        <p:spPr>
          <a:xfrm>
            <a:off x="2123267" y="2489135"/>
            <a:ext cx="2371241" cy="893488"/>
          </a:xfrm>
          <a:prstGeom prst="ellipse">
            <a:avLst/>
          </a:prstGeom>
          <a:noFill/>
          <a:ln w="381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56872155"/>
      </p:ext>
    </p:extLst>
  </p:cSld>
  <p:clrMapOvr>
    <a:masterClrMapping/>
  </p:clrMapOvr>
  <p:transition spd="med"/>
</p:sld>
</file>

<file path=ppt/theme/theme1.xml><?xml version="1.0" encoding="utf-8"?>
<a:theme xmlns:a="http://schemas.openxmlformats.org/drawingml/2006/main" name="22_Basic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1_BasicWhite">
      <a:majorFont>
        <a:latin typeface="Microsoft Sans Serif"/>
        <a:ea typeface="Microsoft Sans Serif"/>
        <a:cs typeface="Microsoft Sans Serif"/>
      </a:majorFont>
      <a:minorFont>
        <a:latin typeface="Microsoft Sans Serif"/>
        <a:ea typeface="Microsoft Sans Serif"/>
        <a:cs typeface="Microsoft Sans Serif"/>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1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Microsoft Sans Seri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1_BasicWhite">
      <a:majorFont>
        <a:latin typeface="Microsoft Sans Serif"/>
        <a:ea typeface="Microsoft Sans Serif"/>
        <a:cs typeface="Microsoft Sans Serif"/>
      </a:majorFont>
      <a:minorFont>
        <a:latin typeface="Microsoft Sans Serif"/>
        <a:ea typeface="Microsoft Sans Serif"/>
        <a:cs typeface="Microsoft Sans Serif"/>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1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Microsoft Sans Seri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冒險14</Template>
  <TotalTime>150</TotalTime>
  <Words>554</Words>
  <Application>Microsoft Office PowerPoint</Application>
  <PresentationFormat>自訂</PresentationFormat>
  <Paragraphs>66</Paragraphs>
  <Slides>14</Slides>
  <Notes>2</Notes>
  <HiddenSlides>0</HiddenSlides>
  <MMClips>0</MMClips>
  <ScaleCrop>false</ScaleCrop>
  <HeadingPairs>
    <vt:vector size="4" baseType="variant">
      <vt:variant>
        <vt:lpstr>佈景主題</vt:lpstr>
      </vt:variant>
      <vt:variant>
        <vt:i4>2</vt:i4>
      </vt:variant>
      <vt:variant>
        <vt:lpstr>投影片標題</vt:lpstr>
      </vt:variant>
      <vt:variant>
        <vt:i4>14</vt:i4>
      </vt:variant>
    </vt:vector>
  </HeadingPairs>
  <TitlesOfParts>
    <vt:vector size="16" baseType="lpstr">
      <vt:lpstr>22_BasicWhite</vt:lpstr>
      <vt:lpstr>21_BasicWhite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a85633pp@gmail.com</dc:creator>
  <cp:lastModifiedBy>chwa</cp:lastModifiedBy>
  <cp:revision>8</cp:revision>
  <dcterms:created xsi:type="dcterms:W3CDTF">2022-09-28T14:38:16Z</dcterms:created>
  <dcterms:modified xsi:type="dcterms:W3CDTF">2022-10-14T07:27:40Z</dcterms:modified>
</cp:coreProperties>
</file>