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7"/>
  </p:notesMasterIdLst>
  <p:handoutMasterIdLst>
    <p:handoutMasterId r:id="rId28"/>
  </p:handoutMasterIdLst>
  <p:sldIdLst>
    <p:sldId id="298" r:id="rId2"/>
    <p:sldId id="342" r:id="rId3"/>
    <p:sldId id="338" r:id="rId4"/>
    <p:sldId id="344" r:id="rId5"/>
    <p:sldId id="339" r:id="rId6"/>
    <p:sldId id="345" r:id="rId7"/>
    <p:sldId id="340" r:id="rId8"/>
    <p:sldId id="346" r:id="rId9"/>
    <p:sldId id="347" r:id="rId10"/>
    <p:sldId id="348" r:id="rId11"/>
    <p:sldId id="349" r:id="rId12"/>
    <p:sldId id="350" r:id="rId13"/>
    <p:sldId id="341" r:id="rId14"/>
    <p:sldId id="353" r:id="rId15"/>
    <p:sldId id="354" r:id="rId16"/>
    <p:sldId id="355" r:id="rId17"/>
    <p:sldId id="356" r:id="rId18"/>
    <p:sldId id="357" r:id="rId19"/>
    <p:sldId id="358" r:id="rId20"/>
    <p:sldId id="362" r:id="rId21"/>
    <p:sldId id="359" r:id="rId22"/>
    <p:sldId id="360" r:id="rId23"/>
    <p:sldId id="361" r:id="rId24"/>
    <p:sldId id="363" r:id="rId25"/>
    <p:sldId id="305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FF8E7B"/>
    <a:srgbClr val="99DDC6"/>
    <a:srgbClr val="DAE3F3"/>
    <a:srgbClr val="577590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27" y="-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:a16="http://schemas.microsoft.com/office/drawing/2014/main" xmlns="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》II-19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:a16="http://schemas.microsoft.com/office/drawing/2014/main" xmlns="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》II-19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4" r:id="rId2"/>
    <p:sldLayoutId id="2147483729" r:id="rId3"/>
    <p:sldLayoutId id="2147483731" r:id="rId4"/>
    <p:sldLayoutId id="2147483732" r:id="rId5"/>
    <p:sldLayoutId id="2147483733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20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086570"/>
            <a:ext cx="10369364" cy="1727652"/>
          </a:xfrm>
          <a:prstGeom prst="rect">
            <a:avLst/>
          </a:prstGeom>
        </p:spPr>
        <p:txBody>
          <a:bodyPr/>
          <a:lstStyle/>
          <a:p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神經網路三大天王之有記憶的 </a:t>
            </a:r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19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簡化我們的表示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4082144" y="1792519"/>
            <a:ext cx="4114594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用簡化的方式去做加權和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3" name="內容版面配置區 28">
            <a:extLst>
              <a:ext uri="{FF2B5EF4-FFF2-40B4-BE49-F238E27FC236}">
                <a16:creationId xmlns:a16="http://schemas.microsoft.com/office/drawing/2014/main" xmlns="" id="{5F7B1708-C5F4-4D90-8C50-3A4E2E7FEC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871" y="2359753"/>
            <a:ext cx="7452360" cy="390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="" id="{18F05865-C905-41C1-A7E9-B1A0FE587D2C}"/>
                  </a:ext>
                </a:extLst>
              </p:cNvPr>
              <p:cNvSpPr txBox="1"/>
              <p:nvPr/>
            </p:nvSpPr>
            <p:spPr>
              <a:xfrm>
                <a:off x="6013609" y="5400637"/>
                <a:ext cx="2712380" cy="8213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>
                  <a:buClr>
                    <a:srgbClr val="FF8E7B"/>
                  </a:buClr>
                </a:pPr>
                <a:r>
                  <a:rPr lang="zh-TW" altLang="en-US" sz="2200" b="1" dirty="0">
                    <a:latin typeface="微軟正黑體" pitchFamily="34" charset="-120"/>
                    <a:ea typeface="微軟正黑體" pitchFamily="34" charset="-120"/>
                  </a:rPr>
                  <a:t>某個神經元可以想成就是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200" b="1" i="1" dirty="0" err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200" b="1" i="1" dirty="0" err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sz="2200" b="1" i="0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200" b="1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200" b="1" i="1" dirty="0" err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TW" sz="2200" b="1" i="1" dirty="0" err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TW" sz="2200" b="1" i="0" dirty="0" err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200" b="1" i="0" dirty="0" err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TW" altLang="en-US" sz="2200" b="1" dirty="0">
                    <a:latin typeface="微軟正黑體" pitchFamily="34" charset="-120"/>
                    <a:ea typeface="微軟正黑體" pitchFamily="34" charset="-120"/>
                  </a:rPr>
                  <a:t>的函數</a:t>
                </a:r>
              </a:p>
            </p:txBody>
          </p:sp>
        </mc:Choice>
        <mc:Fallback>
          <p:sp>
            <p:nvSpPr>
              <p:cNvPr id="14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F05865-C905-41C1-A7E9-B1A0FE587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609" y="5400637"/>
                <a:ext cx="2712380" cy="821378"/>
              </a:xfrm>
              <a:prstGeom prst="rect">
                <a:avLst/>
              </a:prstGeom>
              <a:blipFill rotWithShape="1">
                <a:blip r:embed="rId3"/>
                <a:stretch>
                  <a:fillRect l="-3371" t="-741" r="-2247" b="-111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4102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簡化我們的表示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4523019" y="1792519"/>
            <a:ext cx="3200189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簡潔的函數寫法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3470080C-0740-4F72-9729-80C62A845088}"/>
              </a:ext>
            </a:extLst>
          </p:cNvPr>
          <p:cNvGrpSpPr/>
          <p:nvPr/>
        </p:nvGrpSpPr>
        <p:grpSpPr>
          <a:xfrm>
            <a:off x="1570646" y="3953483"/>
            <a:ext cx="3376912" cy="958245"/>
            <a:chOff x="1480838" y="-1557120"/>
            <a:chExt cx="6632996" cy="612000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xmlns="" id="{4289DD54-8B8F-4F94-ADE4-880E54699289}"/>
                </a:ext>
              </a:extLst>
            </p:cNvPr>
            <p:cNvSpPr/>
            <p:nvPr/>
          </p:nvSpPr>
          <p:spPr>
            <a:xfrm>
              <a:off x="1480838" y="-1557120"/>
              <a:ext cx="6632996" cy="612000"/>
            </a:xfrm>
            <a:prstGeom prst="roundRect">
              <a:avLst/>
            </a:prstGeom>
            <a:solidFill>
              <a:schemeClr val="bg1"/>
            </a:solidFill>
            <a:ln w="3810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xmlns="" id="{93110FEA-A3F1-4421-BAA1-F89DEF186D19}"/>
                    </a:ext>
                  </a:extLst>
                </p:cNvPr>
                <p:cNvSpPr txBox="1"/>
                <p:nvPr/>
              </p:nvSpPr>
              <p:spPr>
                <a:xfrm>
                  <a:off x="2247229" y="-1401321"/>
                  <a:ext cx="5450346" cy="2826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TW" altLang="en-US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Pr>
                          <m:e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h</m:t>
                            </m:r>
                          </m:e>
                          <m:sub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𝑡</m:t>
                            </m:r>
                          </m:sub>
                        </m:sSub>
                        <m:r>
                          <a:rPr kumimoji="0" lang="zh-TW" altLang="en-US" sz="24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=</m:t>
                        </m:r>
                        <m:r>
                          <a:rPr kumimoji="0" lang="zh-TW" altLang="en-US" sz="24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𝜑</m:t>
                        </m:r>
                        <m:d>
                          <m:dPr>
                            <m:ctrlPr>
                              <a:rPr kumimoji="0" lang="zh-TW" altLang="en-US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zh-TW" altLang="en-US" sz="24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a:rPr kumimoji="0" lang="zh-TW" altLang="en-US" sz="24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TW" sz="24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𝐭</m:t>
                                </m:r>
                              </m:sub>
                            </m:sSub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zh-TW" altLang="en-US" sz="24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a:rPr kumimoji="0" lang="zh-TW" altLang="en-US" sz="24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0" lang="zh-TW" altLang="en-US" sz="24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𝑡</m:t>
                                </m:r>
                                <m:r>
                                  <a:rPr kumimoji="0" lang="zh-TW" altLang="en-US" sz="24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0" lang="zh-TW" alt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93110FEA-A3F1-4421-BAA1-F89DEF186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229" y="-1401321"/>
                  <a:ext cx="5450346" cy="28267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B77B00A0-4E32-4DEF-9E26-33663345D26F}"/>
              </a:ext>
            </a:extLst>
          </p:cNvPr>
          <p:cNvGrpSpPr/>
          <p:nvPr/>
        </p:nvGrpSpPr>
        <p:grpSpPr>
          <a:xfrm>
            <a:off x="7244443" y="3911229"/>
            <a:ext cx="3376911" cy="1000499"/>
            <a:chOff x="1480838" y="-1557120"/>
            <a:chExt cx="6632996" cy="612000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xmlns="" id="{92980E26-6230-4367-A78A-BFF986A734FF}"/>
                </a:ext>
              </a:extLst>
            </p:cNvPr>
            <p:cNvSpPr/>
            <p:nvPr/>
          </p:nvSpPr>
          <p:spPr>
            <a:xfrm>
              <a:off x="1480838" y="-1557120"/>
              <a:ext cx="6632996" cy="612000"/>
            </a:xfrm>
            <a:prstGeom prst="roundRect">
              <a:avLst/>
            </a:prstGeom>
            <a:solidFill>
              <a:schemeClr val="bg1"/>
            </a:solidFill>
            <a:ln w="3810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xmlns="" id="{8A8BC05E-CF5D-46BF-8E6A-89273057F935}"/>
                    </a:ext>
                  </a:extLst>
                </p:cNvPr>
                <p:cNvSpPr txBox="1"/>
                <p:nvPr/>
              </p:nvSpPr>
              <p:spPr>
                <a:xfrm>
                  <a:off x="2372109" y="-1392455"/>
                  <a:ext cx="5311243" cy="2826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TW" altLang="en-US" sz="24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zh-TW" altLang="en-US" sz="240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kumimoji="0" lang="zh-TW" altLang="en-US" sz="2400" b="0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zh-TW" altLang="en-US" sz="2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t</m:t>
                            </m:r>
                          </m:sub>
                        </m:sSub>
                        <m:r>
                          <a:rPr kumimoji="0" lang="zh-TW" altLang="en-US" sz="2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0" lang="zh-TW" altLang="en-US" sz="2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f</m:t>
                        </m:r>
                        <m:d>
                          <m:dPr>
                            <m:ctrlPr>
                              <a:rPr kumimoji="0" lang="zh-TW" altLang="en-US" sz="240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zh-TW" altLang="en-US" sz="240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zh-TW" altLang="en-US" sz="2400" b="0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0" lang="zh-TW" altLang="en-US" sz="2400" b="0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kumimoji="0" lang="zh-TW" altLang="en-US" sz="2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zh-TW" altLang="en-US" sz="240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zh-TW" altLang="en-US" sz="2400" b="0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0" lang="en-US" altLang="zh-TW" sz="2400" b="0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t</m:t>
                                </m:r>
                                <m:r>
                                  <a:rPr kumimoji="0" lang="zh-TW" altLang="en-US" sz="2400" b="0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0" lang="zh-TW" altLang="en-US" sz="24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8A8BC05E-CF5D-46BF-8E6A-89273057F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2109" y="-1392455"/>
                  <a:ext cx="5311243" cy="2826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我們要決定幾個隱藏層, 每一層有幾個神經元。">
            <a:extLst>
              <a:ext uri="{FF2B5EF4-FFF2-40B4-BE49-F238E27FC236}">
                <a16:creationId xmlns:a16="http://schemas.microsoft.com/office/drawing/2014/main" xmlns="" id="{A4ECFBE4-44DD-4C36-9D77-09037DD3CED3}"/>
              </a:ext>
            </a:extLst>
          </p:cNvPr>
          <p:cNvSpPr txBox="1"/>
          <p:nvPr/>
        </p:nvSpPr>
        <p:spPr>
          <a:xfrm>
            <a:off x="1960822" y="5047984"/>
            <a:ext cx="3132909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整個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的輸出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我們要決定幾個隱藏層, 每一層有幾個神經元。">
            <a:extLst>
              <a:ext uri="{FF2B5EF4-FFF2-40B4-BE49-F238E27FC236}">
                <a16:creationId xmlns:a16="http://schemas.microsoft.com/office/drawing/2014/main" xmlns="" id="{D2495E5A-F080-4770-A774-E66116A92558}"/>
              </a:ext>
            </a:extLst>
          </p:cNvPr>
          <p:cNvSpPr txBox="1"/>
          <p:nvPr/>
        </p:nvSpPr>
        <p:spPr>
          <a:xfrm>
            <a:off x="7723208" y="5053500"/>
            <a:ext cx="275408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整個神經網路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一張照片, 可以化成紀錄 RGB 三原色強度的三個矩陣!">
            <a:extLst>
              <a:ext uri="{FF2B5EF4-FFF2-40B4-BE49-F238E27FC236}">
                <a16:creationId xmlns:a16="http://schemas.microsoft.com/office/drawing/2014/main" xmlns="" id="{83533B07-91CE-491F-8C8D-CFA5786EBB8F}"/>
              </a:ext>
            </a:extLst>
          </p:cNvPr>
          <p:cNvSpPr txBox="1"/>
          <p:nvPr/>
        </p:nvSpPr>
        <p:spPr>
          <a:xfrm>
            <a:off x="2508688" y="2688248"/>
            <a:ext cx="7754725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一開始會覺得這樣寫有點抽象，可是習慣並熟悉之後，會是神經網路功力更上一層的重大關鍵！</a:t>
            </a:r>
          </a:p>
        </p:txBody>
      </p:sp>
    </p:spTree>
    <p:extLst>
      <p:ext uri="{BB962C8B-B14F-4D97-AF65-F5344CB8AC3E}">
        <p14:creationId xmlns:p14="http://schemas.microsoft.com/office/powerpoint/2010/main" val="13095475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的罩門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4523019" y="1792519"/>
            <a:ext cx="3200189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RNN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的先天缺陷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2" name="我覺得這個問題, 應該可以用 AI 來做!">
            <a:extLst>
              <a:ext uri="{FF2B5EF4-FFF2-40B4-BE49-F238E27FC236}">
                <a16:creationId xmlns:a16="http://schemas.microsoft.com/office/drawing/2014/main" xmlns="" id="{3EA5964A-BE7D-466A-881B-85E5474C96EA}"/>
              </a:ext>
            </a:extLst>
          </p:cNvPr>
          <p:cNvSpPr txBox="1"/>
          <p:nvPr/>
        </p:nvSpPr>
        <p:spPr>
          <a:xfrm>
            <a:off x="1234575" y="3071897"/>
            <a:ext cx="4098748" cy="2003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8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梯度消失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或梯度爆炸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lnSpc>
                <a:spcPct val="150000"/>
              </a:lnSpc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8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遞迴計算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：沒有辦法做平行運算</a:t>
            </a:r>
            <a:endParaRPr lang="en-US" altLang="zh-TW" sz="2800" b="1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B2F3C57D-2BA9-47FA-B41F-FA1B83290C79}"/>
              </a:ext>
            </a:extLst>
          </p:cNvPr>
          <p:cNvGrpSpPr/>
          <p:nvPr/>
        </p:nvGrpSpPr>
        <p:grpSpPr>
          <a:xfrm>
            <a:off x="5627350" y="2775859"/>
            <a:ext cx="5022737" cy="2759529"/>
            <a:chOff x="2644858" y="-2085306"/>
            <a:chExt cx="4278456" cy="2759529"/>
          </a:xfrm>
        </p:grpSpPr>
        <p:pic>
          <p:nvPicPr>
            <p:cNvPr id="14" name="內容版面配置區 42">
              <a:extLst>
                <a:ext uri="{FF2B5EF4-FFF2-40B4-BE49-F238E27FC236}">
                  <a16:creationId xmlns:a16="http://schemas.microsoft.com/office/drawing/2014/main" xmlns="" id="{834E7114-5FBB-43FC-8923-4781C4F91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4858" y="-2085306"/>
              <a:ext cx="4278456" cy="27595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我覺得這個問題, 應該可以用 AI 來做!">
                  <a:extLst>
                    <a:ext uri="{FF2B5EF4-FFF2-40B4-BE49-F238E27FC236}">
                      <a16:creationId xmlns:a16="http://schemas.microsoft.com/office/drawing/2014/main" xmlns="" id="{010BCD41-3C63-474E-A745-E5BED484BDB3}"/>
                    </a:ext>
                  </a:extLst>
                </p:cNvPr>
                <p:cNvSpPr txBox="1"/>
                <p:nvPr/>
              </p:nvSpPr>
              <p:spPr>
                <a:xfrm>
                  <a:off x="2849227" y="-1862109"/>
                  <a:ext cx="2886322" cy="2360261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71437" tIns="71437" rIns="71437" bIns="71437" anchor="ctr">
                  <a:spAutoFit/>
                </a:bodyPr>
                <a:lstStyle/>
                <a:p>
                  <a:r>
                    <a:rPr lang="zh-TW" altLang="en-US" sz="2400" b="1" dirty="0">
                      <a:latin typeface="微軟正黑體" pitchFamily="34" charset="-120"/>
                      <a:ea typeface="微軟正黑體" pitchFamily="34" charset="-120"/>
                    </a:rPr>
                    <a:t>這些缺陷會讓</a:t>
                  </a:r>
                  <a:r>
                    <a:rPr lang="zh-TW" altLang="en-US" sz="2400" b="1" dirty="0">
                      <a:solidFill>
                        <a:srgbClr val="0A6FB7"/>
                      </a:solidFill>
                      <a:latin typeface="微軟正黑體" pitchFamily="34" charset="-120"/>
                      <a:ea typeface="微軟正黑體" pitchFamily="34" charset="-120"/>
                    </a:rPr>
                    <a:t>神經網路很難訓練或是訓練速度很慢</a:t>
                  </a:r>
                  <a:r>
                    <a:rPr lang="zh-TW" altLang="en-US" sz="2400" b="1" dirty="0">
                      <a:latin typeface="微軟正黑體" pitchFamily="34" charset="-120"/>
                      <a:ea typeface="微軟正黑體" pitchFamily="34" charset="-120"/>
                    </a:rPr>
                    <a:t>。而且第二個問題幾乎無解，因為</a:t>
                  </a:r>
                  <a:r>
                    <a:rPr lang="en-US" altLang="zh-TW" sz="2400" b="1" dirty="0">
                      <a:latin typeface="微軟正黑體" pitchFamily="34" charset="-120"/>
                      <a:ea typeface="微軟正黑體" pitchFamily="34" charset="-120"/>
                    </a:rPr>
                    <a:t>RNN </a:t>
                  </a:r>
                  <a:r>
                    <a:rPr lang="zh-TW" altLang="en-US" sz="2400" b="1" dirty="0">
                      <a:latin typeface="微軟正黑體" pitchFamily="34" charset="-120"/>
                      <a:ea typeface="微軟正黑體" pitchFamily="34" charset="-120"/>
                    </a:rPr>
                    <a:t>要產生第一個記憶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TW" altLang="en-US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zh-TW" altLang="en-US" sz="2400" b="1" i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TW" altLang="en-US" sz="2400" b="1" dirty="0">
                      <a:latin typeface="微軟正黑體" pitchFamily="34" charset="-120"/>
                      <a:ea typeface="微軟正黑體" pitchFamily="34" charset="-120"/>
                    </a:rPr>
                    <a:t>，才能產生第二個記憶</a:t>
                  </a:r>
                  <a:r>
                    <a:rPr lang="en-US" altLang="zh-TW" sz="2400" b="1" dirty="0">
                      <a:latin typeface="微軟正黑體" pitchFamily="34" charset="-120"/>
                      <a:ea typeface="微軟正黑體" pitchFamily="34" charset="-12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TW" altLang="en-US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4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zh-TW" altLang="en-US" sz="2400" b="1" i="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TW" altLang="en-US" sz="2400" b="1" i="1" dirty="0">
                          <a:latin typeface="Cambria Math" panose="02040503050406030204" pitchFamily="18" charset="0"/>
                        </a:rPr>
                        <m:t>。</m:t>
                      </m:r>
                    </m:oMath>
                  </a14:m>
                  <a:endParaRPr lang="en-US" altLang="zh-TW" sz="3200" b="1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15" name="我覺得這個問題, 應該可以用 AI 來做!">
                  <a:extLst>
                    <a:ext uri="{FF2B5EF4-FFF2-40B4-BE49-F238E27FC236}">
                      <a16:creationId xmlns:a16="http://schemas.microsoft.com/office/drawing/2014/main" id="{010BCD41-3C63-474E-A745-E5BED484B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227" y="-1862109"/>
                  <a:ext cx="2886322" cy="2360261"/>
                </a:xfrm>
                <a:prstGeom prst="rect">
                  <a:avLst/>
                </a:prstGeom>
                <a:blipFill>
                  <a:blip r:embed="rId3"/>
                  <a:stretch>
                    <a:fillRect l="-3237" t="-258" r="-1619" b="-4651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內容版面配置區 32">
            <a:extLst>
              <a:ext uri="{FF2B5EF4-FFF2-40B4-BE49-F238E27FC236}">
                <a16:creationId xmlns:a16="http://schemas.microsoft.com/office/drawing/2014/main" xmlns="" id="{E5C72691-7012-47FF-86F0-B97C2B39C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163" y="3755571"/>
            <a:ext cx="2314989" cy="249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AA26A84-57CB-448E-97A3-7BFD62D7AFF2}"/>
              </a:ext>
            </a:extLst>
          </p:cNvPr>
          <p:cNvSpPr/>
          <p:nvPr/>
        </p:nvSpPr>
        <p:spPr>
          <a:xfrm>
            <a:off x="1234575" y="3006581"/>
            <a:ext cx="4098748" cy="2185898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390193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的罩門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677891" y="1792519"/>
            <a:ext cx="69067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back propagation through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time 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BPTT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6" name="內容版面配置區 36">
            <a:extLst>
              <a:ext uri="{FF2B5EF4-FFF2-40B4-BE49-F238E27FC236}">
                <a16:creationId xmlns:a16="http://schemas.microsoft.com/office/drawing/2014/main" xmlns="" id="{E0D4ADDB-7D5C-480C-96FD-B7BEAE1DE7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85" y="2477168"/>
            <a:ext cx="7292594" cy="2818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="" id="{6507D206-E9AD-4BD0-AE2B-9CE9B5BA79E8}"/>
                  </a:ext>
                </a:extLst>
              </p:cNvPr>
              <p:cNvSpPr txBox="1"/>
              <p:nvPr/>
            </p:nvSpPr>
            <p:spPr>
              <a:xfrm>
                <a:off x="874713" y="5319410"/>
                <a:ext cx="10515600" cy="88293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訓練是對損失函數做梯度下降法，就是</a:t>
                </a:r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back propagation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，不管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1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1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1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都是調同一個參數。於是把每個階段要調整的值平均，那就是 </a:t>
                </a: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要調整的大小。</a:t>
                </a:r>
              </a:p>
            </p:txBody>
          </p:sp>
        </mc:Choice>
        <mc:Fallback>
          <p:sp>
            <p:nvSpPr>
              <p:cNvPr id="12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507D206-E9AD-4BD0-AE2B-9CE9B5BA7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13" y="5319410"/>
                <a:ext cx="10515600" cy="882933"/>
              </a:xfrm>
              <a:prstGeom prst="rect">
                <a:avLst/>
              </a:prstGeom>
              <a:blipFill rotWithShape="1">
                <a:blip r:embed="rId3"/>
                <a:stretch>
                  <a:fillRect l="-1043" t="-1389" r="-4000" b="-1388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6604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的罩門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445320" y="1792519"/>
            <a:ext cx="543720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「很深」的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RNN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神經網路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42">
            <a:extLst>
              <a:ext uri="{FF2B5EF4-FFF2-40B4-BE49-F238E27FC236}">
                <a16:creationId xmlns:a16="http://schemas.microsoft.com/office/drawing/2014/main" xmlns="" id="{4858ED7B-AAED-4F96-9A28-F6078C42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00" y="2657466"/>
            <a:ext cx="5887988" cy="323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1" name="我覺得這個問題, 應該可以用 AI 來做!">
            <a:extLst>
              <a:ext uri="{FF2B5EF4-FFF2-40B4-BE49-F238E27FC236}">
                <a16:creationId xmlns:a16="http://schemas.microsoft.com/office/drawing/2014/main" xmlns="" id="{3F06E724-9A66-4289-8A9E-9CB875D5196C}"/>
              </a:ext>
            </a:extLst>
          </p:cNvPr>
          <p:cNvSpPr txBox="1"/>
          <p:nvPr/>
        </p:nvSpPr>
        <p:spPr>
          <a:xfrm>
            <a:off x="2339953" y="2910122"/>
            <a:ext cx="3714111" cy="272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即使原本的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只有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 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層，但其中的所有訊息都做了非常多次的運算，讓它們看起來像是通過了一個</a:t>
            </a:r>
            <a:r>
              <a:rPr lang="zh-TW" altLang="en-US" sz="28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很多層、很深的神經網路。</a:t>
            </a:r>
            <a:endParaRPr lang="en-US" altLang="zh-TW" sz="28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089ED481-D43F-4E13-9D47-D03A0AF03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251" y="3225129"/>
            <a:ext cx="2254206" cy="27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201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15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的罩門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445320" y="1792519"/>
            <a:ext cx="543720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梯度消失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或者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梯度爆炸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的問題</a:t>
            </a:r>
            <a:endParaRPr lang="zh-TW" altLang="en-US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6" name="內容版面配置區 42">
            <a:extLst>
              <a:ext uri="{FF2B5EF4-FFF2-40B4-BE49-F238E27FC236}">
                <a16:creationId xmlns:a16="http://schemas.microsoft.com/office/drawing/2014/main" xmlns="" id="{1261A026-181A-45DC-A246-82004CBB8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987" y="2541045"/>
            <a:ext cx="6201813" cy="3359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="" id="{6074D343-5EC6-4BA7-B56E-9EE292F80BE7}"/>
                  </a:ext>
                </a:extLst>
              </p:cNvPr>
              <p:cNvSpPr txBox="1"/>
              <p:nvPr/>
            </p:nvSpPr>
            <p:spPr>
              <a:xfrm>
                <a:off x="838200" y="3040571"/>
                <a:ext cx="4009101" cy="23602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參數</a:t>
                </a: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透過連鎖律會得到每一個參數要調多少。因為很深，所以相乘之後可能會變得很小。於是</a:t>
                </a:r>
                <a:r>
                  <a:rPr lang="zh-TW" altLang="en-US" sz="24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前幾次遇到的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 smtClean="0">
                            <a:solidFill>
                              <a:srgbClr val="0A6FB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1" i="1" dirty="0" err="1" smtClean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1" i="1" dirty="0" err="1" smtClean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就不會被更新到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，這個問題就是所謂的梯度消失！</a:t>
                </a:r>
              </a:p>
            </p:txBody>
          </p:sp>
        </mc:Choice>
        <mc:Fallback>
          <p:sp>
            <p:nvSpPr>
              <p:cNvPr id="7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074D343-5EC6-4BA7-B56E-9EE292F80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0571"/>
                <a:ext cx="4009101" cy="2360261"/>
              </a:xfrm>
              <a:prstGeom prst="rect">
                <a:avLst/>
              </a:prstGeom>
              <a:blipFill rotWithShape="1">
                <a:blip r:embed="rId3"/>
                <a:stretch>
                  <a:fillRect l="-2892" t="-258" b="-465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6754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16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救了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的兩大天王 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LSTM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GRU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628902" y="1792519"/>
            <a:ext cx="702107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記得要用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RNN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，選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LSTM 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GRU 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就可以了！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6D168A2B-B227-4CC6-ABAC-8630F7BCCBA7}"/>
              </a:ext>
            </a:extLst>
          </p:cNvPr>
          <p:cNvGrpSpPr/>
          <p:nvPr/>
        </p:nvGrpSpPr>
        <p:grpSpPr>
          <a:xfrm>
            <a:off x="990543" y="2954975"/>
            <a:ext cx="5232143" cy="958245"/>
            <a:chOff x="1458888" y="-1557120"/>
            <a:chExt cx="5450344" cy="612000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xmlns="" id="{602F3BCC-5591-4F21-8B4B-E0E4147DC6E1}"/>
                </a:ext>
              </a:extLst>
            </p:cNvPr>
            <p:cNvSpPr/>
            <p:nvPr/>
          </p:nvSpPr>
          <p:spPr>
            <a:xfrm>
              <a:off x="1480838" y="-1557120"/>
              <a:ext cx="5264432" cy="612000"/>
            </a:xfrm>
            <a:prstGeom prst="roundRect">
              <a:avLst/>
            </a:prstGeom>
            <a:solidFill>
              <a:schemeClr val="bg1"/>
            </a:solidFill>
            <a:ln w="3810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xmlns="" id="{865A87BA-226C-4ECC-87F9-C28246501DCC}"/>
                    </a:ext>
                  </a:extLst>
                </p:cNvPr>
                <p:cNvSpPr txBox="1"/>
                <p:nvPr/>
              </p:nvSpPr>
              <p:spPr>
                <a:xfrm>
                  <a:off x="1458888" y="-1496172"/>
                  <a:ext cx="5450344" cy="5129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2400" b="1">
                            <a:solidFill>
                              <a:srgbClr val="0A6FB7"/>
                            </a:solidFill>
                          </a:rPr>
                          <m:t>LSTM</m:t>
                        </m:r>
                        <m:r>
                          <m:rPr>
                            <m:nor/>
                          </m:rPr>
                          <a:rPr lang="zh-TW" altLang="en-US" sz="2400" b="1">
                            <a:solidFill>
                              <a:srgbClr val="0A6FB7"/>
                            </a:solidFill>
                          </a:rPr>
                          <m:t>（</m:t>
                        </m:r>
                        <m:r>
                          <m:rPr>
                            <m:nor/>
                          </m:rPr>
                          <a:rPr lang="en-US" altLang="zh-TW" sz="2400" b="1">
                            <a:solidFill>
                              <a:srgbClr val="0A6FB7"/>
                            </a:solidFill>
                          </a:rPr>
                          <m:t>Long</m:t>
                        </m:r>
                        <m:r>
                          <m:rPr>
                            <m:nor/>
                          </m:rPr>
                          <a:rPr lang="en-US" altLang="zh-TW" sz="2400" b="1">
                            <a:solidFill>
                              <a:srgbClr val="0A6FB7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1">
                            <a:solidFill>
                              <a:srgbClr val="0A6FB7"/>
                            </a:solidFill>
                          </a:rPr>
                          <m:t>Short</m:t>
                        </m:r>
                        <m:r>
                          <m:rPr>
                            <m:nor/>
                          </m:rPr>
                          <a:rPr lang="en-US" altLang="zh-TW" sz="2400" b="1">
                            <a:solidFill>
                              <a:srgbClr val="0A6FB7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1">
                            <a:solidFill>
                              <a:srgbClr val="0A6FB7"/>
                            </a:solidFill>
                          </a:rPr>
                          <m:t>Term</m:t>
                        </m:r>
                        <m:r>
                          <m:rPr>
                            <m:nor/>
                          </m:rPr>
                          <a:rPr lang="en-US" altLang="zh-TW" sz="2400" b="1">
                            <a:solidFill>
                              <a:srgbClr val="0A6FB7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1">
                            <a:solidFill>
                              <a:srgbClr val="0A6FB7"/>
                            </a:solidFill>
                          </a:rPr>
                          <m:t>Memory</m:t>
                        </m:r>
                        <m:r>
                          <m:rPr>
                            <m:nor/>
                          </m:rPr>
                          <a:rPr lang="zh-TW" altLang="en-US" sz="2400" b="1">
                            <a:solidFill>
                              <a:srgbClr val="0A6FB7"/>
                            </a:solidFill>
                          </a:rPr>
                          <m:t>）</m:t>
                        </m:r>
                      </m:oMath>
                    </m:oMathPara>
                  </a14:m>
                  <a:endParaRPr lang="zh-TW" altLang="en-US" sz="2400" b="1" dirty="0">
                    <a:solidFill>
                      <a:srgbClr val="0A6FB7"/>
                    </a:solidFill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865A87BA-226C-4ECC-87F9-C282465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888" y="-1496172"/>
                  <a:ext cx="5450344" cy="51295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DDFE31D0-8922-4927-A0CC-87396646B6FC}"/>
              </a:ext>
            </a:extLst>
          </p:cNvPr>
          <p:cNvGrpSpPr/>
          <p:nvPr/>
        </p:nvGrpSpPr>
        <p:grpSpPr>
          <a:xfrm>
            <a:off x="6525565" y="2954975"/>
            <a:ext cx="4525355" cy="1000499"/>
            <a:chOff x="2568071" y="-1557120"/>
            <a:chExt cx="5545762" cy="612000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xmlns="" id="{A7A2EED0-CABA-4B73-97CE-EBF2D67322C4}"/>
                </a:ext>
              </a:extLst>
            </p:cNvPr>
            <p:cNvSpPr/>
            <p:nvPr/>
          </p:nvSpPr>
          <p:spPr>
            <a:xfrm>
              <a:off x="2568071" y="-1557120"/>
              <a:ext cx="5545762" cy="612000"/>
            </a:xfrm>
            <a:prstGeom prst="roundRect">
              <a:avLst/>
            </a:prstGeom>
            <a:solidFill>
              <a:schemeClr val="bg1"/>
            </a:solidFill>
            <a:ln w="3810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xmlns="" id="{CF056AE5-1D32-47E7-8C9F-926AC71D33C7}"/>
                    </a:ext>
                  </a:extLst>
                </p:cNvPr>
                <p:cNvSpPr txBox="1"/>
                <p:nvPr/>
              </p:nvSpPr>
              <p:spPr>
                <a:xfrm>
                  <a:off x="2760960" y="-1380121"/>
                  <a:ext cx="5249407" cy="22591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2400" b="1">
                            <a:solidFill>
                              <a:srgbClr val="0A6FB7"/>
                            </a:solidFill>
                          </a:rPr>
                          <m:t>GRU</m:t>
                        </m:r>
                        <m:r>
                          <m:rPr>
                            <m:nor/>
                          </m:rPr>
                          <a:rPr lang="zh-TW" altLang="en-US" sz="2400" b="1">
                            <a:solidFill>
                              <a:srgbClr val="0A6FB7"/>
                            </a:solidFill>
                          </a:rPr>
                          <m:t>（</m:t>
                        </m:r>
                        <m:r>
                          <m:rPr>
                            <m:nor/>
                          </m:rPr>
                          <a:rPr lang="en-US" altLang="zh-TW" sz="2400" b="1">
                            <a:solidFill>
                              <a:srgbClr val="0A6FB7"/>
                            </a:solidFill>
                          </a:rPr>
                          <m:t>GatedRecurrent</m:t>
                        </m:r>
                        <m:r>
                          <m:rPr>
                            <m:nor/>
                          </m:rPr>
                          <a:rPr lang="en-US" altLang="zh-TW" sz="2400" b="1">
                            <a:solidFill>
                              <a:srgbClr val="0A6FB7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1">
                            <a:solidFill>
                              <a:srgbClr val="0A6FB7"/>
                            </a:solidFill>
                          </a:rPr>
                          <m:t>Unit</m:t>
                        </m:r>
                        <m:r>
                          <m:rPr>
                            <m:nor/>
                          </m:rPr>
                          <a:rPr lang="zh-TW" altLang="en-US" sz="2400" b="1">
                            <a:solidFill>
                              <a:srgbClr val="0A6FB7"/>
                            </a:solidFill>
                          </a:rPr>
                          <m:t>）</m:t>
                        </m:r>
                      </m:oMath>
                    </m:oMathPara>
                  </a14:m>
                  <a:endParaRPr lang="zh-TW" altLang="en-US" sz="2400" b="1" dirty="0">
                    <a:solidFill>
                      <a:srgbClr val="0A6FB7"/>
                    </a:solidFill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CF056AE5-1D32-47E7-8C9F-926AC71D33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960" y="-1380121"/>
                  <a:ext cx="5249407" cy="225918"/>
                </a:xfrm>
                <a:prstGeom prst="rect">
                  <a:avLst/>
                </a:prstGeom>
                <a:blipFill>
                  <a:blip r:embed="rId3"/>
                  <a:stretch>
                    <a:fillRect l="-427" r="-1138" b="-3278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一張照片, 可以化成紀錄 RGB 三原色強度的三個矩陣!">
            <a:extLst>
              <a:ext uri="{FF2B5EF4-FFF2-40B4-BE49-F238E27FC236}">
                <a16:creationId xmlns:a16="http://schemas.microsoft.com/office/drawing/2014/main" xmlns="" id="{B74887BC-DA32-41C3-B29A-7CC384610276}"/>
              </a:ext>
            </a:extLst>
          </p:cNvPr>
          <p:cNvSpPr txBox="1"/>
          <p:nvPr/>
        </p:nvSpPr>
        <p:spPr>
          <a:xfrm>
            <a:off x="952268" y="4215987"/>
            <a:ext cx="10098652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之所以會出現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梯度消失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，就好像一條溪流越來越窄，最後水就流不下去了。於是我們可以想辦法做一些引流的支流，還有控制水的閥門，讓水順利流到最後。</a:t>
            </a:r>
          </a:p>
        </p:txBody>
      </p:sp>
    </p:spTree>
    <p:extLst>
      <p:ext uri="{BB962C8B-B14F-4D97-AF65-F5344CB8AC3E}">
        <p14:creationId xmlns:p14="http://schemas.microsoft.com/office/powerpoint/2010/main" val="7935306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17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救了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的兩大天王 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LSTM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GRU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445320" y="1792519"/>
            <a:ext cx="543720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控制閥門開的大小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6" name="內容版面配置區 46">
            <a:extLst>
              <a:ext uri="{FF2B5EF4-FFF2-40B4-BE49-F238E27FC236}">
                <a16:creationId xmlns:a16="http://schemas.microsoft.com/office/drawing/2014/main" xmlns="" id="{874EB52A-F2E3-4D17-AC03-A6793BB425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07" y="2391676"/>
            <a:ext cx="6039593" cy="3301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7" name="一張照片, 可以化成紀錄 RGB 三原色強度的三個矩陣!">
            <a:extLst>
              <a:ext uri="{FF2B5EF4-FFF2-40B4-BE49-F238E27FC236}">
                <a16:creationId xmlns:a16="http://schemas.microsoft.com/office/drawing/2014/main" xmlns="" id="{8D816B56-55BD-4FA0-B4E7-603713F129B9}"/>
              </a:ext>
            </a:extLst>
          </p:cNvPr>
          <p:cNvSpPr txBox="1"/>
          <p:nvPr/>
        </p:nvSpPr>
        <p:spPr>
          <a:xfrm>
            <a:off x="1930093" y="5693158"/>
            <a:ext cx="8438549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0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就是全關，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1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就是全開，中間的數值就是開到什麼樣的程度。</a:t>
            </a:r>
          </a:p>
        </p:txBody>
      </p:sp>
    </p:spTree>
    <p:extLst>
      <p:ext uri="{BB962C8B-B14F-4D97-AF65-F5344CB8AC3E}">
        <p14:creationId xmlns:p14="http://schemas.microsoft.com/office/powerpoint/2010/main" val="12966048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18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救了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的兩大天王 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LSTM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GRU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445320" y="1792519"/>
            <a:ext cx="543720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下次會再傳回這個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LSTM cell 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1F2A52D9-1892-4B58-98F8-D1D74DF764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80" y="2391237"/>
            <a:ext cx="7818282" cy="38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030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19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救了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的兩大天王 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LSTM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GRU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445320" y="1792519"/>
            <a:ext cx="543720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cell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狀態的計算方式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B5B96B01-3B7F-4594-8A07-B46398386989}"/>
              </a:ext>
            </a:extLst>
          </p:cNvPr>
          <p:cNvGrpSpPr/>
          <p:nvPr/>
        </p:nvGrpSpPr>
        <p:grpSpPr>
          <a:xfrm>
            <a:off x="7667596" y="3522171"/>
            <a:ext cx="3376912" cy="958245"/>
            <a:chOff x="1480838" y="-1557120"/>
            <a:chExt cx="6632996" cy="612000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xmlns="" id="{C99CED93-703B-4C6C-9E68-6207D2EE2E73}"/>
                </a:ext>
              </a:extLst>
            </p:cNvPr>
            <p:cNvSpPr/>
            <p:nvPr/>
          </p:nvSpPr>
          <p:spPr>
            <a:xfrm>
              <a:off x="1480838" y="-1557120"/>
              <a:ext cx="6632996" cy="612000"/>
            </a:xfrm>
            <a:prstGeom prst="roundRect">
              <a:avLst/>
            </a:prstGeom>
            <a:solidFill>
              <a:schemeClr val="bg1"/>
            </a:solidFill>
            <a:ln w="3810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xmlns="" id="{9FD40917-247F-418E-978B-7FA3F18E04A9}"/>
                    </a:ext>
                  </a:extLst>
                </p:cNvPr>
                <p:cNvSpPr txBox="1"/>
                <p:nvPr/>
              </p:nvSpPr>
              <p:spPr>
                <a:xfrm>
                  <a:off x="2247229" y="-1395271"/>
                  <a:ext cx="5450345" cy="2705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zh-TW" altLang="en-US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SupPr>
                          <m:e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𝑘</m:t>
                            </m:r>
                          </m:sup>
                        </m:sSubSup>
                        <m:r>
                          <a:rPr kumimoji="0" lang="zh-TW" altLang="en-US" sz="24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=</m:t>
                        </m:r>
                        <m:sSubSup>
                          <m:sSubSupPr>
                            <m:ctrlPr>
                              <a:rPr kumimoji="0" lang="zh-TW" altLang="en-US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SupPr>
                          <m:e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kumimoji="0" lang="zh-TW" altLang="en-US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SupPr>
                          <m:e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𝑡</m:t>
                            </m:r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−1</m:t>
                            </m:r>
                          </m:sub>
                          <m:sup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𝑘</m:t>
                            </m:r>
                          </m:sup>
                        </m:sSubSup>
                        <m:r>
                          <a:rPr kumimoji="0" lang="zh-TW" altLang="en-US" sz="24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zh-TW" altLang="en-US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SupPr>
                          <m:e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𝑖</m:t>
                            </m:r>
                          </m:e>
                          <m:sub>
                            <m:r>
                              <a:rPr kumimoji="0" lang="en-US" altLang="zh-TW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𝐭</m:t>
                            </m:r>
                          </m:sub>
                          <m:sup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kumimoji="0" lang="zh-TW" altLang="en-US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kumimoji="0" lang="zh-TW" altLang="en-US" sz="24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accPr>
                              <m:e>
                                <m:r>
                                  <a:rPr kumimoji="0" lang="zh-TW" altLang="en-US" sz="24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0" lang="zh-TW" alt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9FD40917-247F-418E-978B-7FA3F18E0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229" y="-1395271"/>
                  <a:ext cx="5450345" cy="2705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="" id="{476759FD-3E8A-42FA-BB66-EC2989D7BB59}"/>
                  </a:ext>
                </a:extLst>
              </p:cNvPr>
              <p:cNvSpPr txBox="1"/>
              <p:nvPr/>
            </p:nvSpPr>
            <p:spPr>
              <a:xfrm>
                <a:off x="973577" y="2327525"/>
                <a:ext cx="6129352" cy="38895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 marL="342900" indent="-342900"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400" b="1" i="1" smtClean="0">
                            <a:solidFill>
                              <a:srgbClr val="FF8E7B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TW" altLang="en-US" sz="2400" b="1" i="1" smtClean="0">
                            <a:solidFill>
                              <a:srgbClr val="FF8E7B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TW" altLang="en-US" sz="2400" b="1" i="1" smtClean="0">
                            <a:solidFill>
                              <a:srgbClr val="FF8E7B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2400" b="1" i="1" smtClean="0">
                            <a:solidFill>
                              <a:srgbClr val="FF8E7B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zh-TW" altLang="en-US" sz="2400" b="1" i="0" smtClean="0">
                        <a:solidFill>
                          <a:srgbClr val="FF8E7B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TW" altLang="en-US" sz="2400" b="1" i="1" smtClean="0">
                            <a:solidFill>
                              <a:srgbClr val="FF8E7B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TW" altLang="en-US" sz="2400" b="1" i="1" smtClean="0">
                            <a:solidFill>
                              <a:srgbClr val="FF8E7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zh-TW" altLang="en-US" sz="2400" b="1" i="1" smtClean="0">
                            <a:solidFill>
                              <a:srgbClr val="FF8E7B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2400" b="1" i="1" smtClean="0">
                            <a:solidFill>
                              <a:srgbClr val="FF8E7B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zh-TW" altLang="en-US" sz="2400" b="1" i="0" smtClean="0">
                        <a:solidFill>
                          <a:srgbClr val="FF8E7B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TW" altLang="en-US" sz="2400" b="1" i="1" smtClean="0">
                            <a:solidFill>
                              <a:srgbClr val="FF8E7B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TW" altLang="en-US" sz="2400" b="1" i="1" smtClean="0">
                            <a:solidFill>
                              <a:srgbClr val="FF8E7B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zh-TW" altLang="en-US" sz="2400" b="1" i="1" smtClean="0">
                            <a:solidFill>
                              <a:srgbClr val="FF8E7B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2400" b="1" i="1" smtClean="0">
                            <a:solidFill>
                              <a:srgbClr val="FF8E7B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TW" altLang="en-US" sz="2400" b="1" dirty="0">
                    <a:solidFill>
                      <a:srgbClr val="FF8E7B"/>
                    </a:solidFill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都只是一個 </a:t>
                </a:r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0 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到 </a:t>
                </a:r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1 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中間的數字，再加上和原本 </a:t>
                </a:r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RNN 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神經元一樣的神經元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1" i="1" dirty="0" smtClean="0">
                            <a:solidFill>
                              <a:srgbClr val="FF8E7B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TW" sz="2400" b="1" i="1" dirty="0">
                                <a:solidFill>
                                  <a:srgbClr val="FF8E7B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1" i="1" dirty="0">
                                <a:solidFill>
                                  <a:srgbClr val="FF8E7B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TW" sz="2400" b="1" i="1" dirty="0">
                            <a:solidFill>
                              <a:srgbClr val="FF8E7B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400" b="1" i="1" dirty="0">
                            <a:solidFill>
                              <a:srgbClr val="FF8E7B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，共有 </a:t>
                </a:r>
                <a:r>
                  <a:rPr lang="en-US" altLang="zh-TW" sz="24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LSTM </a:t>
                </a:r>
                <a:r>
                  <a:rPr lang="zh-TW" altLang="en-US" sz="24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裡面的四個小神經元生出四個數字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。</a:t>
                </a:r>
                <a:endParaRPr lang="en-US" altLang="zh-TW" sz="2400" b="1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:endParaRPr lang="en-US" altLang="zh-TW" sz="2400" b="1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第 </a:t>
                </a:r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k 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號 </a:t>
                </a:r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LSTM 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神經元每次收到的輸入是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1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1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b="1" i="0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1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1" i="1" dirty="0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b="1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1" i="0" dirty="0" err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和傳統 </a:t>
                </a:r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RNN 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一樣的兩個向量，還有它自己暗藏的 </a:t>
                </a:r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cell 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狀態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1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b="1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b="1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1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sz="2400" b="1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。最後要產生的兩個數字是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1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b="1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b="1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400" b="1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1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b="1" i="1" dirty="0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b="1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400" b="1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，</a:t>
                </a:r>
                <a:r>
                  <a:rPr lang="zh-TW" altLang="en-US" sz="24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仔細看看就是多了個 </a:t>
                </a:r>
                <a:r>
                  <a:rPr lang="en-US" altLang="zh-TW" sz="24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cell </a:t>
                </a:r>
                <a:r>
                  <a:rPr lang="zh-TW" altLang="en-US" sz="24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狀態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。</a:t>
                </a:r>
              </a:p>
            </p:txBody>
          </p:sp>
        </mc:Choice>
        <mc:Fallback>
          <p:sp>
            <p:nvSpPr>
              <p:cNvPr id="15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76759FD-3E8A-42FA-BB66-EC2989D7B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7" y="2327525"/>
                <a:ext cx="6129352" cy="3889525"/>
              </a:xfrm>
              <a:prstGeom prst="rect">
                <a:avLst/>
              </a:prstGeom>
              <a:blipFill rotWithShape="1">
                <a:blip r:embed="rId3"/>
                <a:stretch>
                  <a:fillRect l="-1393" r="-1095" b="-250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3437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一般神經網路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一筆輸入和下一筆是沒有關係的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輸入的順序對輸出無影響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0E95037D-1865-4F0A-AA25-3A46D9BC4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37" y="2395296"/>
            <a:ext cx="6299726" cy="37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62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20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救了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的兩大天王 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LSTM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GRU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我們來試試剛開始可能有點可怕的終端機。">
                <a:extLst>
                  <a:ext uri="{FF2B5EF4-FFF2-40B4-BE49-F238E27FC236}">
                    <a16:creationId xmlns:a16="http://schemas.microsoft.com/office/drawing/2014/main" xmlns="" id="{E0FF2133-FE3B-46D9-9B6B-D1FC348A9E8F}"/>
                  </a:ext>
                </a:extLst>
              </p:cNvPr>
              <p:cNvSpPr/>
              <p:nvPr/>
            </p:nvSpPr>
            <p:spPr>
              <a:xfrm>
                <a:off x="3445320" y="1792519"/>
                <a:ext cx="5437203" cy="471924"/>
              </a:xfrm>
              <a:prstGeom prst="roundRect">
                <a:avLst>
                  <a:gd name="adj" fmla="val 15000"/>
                </a:avLst>
              </a:prstGeom>
              <a:solidFill>
                <a:srgbClr val="FFC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zh-TW" altLang="en-US" sz="2800" b="1" kern="0" dirty="0">
                    <a:solidFill>
                      <a:schemeClr val="accent4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神經元的輸出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800" b="1" i="1" kern="0" dirty="0" smtClean="0">
                            <a:solidFill>
                              <a:srgbClr val="0A6FB7"/>
                            </a:solidFill>
                            <a:latin typeface="Cambria Math"/>
                            <a:sym typeface="Microsoft Sans Serif"/>
                          </a:rPr>
                        </m:ctrlPr>
                      </m:sSubSupPr>
                      <m:e>
                        <m:r>
                          <a:rPr lang="zh-TW" altLang="en-US" sz="2800" b="1" i="1" kern="0" dirty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 </m:t>
                        </m:r>
                        <m:r>
                          <a:rPr lang="zh-TW" altLang="en-US" sz="2800" b="1" i="1" kern="0" dirty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h</m:t>
                        </m:r>
                      </m:e>
                      <m:sub>
                        <m:r>
                          <a:rPr lang="zh-TW" altLang="en-US" sz="2800" b="1" i="1" kern="0" dirty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𝑡</m:t>
                        </m:r>
                      </m:sub>
                      <m:sup>
                        <m:r>
                          <a:rPr lang="zh-TW" altLang="en-US" sz="2800" b="1" i="1" kern="0" dirty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𝑘</m:t>
                        </m:r>
                      </m:sup>
                    </m:sSubSup>
                  </m:oMath>
                </a14:m>
                <a:endParaRPr sz="2800" b="1" kern="0" dirty="0">
                  <a:solidFill>
                    <a:schemeClr val="accent4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Microsoft Sans Serif"/>
                  <a:sym typeface="Microsoft Sans Serif"/>
                </a:endParaRPr>
              </a:p>
            </p:txBody>
          </p:sp>
        </mc:Choice>
        <mc:Fallback>
          <p:sp>
            <p:nvSpPr>
              <p:cNvPr id="10" name="我們來試試剛開始可能有點可怕的終端機。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FF2133-FE3B-46D9-9B6B-D1FC348A9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320" y="1792519"/>
                <a:ext cx="5437203" cy="471924"/>
              </a:xfrm>
              <a:prstGeom prst="roundRect">
                <a:avLst>
                  <a:gd name="adj" fmla="val 15000"/>
                </a:avLst>
              </a:prstGeom>
              <a:blipFill rotWithShape="1">
                <a:blip r:embed="rId2"/>
                <a:stretch>
                  <a:fillRect t="-15584" b="-4415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2C085E1D-A198-426B-9B2C-81D2FFD581C2}"/>
              </a:ext>
            </a:extLst>
          </p:cNvPr>
          <p:cNvGrpSpPr/>
          <p:nvPr/>
        </p:nvGrpSpPr>
        <p:grpSpPr>
          <a:xfrm>
            <a:off x="7287354" y="2981352"/>
            <a:ext cx="3376912" cy="958245"/>
            <a:chOff x="1480838" y="-1557120"/>
            <a:chExt cx="6632996" cy="612000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xmlns="" id="{6A85505B-90B1-463E-B7EA-1183B49AC4B9}"/>
                </a:ext>
              </a:extLst>
            </p:cNvPr>
            <p:cNvSpPr/>
            <p:nvPr/>
          </p:nvSpPr>
          <p:spPr>
            <a:xfrm>
              <a:off x="1480838" y="-1557120"/>
              <a:ext cx="6632996" cy="612000"/>
            </a:xfrm>
            <a:prstGeom prst="roundRect">
              <a:avLst/>
            </a:prstGeom>
            <a:solidFill>
              <a:schemeClr val="bg1"/>
            </a:solidFill>
            <a:ln w="3810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xmlns="" id="{AC9BC6D1-3ACE-4AAC-9ED4-46D8CCC38791}"/>
                    </a:ext>
                  </a:extLst>
                </p:cNvPr>
                <p:cNvSpPr txBox="1"/>
                <p:nvPr/>
              </p:nvSpPr>
              <p:spPr>
                <a:xfrm>
                  <a:off x="2247229" y="-1406410"/>
                  <a:ext cx="5450345" cy="2928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zh-TW" altLang="en-US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SupPr>
                          <m:e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h</m:t>
                            </m:r>
                          </m:e>
                          <m:sub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𝑘</m:t>
                            </m:r>
                          </m:sup>
                        </m:sSubSup>
                        <m:r>
                          <a:rPr kumimoji="0" lang="zh-TW" altLang="en-US" sz="24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=</m:t>
                        </m:r>
                        <m:sSubSup>
                          <m:sSubSupPr>
                            <m:ctrlPr>
                              <a:rPr kumimoji="0" lang="zh-TW" altLang="en-US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SupPr>
                          <m:e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𝑜</m:t>
                            </m:r>
                          </m:e>
                          <m:sub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𝑘</m:t>
                            </m:r>
                          </m:sup>
                        </m:sSubSup>
                        <m:func>
                          <m:funcPr>
                            <m:ctrlPr>
                              <a:rPr kumimoji="0" lang="zh-TW" altLang="en-US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tan</m:t>
                            </m:r>
                          </m:fName>
                          <m:e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0" lang="zh-TW" altLang="en-US" sz="24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kumimoji="0" lang="zh-TW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Microsoft Sans Serif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zh-TW" altLang="en-US" sz="2400" b="1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zh-TW" altLang="en-US" sz="2400" b="1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0" lang="zh-TW" altLang="en-US" sz="2400" b="1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kumimoji="0" lang="zh-TW" alt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AC9BC6D1-3ACE-4AAC-9ED4-46D8CCC38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229" y="-1406410"/>
                  <a:ext cx="5450345" cy="2928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="" id="{8D0BAB6F-5D15-49C7-BFD2-2EAFF4DCE7B3}"/>
                  </a:ext>
                </a:extLst>
              </p:cNvPr>
              <p:cNvSpPr txBox="1"/>
              <p:nvPr/>
            </p:nvSpPr>
            <p:spPr>
              <a:xfrm>
                <a:off x="6690862" y="4264584"/>
                <a:ext cx="4383322" cy="16614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 marL="342900" indent="-342900"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如果忘記門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400" b="1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zh-TW" altLang="en-US" sz="2400" b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TW" altLang="en-US" sz="2400" b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2400" b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= </a:t>
                </a:r>
                <a:r>
                  <a:rPr lang="en-US" altLang="zh-TW" sz="2400" b="1" dirty="0" smtClean="0">
                    <a:latin typeface="微軟正黑體" pitchFamily="34" charset="-120"/>
                    <a:ea typeface="微軟正黑體" pitchFamily="34" charset="-120"/>
                  </a:rPr>
                  <a:t>0. 7</a:t>
                </a:r>
                <a:r>
                  <a:rPr lang="zh-TW" altLang="en-US" sz="2400" b="1" dirty="0" smtClean="0">
                    <a:latin typeface="微軟正黑體" pitchFamily="34" charset="-120"/>
                    <a:ea typeface="微軟正黑體" pitchFamily="34" charset="-120"/>
                  </a:rPr>
                  <a:t>，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就只留下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4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TW" altLang="en-US" sz="2400" b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TW" altLang="en-US" sz="2400" b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sz="2400" b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TW" altLang="en-US" sz="2400" b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的 </a:t>
                </a:r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70%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；而要更新的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400" b="1" i="1" dirty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zh-TW" altLang="en-US" sz="2400" b="1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zh-TW" altLang="en-US" sz="2400" b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zh-TW" altLang="en-US" sz="2400" b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2400" b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也不會全用，由輸入門來控制。</a:t>
                </a:r>
              </a:p>
            </p:txBody>
          </p:sp>
        </mc:Choice>
        <mc:Fallback>
          <p:sp>
            <p:nvSpPr>
              <p:cNvPr id="15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D0BAB6F-5D15-49C7-BFD2-2EAFF4DCE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862" y="4264584"/>
                <a:ext cx="4383322" cy="1661479"/>
              </a:xfrm>
              <a:prstGeom prst="rect">
                <a:avLst/>
              </a:prstGeom>
              <a:blipFill rotWithShape="1">
                <a:blip r:embed="rId4"/>
                <a:stretch>
                  <a:fillRect l="-1947" b="-661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8C36F473-9350-4280-8107-4C8D763AC914}"/>
              </a:ext>
            </a:extLst>
          </p:cNvPr>
          <p:cNvGrpSpPr/>
          <p:nvPr/>
        </p:nvGrpSpPr>
        <p:grpSpPr>
          <a:xfrm>
            <a:off x="3082711" y="3011361"/>
            <a:ext cx="2832296" cy="1856471"/>
            <a:chOff x="2675370" y="2932688"/>
            <a:chExt cx="2832296" cy="1856471"/>
          </a:xfrm>
        </p:grpSpPr>
        <p:pic>
          <p:nvPicPr>
            <p:cNvPr id="17" name="內容版面配置區 42">
              <a:extLst>
                <a:ext uri="{FF2B5EF4-FFF2-40B4-BE49-F238E27FC236}">
                  <a16:creationId xmlns:a16="http://schemas.microsoft.com/office/drawing/2014/main" xmlns="" id="{FDCBC5C7-77F1-4BFF-A215-B027784C8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2675370" y="2932688"/>
              <a:ext cx="2774815" cy="18564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  <p:sp>
          <p:nvSpPr>
            <p:cNvPr id="16" name="一張照片, 可以化成紀錄 RGB 三原色強度的三個矩陣!">
              <a:extLst>
                <a:ext uri="{FF2B5EF4-FFF2-40B4-BE49-F238E27FC236}">
                  <a16:creationId xmlns:a16="http://schemas.microsoft.com/office/drawing/2014/main" xmlns="" id="{C0673D1F-BDDD-41CF-9E57-4FF6600B12DE}"/>
                </a:ext>
              </a:extLst>
            </p:cNvPr>
            <p:cNvSpPr txBox="1"/>
            <p:nvPr/>
          </p:nvSpPr>
          <p:spPr>
            <a:xfrm>
              <a:off x="3380004" y="3217328"/>
              <a:ext cx="2127662" cy="12522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>
                <a:buClr>
                  <a:srgbClr val="FF8E7B"/>
                </a:buClr>
              </a:pP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前面的 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cell 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狀態我們不一定要全記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  <a:endParaRPr lang="zh-TW" altLang="en-US"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110A37E4-6470-4F4C-B4BD-687267831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73" y="3701226"/>
            <a:ext cx="1698415" cy="250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521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21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救了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的兩大天王 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LSTM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GRU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445320" y="1792519"/>
            <a:ext cx="543720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簡化版的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LSTM : </a:t>
            </a:r>
            <a:r>
              <a:rPr 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GRU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52">
            <a:extLst>
              <a:ext uri="{FF2B5EF4-FFF2-40B4-BE49-F238E27FC236}">
                <a16:creationId xmlns:a16="http://schemas.microsoft.com/office/drawing/2014/main" xmlns="" id="{5B8B8DF4-6846-4A25-BA43-1FF92AFCD8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42" y="2444510"/>
            <a:ext cx="7190122" cy="3488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7" name="一張照片, 可以化成紀錄 RGB 三原色強度的三個矩陣!">
            <a:extLst>
              <a:ext uri="{FF2B5EF4-FFF2-40B4-BE49-F238E27FC236}">
                <a16:creationId xmlns:a16="http://schemas.microsoft.com/office/drawing/2014/main" xmlns="" id="{D461D192-D538-45D7-8A01-FA75BF14E8A4}"/>
              </a:ext>
            </a:extLst>
          </p:cNvPr>
          <p:cNvSpPr txBox="1"/>
          <p:nvPr/>
        </p:nvSpPr>
        <p:spPr>
          <a:xfrm>
            <a:off x="3685489" y="5785762"/>
            <a:ext cx="4941332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將忘多少和記多少合併在一起計算</a:t>
            </a:r>
          </a:p>
        </p:txBody>
      </p:sp>
    </p:spTree>
    <p:extLst>
      <p:ext uri="{BB962C8B-B14F-4D97-AF65-F5344CB8AC3E}">
        <p14:creationId xmlns:p14="http://schemas.microsoft.com/office/powerpoint/2010/main" val="20583241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救了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的兩大天王 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LSTM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GRU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445320" y="1792519"/>
            <a:ext cx="543720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GRU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 只留下兩個閥門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59">
            <a:extLst>
              <a:ext uri="{FF2B5EF4-FFF2-40B4-BE49-F238E27FC236}">
                <a16:creationId xmlns:a16="http://schemas.microsoft.com/office/drawing/2014/main" xmlns="" id="{0C626EE1-2F4D-4A2F-91A2-0075FBD21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806" y="2333528"/>
            <a:ext cx="6869414" cy="387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5544042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救了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的兩大天王 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LSTM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GRU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我們來試試剛開始可能有點可怕的終端機。">
                <a:extLst>
                  <a:ext uri="{FF2B5EF4-FFF2-40B4-BE49-F238E27FC236}">
                    <a16:creationId xmlns:a16="http://schemas.microsoft.com/office/drawing/2014/main" xmlns="" id="{E0FF2133-FE3B-46D9-9B6B-D1FC348A9E8F}"/>
                  </a:ext>
                </a:extLst>
              </p:cNvPr>
              <p:cNvSpPr/>
              <p:nvPr/>
            </p:nvSpPr>
            <p:spPr>
              <a:xfrm>
                <a:off x="3102436" y="1792519"/>
                <a:ext cx="6106666" cy="471924"/>
              </a:xfrm>
              <a:prstGeom prst="roundRect">
                <a:avLst>
                  <a:gd name="adj" fmla="val 15000"/>
                </a:avLst>
              </a:prstGeom>
              <a:solidFill>
                <a:srgbClr val="FFC000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TW" sz="2800" b="1" kern="0" dirty="0">
                    <a:solidFill>
                      <a:schemeClr val="accent4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GRU </a:t>
                </a:r>
                <a:r>
                  <a:rPr lang="zh-TW" altLang="en-US" sz="2800" b="1" kern="0" dirty="0">
                    <a:solidFill>
                      <a:schemeClr val="accent4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沒有</a:t>
                </a:r>
                <a:r>
                  <a:rPr lang="en-US" altLang="zh-TW" sz="2800" b="1" kern="0" dirty="0">
                    <a:solidFill>
                      <a:schemeClr val="accent4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cell </a:t>
                </a:r>
                <a:r>
                  <a:rPr lang="zh-TW" altLang="en-US" sz="2800" b="1" kern="0" dirty="0">
                    <a:solidFill>
                      <a:schemeClr val="accent4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狀態，只有要輸出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b="1" i="1" kern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800" b="1" i="1" kern="0" dirty="0" err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800" b="1" i="1" kern="0" dirty="0" err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800" b="1" i="1" kern="0" dirty="0" err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sz="2800" b="1" kern="0" dirty="0">
                  <a:solidFill>
                    <a:schemeClr val="accent4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  <a:sym typeface="Microsoft Sans Serif"/>
                </a:endParaRPr>
              </a:p>
            </p:txBody>
          </p:sp>
        </mc:Choice>
        <mc:Fallback>
          <p:sp>
            <p:nvSpPr>
              <p:cNvPr id="10" name="我們來試試剛開始可能有點可怕的終端機。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FF2133-FE3B-46D9-9B6B-D1FC348A9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436" y="1792519"/>
                <a:ext cx="6106666" cy="471924"/>
              </a:xfrm>
              <a:prstGeom prst="roundRect">
                <a:avLst>
                  <a:gd name="adj" fmla="val 15000"/>
                </a:avLst>
              </a:prstGeom>
              <a:blipFill rotWithShape="1">
                <a:blip r:embed="rId2"/>
                <a:stretch>
                  <a:fillRect t="-15584" b="-4415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內容版面配置區 62">
            <a:extLst>
              <a:ext uri="{FF2B5EF4-FFF2-40B4-BE49-F238E27FC236}">
                <a16:creationId xmlns:a16="http://schemas.microsoft.com/office/drawing/2014/main" xmlns="" id="{88C7383C-0BBA-476B-B55B-29246CAA03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40" y="2409806"/>
            <a:ext cx="7441858" cy="3767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="" id="{49E1260D-7486-488D-A8F5-CD59BDE71777}"/>
                  </a:ext>
                </a:extLst>
              </p:cNvPr>
              <p:cNvSpPr txBox="1"/>
              <p:nvPr/>
            </p:nvSpPr>
            <p:spPr>
              <a:xfrm>
                <a:off x="1185129" y="2588953"/>
                <a:ext cx="3386871" cy="126964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 marL="342900" indent="-342900"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GRU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不會直接更新，而是先計算一個準備要更新的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400" b="1" i="1" dirty="0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zh-TW" altLang="en-US" sz="2400" b="1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zh-TW" altLang="en-US" sz="2400" b="1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zh-TW" altLang="en-US" sz="2400" b="1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TW" altLang="en-US" sz="2400" b="1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zh-TW" altLang="en-US"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>
          <p:sp>
            <p:nvSpPr>
              <p:cNvPr id="7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E1260D-7486-488D-A8F5-CD59BDE71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29" y="2588953"/>
                <a:ext cx="3386871" cy="1269642"/>
              </a:xfrm>
              <a:prstGeom prst="rect">
                <a:avLst/>
              </a:prstGeom>
              <a:blipFill rotWithShape="1">
                <a:blip r:embed="rId4"/>
                <a:stretch>
                  <a:fillRect l="-2338" t="-962" r="-360" b="-865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48048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救了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的兩大天王 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LSTM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GRU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445320" y="1792519"/>
            <a:ext cx="543720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GRU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要更新隱藏狀態的計算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3303D595-B812-4261-A3E4-FFDB9774ABCC}"/>
              </a:ext>
            </a:extLst>
          </p:cNvPr>
          <p:cNvGrpSpPr/>
          <p:nvPr/>
        </p:nvGrpSpPr>
        <p:grpSpPr>
          <a:xfrm>
            <a:off x="6757870" y="2778149"/>
            <a:ext cx="4249305" cy="1301702"/>
            <a:chOff x="1241930" y="-1666797"/>
            <a:chExt cx="5450346" cy="831355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xmlns="" id="{6F50624D-3751-46A9-8D43-5A1F95D5CED0}"/>
                </a:ext>
              </a:extLst>
            </p:cNvPr>
            <p:cNvSpPr/>
            <p:nvPr/>
          </p:nvSpPr>
          <p:spPr>
            <a:xfrm>
              <a:off x="1480838" y="-1557120"/>
              <a:ext cx="5041272" cy="612000"/>
            </a:xfrm>
            <a:prstGeom prst="roundRect">
              <a:avLst/>
            </a:prstGeom>
            <a:solidFill>
              <a:schemeClr val="bg1"/>
            </a:solidFill>
            <a:ln w="3810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xmlns="" id="{3B60BACC-13F4-46E6-AF6F-71AE5DC0F7F4}"/>
                    </a:ext>
                  </a:extLst>
                </p:cNvPr>
                <p:cNvSpPr txBox="1"/>
                <p:nvPr/>
              </p:nvSpPr>
              <p:spPr>
                <a:xfrm>
                  <a:off x="1241930" y="-1666797"/>
                  <a:ext cx="5450346" cy="8313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zh-TW" altLang="en-US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SupPr>
                          <m:e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h</m:t>
                            </m:r>
                          </m:e>
                          <m:sub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𝑘</m:t>
                            </m:r>
                          </m:sup>
                        </m:sSubSup>
                        <m:r>
                          <a:rPr kumimoji="0" lang="zh-TW" altLang="en-US" sz="24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=</m:t>
                        </m:r>
                        <m:sSubSup>
                          <m:sSubSupPr>
                            <m:ctrlPr>
                              <a:rPr kumimoji="0" lang="zh-TW" altLang="en-US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SupPr>
                          <m:e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kumimoji="0" lang="zh-TW" altLang="en-US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SupPr>
                          <m:e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h</m:t>
                            </m:r>
                          </m:e>
                          <m:sub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𝑡</m:t>
                            </m:r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−1</m:t>
                            </m:r>
                          </m:sub>
                          <m:sup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𝑘</m:t>
                            </m:r>
                          </m:sup>
                        </m:sSubSup>
                        <m:r>
                          <a:rPr kumimoji="0" lang="zh-TW" altLang="en-US" sz="24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+</m:t>
                        </m:r>
                        <m:d>
                          <m:dPr>
                            <m:ctrlPr>
                              <a:rPr kumimoji="0" lang="zh-TW" altLang="en-US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dPr>
                          <m:e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kumimoji="0" lang="zh-TW" altLang="en-US" sz="24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SupPr>
                              <m:e>
                                <m:r>
                                  <a:rPr kumimoji="0" lang="zh-TW" altLang="en-US" sz="24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zh-TW" altLang="en-US" sz="24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kumimoji="0" lang="zh-TW" altLang="en-US" sz="24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  <m:sSubSup>
                          <m:sSubSupPr>
                            <m:ctrlPr>
                              <a:rPr kumimoji="0" lang="zh-TW" altLang="en-US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kumimoji="0" lang="zh-TW" altLang="en-US" sz="24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accPr>
                              <m:e>
                                <m:r>
                                  <a:rPr kumimoji="0" lang="zh-TW" altLang="en-US" sz="24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zh-TW" altLang="en-US" sz="24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0" lang="zh-TW" alt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3B60BACC-13F4-46E6-AF6F-71AE5DC0F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930" y="-1666797"/>
                  <a:ext cx="5450346" cy="8313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726C1162-90DD-4C47-9379-2285F120EBDC}"/>
              </a:ext>
            </a:extLst>
          </p:cNvPr>
          <p:cNvGrpSpPr/>
          <p:nvPr/>
        </p:nvGrpSpPr>
        <p:grpSpPr>
          <a:xfrm>
            <a:off x="2659316" y="2737087"/>
            <a:ext cx="2774815" cy="1856471"/>
            <a:chOff x="2675370" y="2932688"/>
            <a:chExt cx="2774815" cy="1856471"/>
          </a:xfrm>
        </p:grpSpPr>
        <p:pic>
          <p:nvPicPr>
            <p:cNvPr id="13" name="內容版面配置區 42">
              <a:extLst>
                <a:ext uri="{FF2B5EF4-FFF2-40B4-BE49-F238E27FC236}">
                  <a16:creationId xmlns:a16="http://schemas.microsoft.com/office/drawing/2014/main" xmlns="" id="{A50218E6-9ABB-41BE-8BD4-BCA601486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675370" y="2932688"/>
              <a:ext cx="2774815" cy="18564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  <p:sp>
          <p:nvSpPr>
            <p:cNvPr id="14" name="一張照片, 可以化成紀錄 RGB 三原色強度的三個矩陣!">
              <a:extLst>
                <a:ext uri="{FF2B5EF4-FFF2-40B4-BE49-F238E27FC236}">
                  <a16:creationId xmlns:a16="http://schemas.microsoft.com/office/drawing/2014/main" xmlns="" id="{9D01FC36-3484-4AEB-9B4E-378AA338CFF7}"/>
                </a:ext>
              </a:extLst>
            </p:cNvPr>
            <p:cNvSpPr txBox="1"/>
            <p:nvPr/>
          </p:nvSpPr>
          <p:spPr>
            <a:xfrm>
              <a:off x="3518347" y="3229172"/>
              <a:ext cx="1880262" cy="12522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>
                <a:buClr>
                  <a:srgbClr val="FF8E7B"/>
                </a:buClr>
              </a:pP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是不是比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LSTM 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簡單多了呢？</a:t>
              </a:r>
            </a:p>
          </p:txBody>
        </p:sp>
      </p:grpSp>
      <p:pic>
        <p:nvPicPr>
          <p:cNvPr id="15" name="內容版面配置區 65">
            <a:extLst>
              <a:ext uri="{FF2B5EF4-FFF2-40B4-BE49-F238E27FC236}">
                <a16:creationId xmlns:a16="http://schemas.microsoft.com/office/drawing/2014/main" xmlns="" id="{898434A7-0EAA-44E3-92EC-4D41D831D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4" y="3347406"/>
            <a:ext cx="2656796" cy="2872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6" name="一張照片, 可以化成紀錄 RGB 三原色強度的三個矩陣!">
            <a:extLst>
              <a:ext uri="{FF2B5EF4-FFF2-40B4-BE49-F238E27FC236}">
                <a16:creationId xmlns:a16="http://schemas.microsoft.com/office/drawing/2014/main" xmlns="" id="{49E9FE88-EDF3-4B77-96C6-C3088A945510}"/>
              </a:ext>
            </a:extLst>
          </p:cNvPr>
          <p:cNvSpPr txBox="1"/>
          <p:nvPr/>
        </p:nvSpPr>
        <p:spPr>
          <a:xfrm>
            <a:off x="5692588" y="4594607"/>
            <a:ext cx="6140824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FF8E7B"/>
              </a:buClr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那 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LSTM 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或 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GRU 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有沒有哪個比較強呢？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答案是沒有，你大可以選個喜歡的用就好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!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99689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如果現在有一層用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層，輸入是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維的向量。算得出來這樣子會有多少個參數要調整呢？提示就是一個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神經元好像有四個小神經元在裡面。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前一題如果換成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GRU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，有辦法計算出會有多少個參數嗎？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的特色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216732" y="1792519"/>
            <a:ext cx="579642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前一次的輸出也當作這一次的輸入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8">
            <a:extLst>
              <a:ext uri="{FF2B5EF4-FFF2-40B4-BE49-F238E27FC236}">
                <a16:creationId xmlns:a16="http://schemas.microsoft.com/office/drawing/2014/main" xmlns="" id="{00693B15-A03D-4134-BE27-B45A9E8115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04" y="2876013"/>
            <a:ext cx="6662864" cy="3095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="" id="{C7033874-AC8B-4171-B820-31D9460560FC}"/>
                  </a:ext>
                </a:extLst>
              </p:cNvPr>
              <p:cNvSpPr txBox="1"/>
              <p:nvPr/>
            </p:nvSpPr>
            <p:spPr>
              <a:xfrm>
                <a:off x="838200" y="2404180"/>
                <a:ext cx="3684814" cy="363304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第一筆資料輸入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8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跟一般神經網路一樣得到一個對應輸出 。但當</a:t>
                </a:r>
                <a:r>
                  <a:rPr lang="zh-TW" altLang="en-US" sz="24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第二筆資料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dirty="0" smtClean="0">
                            <a:solidFill>
                              <a:srgbClr val="0A6FB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1" i="1" dirty="0" smtClean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800" b="1" i="0" dirty="0" smtClean="0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28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zh-TW" altLang="en-US" sz="2400" b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輸入時，會跟著上一次的記憶</a:t>
                </a:r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( 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事實上是一個向量，我們記為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TW" sz="28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）一起輸入。這時將兩筆資料的輸入順序對調，因為「記憶」不同會得到不同的輸出結果。</a:t>
                </a:r>
              </a:p>
            </p:txBody>
          </p:sp>
        </mc:Choice>
        <mc:Fallback>
          <p:sp>
            <p:nvSpPr>
              <p:cNvPr id="7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7033874-AC8B-4171-B820-31D94605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04180"/>
                <a:ext cx="3684814" cy="3633045"/>
              </a:xfrm>
              <a:prstGeom prst="rect">
                <a:avLst/>
              </a:prstGeom>
              <a:blipFill rotWithShape="1">
                <a:blip r:embed="rId3"/>
                <a:stretch>
                  <a:fillRect l="-3146" r="-11258" b="-268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8275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的特色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216732" y="1792519"/>
            <a:ext cx="579642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隱藏狀態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hidden states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11">
            <a:extLst>
              <a:ext uri="{FF2B5EF4-FFF2-40B4-BE49-F238E27FC236}">
                <a16:creationId xmlns:a16="http://schemas.microsoft.com/office/drawing/2014/main" xmlns="" id="{C709D305-36CE-416F-A2F5-7210DB931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16" y="2591083"/>
            <a:ext cx="6343084" cy="3254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="" id="{F1AE662C-3552-467C-830C-77B17026F026}"/>
                  </a:ext>
                </a:extLst>
              </p:cNvPr>
              <p:cNvSpPr txBox="1"/>
              <p:nvPr/>
            </p:nvSpPr>
            <p:spPr>
              <a:xfrm>
                <a:off x="838200" y="3477166"/>
                <a:ext cx="3684814" cy="162159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 marL="342900" indent="-342900"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在輸入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時，神經網路會同時收到偷偷傳進來的前一次的記憶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TW" sz="2400" b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，然後得到這次的輸出 。</a:t>
                </a:r>
              </a:p>
            </p:txBody>
          </p:sp>
        </mc:Choice>
        <mc:Fallback>
          <p:sp>
            <p:nvSpPr>
              <p:cNvPr id="13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1AE662C-3552-467C-830C-77B17026F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77166"/>
                <a:ext cx="3684814" cy="1621597"/>
              </a:xfrm>
              <a:prstGeom prst="rect">
                <a:avLst/>
              </a:prstGeom>
              <a:blipFill rotWithShape="1">
                <a:blip r:embed="rId3"/>
                <a:stretch>
                  <a:fillRect l="-2318" t="-376" r="-1490" b="-714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4144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的核心：遞歸層原理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445320" y="1792519"/>
            <a:ext cx="543720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只要決定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要用幾個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RNN 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神經元！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14">
            <a:extLst>
              <a:ext uri="{FF2B5EF4-FFF2-40B4-BE49-F238E27FC236}">
                <a16:creationId xmlns:a16="http://schemas.microsoft.com/office/drawing/2014/main" xmlns="" id="{21C25075-9A92-4838-A26F-98083633F5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35" y="2329759"/>
            <a:ext cx="6836487" cy="3829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="" id="{D53CA3E6-E3BE-4828-8866-A3F17A0ECC57}"/>
                  </a:ext>
                </a:extLst>
              </p:cNvPr>
              <p:cNvSpPr txBox="1"/>
              <p:nvPr/>
            </p:nvSpPr>
            <p:spPr>
              <a:xfrm>
                <a:off x="838200" y="3126876"/>
                <a:ext cx="3684814" cy="23602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 marL="342900" indent="-342900"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我們會將遞歸層中每個神經元的輸出，收集起來成為一個向量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400" b="1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TW" altLang="en-US" sz="2400" b="1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，而這個隱藏狀態的向量下次會被當成輸入的一部分。</a:t>
                </a:r>
              </a:p>
            </p:txBody>
          </p:sp>
        </mc:Choice>
        <mc:Fallback>
          <p:sp>
            <p:nvSpPr>
              <p:cNvPr id="7" name="一張照片, 可以化成紀錄 RGB 三原色強度的三個矩陣!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53CA3E6-E3BE-4828-8866-A3F17A0EC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26876"/>
                <a:ext cx="3684814" cy="2360261"/>
              </a:xfrm>
              <a:prstGeom prst="rect">
                <a:avLst/>
              </a:prstGeom>
              <a:blipFill rotWithShape="1">
                <a:blip r:embed="rId3"/>
                <a:stretch>
                  <a:fillRect l="-2318" t="-258" r="-497" b="-465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0772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的核心：遞歸層原理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445320" y="1792519"/>
            <a:ext cx="543720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假設今天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RNN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神經網路長這樣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18">
            <a:extLst>
              <a:ext uri="{FF2B5EF4-FFF2-40B4-BE49-F238E27FC236}">
                <a16:creationId xmlns:a16="http://schemas.microsoft.com/office/drawing/2014/main" xmlns="" id="{2A17DA26-4F9B-460E-BA67-996086A22E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0" y="2644761"/>
            <a:ext cx="5347760" cy="3314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xmlns="" id="{347DE943-6F2E-407B-838A-BF94941B1434}"/>
              </a:ext>
            </a:extLst>
          </p:cNvPr>
          <p:cNvGrpSpPr/>
          <p:nvPr/>
        </p:nvGrpSpPr>
        <p:grpSpPr>
          <a:xfrm>
            <a:off x="6068531" y="4133001"/>
            <a:ext cx="6009183" cy="879594"/>
            <a:chOff x="1480838" y="-1557119"/>
            <a:chExt cx="6632996" cy="612000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xmlns="" id="{B3966BD5-F2B0-434E-AC13-0E0A684595C9}"/>
                </a:ext>
              </a:extLst>
            </p:cNvPr>
            <p:cNvSpPr/>
            <p:nvPr/>
          </p:nvSpPr>
          <p:spPr>
            <a:xfrm>
              <a:off x="1480838" y="-1557119"/>
              <a:ext cx="6632996" cy="612000"/>
            </a:xfrm>
            <a:prstGeom prst="roundRect">
              <a:avLst/>
            </a:prstGeom>
            <a:solidFill>
              <a:schemeClr val="bg1"/>
            </a:solidFill>
            <a:ln w="3810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xmlns="" id="{55C0C2B0-C3C7-4E59-839E-6E75EF9B3FF0}"/>
                    </a:ext>
                  </a:extLst>
                </p:cNvPr>
                <p:cNvSpPr txBox="1"/>
                <p:nvPr/>
              </p:nvSpPr>
              <p:spPr>
                <a:xfrm>
                  <a:off x="1625266" y="-1439654"/>
                  <a:ext cx="5833008" cy="38888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zh-TW" altLang="en-US" sz="2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SupPr>
                          <m:e>
                            <m:r>
                              <a:rPr kumimoji="0" lang="zh-TW" altLang="en-US" sz="2000" b="1" i="0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𝐡</m:t>
                            </m:r>
                          </m:e>
                          <m:sub>
                            <m:r>
                              <a:rPr kumimoji="0" lang="zh-TW" altLang="en-US" sz="2000" b="1" i="0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𝐭</m:t>
                            </m:r>
                          </m:sub>
                          <m:sup>
                            <m:r>
                              <a:rPr kumimoji="0" lang="zh-TW" altLang="en-US" sz="2000" b="1" i="0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𝟏</m:t>
                            </m:r>
                          </m:sup>
                        </m:sSubSup>
                        <m:r>
                          <a:rPr kumimoji="0" lang="zh-TW" altLang="en-US" sz="2000" b="1" i="0" u="none" strike="noStrike" cap="none" spc="0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=</m:t>
                        </m:r>
                        <m:r>
                          <a:rPr kumimoji="0" lang="zh-TW" altLang="en-US" sz="20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𝛔</m:t>
                        </m:r>
                        <m:d>
                          <m:dPr>
                            <m:ctrlPr>
                              <a:rPr kumimoji="0" lang="zh-TW" altLang="en-US" sz="2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zh-TW" altLang="en-US" sz="20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SupPr>
                              <m:e>
                                <m:r>
                                  <a:rPr kumimoji="0" lang="zh-TW" altLang="en-US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kumimoji="0" lang="zh-TW" altLang="en-US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𝟏𝟏</m:t>
                                </m:r>
                              </m:sub>
                              <m:sup>
                                <m:r>
                                  <a:rPr kumimoji="0" lang="zh-TW" altLang="en-US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𝐱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0" lang="zh-TW" altLang="en-US" sz="20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SupPr>
                              <m:e>
                                <m:r>
                                  <a:rPr kumimoji="0" lang="zh-TW" altLang="en-US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zh-TW" altLang="en-US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𝐭</m:t>
                                </m:r>
                              </m:sub>
                              <m:sup>
                                <m:r>
                                  <a:rPr kumimoji="0" lang="zh-TW" altLang="en-US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kumimoji="0" lang="zh-TW" altLang="en-US" sz="20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TW" altLang="en-US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Microsoft Sans Serif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TW" sz="2000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𝟐</m:t>
                                </m:r>
                                <m:r>
                                  <a:rPr lang="zh-TW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zh-TW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𝒙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en-US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Microsoft Sans Serif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TW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en-US" altLang="zh-TW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𝟐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0" lang="zh-TW" altLang="en-US" sz="20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0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+</m:t>
                                </m:r>
                                <m:r>
                                  <a:rPr kumimoji="0" lang="zh-TW" altLang="en-US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kumimoji="0" lang="en-US" altLang="zh-TW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  <m:r>
                                  <a:rPr kumimoji="0" lang="zh-TW" altLang="en-US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0" lang="en-US" altLang="zh-TW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0" lang="zh-TW" altLang="en-US" sz="20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TW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kumimoji="0" lang="zh-TW" altLang="en-US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𝐭</m:t>
                                </m:r>
                                <m:r>
                                  <a:rPr kumimoji="0" lang="en-US" altLang="zh-TW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−</m:t>
                                </m:r>
                                <m:r>
                                  <a:rPr kumimoji="0" lang="en-US" altLang="zh-TW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0" lang="en-US" altLang="zh-TW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en-US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Microsoft Sans Serif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0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+</m:t>
                                </m:r>
                                <m:r>
                                  <a:rPr lang="zh-TW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TW" sz="2000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𝟐</m:t>
                                </m:r>
                                <m:r>
                                  <a:rPr lang="zh-TW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TW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𝒉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en-US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Microsoft Sans Serif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zh-TW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𝐭</m:t>
                                </m:r>
                                <m:r>
                                  <a:rPr lang="en-US" altLang="zh-TW" sz="20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−</m:t>
                                </m:r>
                                <m:r>
                                  <a:rPr lang="en-US" altLang="zh-TW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TW" sz="2000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kumimoji="0" lang="zh-TW" altLang="en-US" sz="20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zh-TW" altLang="en-US" sz="20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a:rPr kumimoji="0" lang="zh-TW" altLang="en-US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𝐛</m:t>
                                </m:r>
                              </m:e>
                              <m:sub>
                                <m:r>
                                  <a:rPr kumimoji="0" lang="zh-TW" altLang="en-US" sz="20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0" lang="zh-TW" altLang="en-US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55C0C2B0-C3C7-4E59-839E-6E75EF9B3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266" y="-1439654"/>
                  <a:ext cx="5833007" cy="388889"/>
                </a:xfrm>
                <a:prstGeom prst="rect">
                  <a:avLst/>
                </a:prstGeom>
                <a:blipFill>
                  <a:blip r:embed="rId3"/>
                  <a:stretch>
                    <a:fillRect r="-772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xmlns="" id="{04DA76D3-A6D2-4D8F-89C6-185E87EB289B}"/>
              </a:ext>
            </a:extLst>
          </p:cNvPr>
          <p:cNvSpPr/>
          <p:nvPr/>
        </p:nvSpPr>
        <p:spPr>
          <a:xfrm>
            <a:off x="8413911" y="3162453"/>
            <a:ext cx="1061357" cy="590233"/>
          </a:xfrm>
          <a:prstGeom prst="roundRect">
            <a:avLst/>
          </a:prstGeom>
          <a:solidFill>
            <a:srgbClr val="99DDC6"/>
          </a:solidFill>
          <a:ln w="38100" cap="flat">
            <a:solidFill>
              <a:srgbClr val="99DDC6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Helvetica Neue Medium"/>
              </a:rPr>
              <a:t>輸出</a:t>
            </a:r>
          </a:p>
        </p:txBody>
      </p:sp>
      <p:cxnSp>
        <p:nvCxnSpPr>
          <p:cNvPr id="13" name="直線單箭頭接點 25">
            <a:extLst>
              <a:ext uri="{FF2B5EF4-FFF2-40B4-BE49-F238E27FC236}">
                <a16:creationId xmlns:a16="http://schemas.microsoft.com/office/drawing/2014/main" xmlns="" id="{62B8CBB6-4AC8-450E-8AC9-34CDDED458BF}"/>
              </a:ext>
            </a:extLst>
          </p:cNvPr>
          <p:cNvCxnSpPr>
            <a:cxnSpLocks/>
          </p:cNvCxnSpPr>
          <p:nvPr/>
        </p:nvCxnSpPr>
        <p:spPr>
          <a:xfrm flipH="1">
            <a:off x="8980497" y="3771784"/>
            <a:ext cx="1" cy="361878"/>
          </a:xfrm>
          <a:prstGeom prst="straightConnector1">
            <a:avLst/>
          </a:prstGeom>
          <a:noFill/>
          <a:ln w="38100" cap="flat">
            <a:solidFill>
              <a:srgbClr val="FF8E7B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559758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/>
              <a:t>簡化我們的表示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938221" y="1792519"/>
            <a:ext cx="6385178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兩種輸入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: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正常的輸入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和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上次的隱藏狀態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C157AFE2-4BDE-405B-88AF-27170A0D8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5" y="2504524"/>
            <a:ext cx="7588050" cy="37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028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/>
              <a:t>簡化我們的表示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938221" y="1792519"/>
            <a:ext cx="6385178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實際輸入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每一個連結都有對應的權重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0E0A4D16-6372-4194-9952-6ECC45BFCE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54" y="2348663"/>
            <a:ext cx="6714118" cy="38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150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/>
              <a:t>簡化我們的表示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4523019" y="1792519"/>
            <a:ext cx="3200189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就是要做加權和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!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944AFD03-7185-4C6C-B4E3-7FDEFE5B24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16" y="2433397"/>
            <a:ext cx="6001625" cy="37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5105</TotalTime>
  <Words>1469</Words>
  <Application>Microsoft Office PowerPoint</Application>
  <PresentationFormat>自訂</PresentationFormat>
  <Paragraphs>110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177</cp:revision>
  <dcterms:created xsi:type="dcterms:W3CDTF">2020-07-01T18:22:10Z</dcterms:created>
  <dcterms:modified xsi:type="dcterms:W3CDTF">2022-10-12T02:58:24Z</dcterms:modified>
</cp:coreProperties>
</file>