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handoutMasterIdLst>
    <p:handoutMasterId r:id="rId15"/>
  </p:handoutMasterIdLst>
  <p:sldIdLst>
    <p:sldId id="298" r:id="rId2"/>
    <p:sldId id="342" r:id="rId3"/>
    <p:sldId id="348" r:id="rId4"/>
    <p:sldId id="349" r:id="rId5"/>
    <p:sldId id="352" r:id="rId6"/>
    <p:sldId id="350" r:id="rId7"/>
    <p:sldId id="351" r:id="rId8"/>
    <p:sldId id="353" r:id="rId9"/>
    <p:sldId id="356" r:id="rId10"/>
    <p:sldId id="357" r:id="rId11"/>
    <p:sldId id="354" r:id="rId12"/>
    <p:sldId id="30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99DDC6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7" y="-4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》II-20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》II-20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IMDb 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評論情意分析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問題介紹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5EBEA95-501A-411D-B7C9-7C10157D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6" y="2581869"/>
            <a:ext cx="10047387" cy="1628328"/>
          </a:xfrm>
          <a:prstGeom prst="rect">
            <a:avLst/>
          </a:prstGeom>
        </p:spPr>
      </p:pic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05 IMDb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數據庫來了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檢查數據基本資料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B3E3254F-735A-4EE2-B56E-31C9F04F97D9}"/>
              </a:ext>
            </a:extLst>
          </p:cNvPr>
          <p:cNvGrpSpPr/>
          <p:nvPr/>
        </p:nvGrpSpPr>
        <p:grpSpPr>
          <a:xfrm>
            <a:off x="7531471" y="2663592"/>
            <a:ext cx="4241304" cy="669928"/>
            <a:chOff x="4244348" y="3233082"/>
            <a:chExt cx="2537118" cy="669928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5468435C-5BBB-4556-A330-66F6BDE9C3DC}"/>
                </a:ext>
              </a:extLst>
            </p:cNvPr>
            <p:cNvSpPr/>
            <p:nvPr/>
          </p:nvSpPr>
          <p:spPr>
            <a:xfrm rot="16200000">
              <a:off x="4381107" y="3251983"/>
              <a:ext cx="433553" cy="707072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346A6792-A562-41E9-9065-9F984967CDD5}"/>
                </a:ext>
              </a:extLst>
            </p:cNvPr>
            <p:cNvSpPr/>
            <p:nvPr/>
          </p:nvSpPr>
          <p:spPr>
            <a:xfrm>
              <a:off x="4769794" y="3233082"/>
              <a:ext cx="2011672" cy="669928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看「正確答案」的長相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1F5FB4A2-E117-40B7-9FC6-3539B540C995}"/>
              </a:ext>
            </a:extLst>
          </p:cNvPr>
          <p:cNvGrpSpPr/>
          <p:nvPr/>
        </p:nvGrpSpPr>
        <p:grpSpPr>
          <a:xfrm>
            <a:off x="6408891" y="3636230"/>
            <a:ext cx="4144698" cy="1848178"/>
            <a:chOff x="4077521" y="5798505"/>
            <a:chExt cx="3867111" cy="2444782"/>
          </a:xfrm>
        </p:grpSpPr>
        <p:sp>
          <p:nvSpPr>
            <p:cNvPr id="14" name="泡泡引言框">
              <a:extLst>
                <a:ext uri="{FF2B5EF4-FFF2-40B4-BE49-F238E27FC236}">
                  <a16:creationId xmlns:a16="http://schemas.microsoft.com/office/drawing/2014/main" xmlns="" id="{CD35FD3E-A7B7-432F-9480-3C052BE8D8B9}"/>
                </a:ext>
              </a:extLst>
            </p:cNvPr>
            <p:cNvSpPr/>
            <p:nvPr/>
          </p:nvSpPr>
          <p:spPr>
            <a:xfrm>
              <a:off x="4077521" y="5798505"/>
              <a:ext cx="3867111" cy="244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第一次正式使用超酷炫 Gradio 套件!">
              <a:extLst>
                <a:ext uri="{FF2B5EF4-FFF2-40B4-BE49-F238E27FC236}">
                  <a16:creationId xmlns:a16="http://schemas.microsoft.com/office/drawing/2014/main" xmlns="" id="{DAB1879C-C10D-4D74-8BF1-C9A0F9224488}"/>
                </a:ext>
              </a:extLst>
            </p:cNvPr>
            <p:cNvSpPr txBox="1"/>
            <p:nvPr/>
          </p:nvSpPr>
          <p:spPr>
            <a:xfrm>
              <a:off x="4255366" y="5939045"/>
              <a:ext cx="3608987" cy="16565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多檢查基本資料，才能在接下來資料處理的時候更好掌握要處理的方式。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55F103BD-6D1C-4F09-800E-3C7400E1A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47" y="3822710"/>
            <a:ext cx="1911950" cy="21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903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06 </a:t>
            </a:r>
            <a:r>
              <a:rPr lang="zh-TW" altLang="en-US" dirty="0"/>
              <a:t>句子長度的處理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處理訓練和測試資料的文字長度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CB96F8D1-8335-4056-8B40-EEAF4450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3" y="2671332"/>
            <a:ext cx="11457094" cy="10613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85D37B0-3F63-4FCB-80DE-95B16695C012}"/>
              </a:ext>
            </a:extLst>
          </p:cNvPr>
          <p:cNvSpPr/>
          <p:nvPr/>
        </p:nvSpPr>
        <p:spPr>
          <a:xfrm>
            <a:off x="1959429" y="2759528"/>
            <a:ext cx="3755571" cy="940491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第一次正式使用超酷炫 Gradio 套件!">
            <a:extLst>
              <a:ext uri="{FF2B5EF4-FFF2-40B4-BE49-F238E27FC236}">
                <a16:creationId xmlns:a16="http://schemas.microsoft.com/office/drawing/2014/main" xmlns="" id="{D27ED183-7D71-40B5-B483-EA27A72E4751}"/>
              </a:ext>
            </a:extLst>
          </p:cNvPr>
          <p:cNvSpPr txBox="1"/>
          <p:nvPr/>
        </p:nvSpPr>
        <p:spPr>
          <a:xfrm>
            <a:off x="367453" y="4118864"/>
            <a:ext cx="8254033" cy="1553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利用 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sequence.pad_sequences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函式裡的 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maxlen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參數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把每一個評論的長度切成一樣大小，不足長度的就補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；範例設定取到長度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，可以自己嘗試其他的評論長度。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1658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通常我們會像介紹的這樣做處理，但是同學們可以想一想，如果像前面說的那樣將一萬個字做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one-hot-encoding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，我們總共會有幾個一萬維的向量？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接續上一題的討論，這麼龐大的向量會不會不利於模型的訓練呢？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實戰篇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IMDb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Internet Movie Database)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6" name="泡泡引言框">
            <a:extLst>
              <a:ext uri="{FF2B5EF4-FFF2-40B4-BE49-F238E27FC236}">
                <a16:creationId xmlns:a16="http://schemas.microsoft.com/office/drawing/2014/main" xmlns="" id="{3079DA21-9286-49D4-B694-CD97EE4EC482}"/>
              </a:ext>
            </a:extLst>
          </p:cNvPr>
          <p:cNvSpPr/>
          <p:nvPr/>
        </p:nvSpPr>
        <p:spPr>
          <a:xfrm>
            <a:off x="4600807" y="2539947"/>
            <a:ext cx="5996436" cy="3207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90" y="0"/>
                </a:moveTo>
                <a:cubicBezTo>
                  <a:pt x="1025" y="0"/>
                  <a:pt x="0" y="1751"/>
                  <a:pt x="0" y="3911"/>
                </a:cubicBezTo>
                <a:lnTo>
                  <a:pt x="0" y="13394"/>
                </a:lnTo>
                <a:cubicBezTo>
                  <a:pt x="0" y="15554"/>
                  <a:pt x="1025" y="17307"/>
                  <a:pt x="2290" y="17307"/>
                </a:cubicBezTo>
                <a:lnTo>
                  <a:pt x="4328" y="17307"/>
                </a:lnTo>
                <a:lnTo>
                  <a:pt x="2035" y="21600"/>
                </a:lnTo>
                <a:lnTo>
                  <a:pt x="5749" y="17307"/>
                </a:lnTo>
                <a:lnTo>
                  <a:pt x="19310" y="17307"/>
                </a:lnTo>
                <a:cubicBezTo>
                  <a:pt x="20575" y="17307"/>
                  <a:pt x="21600" y="15554"/>
                  <a:pt x="21600" y="13394"/>
                </a:cubicBezTo>
                <a:lnTo>
                  <a:pt x="21600" y="3911"/>
                </a:lnTo>
                <a:cubicBezTo>
                  <a:pt x="21600" y="1751"/>
                  <a:pt x="20575" y="0"/>
                  <a:pt x="19310" y="0"/>
                </a:cubicBezTo>
                <a:lnTo>
                  <a:pt x="2290" y="0"/>
                </a:lnTo>
                <a:close/>
              </a:path>
            </a:pathLst>
          </a:custGeom>
          <a:solidFill>
            <a:srgbClr val="FFFFFF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80000"/>
              </a:lnSpc>
              <a:defRPr sz="4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第一次正式使用超酷炫 Gradio 套件!">
            <a:extLst>
              <a:ext uri="{FF2B5EF4-FFF2-40B4-BE49-F238E27FC236}">
                <a16:creationId xmlns:a16="http://schemas.microsoft.com/office/drawing/2014/main" xmlns="" id="{7E68099D-C2C6-4CC4-87F1-A69AF3651B78}"/>
              </a:ext>
            </a:extLst>
          </p:cNvPr>
          <p:cNvSpPr txBox="1"/>
          <p:nvPr/>
        </p:nvSpPr>
        <p:spPr>
          <a:xfrm>
            <a:off x="4871991" y="2700145"/>
            <a:ext cx="5599739" cy="229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en-US" altLang="zh-TW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IMDb</a:t>
            </a:r>
            <a:r>
              <a:rPr lang="zh-TW" altLang="en-US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Internet Movie Database) 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互聯網電影資料數據庫，我們會取用其中的電影評論當作輸入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的資料去預測這則評論是屬於正評還是屬於負評。</a:t>
            </a:r>
            <a:endParaRPr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xmlns="" id="{883CBD46-6F59-446F-970A-9AEDAE55A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15" y="2794750"/>
            <a:ext cx="2723116" cy="338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6827362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01 </a:t>
            </a:r>
            <a:r>
              <a:rPr lang="zh-TW" altLang="en-US" dirty="0"/>
              <a:t>實戰問題描述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分析資料是正評還是負評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34627E5-B8F8-46FC-BD73-D0A5A00E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52" y="2760643"/>
            <a:ext cx="8025129" cy="31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59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文字怎麼輸入呢？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想想文字怎麼</a:t>
            </a:r>
            <a:r>
              <a:rPr lang="zh-TW" altLang="en-US" sz="2800" b="1" kern="0" dirty="0" smtClean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輸</a:t>
            </a:r>
            <a:r>
              <a:rPr lang="zh-TW" altLang="en-US" sz="2800" b="1" kern="0" dirty="0" smtClean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入進</a:t>
            </a:r>
            <a:r>
              <a:rPr lang="zh-TW" altLang="en-US" sz="2800" b="1" kern="0" dirty="0" smtClean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0B656B1B-FF10-414A-AD62-F79538F90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756" y="2486222"/>
            <a:ext cx="6304202" cy="36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779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文字怎麼輸入呢？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Tokenizer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將文字編號變成數字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90298F20-2FB3-4279-A873-BCF84792AF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92" y="2503654"/>
            <a:ext cx="7276595" cy="3673309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69A05D48-78D5-43C1-B63C-39EFAE4A2E2A}"/>
              </a:ext>
            </a:extLst>
          </p:cNvPr>
          <p:cNvSpPr txBox="1"/>
          <p:nvPr/>
        </p:nvSpPr>
        <p:spPr>
          <a:xfrm>
            <a:off x="8066313" y="2484233"/>
            <a:ext cx="3686415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未來如果有機會想再深入探究的話，可以進一步搜尋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訊息理論（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information theory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0791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03 One-hot Encoding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對每個字的編號都做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one-hot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encoding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！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14">
            <a:extLst>
              <a:ext uri="{FF2B5EF4-FFF2-40B4-BE49-F238E27FC236}">
                <a16:creationId xmlns:a16="http://schemas.microsoft.com/office/drawing/2014/main" xmlns="" id="{4E8C1F12-5A08-48DA-AF37-61A9A6614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79" y="2416629"/>
            <a:ext cx="6640641" cy="3760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230905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讀入打造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的套件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IMDb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Internet Movie Database)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B9C6E96-1A98-4F5D-B909-CC1BAECD1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22"/>
          <a:stretch/>
        </p:blipFill>
        <p:spPr>
          <a:xfrm>
            <a:off x="384510" y="2510278"/>
            <a:ext cx="11390025" cy="1849451"/>
          </a:xfrm>
          <a:prstGeom prst="rect">
            <a:avLst/>
          </a:prstGeom>
        </p:spPr>
      </p:pic>
      <p:sp>
        <p:nvSpPr>
          <p:cNvPr id="13" name="我們用的套件, 大家也習慣稱 tf.Keras。">
            <a:extLst>
              <a:ext uri="{FF2B5EF4-FFF2-40B4-BE49-F238E27FC236}">
                <a16:creationId xmlns:a16="http://schemas.microsoft.com/office/drawing/2014/main" xmlns="" id="{BDB58DF6-6DCE-4368-99FE-3B5BBD659F0F}"/>
              </a:ext>
            </a:extLst>
          </p:cNvPr>
          <p:cNvSpPr txBox="1"/>
          <p:nvPr/>
        </p:nvSpPr>
        <p:spPr>
          <a:xfrm>
            <a:off x="1410979" y="4584858"/>
            <a:ext cx="8088177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sequence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: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用來整理要送進去的文字資料所用的函式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Embedding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預備做所謂的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word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embedding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979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05 IMDb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數據庫來了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IMDb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Internet Movie Database)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D99A2E9-3D00-4F12-A097-7B5370A6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95"/>
          <a:stretch/>
        </p:blipFill>
        <p:spPr>
          <a:xfrm>
            <a:off x="470079" y="3010273"/>
            <a:ext cx="11390025" cy="669471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EE79067F-0F45-4226-82C3-146EF0E3865A}"/>
              </a:ext>
            </a:extLst>
          </p:cNvPr>
          <p:cNvSpPr txBox="1"/>
          <p:nvPr/>
        </p:nvSpPr>
        <p:spPr>
          <a:xfrm>
            <a:off x="470079" y="2496672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讀進數據庫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4B7B8C8A-4A05-4AC6-A0BC-13E3943A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87" y="4404872"/>
            <a:ext cx="11390026" cy="759335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EA27034A-3D22-4769-AF95-394B370A92D8}"/>
              </a:ext>
            </a:extLst>
          </p:cNvPr>
          <p:cNvSpPr txBox="1"/>
          <p:nvPr/>
        </p:nvSpPr>
        <p:spPr>
          <a:xfrm>
            <a:off x="470079" y="3777892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限制最大要使用的字數，多餘的字數會被刪除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xmlns="" id="{E389322A-4927-4FD0-91EE-2AB92067D8A6}"/>
              </a:ext>
            </a:extLst>
          </p:cNvPr>
          <p:cNvSpPr/>
          <p:nvPr/>
        </p:nvSpPr>
        <p:spPr>
          <a:xfrm>
            <a:off x="8948058" y="4369579"/>
            <a:ext cx="2748755" cy="862577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479739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05 IMDb </a:t>
            </a:r>
            <a:r>
              <a:rPr lang="zh-TW" altLang="en-US" dirty="0"/>
              <a:t>數據庫來了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檢查數據基本資料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6CFA5265-DA77-4180-BF9F-F8031108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6" y="2518696"/>
            <a:ext cx="10047388" cy="162671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39302D2-23ED-41CE-8F71-D127F6ED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6" y="4233395"/>
            <a:ext cx="10047388" cy="156239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B3E3254F-735A-4EE2-B56E-31C9F04F97D9}"/>
              </a:ext>
            </a:extLst>
          </p:cNvPr>
          <p:cNvGrpSpPr/>
          <p:nvPr/>
        </p:nvGrpSpPr>
        <p:grpSpPr>
          <a:xfrm>
            <a:off x="8557908" y="2663592"/>
            <a:ext cx="3214866" cy="669928"/>
            <a:chOff x="4274572" y="3233082"/>
            <a:chExt cx="2506894" cy="669928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5468435C-5BBB-4556-A330-66F6BDE9C3DC}"/>
                </a:ext>
              </a:extLst>
            </p:cNvPr>
            <p:cNvSpPr/>
            <p:nvPr/>
          </p:nvSpPr>
          <p:spPr>
            <a:xfrm rot="16200000">
              <a:off x="4521168" y="3142145"/>
              <a:ext cx="433553" cy="926746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346A6792-A562-41E9-9065-9F984967CDD5}"/>
                </a:ext>
              </a:extLst>
            </p:cNvPr>
            <p:cNvSpPr/>
            <p:nvPr/>
          </p:nvSpPr>
          <p:spPr>
            <a:xfrm>
              <a:off x="5028928" y="3233082"/>
              <a:ext cx="1752538" cy="669928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檢查資料筆數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301148A9-EA09-4143-AC54-05DCE6B19D7B}"/>
              </a:ext>
            </a:extLst>
          </p:cNvPr>
          <p:cNvGrpSpPr/>
          <p:nvPr/>
        </p:nvGrpSpPr>
        <p:grpSpPr>
          <a:xfrm>
            <a:off x="8557907" y="4336727"/>
            <a:ext cx="3214866" cy="669928"/>
            <a:chOff x="4274572" y="3233082"/>
            <a:chExt cx="2506894" cy="669928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xmlns="" id="{E4D0F7B8-3074-4EBF-A62F-48AED0241D54}"/>
                </a:ext>
              </a:extLst>
            </p:cNvPr>
            <p:cNvSpPr/>
            <p:nvPr/>
          </p:nvSpPr>
          <p:spPr>
            <a:xfrm rot="16200000">
              <a:off x="4521168" y="3142145"/>
              <a:ext cx="433553" cy="926746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語音泡泡: 圓角矩形 15">
              <a:extLst>
                <a:ext uri="{FF2B5EF4-FFF2-40B4-BE49-F238E27FC236}">
                  <a16:creationId xmlns:a16="http://schemas.microsoft.com/office/drawing/2014/main" xmlns="" id="{74B8B0AC-A736-4CD8-A64E-65EBC1309D65}"/>
                </a:ext>
              </a:extLst>
            </p:cNvPr>
            <p:cNvSpPr/>
            <p:nvPr/>
          </p:nvSpPr>
          <p:spPr>
            <a:xfrm>
              <a:off x="5028928" y="3233082"/>
              <a:ext cx="1752538" cy="669928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檢查資料長度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8393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5317</TotalTime>
  <Words>372</Words>
  <Application>Microsoft Office PowerPoint</Application>
  <PresentationFormat>自訂</PresentationFormat>
  <Paragraphs>50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195</cp:revision>
  <dcterms:created xsi:type="dcterms:W3CDTF">2020-07-01T18:22:10Z</dcterms:created>
  <dcterms:modified xsi:type="dcterms:W3CDTF">2022-10-12T03:11:22Z</dcterms:modified>
</cp:coreProperties>
</file>