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4"/>
  </p:notesMasterIdLst>
  <p:handoutMasterIdLst>
    <p:handoutMasterId r:id="rId15"/>
  </p:handoutMasterIdLst>
  <p:sldIdLst>
    <p:sldId id="298" r:id="rId2"/>
    <p:sldId id="343" r:id="rId3"/>
    <p:sldId id="348" r:id="rId4"/>
    <p:sldId id="346" r:id="rId5"/>
    <p:sldId id="349" r:id="rId6"/>
    <p:sldId id="344" r:id="rId7"/>
    <p:sldId id="350" r:id="rId8"/>
    <p:sldId id="345" r:id="rId9"/>
    <p:sldId id="352" r:id="rId10"/>
    <p:sldId id="351" r:id="rId11"/>
    <p:sldId id="353" r:id="rId12"/>
    <p:sldId id="30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FB7"/>
    <a:srgbClr val="919396"/>
    <a:srgbClr val="FF8E7B"/>
    <a:srgbClr val="99DDC6"/>
    <a:srgbClr val="DAE3F3"/>
    <a:srgbClr val="577590"/>
    <a:srgbClr val="FFFBE9"/>
    <a:srgbClr val="498972"/>
    <a:srgbClr val="90BE6D"/>
    <a:srgbClr val="FFC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1" d="100"/>
          <a:sy n="81" d="100"/>
        </p:scale>
        <p:origin x="-590" y="-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97CAAA1F-F4DD-450C-A923-AD6DF0E23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06472379-190A-4E66-869F-A7D16D9EE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4686-08DE-4968-B5FE-398BCEB4809E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3A8B9A33-A1A5-4CBA-8DF3-8B2293EFB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6A726FF-1FF2-4B50-BF38-F93E8C17D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FB9-C49E-4A54-8B8A-B1A341A33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4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:a16="http://schemas.microsoft.com/office/drawing/2014/main" xmlns="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9515398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860B3BFE-2F1C-4E24-93EC-C96B839251F8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》II-21</a:t>
            </a:r>
          </a:p>
        </p:txBody>
      </p:sp>
    </p:spTree>
    <p:extLst>
      <p:ext uri="{BB962C8B-B14F-4D97-AF65-F5344CB8AC3E}">
        <p14:creationId xmlns:p14="http://schemas.microsoft.com/office/powerpoint/2010/main" val="70605210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xmlns="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3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pic>
        <p:nvPicPr>
          <p:cNvPr id="15" name="影像" descr="影像">
            <a:extLst>
              <a:ext uri="{FF2B5EF4-FFF2-40B4-BE49-F238E27FC236}">
                <a16:creationId xmlns:a16="http://schemas.microsoft.com/office/drawing/2014/main" xmlns="" id="{F20D0D5D-45FC-4E7D-AABB-A010DD22F1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05845695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FEB63DF0-14B1-4687-AA56-33ACE68F0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02" y="1807184"/>
            <a:ext cx="2126712" cy="1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1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:a16="http://schemas.microsoft.com/office/drawing/2014/main" xmlns="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61259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F4B5DA7F-0C68-4220-9A45-2A827B3B3017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》II-21</a:t>
            </a:r>
          </a:p>
        </p:txBody>
      </p:sp>
    </p:spTree>
    <p:extLst>
      <p:ext uri="{BB962C8B-B14F-4D97-AF65-F5344CB8AC3E}">
        <p14:creationId xmlns:p14="http://schemas.microsoft.com/office/powerpoint/2010/main" val="16922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4" r:id="rId2"/>
    <p:sldLayoutId id="2147483729" r:id="rId3"/>
    <p:sldLayoutId id="2147483731" r:id="rId4"/>
    <p:sldLayoutId id="2147483732" r:id="rId5"/>
    <p:sldLayoutId id="2147483733" r:id="rId6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59" name="安裝 Anaconda"/>
          <p:cNvSpPr txBox="1">
            <a:spLocks noGrp="1"/>
          </p:cNvSpPr>
          <p:nvPr>
            <p:ph type="body" sz="quarter" idx="15"/>
          </p:nvPr>
        </p:nvSpPr>
        <p:spPr>
          <a:xfrm>
            <a:off x="979947" y="4086570"/>
            <a:ext cx="10369364" cy="1727652"/>
          </a:xfrm>
          <a:prstGeom prst="rect">
            <a:avLst/>
          </a:prstGeom>
        </p:spPr>
        <p:txBody>
          <a:bodyPr/>
          <a:lstStyle/>
          <a:p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打造 </a:t>
            </a:r>
            <a:r>
              <a:rPr lang="en-US" altLang="zh-TW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RNN </a:t>
            </a:r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情意分析函數學習機</a:t>
            </a:r>
            <a:endParaRPr lang="en-US" altLang="zh-TW" sz="6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冒險01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21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10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04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換個存檔方式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把建好的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模型架構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以及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訓練好的權重分開存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95802F57-E15A-4C6A-856F-E6FA7DDB8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79" y="3060248"/>
            <a:ext cx="10278352" cy="153261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04D2ADE9-6A89-4B84-9839-21CA785C2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23" y="5139022"/>
            <a:ext cx="10138408" cy="747337"/>
          </a:xfrm>
          <a:prstGeom prst="rect">
            <a:avLst/>
          </a:prstGeom>
        </p:spPr>
      </p:pic>
      <p:sp>
        <p:nvSpPr>
          <p:cNvPr id="12" name="我們用的套件, 大家也習慣稱 tf.Keras。">
            <a:extLst>
              <a:ext uri="{FF2B5EF4-FFF2-40B4-BE49-F238E27FC236}">
                <a16:creationId xmlns:a16="http://schemas.microsoft.com/office/drawing/2014/main" xmlns="" id="{C37E5D71-A1F4-4EC0-8802-7712F711ABCD}"/>
              </a:ext>
            </a:extLst>
          </p:cNvPr>
          <p:cNvSpPr txBox="1"/>
          <p:nvPr/>
        </p:nvSpPr>
        <p:spPr>
          <a:xfrm>
            <a:off x="470079" y="2562213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與雲端硬碟做連結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我們用的套件, 大家也習慣稱 tf.Keras。">
            <a:extLst>
              <a:ext uri="{FF2B5EF4-FFF2-40B4-BE49-F238E27FC236}">
                <a16:creationId xmlns:a16="http://schemas.microsoft.com/office/drawing/2014/main" xmlns="" id="{17B5C4F4-4813-482D-9A81-2566BBF9B8AC}"/>
              </a:ext>
            </a:extLst>
          </p:cNvPr>
          <p:cNvSpPr txBox="1"/>
          <p:nvPr/>
        </p:nvSpPr>
        <p:spPr>
          <a:xfrm>
            <a:off x="470079" y="4589976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更改路徑到要儲存模型和權重的資料夾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41558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81789" y="6387706"/>
            <a:ext cx="378309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11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04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換個存檔方式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把模型和權重分開存檔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A94BA0D3-27E1-4239-B475-66FBF1E4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4" y="2472612"/>
            <a:ext cx="9070496" cy="1304746"/>
          </a:xfrm>
          <a:prstGeom prst="rect">
            <a:avLst/>
          </a:prstGeom>
        </p:spPr>
      </p:pic>
      <p:pic>
        <p:nvPicPr>
          <p:cNvPr id="5" name="內容版面配置區 22">
            <a:extLst>
              <a:ext uri="{FF2B5EF4-FFF2-40B4-BE49-F238E27FC236}">
                <a16:creationId xmlns:a16="http://schemas.microsoft.com/office/drawing/2014/main" xmlns="" id="{6B40EA32-7933-4E28-95CA-10828BD26F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0" b="96611" l="968" r="99965">
                        <a14:foregroundMark x1="3525" y1="38068" x2="25536" y2="49676"/>
                        <a14:foregroundMark x1="25536" y1="49676" x2="93331" y2="65537"/>
                        <a14:foregroundMark x1="93331" y1="65537" x2="94022" y2="66474"/>
                        <a14:foregroundMark x1="5494" y1="86590" x2="29717" y2="86013"/>
                        <a14:foregroundMark x1="29717" y1="86013" x2="60435" y2="86013"/>
                        <a14:foregroundMark x1="60435" y1="86013" x2="89185" y2="78298"/>
                        <a14:foregroundMark x1="24499" y1="68854" x2="46337" y2="66474"/>
                        <a14:foregroundMark x1="46337" y1="66474" x2="82377" y2="78875"/>
                        <a14:foregroundMark x1="6634" y1="47513" x2="10332" y2="92502"/>
                        <a14:foregroundMark x1="4630" y1="44557" x2="7706" y2="89041"/>
                        <a14:foregroundMark x1="7706" y1="89041" x2="7187" y2="92502"/>
                        <a14:foregroundMark x1="1520" y1="51694" x2="1140" y2="93295"/>
                        <a14:foregroundMark x1="1140" y1="93295" x2="968" y2="93655"/>
                        <a14:foregroundMark x1="2108" y1="51694" x2="72840" y2="58255"/>
                        <a14:foregroundMark x1="72840" y1="58255" x2="91050" y2="66474"/>
                        <a14:foregroundMark x1="91050" y1="66474" x2="98549" y2="66474"/>
                        <a14:foregroundMark x1="91742" y1="38068" x2="92329" y2="78875"/>
                        <a14:foregroundMark x1="92329" y1="78875" x2="90601" y2="84787"/>
                        <a14:foregroundMark x1="78404" y1="67051" x2="88044" y2="71882"/>
                        <a14:foregroundMark x1="88044" y1="71882" x2="96268" y2="84787"/>
                        <a14:foregroundMark x1="64513" y1="95458" x2="74845" y2="96683"/>
                        <a14:foregroundMark x1="74845" y1="96683" x2="97408" y2="87167"/>
                        <a14:foregroundMark x1="4077" y1="84787" x2="33068" y2="59481"/>
                        <a14:foregroundMark x1="33068" y1="59481" x2="42087" y2="58760"/>
                        <a14:foregroundMark x1="2661" y1="46359" x2="24292" y2="70007"/>
                        <a14:foregroundMark x1="24292" y1="70007" x2="24775" y2="70007"/>
                        <a14:foregroundMark x1="2108" y1="43980" x2="22529" y2="45710"/>
                        <a14:foregroundMark x1="95992" y1="73540" x2="99965" y2="71161"/>
                        <a14:foregroundMark x1="81548" y1="91925" x2="93435" y2="88969"/>
                        <a14:foregroundMark x1="76987" y1="58760" x2="88632" y2="54650"/>
                        <a14:foregroundMark x1="93746" y1="24441" x2="91465" y2="58760"/>
                        <a14:foregroundMark x1="86075" y1="29776" x2="88355" y2="49892"/>
                        <a14:foregroundMark x1="80097" y1="39798" x2="89392" y2="36265"/>
                        <a14:foregroundMark x1="89392" y1="36265" x2="89461" y2="36265"/>
                        <a14:foregroundMark x1="93158" y1="23864" x2="93158" y2="45710"/>
                        <a14:foregroundMark x1="87768" y1="30930" x2="94644" y2="42177"/>
                        <a14:foregroundMark x1="94644" y1="42177" x2="95715" y2="42177"/>
                        <a14:foregroundMark x1="91742" y1="28551" x2="98825" y2="48089"/>
                        <a14:foregroundMark x1="98272" y1="32733" x2="95439" y2="62293"/>
                        <a14:foregroundMark x1="99413" y1="39798" x2="99620" y2="70512"/>
                        <a14:foregroundMark x1="99620" y1="70512" x2="97996" y2="80678"/>
                        <a14:foregroundMark x1="24395" y1="49387" x2="32861" y2="48666"/>
                        <a14:foregroundMark x1="32861" y1="48666" x2="51417" y2="49892"/>
                        <a14:foregroundMark x1="51417" y1="49892" x2="51659" y2="50036"/>
                        <a14:foregroundMark x1="12543" y1="49748" x2="22460" y2="49171"/>
                        <a14:foregroundMark x1="22460" y1="49171" x2="51624" y2="49964"/>
                        <a14:foregroundMark x1="51624" y1="49964" x2="40809" y2="50757"/>
                        <a14:foregroundMark x1="40809" y1="50757" x2="51486" y2="49243"/>
                        <a14:foregroundMark x1="51486" y1="49243" x2="41534" y2="53136"/>
                        <a14:foregroundMark x1="41534" y1="53136" x2="49896" y2="61355"/>
                        <a14:foregroundMark x1="49896" y1="61355" x2="40083" y2="71233"/>
                        <a14:foregroundMark x1="40083" y1="71233" x2="32688" y2="56381"/>
                        <a14:foregroundMark x1="32688" y1="56381" x2="21078" y2="52487"/>
                        <a14:foregroundMark x1="21078" y1="52487" x2="29682" y2="47152"/>
                        <a14:foregroundMark x1="29682" y1="47152" x2="21320" y2="50901"/>
                        <a14:foregroundMark x1="21320" y1="50901" x2="49343" y2="48882"/>
                        <a14:foregroundMark x1="49343" y1="48882" x2="67415" y2="55371"/>
                        <a14:foregroundMark x1="67415" y1="55371" x2="79544" y2="55155"/>
                        <a14:foregroundMark x1="79544" y1="55155" x2="82999" y2="37924"/>
                        <a14:foregroundMark x1="82999" y1="37924" x2="87768" y2="30930"/>
                        <a14:foregroundMark x1="82792" y1="40159" x2="79337" y2="54434"/>
                        <a14:foregroundMark x1="79682" y1="44052" x2="82516" y2="48810"/>
                        <a14:foregroundMark x1="79578" y1="48017" x2="79578" y2="51406"/>
                        <a14:backgroundMark x1="52592" y1="39221" x2="73013" y2="35905"/>
                        <a14:backgroundMark x1="73013" y1="35905" x2="78991" y2="29200"/>
                        <a14:backgroundMark x1="79820" y1="24441" x2="70180" y2="47513"/>
                        <a14:backgroundMark x1="75294" y1="39221" x2="74430" y2="52271"/>
                        <a14:backgroundMark x1="72184" y1="24441" x2="72184" y2="42754"/>
                        <a14:backgroundMark x1="72184" y1="42754" x2="72184" y2="42754"/>
                        <a14:backgroundMark x1="76814" y1="33381" x2="76572" y2="38140"/>
                        <a14:backgroundMark x1="78369" y1="30930" x2="75432" y2="44773"/>
                        <a14:backgroundMark x1="77471" y1="35400" x2="75501" y2="47152"/>
                        <a14:backgroundMark x1="69454" y1="32516" x2="68590" y2="41312"/>
                        <a14:backgroundMark x1="49032" y1="32156" x2="50346" y2="37924"/>
                        <a14:backgroundMark x1="48480" y1="34679" x2="54907" y2="38789"/>
                        <a14:backgroundMark x1="49689" y1="37058" x2="53766" y2="36410"/>
                        <a14:backgroundMark x1="47996" y1="35256" x2="52903" y2="37058"/>
                        <a14:backgroundMark x1="51175" y1="37419" x2="52315" y2="36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792"/>
          <a:stretch/>
        </p:blipFill>
        <p:spPr>
          <a:xfrm>
            <a:off x="2242567" y="2652169"/>
            <a:ext cx="4183593" cy="3122750"/>
          </a:xfrm>
          <a:prstGeom prst="rect">
            <a:avLst/>
          </a:prstGeom>
        </p:spPr>
      </p:pic>
      <p:pic>
        <p:nvPicPr>
          <p:cNvPr id="11" name="內容版面配置區 22">
            <a:extLst>
              <a:ext uri="{FF2B5EF4-FFF2-40B4-BE49-F238E27FC236}">
                <a16:creationId xmlns:a16="http://schemas.microsoft.com/office/drawing/2014/main" xmlns="" id="{1B087B6C-A55A-43A2-AFD9-3E23140FBDC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50" b="96611" l="968" r="99965">
                        <a14:foregroundMark x1="3525" y1="38068" x2="25536" y2="49676"/>
                        <a14:foregroundMark x1="25536" y1="49676" x2="93331" y2="65537"/>
                        <a14:foregroundMark x1="93331" y1="65537" x2="94022" y2="66474"/>
                        <a14:foregroundMark x1="5494" y1="86590" x2="29717" y2="86013"/>
                        <a14:foregroundMark x1="29717" y1="86013" x2="60435" y2="86013"/>
                        <a14:foregroundMark x1="60435" y1="86013" x2="89185" y2="78298"/>
                        <a14:foregroundMark x1="24499" y1="68854" x2="46337" y2="66474"/>
                        <a14:foregroundMark x1="46337" y1="66474" x2="82377" y2="78875"/>
                        <a14:foregroundMark x1="6634" y1="47513" x2="10332" y2="92502"/>
                        <a14:foregroundMark x1="4630" y1="44557" x2="7706" y2="89041"/>
                        <a14:foregroundMark x1="7706" y1="89041" x2="7187" y2="92502"/>
                        <a14:foregroundMark x1="1520" y1="51694" x2="1140" y2="93295"/>
                        <a14:foregroundMark x1="1140" y1="93295" x2="968" y2="93655"/>
                        <a14:foregroundMark x1="2108" y1="51694" x2="72840" y2="58255"/>
                        <a14:foregroundMark x1="72840" y1="58255" x2="91050" y2="66474"/>
                        <a14:foregroundMark x1="91050" y1="66474" x2="98549" y2="66474"/>
                        <a14:foregroundMark x1="91742" y1="38068" x2="92329" y2="78875"/>
                        <a14:foregroundMark x1="92329" y1="78875" x2="90601" y2="84787"/>
                        <a14:foregroundMark x1="78404" y1="67051" x2="88044" y2="71882"/>
                        <a14:foregroundMark x1="88044" y1="71882" x2="96268" y2="84787"/>
                        <a14:foregroundMark x1="64513" y1="95458" x2="74845" y2="96683"/>
                        <a14:foregroundMark x1="74845" y1="96683" x2="97408" y2="87167"/>
                        <a14:foregroundMark x1="4077" y1="84787" x2="33068" y2="59481"/>
                        <a14:foregroundMark x1="33068" y1="59481" x2="42087" y2="58760"/>
                        <a14:foregroundMark x1="2661" y1="46359" x2="24292" y2="70007"/>
                        <a14:foregroundMark x1="24292" y1="70007" x2="24775" y2="70007"/>
                        <a14:foregroundMark x1="2108" y1="43980" x2="22529" y2="45710"/>
                        <a14:foregroundMark x1="95992" y1="73540" x2="99965" y2="71161"/>
                        <a14:foregroundMark x1="81548" y1="91925" x2="93435" y2="88969"/>
                        <a14:foregroundMark x1="76987" y1="58760" x2="88632" y2="54650"/>
                        <a14:foregroundMark x1="93746" y1="24441" x2="91465" y2="58760"/>
                        <a14:foregroundMark x1="86075" y1="29776" x2="88355" y2="49892"/>
                        <a14:foregroundMark x1="80097" y1="39798" x2="89392" y2="36265"/>
                        <a14:foregroundMark x1="89392" y1="36265" x2="89461" y2="36265"/>
                        <a14:foregroundMark x1="93158" y1="23864" x2="93158" y2="45710"/>
                        <a14:foregroundMark x1="87768" y1="30930" x2="94644" y2="42177"/>
                        <a14:foregroundMark x1="94644" y1="42177" x2="95715" y2="42177"/>
                        <a14:foregroundMark x1="91742" y1="28551" x2="98825" y2="48089"/>
                        <a14:foregroundMark x1="98272" y1="32733" x2="95439" y2="62293"/>
                        <a14:foregroundMark x1="99413" y1="39798" x2="99620" y2="70512"/>
                        <a14:foregroundMark x1="99620" y1="70512" x2="97996" y2="80678"/>
                        <a14:foregroundMark x1="24395" y1="49387" x2="32861" y2="48666"/>
                        <a14:foregroundMark x1="32861" y1="48666" x2="51417" y2="49892"/>
                        <a14:foregroundMark x1="51417" y1="49892" x2="51659" y2="50036"/>
                        <a14:foregroundMark x1="12543" y1="49748" x2="22460" y2="49171"/>
                        <a14:foregroundMark x1="22460" y1="49171" x2="51624" y2="49964"/>
                        <a14:foregroundMark x1="51624" y1="49964" x2="40809" y2="50757"/>
                        <a14:foregroundMark x1="40809" y1="50757" x2="51486" y2="49243"/>
                        <a14:foregroundMark x1="51486" y1="49243" x2="41534" y2="53136"/>
                        <a14:foregroundMark x1="41534" y1="53136" x2="49896" y2="61355"/>
                        <a14:foregroundMark x1="49896" y1="61355" x2="40083" y2="71233"/>
                        <a14:foregroundMark x1="40083" y1="71233" x2="32688" y2="56381"/>
                        <a14:foregroundMark x1="32688" y1="56381" x2="21078" y2="52487"/>
                        <a14:foregroundMark x1="21078" y1="52487" x2="29682" y2="47152"/>
                        <a14:foregroundMark x1="29682" y1="47152" x2="21320" y2="50901"/>
                        <a14:foregroundMark x1="21320" y1="50901" x2="49343" y2="48882"/>
                        <a14:foregroundMark x1="49343" y1="48882" x2="67415" y2="55371"/>
                        <a14:foregroundMark x1="67415" y1="55371" x2="79544" y2="55155"/>
                        <a14:foregroundMark x1="79544" y1="55155" x2="82999" y2="37924"/>
                        <a14:foregroundMark x1="82999" y1="37924" x2="87768" y2="30930"/>
                        <a14:foregroundMark x1="82792" y1="40159" x2="79337" y2="54434"/>
                        <a14:foregroundMark x1="79682" y1="44052" x2="82516" y2="48810"/>
                        <a14:foregroundMark x1="79578" y1="48017" x2="79578" y2="51406"/>
                        <a14:backgroundMark x1="52592" y1="39221" x2="73013" y2="35905"/>
                        <a14:backgroundMark x1="73013" y1="35905" x2="78991" y2="29200"/>
                        <a14:backgroundMark x1="79820" y1="24441" x2="70180" y2="47513"/>
                        <a14:backgroundMark x1="75294" y1="39221" x2="74430" y2="52271"/>
                        <a14:backgroundMark x1="72184" y1="24441" x2="72184" y2="42754"/>
                        <a14:backgroundMark x1="72184" y1="42754" x2="72184" y2="42754"/>
                        <a14:backgroundMark x1="76814" y1="33381" x2="76572" y2="38140"/>
                        <a14:backgroundMark x1="78369" y1="30930" x2="75432" y2="44773"/>
                        <a14:backgroundMark x1="77471" y1="35400" x2="75501" y2="47152"/>
                        <a14:backgroundMark x1="69454" y1="32516" x2="68590" y2="41312"/>
                        <a14:backgroundMark x1="49032" y1="32156" x2="50346" y2="37924"/>
                        <a14:backgroundMark x1="48480" y1="34679" x2="54907" y2="38789"/>
                        <a14:backgroundMark x1="49689" y1="37058" x2="53766" y2="36410"/>
                        <a14:backgroundMark x1="47996" y1="35256" x2="52903" y2="37058"/>
                        <a14:backgroundMark x1="51175" y1="37419" x2="52315" y2="36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260" r="-28468"/>
          <a:stretch/>
        </p:blipFill>
        <p:spPr>
          <a:xfrm>
            <a:off x="6706302" y="3198726"/>
            <a:ext cx="3513050" cy="2622238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001AB829-8CCE-4B4B-A806-07B04F61FEE9}"/>
              </a:ext>
            </a:extLst>
          </p:cNvPr>
          <p:cNvGrpSpPr/>
          <p:nvPr/>
        </p:nvGrpSpPr>
        <p:grpSpPr>
          <a:xfrm>
            <a:off x="8993860" y="3584019"/>
            <a:ext cx="2057699" cy="1259049"/>
            <a:chOff x="9443034" y="3390680"/>
            <a:chExt cx="2057699" cy="1259049"/>
          </a:xfrm>
        </p:grpSpPr>
        <p:sp>
          <p:nvSpPr>
            <p:cNvPr id="12" name="泡泡引言框">
              <a:extLst>
                <a:ext uri="{FF2B5EF4-FFF2-40B4-BE49-F238E27FC236}">
                  <a16:creationId xmlns:a16="http://schemas.microsoft.com/office/drawing/2014/main" xmlns="" id="{5DEC0ACE-DFBB-4C88-862F-3407937D8E9F}"/>
                </a:ext>
              </a:extLst>
            </p:cNvPr>
            <p:cNvSpPr/>
            <p:nvPr/>
          </p:nvSpPr>
          <p:spPr>
            <a:xfrm>
              <a:off x="9443034" y="3390680"/>
              <a:ext cx="1935084" cy="125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4" name="第一次正式使用超酷炫 Gradio 套件!">
              <a:extLst>
                <a:ext uri="{FF2B5EF4-FFF2-40B4-BE49-F238E27FC236}">
                  <a16:creationId xmlns:a16="http://schemas.microsoft.com/office/drawing/2014/main" xmlns="" id="{A2ED44EF-8EDF-4900-BA12-A60F42DA238C}"/>
                </a:ext>
              </a:extLst>
            </p:cNvPr>
            <p:cNvSpPr txBox="1"/>
            <p:nvPr/>
          </p:nvSpPr>
          <p:spPr>
            <a:xfrm>
              <a:off x="9565649" y="3433573"/>
              <a:ext cx="1935084" cy="8829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模型和權重分開儲存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!</a:t>
              </a:r>
              <a:endParaRPr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9938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如果在讀入數據庫之後試著看一下每一筆評論資料的長相。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在資料處理的階段嘗試不同的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maxlen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長度設定對模型的訓練會帶來什麼樣不同的影響。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36" y="5252198"/>
            <a:ext cx="907788" cy="9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866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/>
              <a:t>01 </a:t>
            </a:r>
            <a:r>
              <a:rPr lang="zh-TW" altLang="en-US" dirty="0"/>
              <a:t>字嵌入（</a:t>
            </a:r>
            <a:r>
              <a:rPr lang="en-US" altLang="zh-TW" dirty="0"/>
              <a:t>Word Embedding</a:t>
            </a:r>
            <a:r>
              <a:rPr lang="zh-TW" altLang="en-US" dirty="0"/>
              <a:t>） 的概念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1589321" y="1813221"/>
            <a:ext cx="9308065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nl-NL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字嵌入（</a:t>
            </a:r>
            <a:r>
              <a:rPr lang="nl-NL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word embedding</a:t>
            </a:r>
            <a:r>
              <a:rPr lang="zh-TW" altLang="nl-NL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）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: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每個字找到能代表它的向量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xmlns="" id="{C5C8F56A-EBA5-4F72-9900-E519EA8CA6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34" y="2391559"/>
            <a:ext cx="6366805" cy="380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9196386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字嵌入（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Word Embedding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 的概念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1589321" y="1813221"/>
            <a:ext cx="9111233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TensorFlow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已經有專門在做字嵌入的隱藏層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內容版面配置區 7">
            <a:extLst>
              <a:ext uri="{FF2B5EF4-FFF2-40B4-BE49-F238E27FC236}">
                <a16:creationId xmlns:a16="http://schemas.microsoft.com/office/drawing/2014/main" xmlns="" id="{B725022F-E8E4-4599-876A-9529F0E16E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04" y="2513396"/>
            <a:ext cx="5122547" cy="3435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1" name="輸入是一張   的圖, 「拉平」是 784 維的向量。…">
            <a:extLst>
              <a:ext uri="{FF2B5EF4-FFF2-40B4-BE49-F238E27FC236}">
                <a16:creationId xmlns:a16="http://schemas.microsoft.com/office/drawing/2014/main" xmlns="" id="{FE174CFF-DD1C-4362-9560-81482180CCBE}"/>
              </a:ext>
            </a:extLst>
          </p:cNvPr>
          <p:cNvSpPr txBox="1"/>
          <p:nvPr/>
        </p:nvSpPr>
        <p:spPr>
          <a:xfrm>
            <a:off x="6701029" y="2975201"/>
            <a:ext cx="4337793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在不斷訓練的過程中，我們可以想像的到這一層會持續的學習，慢慢地好像理解一段文字的意義，漸漸地幫每一個文字都找到最適合的代表向量。</a:t>
            </a:r>
          </a:p>
        </p:txBody>
      </p:sp>
    </p:spTree>
    <p:extLst>
      <p:ext uri="{BB962C8B-B14F-4D97-AF65-F5344CB8AC3E}">
        <p14:creationId xmlns:p14="http://schemas.microsoft.com/office/powerpoint/2010/main" val="198545632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三部曲之一：打造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函數學習機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打造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電影評論情意分析的函數學習機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F1539F71-7245-4DC0-8A17-31CA9AEC1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79" y="2842394"/>
            <a:ext cx="9869833" cy="79067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A2FE8FB1-1E3C-4B71-9AC5-4E7403CCE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79" y="4062507"/>
            <a:ext cx="9869833" cy="685405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:a16="http://schemas.microsoft.com/office/drawing/2014/main" xmlns="" id="{D3BE288B-06BC-418E-B02C-258DF9AF129B}"/>
              </a:ext>
            </a:extLst>
          </p:cNvPr>
          <p:cNvSpPr txBox="1"/>
          <p:nvPr/>
        </p:nvSpPr>
        <p:spPr>
          <a:xfrm>
            <a:off x="470078" y="3557078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字嵌入層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Embedding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把每個字換成一個代表向量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49257A77-7190-40F6-AC99-B9B4C83E1027}"/>
              </a:ext>
            </a:extLst>
          </p:cNvPr>
          <p:cNvGrpSpPr/>
          <p:nvPr/>
        </p:nvGrpSpPr>
        <p:grpSpPr>
          <a:xfrm>
            <a:off x="9147906" y="3004002"/>
            <a:ext cx="2748344" cy="1885473"/>
            <a:chOff x="5040499" y="4260213"/>
            <a:chExt cx="2877949" cy="3934886"/>
          </a:xfrm>
        </p:grpSpPr>
        <p:sp>
          <p:nvSpPr>
            <p:cNvPr id="13" name="泡泡引言框">
              <a:extLst>
                <a:ext uri="{FF2B5EF4-FFF2-40B4-BE49-F238E27FC236}">
                  <a16:creationId xmlns:a16="http://schemas.microsoft.com/office/drawing/2014/main" xmlns="" id="{B43B626A-9BE8-4F95-94CE-3139F61252EF}"/>
                </a:ext>
              </a:extLst>
            </p:cNvPr>
            <p:cNvSpPr/>
            <p:nvPr/>
          </p:nvSpPr>
          <p:spPr>
            <a:xfrm>
              <a:off x="5040499" y="4260213"/>
              <a:ext cx="2766163" cy="3934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4" name="第一次正式使用超酷炫 Gradio 套件!">
              <a:extLst>
                <a:ext uri="{FF2B5EF4-FFF2-40B4-BE49-F238E27FC236}">
                  <a16:creationId xmlns:a16="http://schemas.microsoft.com/office/drawing/2014/main" xmlns="" id="{26D95BC7-B7D4-40E3-A111-0156B259455C}"/>
                </a:ext>
              </a:extLst>
            </p:cNvPr>
            <p:cNvSpPr txBox="1"/>
            <p:nvPr/>
          </p:nvSpPr>
          <p:spPr>
            <a:xfrm>
              <a:off x="5159505" y="4491798"/>
              <a:ext cx="2758943" cy="26134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用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Embedding </a:t>
              </a:r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層不用自己做 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one-hot</a:t>
              </a:r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 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encoding </a:t>
              </a:r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！</a:t>
              </a:r>
              <a:endParaRPr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6" name="我們用的套件, 大家也習慣稱 tf.Keras。">
            <a:extLst>
              <a:ext uri="{FF2B5EF4-FFF2-40B4-BE49-F238E27FC236}">
                <a16:creationId xmlns:a16="http://schemas.microsoft.com/office/drawing/2014/main" xmlns="" id="{AD2E187F-EF53-48E1-A34A-8A7F656A9602}"/>
              </a:ext>
            </a:extLst>
          </p:cNvPr>
          <p:cNvSpPr txBox="1"/>
          <p:nvPr/>
        </p:nvSpPr>
        <p:spPr>
          <a:xfrm>
            <a:off x="470078" y="4781368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接上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LSTM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層分析語意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xmlns="" id="{B77DBB52-3F95-4531-99E8-3F6AC4D82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79" y="5245048"/>
            <a:ext cx="9869833" cy="736149"/>
          </a:xfrm>
          <a:prstGeom prst="rect">
            <a:avLst/>
          </a:prstGeom>
        </p:spPr>
      </p:pic>
      <p:pic>
        <p:nvPicPr>
          <p:cNvPr id="15" name="內容版面配置區 10">
            <a:extLst>
              <a:ext uri="{FF2B5EF4-FFF2-40B4-BE49-F238E27FC236}">
                <a16:creationId xmlns:a16="http://schemas.microsoft.com/office/drawing/2014/main" xmlns="" id="{E6921DF9-E975-4E81-9880-E5B09CAE9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129" y="4146102"/>
            <a:ext cx="1479142" cy="1837149"/>
          </a:xfrm>
          <a:prstGeom prst="rect">
            <a:avLst/>
          </a:prstGeom>
        </p:spPr>
      </p:pic>
      <p:sp>
        <p:nvSpPr>
          <p:cNvPr id="7" name="我們用的套件, 大家也習慣稱 tf.Keras。">
            <a:extLst>
              <a:ext uri="{FF2B5EF4-FFF2-40B4-BE49-F238E27FC236}">
                <a16:creationId xmlns:a16="http://schemas.microsoft.com/office/drawing/2014/main" xmlns="" id="{A2773683-18BA-4B39-B539-0ED62406A738}"/>
              </a:ext>
            </a:extLst>
          </p:cNvPr>
          <p:cNvSpPr txBox="1"/>
          <p:nvPr/>
        </p:nvSpPr>
        <p:spPr>
          <a:xfrm>
            <a:off x="470079" y="2496672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建一台空白的函數學習機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85050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5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三部曲之一：打造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函數學習機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打造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電影評論情意分析的函數學習機</a:t>
            </a:r>
            <a:endParaRPr lang="zh-TW" altLang="en-US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F9E64C21-A360-436F-A603-19AAA44BA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77" y="3047536"/>
            <a:ext cx="9869833" cy="778120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:a16="http://schemas.microsoft.com/office/drawing/2014/main" xmlns="" id="{00858EDA-D82F-433C-8B87-CA9CCFEF979B}"/>
              </a:ext>
            </a:extLst>
          </p:cNvPr>
          <p:cNvSpPr txBox="1"/>
          <p:nvPr/>
        </p:nvSpPr>
        <p:spPr>
          <a:xfrm>
            <a:off x="470079" y="2562213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一層全連接層用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sigmoid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當作激發函數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49EFD2D0-3F1D-493F-915D-AB05CD561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76" y="4430676"/>
            <a:ext cx="9869833" cy="1437092"/>
          </a:xfrm>
          <a:prstGeom prst="rect">
            <a:avLst/>
          </a:prstGeom>
        </p:spPr>
      </p:pic>
      <p:sp>
        <p:nvSpPr>
          <p:cNvPr id="12" name="我們用的套件, 大家也習慣稱 tf.Keras。">
            <a:extLst>
              <a:ext uri="{FF2B5EF4-FFF2-40B4-BE49-F238E27FC236}">
                <a16:creationId xmlns:a16="http://schemas.microsoft.com/office/drawing/2014/main" xmlns="" id="{FEA6DF56-51B3-4792-8742-FE03BC7F775C}"/>
              </a:ext>
            </a:extLst>
          </p:cNvPr>
          <p:cNvSpPr txBox="1"/>
          <p:nvPr/>
        </p:nvSpPr>
        <p:spPr>
          <a:xfrm>
            <a:off x="470076" y="3863201"/>
            <a:ext cx="8088177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組裝函數學習機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D89939EF-DAD6-402E-B9CD-61F6E4F2E04D}"/>
              </a:ext>
            </a:extLst>
          </p:cNvPr>
          <p:cNvGrpSpPr/>
          <p:nvPr/>
        </p:nvGrpSpPr>
        <p:grpSpPr>
          <a:xfrm>
            <a:off x="7566632" y="2764943"/>
            <a:ext cx="4304311" cy="1175878"/>
            <a:chOff x="4414979" y="3314095"/>
            <a:chExt cx="2258008" cy="1175878"/>
          </a:xfrm>
        </p:grpSpPr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48BD9F16-77AE-41D1-9FED-F3994F5D0B7B}"/>
                </a:ext>
              </a:extLst>
            </p:cNvPr>
            <p:cNvSpPr/>
            <p:nvPr/>
          </p:nvSpPr>
          <p:spPr>
            <a:xfrm rot="16200000">
              <a:off x="4365589" y="3686153"/>
              <a:ext cx="718855" cy="620075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cs typeface="Helvetica Neue Medium"/>
                <a:sym typeface="Helvetica Neue Medium"/>
              </a:endParaRPr>
            </a:p>
          </p:txBody>
        </p:sp>
        <p:sp>
          <p:nvSpPr>
            <p:cNvPr id="15" name="語音泡泡: 圓角矩形 14">
              <a:extLst>
                <a:ext uri="{FF2B5EF4-FFF2-40B4-BE49-F238E27FC236}">
                  <a16:creationId xmlns:a16="http://schemas.microsoft.com/office/drawing/2014/main" xmlns="" id="{AEC4C9F7-CC56-4F02-AB82-02C510775848}"/>
                </a:ext>
              </a:extLst>
            </p:cNvPr>
            <p:cNvSpPr/>
            <p:nvPr/>
          </p:nvSpPr>
          <p:spPr>
            <a:xfrm>
              <a:off x="4545743" y="3314095"/>
              <a:ext cx="2127244" cy="1175878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靠近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就被歸類到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（負評）</a:t>
              </a:r>
              <a:endParaRPr lang="en-US" altLang="zh-TW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靠近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就歸類到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（正評）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xmlns="" id="{9D5B01C1-3BD8-4AE7-847F-4ABC0A1BD398}"/>
              </a:ext>
            </a:extLst>
          </p:cNvPr>
          <p:cNvGrpSpPr/>
          <p:nvPr/>
        </p:nvGrpSpPr>
        <p:grpSpPr>
          <a:xfrm>
            <a:off x="7566631" y="4516917"/>
            <a:ext cx="4304309" cy="1175878"/>
            <a:chOff x="4414979" y="3314095"/>
            <a:chExt cx="2258007" cy="1175878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xmlns="" id="{FF98B275-06A9-4F22-9C60-F78C54074B76}"/>
                </a:ext>
              </a:extLst>
            </p:cNvPr>
            <p:cNvSpPr/>
            <p:nvPr/>
          </p:nvSpPr>
          <p:spPr>
            <a:xfrm rot="16200000">
              <a:off x="4365589" y="3686153"/>
              <a:ext cx="718855" cy="620075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cs typeface="Helvetica Neue Medium"/>
                <a:sym typeface="Helvetica Neue Medium"/>
              </a:endParaRPr>
            </a:p>
          </p:txBody>
        </p:sp>
        <p:sp>
          <p:nvSpPr>
            <p:cNvPr id="18" name="語音泡泡: 圓角矩形 17">
              <a:extLst>
                <a:ext uri="{FF2B5EF4-FFF2-40B4-BE49-F238E27FC236}">
                  <a16:creationId xmlns:a16="http://schemas.microsoft.com/office/drawing/2014/main" xmlns="" id="{CB95F8A0-9CAB-4F36-A7A2-D3F858FB1805}"/>
                </a:ext>
              </a:extLst>
            </p:cNvPr>
            <p:cNvSpPr/>
            <p:nvPr/>
          </p:nvSpPr>
          <p:spPr>
            <a:xfrm>
              <a:off x="4545742" y="3314095"/>
              <a:ext cx="2127244" cy="1175878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因為只要做二元分類 ，所以用 </a:t>
              </a:r>
              <a:r>
                <a:rPr lang="en-US" altLang="zh-TW" sz="2400" b="1" dirty="0" err="1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binary_crossentropy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當作損失函數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7296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三部曲之一：打造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函數學習機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先來欣賞我們的模型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5EFCDD0C-48A9-42C3-840E-BC96346C7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82"/>
          <a:stretch/>
        </p:blipFill>
        <p:spPr>
          <a:xfrm>
            <a:off x="531870" y="3235168"/>
            <a:ext cx="5993967" cy="27040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72F6EB1A-DE44-45D1-A6C0-49719C27C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951"/>
          <a:stretch/>
        </p:blipFill>
        <p:spPr>
          <a:xfrm>
            <a:off x="460621" y="2434623"/>
            <a:ext cx="11199509" cy="770940"/>
          </a:xfrm>
          <a:prstGeom prst="rect">
            <a:avLst/>
          </a:prstGeom>
        </p:spPr>
      </p:pic>
      <p:sp>
        <p:nvSpPr>
          <p:cNvPr id="11" name="泡泡引言框">
            <a:extLst>
              <a:ext uri="{FF2B5EF4-FFF2-40B4-BE49-F238E27FC236}">
                <a16:creationId xmlns:a16="http://schemas.microsoft.com/office/drawing/2014/main" xmlns="" id="{64D7A94B-66F6-476E-B3A2-01B4CA72AA2D}"/>
              </a:ext>
            </a:extLst>
          </p:cNvPr>
          <p:cNvSpPr/>
          <p:nvPr/>
        </p:nvSpPr>
        <p:spPr>
          <a:xfrm>
            <a:off x="9443034" y="3004002"/>
            <a:ext cx="2346463" cy="1645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90" y="0"/>
                </a:moveTo>
                <a:cubicBezTo>
                  <a:pt x="1025" y="0"/>
                  <a:pt x="0" y="1751"/>
                  <a:pt x="0" y="3911"/>
                </a:cubicBezTo>
                <a:lnTo>
                  <a:pt x="0" y="13394"/>
                </a:lnTo>
                <a:cubicBezTo>
                  <a:pt x="0" y="15554"/>
                  <a:pt x="1025" y="17307"/>
                  <a:pt x="2290" y="17307"/>
                </a:cubicBezTo>
                <a:lnTo>
                  <a:pt x="4328" y="17307"/>
                </a:lnTo>
                <a:lnTo>
                  <a:pt x="2035" y="21600"/>
                </a:lnTo>
                <a:lnTo>
                  <a:pt x="5749" y="17307"/>
                </a:lnTo>
                <a:lnTo>
                  <a:pt x="19310" y="17307"/>
                </a:lnTo>
                <a:cubicBezTo>
                  <a:pt x="20575" y="17307"/>
                  <a:pt x="21600" y="15554"/>
                  <a:pt x="21600" y="13394"/>
                </a:cubicBezTo>
                <a:lnTo>
                  <a:pt x="21600" y="3911"/>
                </a:lnTo>
                <a:cubicBezTo>
                  <a:pt x="21600" y="1751"/>
                  <a:pt x="20575" y="0"/>
                  <a:pt x="19310" y="0"/>
                </a:cubicBezTo>
                <a:lnTo>
                  <a:pt x="2290" y="0"/>
                </a:lnTo>
                <a:close/>
              </a:path>
            </a:pathLst>
          </a:custGeom>
          <a:solidFill>
            <a:srgbClr val="FFFFFF"/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80000"/>
              </a:lnSpc>
              <a:defRPr sz="4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第一次正式使用超酷炫 Gradio 套件!">
            <a:extLst>
              <a:ext uri="{FF2B5EF4-FFF2-40B4-BE49-F238E27FC236}">
                <a16:creationId xmlns:a16="http://schemas.microsoft.com/office/drawing/2014/main" xmlns="" id="{B08CBFAC-E5AF-42B6-8E8D-4FB2B47F7C26}"/>
              </a:ext>
            </a:extLst>
          </p:cNvPr>
          <p:cNvSpPr txBox="1"/>
          <p:nvPr/>
        </p:nvSpPr>
        <p:spPr>
          <a:xfrm>
            <a:off x="9503517" y="3210971"/>
            <a:ext cx="2232194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養成良好習慣，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欣賞一下模型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!</a:t>
            </a:r>
            <a:endParaRPr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" name="內容版面配置區 13">
            <a:extLst>
              <a:ext uri="{FF2B5EF4-FFF2-40B4-BE49-F238E27FC236}">
                <a16:creationId xmlns:a16="http://schemas.microsoft.com/office/drawing/2014/main" xmlns="" id="{8F851926-CBB3-4C78-9744-6DC6DBD05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40" y="3729311"/>
            <a:ext cx="1934008" cy="222687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9C595F8-22B9-448C-AFB5-2A0F20EF8A61}"/>
              </a:ext>
            </a:extLst>
          </p:cNvPr>
          <p:cNvSpPr/>
          <p:nvPr/>
        </p:nvSpPr>
        <p:spPr>
          <a:xfrm>
            <a:off x="5326633" y="4317785"/>
            <a:ext cx="854867" cy="380931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46597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7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三部曲之一：打造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函數學習機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78425" y="1813220"/>
            <a:ext cx="7706866" cy="83746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128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維的輸入到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128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個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LSTM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 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RNN 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層，</a:t>
            </a:r>
            <a:endParaRPr lang="en-US" altLang="zh-TW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到底有幾個參數呢？</a:t>
            </a:r>
            <a:endParaRPr lang="zh-TW" altLang="en-US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AAF94B81-4D54-4B50-9FE5-9C5B03E0C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0" t="11250" r="47945" b="7878"/>
          <a:stretch/>
        </p:blipFill>
        <p:spPr>
          <a:xfrm>
            <a:off x="497840" y="2809240"/>
            <a:ext cx="5598160" cy="495300"/>
          </a:xfrm>
          <a:prstGeom prst="rect">
            <a:avLst/>
          </a:prstGeom>
          <a:ln w="38100">
            <a:solidFill>
              <a:srgbClr val="919396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21778BA3-F1F3-4AEC-957D-216D8F804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02" y="3507668"/>
            <a:ext cx="1114646" cy="827540"/>
          </a:xfrm>
          <a:prstGeom prst="rect">
            <a:avLst/>
          </a:prstGeom>
        </p:spPr>
      </p:pic>
      <p:pic>
        <p:nvPicPr>
          <p:cNvPr id="14" name="內容版面配置區 16">
            <a:extLst>
              <a:ext uri="{FF2B5EF4-FFF2-40B4-BE49-F238E27FC236}">
                <a16:creationId xmlns:a16="http://schemas.microsoft.com/office/drawing/2014/main" xmlns="" id="{41D9E313-4CDD-4E76-B3B4-00D334D7BD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927" y="2775894"/>
            <a:ext cx="6469284" cy="3118628"/>
          </a:xfrm>
          <a:prstGeom prst="rect">
            <a:avLst/>
          </a:prstGeom>
        </p:spPr>
      </p:pic>
      <p:sp>
        <p:nvSpPr>
          <p:cNvPr id="15" name="第一次正式使用超酷炫 Gradio 套件!">
            <a:extLst>
              <a:ext uri="{FF2B5EF4-FFF2-40B4-BE49-F238E27FC236}">
                <a16:creationId xmlns:a16="http://schemas.microsoft.com/office/drawing/2014/main" xmlns="" id="{37D34DF5-B16A-4F79-B14D-9CDB1302CB43}"/>
              </a:ext>
            </a:extLst>
          </p:cNvPr>
          <p:cNvSpPr txBox="1"/>
          <p:nvPr/>
        </p:nvSpPr>
        <p:spPr>
          <a:xfrm>
            <a:off x="997302" y="4475470"/>
            <a:ext cx="3635814" cy="82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到前面</a:t>
            </a:r>
            <a:r>
              <a:rPr lang="en-US" altLang="zh-TW" sz="22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summary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結果去對答案，真的是 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131584 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！</a:t>
            </a:r>
            <a:endParaRPr sz="2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30245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8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03 </a:t>
            </a:r>
            <a:r>
              <a:rPr lang="zh-TW" altLang="en-US" dirty="0"/>
              <a:t>三部曲之二：訓練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一邊訓練一邊測試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596FB916-1E79-4EF4-8F38-1AC2314F9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73" y="2362396"/>
            <a:ext cx="9533600" cy="106660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A74ECA90-A988-4E90-9DDC-97B262552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17" y="3428999"/>
            <a:ext cx="7006347" cy="249053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E5F65477-24FB-4E85-A686-C17FDBBAB9CB}"/>
              </a:ext>
            </a:extLst>
          </p:cNvPr>
          <p:cNvSpPr/>
          <p:nvPr/>
        </p:nvSpPr>
        <p:spPr>
          <a:xfrm>
            <a:off x="1989875" y="2857604"/>
            <a:ext cx="5277199" cy="414985"/>
          </a:xfrm>
          <a:prstGeom prst="rect">
            <a:avLst/>
          </a:prstGeom>
          <a:noFill/>
          <a:ln w="381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31F7DE49-65F0-4E1E-AFF1-C1035DEAE8CE}"/>
              </a:ext>
            </a:extLst>
          </p:cNvPr>
          <p:cNvGrpSpPr/>
          <p:nvPr/>
        </p:nvGrpSpPr>
        <p:grpSpPr>
          <a:xfrm>
            <a:off x="7157423" y="3265615"/>
            <a:ext cx="4713519" cy="1126867"/>
            <a:chOff x="4200312" y="3081321"/>
            <a:chExt cx="2472676" cy="1126867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643C6762-F91B-4C2A-B9B6-AD862ECEFA27}"/>
                </a:ext>
              </a:extLst>
            </p:cNvPr>
            <p:cNvSpPr/>
            <p:nvPr/>
          </p:nvSpPr>
          <p:spPr>
            <a:xfrm rot="18086674">
              <a:off x="4304257" y="2977376"/>
              <a:ext cx="718855" cy="926746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語音泡泡: 圓角矩形 13">
              <a:extLst>
                <a:ext uri="{FF2B5EF4-FFF2-40B4-BE49-F238E27FC236}">
                  <a16:creationId xmlns:a16="http://schemas.microsoft.com/office/drawing/2014/main" xmlns="" id="{5492EC5C-B81B-4DC1-B217-6BB6F439CDEC}"/>
                </a:ext>
              </a:extLst>
            </p:cNvPr>
            <p:cNvSpPr/>
            <p:nvPr/>
          </p:nvSpPr>
          <p:spPr>
            <a:xfrm>
              <a:off x="4534030" y="3551672"/>
              <a:ext cx="2138958" cy="656516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達到每次結束都小考的效果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Sans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8910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9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03 </a:t>
            </a:r>
            <a:r>
              <a:rPr lang="zh-TW" altLang="en-US" dirty="0"/>
              <a:t>三部曲之二：訓練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A3DFA94D-339A-4A89-99BB-AF9EE786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驗證資料（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validation data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）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內容版面配置區 19">
            <a:extLst>
              <a:ext uri="{FF2B5EF4-FFF2-40B4-BE49-F238E27FC236}">
                <a16:creationId xmlns:a16="http://schemas.microsoft.com/office/drawing/2014/main" xmlns="" id="{45A12A18-83A2-4EDE-B591-6C9638F82F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85351"/>
            <a:ext cx="5171603" cy="3521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1" name="第一次正式使用超酷炫 Gradio 套件!">
            <a:extLst>
              <a:ext uri="{FF2B5EF4-FFF2-40B4-BE49-F238E27FC236}">
                <a16:creationId xmlns:a16="http://schemas.microsoft.com/office/drawing/2014/main" xmlns="" id="{1FACC6B0-6476-43E1-8ED5-66FD682A2D44}"/>
              </a:ext>
            </a:extLst>
          </p:cNvPr>
          <p:cNvSpPr txBox="1"/>
          <p:nvPr/>
        </p:nvSpPr>
        <p:spPr>
          <a:xfrm>
            <a:off x="1174425" y="2576685"/>
            <a:ext cx="4585351" cy="352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驗證資料不參與訓練，而是用來驗證我們模型是不是有像訓練資料結果一樣牢靠。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有些時候會把驗證資料和測試資料當一樣的東西。</a:t>
            </a: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endParaRPr lang="en-US" altLang="zh-TW" sz="2200" b="1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多數用了驗證資料的時候，還是有切另外一部份的數據，當作完完全全沒有參與訓練的測試資料。</a:t>
            </a:r>
            <a:endParaRPr sz="2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18403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5184</TotalTime>
  <Words>474</Words>
  <Application>Microsoft Office PowerPoint</Application>
  <PresentationFormat>自訂</PresentationFormat>
  <Paragraphs>60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22_BasicWhite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191</cp:revision>
  <dcterms:created xsi:type="dcterms:W3CDTF">2020-07-01T18:22:10Z</dcterms:created>
  <dcterms:modified xsi:type="dcterms:W3CDTF">2022-10-12T03:12:49Z</dcterms:modified>
</cp:coreProperties>
</file>