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98" r:id="rId2"/>
    <p:sldId id="342" r:id="rId3"/>
    <p:sldId id="348" r:id="rId4"/>
    <p:sldId id="349" r:id="rId5"/>
    <p:sldId id="350" r:id="rId6"/>
    <p:sldId id="343" r:id="rId7"/>
    <p:sldId id="351" r:id="rId8"/>
    <p:sldId id="352" r:id="rId9"/>
    <p:sldId id="353" r:id="rId10"/>
    <p:sldId id="354" r:id="rId11"/>
    <p:sldId id="344" r:id="rId12"/>
    <p:sldId id="345" r:id="rId13"/>
    <p:sldId id="355" r:id="rId14"/>
    <p:sldId id="356" r:id="rId15"/>
    <p:sldId id="3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9DDC6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》II-22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》II-22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打造真的可以使用的情意分析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預測正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/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負評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D1760D23-684D-4D4E-85DF-C385BD1B3085}"/>
              </a:ext>
            </a:extLst>
          </p:cNvPr>
          <p:cNvSpPr txBox="1"/>
          <p:nvPr/>
        </p:nvSpPr>
        <p:spPr>
          <a:xfrm>
            <a:off x="555374" y="2579842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交給訓練好的模型判斷這段句子應該是屬於正評還是負評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78DBEA5E-250C-4D07-9A12-20477DBD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4" y="3077401"/>
            <a:ext cx="10692265" cy="13236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4E3210D-6EEF-4865-AFAD-739F5CC453B3}"/>
              </a:ext>
            </a:extLst>
          </p:cNvPr>
          <p:cNvSpPr/>
          <p:nvPr/>
        </p:nvSpPr>
        <p:spPr>
          <a:xfrm>
            <a:off x="2951747" y="3198503"/>
            <a:ext cx="1219200" cy="595035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2311478D-6EF6-4816-B7A5-9C2E295B2527}"/>
              </a:ext>
            </a:extLst>
          </p:cNvPr>
          <p:cNvGrpSpPr/>
          <p:nvPr/>
        </p:nvGrpSpPr>
        <p:grpSpPr>
          <a:xfrm>
            <a:off x="7446706" y="3077401"/>
            <a:ext cx="4217449" cy="1122345"/>
            <a:chOff x="4263540" y="3233081"/>
            <a:chExt cx="2522848" cy="1122345"/>
          </a:xfrm>
        </p:grpSpPr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03C89CD9-68DB-418F-99F9-2A71C00EC0E6}"/>
                </a:ext>
              </a:extLst>
            </p:cNvPr>
            <p:cNvSpPr/>
            <p:nvPr/>
          </p:nvSpPr>
          <p:spPr>
            <a:xfrm rot="16200000">
              <a:off x="4400299" y="3495772"/>
              <a:ext cx="433553" cy="707072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="" xmlns:a16="http://schemas.microsoft.com/office/drawing/2014/main" id="{D8F964A4-904B-47AF-BF23-0C90FDCA38EC}"/>
                </a:ext>
              </a:extLst>
            </p:cNvPr>
            <p:cNvSpPr/>
            <p:nvPr/>
          </p:nvSpPr>
          <p:spPr>
            <a:xfrm>
              <a:off x="4537213" y="3233081"/>
              <a:ext cx="22491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即使只是一筆資料，外面也要再加上一個中括號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9" name="我們用的套件, 大家也習慣稱 tf.Keras。">
            <a:extLst>
              <a:ext uri="{FF2B5EF4-FFF2-40B4-BE49-F238E27FC236}">
                <a16:creationId xmlns="" xmlns:a16="http://schemas.microsoft.com/office/drawing/2014/main" id="{66E9E9C0-4C0C-45C9-BC64-D39A75058C36}"/>
              </a:ext>
            </a:extLst>
          </p:cNvPr>
          <p:cNvSpPr txBox="1"/>
          <p:nvPr/>
        </p:nvSpPr>
        <p:spPr>
          <a:xfrm>
            <a:off x="781192" y="5009866"/>
            <a:ext cx="1088296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注意每個人預測出來的結果都會不同，因為訓練模型的成效都是不一樣的！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64E6AB3-6D73-45B2-BFD9-CB0BDAE2347D}"/>
              </a:ext>
            </a:extLst>
          </p:cNvPr>
          <p:cNvSpPr/>
          <p:nvPr/>
        </p:nvSpPr>
        <p:spPr>
          <a:xfrm>
            <a:off x="781192" y="4969149"/>
            <a:ext cx="10239734" cy="595035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61663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輸入我們自己的評論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模型判斷反諷型評論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73D0F64-5325-4A8A-B63B-195EDC3E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4" y="2907005"/>
            <a:ext cx="10603664" cy="44472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A5CF6EF-7811-4471-94FE-5F70FD76A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" t="9513" b="12746"/>
          <a:stretch/>
        </p:blipFill>
        <p:spPr>
          <a:xfrm>
            <a:off x="593862" y="4076331"/>
            <a:ext cx="10530035" cy="679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4ED2EF34-BA59-4B42-A317-3D50C894E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0" t="1913" b="40580"/>
          <a:stretch/>
        </p:blipFill>
        <p:spPr>
          <a:xfrm>
            <a:off x="616687" y="4837007"/>
            <a:ext cx="10530035" cy="719892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C873CD5F-19AF-4E17-91CB-98D1CE23085C}"/>
              </a:ext>
            </a:extLst>
          </p:cNvPr>
          <p:cNvSpPr txBox="1"/>
          <p:nvPr/>
        </p:nvSpPr>
        <p:spPr>
          <a:xfrm>
            <a:off x="555374" y="2403380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輸入反諷評論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D330EF9A-74EF-4812-BA94-F7A7CA1E2EC8}"/>
              </a:ext>
            </a:extLst>
          </p:cNvPr>
          <p:cNvSpPr txBox="1"/>
          <p:nvPr/>
        </p:nvSpPr>
        <p:spPr>
          <a:xfrm>
            <a:off x="555374" y="3500281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模型判斷偏向「負評」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052C4805-10E7-47B6-8574-6D2BE4C7E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48" y="5587408"/>
            <a:ext cx="5463565" cy="3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Gradio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打造情意分析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Web App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安裝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gradio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2F99199A-3BDE-40FD-8547-0FE26162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68" y="3107909"/>
            <a:ext cx="10603876" cy="11962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FEB5C499-B7E4-403E-BA90-AD378D0B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8" y="4304167"/>
            <a:ext cx="10603876" cy="854201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60BB4E5B-ABAA-4EB0-B1AE-90C880960CCC}"/>
              </a:ext>
            </a:extLst>
          </p:cNvPr>
          <p:cNvSpPr txBox="1"/>
          <p:nvPr/>
        </p:nvSpPr>
        <p:spPr>
          <a:xfrm>
            <a:off x="591768" y="2594308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gradio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3389FDA0-E1D8-4D7C-AF9E-BADD2C0B48BF}"/>
              </a:ext>
            </a:extLst>
          </p:cNvPr>
          <p:cNvGrpSpPr/>
          <p:nvPr/>
        </p:nvGrpSpPr>
        <p:grpSpPr>
          <a:xfrm flipH="1">
            <a:off x="7648908" y="2980477"/>
            <a:ext cx="2662989" cy="1592379"/>
            <a:chOff x="9423265" y="3201728"/>
            <a:chExt cx="1674821" cy="1592379"/>
          </a:xfrm>
        </p:grpSpPr>
        <p:sp>
          <p:nvSpPr>
            <p:cNvPr id="13" name="泡泡引言框">
              <a:extLst>
                <a:ext uri="{FF2B5EF4-FFF2-40B4-BE49-F238E27FC236}">
                  <a16:creationId xmlns="" xmlns:a16="http://schemas.microsoft.com/office/drawing/2014/main" id="{E377D34F-6F9A-437C-B73C-572E9AD59967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第一次正式使用超酷炫 Gradio 套件!">
              <a:extLst>
                <a:ext uri="{FF2B5EF4-FFF2-40B4-BE49-F238E27FC236}">
                  <a16:creationId xmlns="" xmlns:a16="http://schemas.microsoft.com/office/drawing/2014/main" id="{07482BDC-E2FA-4FC5-B25F-816F84DC3213}"/>
                </a:ext>
              </a:extLst>
            </p:cNvPr>
            <p:cNvSpPr txBox="1"/>
            <p:nvPr/>
          </p:nvSpPr>
          <p:spPr>
            <a:xfrm>
              <a:off x="9482576" y="3369405"/>
              <a:ext cx="1526548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大家可以回去複習一下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冒險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5 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5" name="內容版面配置區 13">
            <a:extLst>
              <a:ext uri="{FF2B5EF4-FFF2-40B4-BE49-F238E27FC236}">
                <a16:creationId xmlns="" xmlns:a16="http://schemas.microsoft.com/office/drawing/2014/main" id="{00BE31B8-D251-46A9-B9A2-79CEBB033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78" y="3546888"/>
            <a:ext cx="1780486" cy="24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Gradio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打造情意分析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Web App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建立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gradio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互動函式與介面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4DCAB02-560B-45D5-BE76-73C13EDA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7" y="2667216"/>
            <a:ext cx="10517954" cy="19056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69AA24F3-7268-4170-982B-7962BB85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3" y="4765360"/>
            <a:ext cx="10591178" cy="110634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D9DFED45-D446-474A-BCC0-F06156655A1D}"/>
              </a:ext>
            </a:extLst>
          </p:cNvPr>
          <p:cNvGrpSpPr/>
          <p:nvPr/>
        </p:nvGrpSpPr>
        <p:grpSpPr>
          <a:xfrm>
            <a:off x="8883227" y="3479009"/>
            <a:ext cx="2780929" cy="1535399"/>
            <a:chOff x="4604718" y="3002297"/>
            <a:chExt cx="2424357" cy="1535399"/>
          </a:xfrm>
        </p:grpSpPr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94FD90E3-C8C7-47FE-85B1-59E9359A14B8}"/>
                </a:ext>
              </a:extLst>
            </p:cNvPr>
            <p:cNvSpPr/>
            <p:nvPr/>
          </p:nvSpPr>
          <p:spPr>
            <a:xfrm rot="12945528">
              <a:off x="4604718" y="3355683"/>
              <a:ext cx="377963" cy="1182013"/>
            </a:xfrm>
            <a:prstGeom prst="triangle">
              <a:avLst>
                <a:gd name="adj" fmla="val 78589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2163CE97-4A52-47F3-AFF7-1857F363D968}"/>
                </a:ext>
              </a:extLst>
            </p:cNvPr>
            <p:cNvSpPr/>
            <p:nvPr/>
          </p:nvSpPr>
          <p:spPr>
            <a:xfrm>
              <a:off x="4793700" y="3002297"/>
              <a:ext cx="22353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輸入是一段文字，輸出是數字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414E0F3-573F-4D5D-A118-42CDD0778EE3}"/>
              </a:ext>
            </a:extLst>
          </p:cNvPr>
          <p:cNvSpPr/>
          <p:nvPr/>
        </p:nvSpPr>
        <p:spPr>
          <a:xfrm>
            <a:off x="5837632" y="4813846"/>
            <a:ext cx="4974747" cy="595035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403444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Gradio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打造情意分析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Web App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上架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web app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988E1802-4BAB-4F95-83F4-570A5346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8" y="2687887"/>
            <a:ext cx="10591178" cy="741113"/>
          </a:xfrm>
          <a:prstGeom prst="rect">
            <a:avLst/>
          </a:prstGeom>
        </p:spPr>
      </p:pic>
      <p:sp>
        <p:nvSpPr>
          <p:cNvPr id="13" name="第一次正式使用超酷炫 Gradio 套件!">
            <a:extLst>
              <a:ext uri="{FF2B5EF4-FFF2-40B4-BE49-F238E27FC236}">
                <a16:creationId xmlns="" xmlns:a16="http://schemas.microsoft.com/office/drawing/2014/main" id="{D49C62FB-E9F2-4B15-8C11-A6B4DE9ECE68}"/>
              </a:ext>
            </a:extLst>
          </p:cNvPr>
          <p:cNvSpPr txBox="1"/>
          <p:nvPr/>
        </p:nvSpPr>
        <p:spPr>
          <a:xfrm flipH="1">
            <a:off x="3743947" y="4970835"/>
            <a:ext cx="519901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Iface.launch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(share = True)</a:t>
            </a:r>
            <a:endParaRPr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448D33E4-DF02-422B-897F-F68E15F50B5E}"/>
              </a:ext>
            </a:extLst>
          </p:cNvPr>
          <p:cNvGrpSpPr/>
          <p:nvPr/>
        </p:nvGrpSpPr>
        <p:grpSpPr>
          <a:xfrm>
            <a:off x="3579243" y="3665666"/>
            <a:ext cx="5033514" cy="1325304"/>
            <a:chOff x="3782759" y="3919316"/>
            <a:chExt cx="3312696" cy="1663337"/>
          </a:xfrm>
        </p:grpSpPr>
        <p:sp>
          <p:nvSpPr>
            <p:cNvPr id="15" name="泡泡引言框">
              <a:extLst>
                <a:ext uri="{FF2B5EF4-FFF2-40B4-BE49-F238E27FC236}">
                  <a16:creationId xmlns="" xmlns:a16="http://schemas.microsoft.com/office/drawing/2014/main" id="{1DDB35F8-945B-4519-8638-4A3424A00FD3}"/>
                </a:ext>
              </a:extLst>
            </p:cNvPr>
            <p:cNvSpPr/>
            <p:nvPr/>
          </p:nvSpPr>
          <p:spPr>
            <a:xfrm flipH="1">
              <a:off x="3782759" y="3919316"/>
              <a:ext cx="3312696" cy="166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第一次正式使用超酷炫 Gradio 套件!">
              <a:extLst>
                <a:ext uri="{FF2B5EF4-FFF2-40B4-BE49-F238E27FC236}">
                  <a16:creationId xmlns="" xmlns:a16="http://schemas.microsoft.com/office/drawing/2014/main" id="{D3438AAA-0A1C-434E-9870-A595704D295F}"/>
                </a:ext>
              </a:extLst>
            </p:cNvPr>
            <p:cNvSpPr txBox="1"/>
            <p:nvPr/>
          </p:nvSpPr>
          <p:spPr>
            <a:xfrm flipH="1">
              <a:off x="3891155" y="3999199"/>
              <a:ext cx="3151512" cy="1108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在自己的電腦上記得要設定</a:t>
              </a:r>
              <a:endParaRPr lang="en-US" altLang="zh-TW" sz="2400" b="1" dirty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share = True,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這樣別</a:t>
              </a:r>
              <a:r>
                <a:rPr lang="zh-TW" altLang="en-US" sz="2400" b="1">
                  <a:latin typeface="微軟正黑體" pitchFamily="34" charset="-120"/>
                  <a:ea typeface="微軟正黑體" pitchFamily="34" charset="-120"/>
                </a:rPr>
                <a:t>人才</a:t>
              </a:r>
              <a:r>
                <a:rPr lang="zh-TW" altLang="en-US" sz="2400" b="1" smtClean="0">
                  <a:latin typeface="微軟正黑體" pitchFamily="34" charset="-120"/>
                  <a:ea typeface="微軟正黑體" pitchFamily="34" charset="-120"/>
                </a:rPr>
                <a:t>看得到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6" name="內容版面配置區 16">
            <a:extLst>
              <a:ext uri="{FF2B5EF4-FFF2-40B4-BE49-F238E27FC236}">
                <a16:creationId xmlns="" xmlns:a16="http://schemas.microsoft.com/office/drawing/2014/main" id="{AEB65C80-3110-45DD-8CC6-1F079BD10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52" y="3804866"/>
            <a:ext cx="2030155" cy="2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914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.split()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函式試試看設定不同的分切依據會有什麼結果？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多嘗試輸入許多不同的評論，看看有哪些是正評，又有哪些是負評呢？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將存好的模型和訓練權重讀回來用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老樣子先掛接雲端硬碟與資料夾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4EB9D05-1BAC-4303-88E5-9931A245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3041556"/>
            <a:ext cx="10780126" cy="158267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F41AA6BE-4FAD-4A70-8A0C-D8798AC1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2" y="5026200"/>
            <a:ext cx="10957144" cy="82894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456AAFF9-E65F-49E2-94B9-16B754A18A71}"/>
              </a:ext>
            </a:extLst>
          </p:cNvPr>
          <p:cNvSpPr txBox="1"/>
          <p:nvPr/>
        </p:nvSpPr>
        <p:spPr>
          <a:xfrm>
            <a:off x="470079" y="2562213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與雲端硬碟做連結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8F061784-8673-4413-8D1F-EFB53EF11136}"/>
              </a:ext>
            </a:extLst>
          </p:cNvPr>
          <p:cNvSpPr txBox="1"/>
          <p:nvPr/>
        </p:nvSpPr>
        <p:spPr>
          <a:xfrm>
            <a:off x="470079" y="4589976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更改路徑到要儲存模型和權重的資料夾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將存好的模型和訓練權重讀回來用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將模型和訓練權重讀回來用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C115DAB9-DADA-469D-9718-0E3CE807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8" y="3154380"/>
            <a:ext cx="10654839" cy="8842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F2D702F4-42B3-4BD4-8658-482242FF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8" y="4740003"/>
            <a:ext cx="10853748" cy="1047858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2EDBF4F2-03BC-4690-897E-C12172476AA3}"/>
              </a:ext>
            </a:extLst>
          </p:cNvPr>
          <p:cNvSpPr txBox="1"/>
          <p:nvPr/>
        </p:nvSpPr>
        <p:spPr>
          <a:xfrm>
            <a:off x="470079" y="2562214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tensorflow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中讀入可以幫忙讀取模型架構檔案的套件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A89DB921-94AF-416E-A457-8F9DBC6F7FE9}"/>
              </a:ext>
            </a:extLst>
          </p:cNvPr>
          <p:cNvSpPr txBox="1"/>
          <p:nvPr/>
        </p:nvSpPr>
        <p:spPr>
          <a:xfrm>
            <a:off x="470079" y="4128295"/>
            <a:ext cx="11436171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讀入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json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格式存的模型，並依序先將模型的架構讀回來，再把權重放回去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62199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將存好的模型和訓練權重讀回來用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組裝模型和訓練權重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0541D32B-E9DA-4DF7-A014-9706E022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5" y="2427049"/>
            <a:ext cx="9192375" cy="1220051"/>
          </a:xfrm>
          <a:prstGeom prst="rect">
            <a:avLst/>
          </a:prstGeom>
        </p:spPr>
      </p:pic>
      <p:pic>
        <p:nvPicPr>
          <p:cNvPr id="13" name="內容版面配置區 4">
            <a:extLst>
              <a:ext uri="{FF2B5EF4-FFF2-40B4-BE49-F238E27FC236}">
                <a16:creationId xmlns="" xmlns:a16="http://schemas.microsoft.com/office/drawing/2014/main" id="{7828DB64-2F6F-463B-8A63-8319FB649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0" b="96282" l="613" r="98593">
                        <a14:foregroundMark x1="7615" y1="29289" x2="9527" y2="38943"/>
                        <a14:foregroundMark x1="9527" y1="38943" x2="14399" y2="47489"/>
                        <a14:foregroundMark x1="14399" y1="47489" x2="47961" y2="69928"/>
                        <a14:foregroundMark x1="47961" y1="69928" x2="76110" y2="74951"/>
                        <a14:foregroundMark x1="76110" y1="74951" x2="94370" y2="70972"/>
                        <a14:foregroundMark x1="8697" y1="69733" x2="71996" y2="70776"/>
                        <a14:foregroundMark x1="71996" y1="70776" x2="78419" y2="69798"/>
                        <a14:foregroundMark x1="78419" y1="69798" x2="85312" y2="64840"/>
                        <a14:foregroundMark x1="85312" y1="64840" x2="91267" y2="64253"/>
                        <a14:foregroundMark x1="91267" y1="64253" x2="97474" y2="66210"/>
                        <a14:foregroundMark x1="97474" y1="66210" x2="96572" y2="76321"/>
                        <a14:foregroundMark x1="96572" y1="76321" x2="23205" y2="87215"/>
                        <a14:foregroundMark x1="23205" y1="87215" x2="12450" y2="69928"/>
                        <a14:foregroundMark x1="12450" y1="69928" x2="7903" y2="45662"/>
                        <a14:foregroundMark x1="7903" y1="45662" x2="4258" y2="60339"/>
                        <a14:foregroundMark x1="4258" y1="60339" x2="4078" y2="76386"/>
                        <a14:foregroundMark x1="4078" y1="76386" x2="10610" y2="77169"/>
                        <a14:foregroundMark x1="10610" y1="77169" x2="20318" y2="54664"/>
                        <a14:foregroundMark x1="20318" y1="54664" x2="24215" y2="26614"/>
                        <a14:foregroundMark x1="24215" y1="26614" x2="12559" y2="42727"/>
                        <a14:foregroundMark x1="12559" y1="42727" x2="9094" y2="57795"/>
                        <a14:foregroundMark x1="9094" y1="57795" x2="10393" y2="72342"/>
                        <a14:foregroundMark x1="10393" y1="72342" x2="18838" y2="70776"/>
                        <a14:foregroundMark x1="18838" y1="70776" x2="22194" y2="54012"/>
                        <a14:foregroundMark x1="22194" y1="54012" x2="21581" y2="41422"/>
                        <a14:foregroundMark x1="21581" y1="41422" x2="12631" y2="39791"/>
                        <a14:foregroundMark x1="12631" y1="39791" x2="5846" y2="48598"/>
                        <a14:foregroundMark x1="5846" y1="48598" x2="3031" y2="63731"/>
                        <a14:foregroundMark x1="3031" y1="63731" x2="4367" y2="78604"/>
                        <a14:foregroundMark x1="4367" y1="78604" x2="11332" y2="78474"/>
                        <a14:foregroundMark x1="11332" y1="78474" x2="15987" y2="61252"/>
                        <a14:foregroundMark x1="15987" y1="61252" x2="16420" y2="49250"/>
                        <a14:foregroundMark x1="16420" y1="49250" x2="8986" y2="72016"/>
                        <a14:foregroundMark x1="8986" y1="72016" x2="9311" y2="76386"/>
                        <a14:foregroundMark x1="5702" y1="42531" x2="3645" y2="69602"/>
                        <a14:foregroundMark x1="3645" y1="69602" x2="4114" y2="70972"/>
                        <a14:foregroundMark x1="3609" y1="44879" x2="14038" y2="96347"/>
                        <a14:foregroundMark x1="14038" y1="96347" x2="16637" y2="90150"/>
                        <a14:foregroundMark x1="45976" y1="87476" x2="55828" y2="88519"/>
                        <a14:foregroundMark x1="55828" y1="88519" x2="77445" y2="84540"/>
                        <a14:foregroundMark x1="19524" y1="77495" x2="35150" y2="78735"/>
                        <a14:foregroundMark x1="18730" y1="84736" x2="30206" y2="86301"/>
                        <a14:foregroundMark x1="30206" y1="86301" x2="33273" y2="85453"/>
                        <a14:foregroundMark x1="20751" y1="79843" x2="34572" y2="79843"/>
                        <a14:foregroundMark x1="97871" y1="64449" x2="98593" y2="74755"/>
                        <a14:foregroundMark x1="52111" y1="62427" x2="84266" y2="65166"/>
                        <a14:foregroundMark x1="93865" y1="59556" x2="93576" y2="82583"/>
                        <a14:foregroundMark x1="12126" y1="27658" x2="14832" y2="42205"/>
                        <a14:foregroundMark x1="18044" y1="27136" x2="18441" y2="36008"/>
                        <a14:foregroundMark x1="15410" y1="29159" x2="16745" y2="42727"/>
                        <a14:foregroundMark x1="6099" y1="34768" x2="9780" y2="45466"/>
                        <a14:foregroundMark x1="9780" y1="45466" x2="9924" y2="45597"/>
                        <a14:foregroundMark x1="613" y1="40183" x2="5594" y2="56491"/>
                        <a14:foregroundMark x1="4006" y1="36399" x2="6604" y2="57599"/>
                        <a14:foregroundMark x1="24829" y1="36399" x2="26344" y2="48337"/>
                        <a14:foregroundMark x1="50595" y1="48663" x2="56333" y2="48337"/>
                        <a14:foregroundMark x1="56333" y1="48337" x2="58896" y2="46184"/>
                        <a14:foregroundMark x1="52292" y1="46706" x2="61205" y2="48141"/>
                        <a14:foregroundMark x1="49008" y1="48141" x2="61602" y2="48858"/>
                        <a14:foregroundMark x1="60628" y1="47032" x2="58102" y2="48858"/>
                        <a14:foregroundMark x1="51209" y1="46510" x2="52003" y2="48337"/>
                        <a14:foregroundMark x1="49585" y1="46510" x2="50884" y2="50685"/>
                        <a14:foregroundMark x1="49008" y1="46510" x2="51281" y2="50685"/>
                        <a14:foregroundMark x1="48575" y1="48858" x2="51895" y2="50163"/>
                        <a14:foregroundMark x1="49296" y1="48141" x2="50992" y2="52707"/>
                        <a14:foregroundMark x1="61602" y1="47815" x2="59798" y2="51076"/>
                        <a14:foregroundMark x1="25442" y1="39074" x2="27535" y2="48532"/>
                        <a14:backgroundMark x1="28040" y1="27854" x2="34464" y2="27854"/>
                        <a14:backgroundMark x1="39769" y1="37312" x2="38253" y2="45271"/>
                        <a14:backgroundMark x1="32371" y1="43444" x2="36557" y2="43836"/>
                        <a14:backgroundMark x1="30639" y1="38160" x2="33959" y2="39465"/>
                        <a14:backgroundMark x1="29845" y1="35095" x2="32948" y2="47228"/>
                        <a14:backgroundMark x1="42981" y1="39987" x2="50776" y2="42988"/>
                        <a14:backgroundMark x1="50776" y1="42988" x2="59004" y2="41096"/>
                        <a14:backgroundMark x1="42981" y1="36399" x2="43486" y2="41813"/>
                        <a14:backgroundMark x1="28654" y1="30398" x2="32876" y2="37834"/>
                        <a14:backgroundMark x1="29556" y1="32224" x2="31072" y2="39074"/>
                        <a14:backgroundMark x1="29051" y1="34768" x2="33093" y2="42270"/>
                        <a14:backgroundMark x1="33093" y1="42270" x2="40058" y2="42922"/>
                        <a14:backgroundMark x1="40058" y1="42922" x2="45471" y2="40639"/>
                        <a14:backgroundMark x1="45471" y1="40639" x2="45471" y2="40183"/>
                        <a14:backgroundMark x1="40274" y1="40705" x2="43161" y2="40900"/>
                        <a14:backgroundMark x1="29448" y1="3979" x2="34681" y2="7763"/>
                        <a14:backgroundMark x1="34681" y1="7763" x2="34681" y2="7763"/>
                        <a14:backgroundMark x1="33454" y1="46184" x2="34969" y2="45466"/>
                        <a14:backgroundMark x1="31072" y1="45075" x2="33959" y2="45988"/>
                        <a14:backgroundMark x1="29664" y1="36204" x2="30242" y2="36399"/>
                        <a14:backgroundMark x1="29267" y1="35290" x2="32263" y2="40378"/>
                        <a14:backgroundMark x1="28762" y1="35095" x2="32154" y2="43249"/>
                        <a14:backgroundMark x1="32154" y1="43249" x2="32154" y2="43249"/>
                        <a14:backgroundMark x1="29340" y1="37117" x2="31649" y2="43640"/>
                        <a14:backgroundMark x1="28762" y1="33464" x2="33057" y2="44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094" t="42519"/>
          <a:stretch/>
        </p:blipFill>
        <p:spPr>
          <a:xfrm>
            <a:off x="6601408" y="3647100"/>
            <a:ext cx="3842067" cy="2309383"/>
          </a:xfrm>
          <a:prstGeom prst="rect">
            <a:avLst/>
          </a:prstGeom>
        </p:spPr>
      </p:pic>
      <p:pic>
        <p:nvPicPr>
          <p:cNvPr id="14" name="內容版面配置區 4">
            <a:extLst>
              <a:ext uri="{FF2B5EF4-FFF2-40B4-BE49-F238E27FC236}">
                <a16:creationId xmlns="" xmlns:a16="http://schemas.microsoft.com/office/drawing/2014/main" id="{25FC9AD0-C8E9-490A-99C1-4A575A2116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50" b="96282" l="613" r="98593">
                        <a14:foregroundMark x1="7615" y1="29289" x2="9527" y2="38943"/>
                        <a14:foregroundMark x1="9527" y1="38943" x2="14399" y2="47489"/>
                        <a14:foregroundMark x1="14399" y1="47489" x2="47961" y2="69928"/>
                        <a14:foregroundMark x1="47961" y1="69928" x2="76110" y2="74951"/>
                        <a14:foregroundMark x1="76110" y1="74951" x2="94370" y2="70972"/>
                        <a14:foregroundMark x1="8697" y1="69733" x2="71996" y2="70776"/>
                        <a14:foregroundMark x1="71996" y1="70776" x2="78419" y2="69798"/>
                        <a14:foregroundMark x1="78419" y1="69798" x2="85312" y2="64840"/>
                        <a14:foregroundMark x1="85312" y1="64840" x2="91267" y2="64253"/>
                        <a14:foregroundMark x1="91267" y1="64253" x2="97474" y2="66210"/>
                        <a14:foregroundMark x1="97474" y1="66210" x2="96572" y2="76321"/>
                        <a14:foregroundMark x1="96572" y1="76321" x2="23205" y2="87215"/>
                        <a14:foregroundMark x1="23205" y1="87215" x2="12450" y2="69928"/>
                        <a14:foregroundMark x1="12450" y1="69928" x2="7903" y2="45662"/>
                        <a14:foregroundMark x1="7903" y1="45662" x2="4258" y2="60339"/>
                        <a14:foregroundMark x1="4258" y1="60339" x2="4078" y2="76386"/>
                        <a14:foregroundMark x1="4078" y1="76386" x2="10610" y2="77169"/>
                        <a14:foregroundMark x1="10610" y1="77169" x2="20318" y2="54664"/>
                        <a14:foregroundMark x1="20318" y1="54664" x2="24215" y2="26614"/>
                        <a14:foregroundMark x1="24215" y1="26614" x2="12559" y2="42727"/>
                        <a14:foregroundMark x1="12559" y1="42727" x2="9094" y2="57795"/>
                        <a14:foregroundMark x1="9094" y1="57795" x2="10393" y2="72342"/>
                        <a14:foregroundMark x1="10393" y1="72342" x2="18838" y2="70776"/>
                        <a14:foregroundMark x1="18838" y1="70776" x2="22194" y2="54012"/>
                        <a14:foregroundMark x1="22194" y1="54012" x2="21581" y2="41422"/>
                        <a14:foregroundMark x1="21581" y1="41422" x2="12631" y2="39791"/>
                        <a14:foregroundMark x1="12631" y1="39791" x2="5846" y2="48598"/>
                        <a14:foregroundMark x1="5846" y1="48598" x2="3031" y2="63731"/>
                        <a14:foregroundMark x1="3031" y1="63731" x2="4367" y2="78604"/>
                        <a14:foregroundMark x1="4367" y1="78604" x2="11332" y2="78474"/>
                        <a14:foregroundMark x1="11332" y1="78474" x2="15987" y2="61252"/>
                        <a14:foregroundMark x1="15987" y1="61252" x2="16420" y2="49250"/>
                        <a14:foregroundMark x1="16420" y1="49250" x2="8986" y2="72016"/>
                        <a14:foregroundMark x1="8986" y1="72016" x2="9311" y2="76386"/>
                        <a14:foregroundMark x1="5702" y1="42531" x2="3645" y2="69602"/>
                        <a14:foregroundMark x1="3645" y1="69602" x2="4114" y2="70972"/>
                        <a14:foregroundMark x1="3609" y1="44879" x2="14038" y2="96347"/>
                        <a14:foregroundMark x1="14038" y1="96347" x2="16637" y2="90150"/>
                        <a14:foregroundMark x1="45976" y1="87476" x2="55828" y2="88519"/>
                        <a14:foregroundMark x1="55828" y1="88519" x2="77445" y2="84540"/>
                        <a14:foregroundMark x1="19524" y1="77495" x2="35150" y2="78735"/>
                        <a14:foregroundMark x1="18730" y1="84736" x2="30206" y2="86301"/>
                        <a14:foregroundMark x1="30206" y1="86301" x2="33273" y2="85453"/>
                        <a14:foregroundMark x1="20751" y1="79843" x2="34572" y2="79843"/>
                        <a14:foregroundMark x1="97871" y1="64449" x2="98593" y2="74755"/>
                        <a14:foregroundMark x1="52111" y1="62427" x2="84266" y2="65166"/>
                        <a14:foregroundMark x1="93865" y1="59556" x2="93576" y2="82583"/>
                        <a14:foregroundMark x1="12126" y1="27658" x2="14832" y2="42205"/>
                        <a14:foregroundMark x1="18044" y1="27136" x2="18441" y2="36008"/>
                        <a14:foregroundMark x1="15410" y1="29159" x2="16745" y2="42727"/>
                        <a14:foregroundMark x1="6099" y1="34768" x2="9780" y2="45466"/>
                        <a14:foregroundMark x1="9780" y1="45466" x2="9924" y2="45597"/>
                        <a14:foregroundMark x1="613" y1="40183" x2="5594" y2="56491"/>
                        <a14:foregroundMark x1="4006" y1="36399" x2="6604" y2="57599"/>
                        <a14:foregroundMark x1="24829" y1="36399" x2="26344" y2="48337"/>
                        <a14:foregroundMark x1="50595" y1="48663" x2="56333" y2="48337"/>
                        <a14:foregroundMark x1="56333" y1="48337" x2="58896" y2="46184"/>
                        <a14:foregroundMark x1="52292" y1="46706" x2="61205" y2="48141"/>
                        <a14:foregroundMark x1="49008" y1="48141" x2="61602" y2="48858"/>
                        <a14:foregroundMark x1="60628" y1="47032" x2="58102" y2="48858"/>
                        <a14:foregroundMark x1="51209" y1="46510" x2="52003" y2="48337"/>
                        <a14:foregroundMark x1="49585" y1="46510" x2="50884" y2="50685"/>
                        <a14:foregroundMark x1="49008" y1="46510" x2="51281" y2="50685"/>
                        <a14:foregroundMark x1="48575" y1="48858" x2="51895" y2="50163"/>
                        <a14:foregroundMark x1="49296" y1="48141" x2="50992" y2="52707"/>
                        <a14:foregroundMark x1="61602" y1="47815" x2="59798" y2="51076"/>
                        <a14:foregroundMark x1="25442" y1="39074" x2="27535" y2="48532"/>
                        <a14:backgroundMark x1="28040" y1="27854" x2="34464" y2="27854"/>
                        <a14:backgroundMark x1="39769" y1="37312" x2="38253" y2="45271"/>
                        <a14:backgroundMark x1="32371" y1="43444" x2="36557" y2="43836"/>
                        <a14:backgroundMark x1="30639" y1="38160" x2="33959" y2="39465"/>
                        <a14:backgroundMark x1="29845" y1="35095" x2="32948" y2="47228"/>
                        <a14:backgroundMark x1="42981" y1="39987" x2="50776" y2="42988"/>
                        <a14:backgroundMark x1="50776" y1="42988" x2="59004" y2="41096"/>
                        <a14:backgroundMark x1="42981" y1="36399" x2="43486" y2="41813"/>
                        <a14:backgroundMark x1="28654" y1="30398" x2="32876" y2="37834"/>
                        <a14:backgroundMark x1="29556" y1="32224" x2="31072" y2="39074"/>
                        <a14:backgroundMark x1="29051" y1="34768" x2="33093" y2="42270"/>
                        <a14:backgroundMark x1="33093" y1="42270" x2="40058" y2="42922"/>
                        <a14:backgroundMark x1="40058" y1="42922" x2="45471" y2="40639"/>
                        <a14:backgroundMark x1="45471" y1="40639" x2="45471" y2="40183"/>
                        <a14:backgroundMark x1="40274" y1="40705" x2="43161" y2="40900"/>
                        <a14:backgroundMark x1="29448" y1="3979" x2="34681" y2="7763"/>
                        <a14:backgroundMark x1="34681" y1="7763" x2="34681" y2="7763"/>
                        <a14:backgroundMark x1="33454" y1="46184" x2="34969" y2="45466"/>
                        <a14:backgroundMark x1="31072" y1="45075" x2="33959" y2="45988"/>
                        <a14:backgroundMark x1="29664" y1="36204" x2="30242" y2="36399"/>
                        <a14:backgroundMark x1="29267" y1="35290" x2="32263" y2="40378"/>
                        <a14:backgroundMark x1="28762" y1="35095" x2="32154" y2="43249"/>
                        <a14:backgroundMark x1="32154" y1="43249" x2="32154" y2="43249"/>
                        <a14:backgroundMark x1="29340" y1="37117" x2="31649" y2="43640"/>
                        <a14:backgroundMark x1="28762" y1="33464" x2="33057" y2="44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16" t="26923" r="70037"/>
          <a:stretch/>
        </p:blipFill>
        <p:spPr>
          <a:xfrm>
            <a:off x="4433637" y="3828288"/>
            <a:ext cx="1662363" cy="2128195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="" xmlns:a16="http://schemas.microsoft.com/office/drawing/2014/main" id="{B5064E58-AB34-4C31-8D77-549AE6BD5D3D}"/>
              </a:ext>
            </a:extLst>
          </p:cNvPr>
          <p:cNvGrpSpPr/>
          <p:nvPr/>
        </p:nvGrpSpPr>
        <p:grpSpPr>
          <a:xfrm flipH="1">
            <a:off x="1370555" y="3811299"/>
            <a:ext cx="2718094" cy="1609368"/>
            <a:chOff x="9423265" y="3184739"/>
            <a:chExt cx="1674821" cy="1609368"/>
          </a:xfrm>
        </p:grpSpPr>
        <p:sp>
          <p:nvSpPr>
            <p:cNvPr id="16" name="泡泡引言框">
              <a:extLst>
                <a:ext uri="{FF2B5EF4-FFF2-40B4-BE49-F238E27FC236}">
                  <a16:creationId xmlns="" xmlns:a16="http://schemas.microsoft.com/office/drawing/2014/main" id="{8892A35E-0B67-4E1C-9105-948B5BE5445A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第一次正式使用超酷炫 Gradio 套件!">
              <a:extLst>
                <a:ext uri="{FF2B5EF4-FFF2-40B4-BE49-F238E27FC236}">
                  <a16:creationId xmlns="" xmlns:a16="http://schemas.microsoft.com/office/drawing/2014/main" id="{875C11E2-3E99-484E-9481-40BDC17E65EC}"/>
                </a:ext>
              </a:extLst>
            </p:cNvPr>
            <p:cNvSpPr txBox="1"/>
            <p:nvPr/>
          </p:nvSpPr>
          <p:spPr>
            <a:xfrm>
              <a:off x="9482576" y="3184739"/>
              <a:ext cx="1526548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記得模型、權重分開存，讀回來要做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組裝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的工作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078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將存好的模型和訓練權重讀回來用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確認模型長相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1F4BFEAA-7040-4FE6-8600-60D96100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1" y="2393125"/>
            <a:ext cx="10653580" cy="8104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B18BC80-1F65-473D-81A2-19847276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5" y="3203563"/>
            <a:ext cx="5808403" cy="27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3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知道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IMDb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資料集裡對文字的編碼規則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6F93F076-89ED-48BB-8ED0-392B099A0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6" b="8459"/>
          <a:stretch/>
        </p:blipFill>
        <p:spPr>
          <a:xfrm>
            <a:off x="470042" y="2850858"/>
            <a:ext cx="9973949" cy="5845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B7487D7C-E91E-4C58-AEE3-0240A9D51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" t="5084" b="8414"/>
          <a:stretch/>
        </p:blipFill>
        <p:spPr>
          <a:xfrm>
            <a:off x="469889" y="3867911"/>
            <a:ext cx="9974102" cy="665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4E72EE06-E5CE-4A27-BD0A-18AF5B2FC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" t="3984" b="44021"/>
          <a:stretch/>
        </p:blipFill>
        <p:spPr>
          <a:xfrm>
            <a:off x="469964" y="5015971"/>
            <a:ext cx="9974027" cy="652549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7FD9DF10-A6CF-4952-9CEB-353D52DBEF05}"/>
              </a:ext>
            </a:extLst>
          </p:cNvPr>
          <p:cNvSpPr txBox="1"/>
          <p:nvPr/>
        </p:nvSpPr>
        <p:spPr>
          <a:xfrm>
            <a:off x="470042" y="2382180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讀入原本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IMDb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資料集裡對文字的編碼規則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A529725B-B6D4-474D-AEA3-7DA1DEBD7D8F}"/>
              </a:ext>
            </a:extLst>
          </p:cNvPr>
          <p:cNvSpPr txBox="1"/>
          <p:nvPr/>
        </p:nvSpPr>
        <p:spPr>
          <a:xfrm>
            <a:off x="470041" y="3422317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建立轉換編碼的物件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="" xmlns:a16="http://schemas.microsoft.com/office/drawing/2014/main" id="{F30A4C28-3236-420A-86A8-D1655EFED0D6}"/>
              </a:ext>
            </a:extLst>
          </p:cNvPr>
          <p:cNvSpPr txBox="1"/>
          <p:nvPr/>
        </p:nvSpPr>
        <p:spPr>
          <a:xfrm>
            <a:off x="470041" y="4533356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查看單字在資料庫編碼當中的編號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DEAFF64-AAAD-4BB5-93A4-12F360F233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78" t="18919" r="20509" b="20899"/>
          <a:stretch/>
        </p:blipFill>
        <p:spPr>
          <a:xfrm>
            <a:off x="880253" y="5701124"/>
            <a:ext cx="349065" cy="2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24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測試模型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2B3393F-72E4-4EEE-887F-6C72CD08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.split(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)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函式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將評論文字切開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內容版面配置區 7">
            <a:extLst>
              <a:ext uri="{FF2B5EF4-FFF2-40B4-BE49-F238E27FC236}">
                <a16:creationId xmlns="" xmlns:a16="http://schemas.microsoft.com/office/drawing/2014/main" id="{A985B22D-2C6E-47D4-B1C2-ED4B6F9AD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2469839"/>
            <a:ext cx="8056465" cy="35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48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切開評論文字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9FAC5C9-F95A-4440-8AC3-8341EDBF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6" y="2750312"/>
            <a:ext cx="10743316" cy="82052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DEC6BDA2-1A63-49AD-BD28-0B573300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0" y="3429000"/>
            <a:ext cx="10743316" cy="9418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14CB61DE-B6DF-4A4E-A898-9F4BD8D5C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1" y="4370881"/>
            <a:ext cx="10692265" cy="132366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33D2EE8B-FE5B-484F-8019-E27F389F1870}"/>
              </a:ext>
            </a:extLst>
          </p:cNvPr>
          <p:cNvGrpSpPr/>
          <p:nvPr/>
        </p:nvGrpSpPr>
        <p:grpSpPr>
          <a:xfrm flipH="1">
            <a:off x="8394552" y="2902780"/>
            <a:ext cx="2353658" cy="1592379"/>
            <a:chOff x="9423265" y="3201728"/>
            <a:chExt cx="1674821" cy="1592379"/>
          </a:xfrm>
        </p:grpSpPr>
        <p:sp>
          <p:nvSpPr>
            <p:cNvPr id="12" name="泡泡引言框">
              <a:extLst>
                <a:ext uri="{FF2B5EF4-FFF2-40B4-BE49-F238E27FC236}">
                  <a16:creationId xmlns="" xmlns:a16="http://schemas.microsoft.com/office/drawing/2014/main" id="{9A36C4FA-07CB-4658-91CE-08EB38802A27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第一次正式使用超酷炫 Gradio 套件!">
              <a:extLst>
                <a:ext uri="{FF2B5EF4-FFF2-40B4-BE49-F238E27FC236}">
                  <a16:creationId xmlns="" xmlns:a16="http://schemas.microsoft.com/office/drawing/2014/main" id="{0FF94FA0-F839-4D7A-8316-753BEEF86956}"/>
                </a:ext>
              </a:extLst>
            </p:cNvPr>
            <p:cNvSpPr txBox="1"/>
            <p:nvPr/>
          </p:nvSpPr>
          <p:spPr>
            <a:xfrm>
              <a:off x="9482576" y="3369405"/>
              <a:ext cx="1526548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我們接下來慢動作分解一下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4" name="內容版面配置區 10">
            <a:extLst>
              <a:ext uri="{FF2B5EF4-FFF2-40B4-BE49-F238E27FC236}">
                <a16:creationId xmlns="" xmlns:a16="http://schemas.microsoft.com/office/drawing/2014/main" id="{C9E37FD9-96E9-4D17-B00D-59CE0162E3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07" y="4036001"/>
            <a:ext cx="1297986" cy="19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35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測試模型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切開評論文字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6A84FC2-D0EC-457C-9E35-D615CB571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2" r="269" b="42965"/>
          <a:stretch/>
        </p:blipFill>
        <p:spPr>
          <a:xfrm>
            <a:off x="555374" y="2923874"/>
            <a:ext cx="9866380" cy="6100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AE63D61-2298-45C8-B64E-EB60774F7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7" r="247" b="36681"/>
          <a:stretch/>
        </p:blipFill>
        <p:spPr>
          <a:xfrm>
            <a:off x="631390" y="5060013"/>
            <a:ext cx="9790364" cy="5429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63EF5EDF-6A91-4A3C-9738-F4B021521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92" r="812" b="9754"/>
          <a:stretch/>
        </p:blipFill>
        <p:spPr>
          <a:xfrm>
            <a:off x="555374" y="4391341"/>
            <a:ext cx="9866380" cy="632811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D1760D23-684D-4D4E-85DF-C385BD1B3085}"/>
              </a:ext>
            </a:extLst>
          </p:cNvPr>
          <p:cNvSpPr txBox="1"/>
          <p:nvPr/>
        </p:nvSpPr>
        <p:spPr>
          <a:xfrm>
            <a:off x="555374" y="2403380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依據空白切開這段評論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text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ABE1AB06-4826-4E2F-A7A6-F57601AE3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89" y="3581404"/>
            <a:ext cx="6195295" cy="2647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B69EF684-7904-43B3-99E6-6511A1F12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32" y="5612614"/>
            <a:ext cx="3214470" cy="321447"/>
          </a:xfrm>
          <a:prstGeom prst="rect">
            <a:avLst/>
          </a:prstGeom>
        </p:spPr>
      </p:pic>
      <p:sp>
        <p:nvSpPr>
          <p:cNvPr id="14" name="我們用的套件, 大家也習慣稱 tf.Keras。">
            <a:extLst>
              <a:ext uri="{FF2B5EF4-FFF2-40B4-BE49-F238E27FC236}">
                <a16:creationId xmlns="" xmlns:a16="http://schemas.microsoft.com/office/drawing/2014/main" id="{6C1C5C0A-AFA1-42F9-B37A-20F5A3FA3389}"/>
              </a:ext>
            </a:extLst>
          </p:cNvPr>
          <p:cNvSpPr txBox="1"/>
          <p:nvPr/>
        </p:nvSpPr>
        <p:spPr>
          <a:xfrm>
            <a:off x="631390" y="3891519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把每個字根據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IMDb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編碼規則轉換成數字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572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453</Words>
  <Application>Microsoft Office PowerPoint</Application>
  <PresentationFormat>自訂</PresentationFormat>
  <Paragraphs>68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193</cp:revision>
  <dcterms:created xsi:type="dcterms:W3CDTF">2020-07-01T18:22:10Z</dcterms:created>
  <dcterms:modified xsi:type="dcterms:W3CDTF">2022-10-14T07:31:57Z</dcterms:modified>
</cp:coreProperties>
</file>