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5"/>
  </p:notesMasterIdLst>
  <p:handoutMasterIdLst>
    <p:handoutMasterId r:id="rId26"/>
  </p:handoutMasterIdLst>
  <p:sldIdLst>
    <p:sldId id="298" r:id="rId2"/>
    <p:sldId id="342" r:id="rId3"/>
    <p:sldId id="347" r:id="rId4"/>
    <p:sldId id="343" r:id="rId5"/>
    <p:sldId id="344" r:id="rId6"/>
    <p:sldId id="345" r:id="rId7"/>
    <p:sldId id="349" r:id="rId8"/>
    <p:sldId id="350" r:id="rId9"/>
    <p:sldId id="351" r:id="rId10"/>
    <p:sldId id="346" r:id="rId11"/>
    <p:sldId id="352" r:id="rId12"/>
    <p:sldId id="353" r:id="rId13"/>
    <p:sldId id="355" r:id="rId14"/>
    <p:sldId id="354" r:id="rId15"/>
    <p:sldId id="356" r:id="rId16"/>
    <p:sldId id="358" r:id="rId17"/>
    <p:sldId id="362" r:id="rId18"/>
    <p:sldId id="359" r:id="rId19"/>
    <p:sldId id="360" r:id="rId20"/>
    <p:sldId id="361" r:id="rId21"/>
    <p:sldId id="363" r:id="rId22"/>
    <p:sldId id="357" r:id="rId23"/>
    <p:sldId id="305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FB7"/>
    <a:srgbClr val="99DDC6"/>
    <a:srgbClr val="FF8E7B"/>
    <a:srgbClr val="DAE3F3"/>
    <a:srgbClr val="577590"/>
    <a:srgbClr val="FFFBE9"/>
    <a:srgbClr val="498972"/>
    <a:srgbClr val="90BE6D"/>
    <a:srgbClr val="FFCB78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0" d="100"/>
          <a:sy n="60" d="100"/>
        </p:scale>
        <p:origin x="-1387" y="-605"/>
      </p:cViewPr>
      <p:guideLst>
        <p:guide orient="horz" pos="2160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="" xmlns:a16="http://schemas.microsoft.com/office/drawing/2014/main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="" xmlns:a16="http://schemas.microsoft.com/office/drawing/2014/main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951539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860B3BFE-2F1C-4E24-93EC-C96B839251F8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》II-23</a:t>
            </a:r>
          </a:p>
        </p:txBody>
      </p:sp>
    </p:spTree>
    <p:extLst>
      <p:ext uri="{BB962C8B-B14F-4D97-AF65-F5344CB8AC3E}">
        <p14:creationId xmlns:p14="http://schemas.microsoft.com/office/powerpoint/2010/main" val="70605210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="" xmlns:a16="http://schemas.microsoft.com/office/drawing/2014/main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3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pic>
        <p:nvPicPr>
          <p:cNvPr id="15" name="影像" descr="影像">
            <a:extLst>
              <a:ext uri="{FF2B5EF4-FFF2-40B4-BE49-F238E27FC236}">
                <a16:creationId xmlns="" xmlns:a16="http://schemas.microsoft.com/office/drawing/2014/main" id="{F20D0D5D-45FC-4E7D-AABB-A010DD22F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05845695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FEB63DF0-14B1-4687-AA56-33ACE68F0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02" y="1807184"/>
            <a:ext cx="2126712" cy="1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1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="" xmlns:a16="http://schemas.microsoft.com/office/drawing/2014/main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61259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F4B5DA7F-0C68-4220-9A45-2A827B3B3017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》II-23</a:t>
            </a:r>
          </a:p>
        </p:txBody>
      </p:sp>
    </p:spTree>
    <p:extLst>
      <p:ext uri="{BB962C8B-B14F-4D97-AF65-F5344CB8AC3E}">
        <p14:creationId xmlns:p14="http://schemas.microsoft.com/office/powerpoint/2010/main" val="16922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4" r:id="rId2"/>
    <p:sldLayoutId id="2147483729" r:id="rId3"/>
    <p:sldLayoutId id="2147483731" r:id="rId4"/>
    <p:sldLayoutId id="2147483732" r:id="rId5"/>
    <p:sldLayoutId id="2147483733" r:id="rId6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59" name="安裝 Anaconda"/>
          <p:cNvSpPr txBox="1">
            <a:spLocks noGrp="1"/>
          </p:cNvSpPr>
          <p:nvPr>
            <p:ph type="body" sz="quarter" idx="15"/>
          </p:nvPr>
        </p:nvSpPr>
        <p:spPr>
          <a:xfrm>
            <a:off x="979947" y="4492835"/>
            <a:ext cx="10369364" cy="915122"/>
          </a:xfrm>
          <a:prstGeom prst="rect">
            <a:avLst/>
          </a:prstGeom>
        </p:spPr>
        <p:txBody>
          <a:bodyPr/>
          <a:lstStyle/>
          <a:p>
            <a:r>
              <a:rPr lang="en-US" altLang="zh-TW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 </a:t>
            </a:r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技巧討論</a:t>
            </a:r>
            <a:endParaRPr lang="en-US" altLang="zh-TW" sz="6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冒險01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23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10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手工打造我們的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Tokenizer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" name="內容版面配置區 13">
            <a:extLst>
              <a:ext uri="{FF2B5EF4-FFF2-40B4-BE49-F238E27FC236}">
                <a16:creationId xmlns="" xmlns:a16="http://schemas.microsoft.com/office/drawing/2014/main" id="{4C738CEE-7E4F-4D51-988D-9B4D799866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01" y="2815296"/>
            <a:ext cx="6936500" cy="3307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2" name="我們來試試剛開始可能有點可怕的終端機。">
            <a:extLst>
              <a:ext uri="{FF2B5EF4-FFF2-40B4-BE49-F238E27FC236}">
                <a16:creationId xmlns="" xmlns:a16="http://schemas.microsoft.com/office/drawing/2014/main" id="{E537A9A5-BF4F-425D-AC94-651AA9892499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把文字轉為數字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3" name="我們用的套件, 大家也習慣稱 tf.Keras。">
            <a:extLst>
              <a:ext uri="{FF2B5EF4-FFF2-40B4-BE49-F238E27FC236}">
                <a16:creationId xmlns="" xmlns:a16="http://schemas.microsoft.com/office/drawing/2014/main" id="{9AD0F1F5-E10D-4F15-8E97-581A7679576C}"/>
              </a:ext>
            </a:extLst>
          </p:cNvPr>
          <p:cNvSpPr txBox="1"/>
          <p:nvPr/>
        </p:nvSpPr>
        <p:spPr>
          <a:xfrm>
            <a:off x="838199" y="2630630"/>
            <a:ext cx="4664243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打造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tokenizer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可以說是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自然語言處理</a:t>
            </a:r>
            <a:r>
              <a:rPr lang="zh-TW" altLang="en-US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Natural Language </a:t>
            </a:r>
            <a:r>
              <a:rPr lang="en-US" altLang="zh-TW" sz="2200" b="1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Processing,NLP</a:t>
            </a:r>
            <a:r>
              <a:rPr lang="zh-TW" altLang="en-US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的重要基本功。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04109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11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手工打造我們的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Tokenizer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將空白編號為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0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，不參加排序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="" xmlns:a16="http://schemas.microsoft.com/office/drawing/2014/main" id="{BD0AE66B-B0D3-4DEF-97C1-7F9A73E0F73B}"/>
              </a:ext>
            </a:extLst>
          </p:cNvPr>
          <p:cNvGrpSpPr/>
          <p:nvPr/>
        </p:nvGrpSpPr>
        <p:grpSpPr>
          <a:xfrm>
            <a:off x="609599" y="2989980"/>
            <a:ext cx="10571747" cy="1352685"/>
            <a:chOff x="867961" y="2705968"/>
            <a:chExt cx="10313386" cy="1363504"/>
          </a:xfrm>
        </p:grpSpPr>
        <p:pic>
          <p:nvPicPr>
            <p:cNvPr id="3" name="圖片 2">
              <a:extLst>
                <a:ext uri="{FF2B5EF4-FFF2-40B4-BE49-F238E27FC236}">
                  <a16:creationId xmlns="" xmlns:a16="http://schemas.microsoft.com/office/drawing/2014/main" id="{33AE72D9-BD95-4608-8C89-375A392F1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962" y="2705968"/>
              <a:ext cx="10313385" cy="942681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="" xmlns:a16="http://schemas.microsoft.com/office/drawing/2014/main" id="{EC582C5D-30E2-429D-9462-81B1421238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499"/>
            <a:stretch/>
          </p:blipFill>
          <p:spPr>
            <a:xfrm>
              <a:off x="867961" y="3226077"/>
              <a:ext cx="10269166" cy="843395"/>
            </a:xfrm>
            <a:prstGeom prst="rect">
              <a:avLst/>
            </a:prstGeom>
          </p:spPr>
        </p:pic>
      </p:grp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CD4E2C0C-AEB9-453E-B0AE-DCD6D2CA2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" y="4934846"/>
            <a:ext cx="10526419" cy="96425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F416EBF-AF4B-4760-BA3F-AD45EEB3BAD9}"/>
              </a:ext>
            </a:extLst>
          </p:cNvPr>
          <p:cNvSpPr/>
          <p:nvPr/>
        </p:nvSpPr>
        <p:spPr>
          <a:xfrm>
            <a:off x="609599" y="2612536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試試看去掉空白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8918876F-0CBF-4EBF-B50E-E29B52926994}"/>
              </a:ext>
            </a:extLst>
          </p:cNvPr>
          <p:cNvSpPr/>
          <p:nvPr/>
        </p:nvSpPr>
        <p:spPr>
          <a:xfrm>
            <a:off x="609599" y="4517362"/>
            <a:ext cx="4681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全部合起來就是沒有空白的了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78253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12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手工打造我們的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Tokenizer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打造理想的字串資料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="" xmlns:a16="http://schemas.microsoft.com/office/drawing/2014/main" id="{462EF1F4-BE7C-4D8F-8F1F-6D713821BF9A}"/>
              </a:ext>
            </a:extLst>
          </p:cNvPr>
          <p:cNvGrpSpPr/>
          <p:nvPr/>
        </p:nvGrpSpPr>
        <p:grpSpPr>
          <a:xfrm>
            <a:off x="560247" y="3379365"/>
            <a:ext cx="10767368" cy="2545108"/>
            <a:chOff x="677833" y="2617543"/>
            <a:chExt cx="10767368" cy="2545108"/>
          </a:xfrm>
        </p:grpSpPr>
        <p:pic>
          <p:nvPicPr>
            <p:cNvPr id="3" name="圖片 2">
              <a:extLst>
                <a:ext uri="{FF2B5EF4-FFF2-40B4-BE49-F238E27FC236}">
                  <a16:creationId xmlns="" xmlns:a16="http://schemas.microsoft.com/office/drawing/2014/main" id="{D0C62843-EB9A-4621-9AE5-464970DC7A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2193"/>
            <a:stretch/>
          </p:blipFill>
          <p:spPr>
            <a:xfrm>
              <a:off x="701190" y="2617543"/>
              <a:ext cx="10718016" cy="861154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="" xmlns:a16="http://schemas.microsoft.com/office/drawing/2014/main" id="{B3EDFDFE-E5A4-4425-A393-24FAF1C775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0637" b="30259"/>
            <a:stretch/>
          </p:blipFill>
          <p:spPr>
            <a:xfrm>
              <a:off x="689495" y="3165059"/>
              <a:ext cx="10755706" cy="263941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="" xmlns:a16="http://schemas.microsoft.com/office/drawing/2014/main" id="{A6ECE5F4-79E7-43EA-8848-C5EEB73F23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293"/>
            <a:stretch/>
          </p:blipFill>
          <p:spPr>
            <a:xfrm>
              <a:off x="677833" y="3478697"/>
              <a:ext cx="10739034" cy="1683954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E54C60C-A251-4C63-8EF7-777160A79B7F}"/>
              </a:ext>
            </a:extLst>
          </p:cNvPr>
          <p:cNvSpPr/>
          <p:nvPr/>
        </p:nvSpPr>
        <p:spPr>
          <a:xfrm>
            <a:off x="609599" y="2548368"/>
            <a:ext cx="107180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打造一個把所有文字合起來，但去除空白的字串。再算一下每個字的</a:t>
            </a:r>
          </a:p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出現次數，結果就放到 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count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這個字典資料型態的變數中。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3217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13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手工打造我們的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Tokenizer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按照出現的頻率給每個字編號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7D7CEB76-6384-46A4-A2D5-89F42EAF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49" y="2883193"/>
            <a:ext cx="10518592" cy="660973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2F4A2D6F-3E4F-483D-92B4-8CD54443A086}"/>
              </a:ext>
            </a:extLst>
          </p:cNvPr>
          <p:cNvSpPr txBox="1"/>
          <p:nvPr/>
        </p:nvSpPr>
        <p:spPr>
          <a:xfrm>
            <a:off x="550849" y="2465905"/>
            <a:ext cx="10007466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用 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sorted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做排序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內容版面配置區 19">
            <a:extLst>
              <a:ext uri="{FF2B5EF4-FFF2-40B4-BE49-F238E27FC236}">
                <a16:creationId xmlns="" xmlns:a16="http://schemas.microsoft.com/office/drawing/2014/main" id="{F94BC43C-C6AC-48A7-AD3B-DFDBBD2BF2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04" y="3544166"/>
            <a:ext cx="7706866" cy="2307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01114169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14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手工打造我們的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Tokenizer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知道元素的位置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="" xmlns:a16="http://schemas.microsoft.com/office/drawing/2014/main" id="{F6D474F8-E6D4-4C67-A957-4903381A77CD}"/>
              </a:ext>
            </a:extLst>
          </p:cNvPr>
          <p:cNvGrpSpPr/>
          <p:nvPr/>
        </p:nvGrpSpPr>
        <p:grpSpPr>
          <a:xfrm>
            <a:off x="550849" y="2912332"/>
            <a:ext cx="10362831" cy="1273638"/>
            <a:chOff x="813317" y="2672030"/>
            <a:chExt cx="10362831" cy="1273638"/>
          </a:xfrm>
        </p:grpSpPr>
        <p:pic>
          <p:nvPicPr>
            <p:cNvPr id="3" name="圖片 2">
              <a:extLst>
                <a:ext uri="{FF2B5EF4-FFF2-40B4-BE49-F238E27FC236}">
                  <a16:creationId xmlns="" xmlns:a16="http://schemas.microsoft.com/office/drawing/2014/main" id="{B3EDA950-2E33-493B-8C0B-768DBCE39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0218"/>
            <a:stretch/>
          </p:blipFill>
          <p:spPr>
            <a:xfrm>
              <a:off x="813317" y="2672030"/>
              <a:ext cx="10351987" cy="522950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="" xmlns:a16="http://schemas.microsoft.com/office/drawing/2014/main" id="{43A7E10F-9392-417A-8791-AF7082B59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574"/>
            <a:stretch/>
          </p:blipFill>
          <p:spPr>
            <a:xfrm>
              <a:off x="824161" y="3119086"/>
              <a:ext cx="10351987" cy="826582"/>
            </a:xfrm>
            <a:prstGeom prst="rect">
              <a:avLst/>
            </a:prstGeom>
          </p:spPr>
        </p:pic>
      </p:grpSp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6180BBF6-4703-4439-BC8A-DA3BE7F5E878}"/>
              </a:ext>
            </a:extLst>
          </p:cNvPr>
          <p:cNvSpPr txBox="1"/>
          <p:nvPr/>
        </p:nvSpPr>
        <p:spPr>
          <a:xfrm>
            <a:off x="550849" y="2465905"/>
            <a:ext cx="10007466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enumerate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幫我們知道這是第幾的元素</a:t>
            </a:r>
            <a:endParaRPr lang="en-US" altLang="zh-TW"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內容版面配置區 16">
            <a:extLst>
              <a:ext uri="{FF2B5EF4-FFF2-40B4-BE49-F238E27FC236}">
                <a16:creationId xmlns="" xmlns:a16="http://schemas.microsoft.com/office/drawing/2014/main" id="{46DAF8C4-93EA-42A4-BBC8-76AC9800DD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018" y="3650164"/>
            <a:ext cx="6427188" cy="2321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3315480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15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手工打造我們的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Tokenizer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建立 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文字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&amp;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數字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對應字典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191C4584-49EF-450E-B32A-C4FBA16A3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49" y="2901011"/>
            <a:ext cx="10559807" cy="64347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C0573F9F-06A0-4492-9058-835A49249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9" y="3948359"/>
            <a:ext cx="10559807" cy="979896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6C9B4261-5048-43BD-A2CA-7E9CD258A077}"/>
              </a:ext>
            </a:extLst>
          </p:cNvPr>
          <p:cNvSpPr txBox="1"/>
          <p:nvPr/>
        </p:nvSpPr>
        <p:spPr>
          <a:xfrm>
            <a:off x="550849" y="2465905"/>
            <a:ext cx="10007466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把結果做成一個字典</a:t>
            </a:r>
            <a:endParaRPr lang="en-US" altLang="zh-TW"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我們用的套件, 大家也習慣稱 tf.Keras。">
            <a:extLst>
              <a:ext uri="{FF2B5EF4-FFF2-40B4-BE49-F238E27FC236}">
                <a16:creationId xmlns="" xmlns:a16="http://schemas.microsoft.com/office/drawing/2014/main" id="{B60558DE-F009-4027-87E2-D75E0610FEDA}"/>
              </a:ext>
            </a:extLst>
          </p:cNvPr>
          <p:cNvSpPr txBox="1"/>
          <p:nvPr/>
        </p:nvSpPr>
        <p:spPr>
          <a:xfrm>
            <a:off x="550849" y="3487587"/>
            <a:ext cx="10007466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測試一下是否有成功對應到文字</a:t>
            </a:r>
            <a:endParaRPr lang="en-US" altLang="zh-TW"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="" xmlns:a16="http://schemas.microsoft.com/office/drawing/2014/main" id="{A39D32AD-5CF9-4D32-81A7-9F31B5CF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49" y="5361011"/>
            <a:ext cx="10559807" cy="608998"/>
          </a:xfrm>
          <a:prstGeom prst="rect">
            <a:avLst/>
          </a:prstGeom>
        </p:spPr>
      </p:pic>
      <p:sp>
        <p:nvSpPr>
          <p:cNvPr id="14" name="我們用的套件, 大家也習慣稱 tf.Keras。">
            <a:extLst>
              <a:ext uri="{FF2B5EF4-FFF2-40B4-BE49-F238E27FC236}">
                <a16:creationId xmlns="" xmlns:a16="http://schemas.microsoft.com/office/drawing/2014/main" id="{323EE8E5-AF32-4982-8652-57BA94AED18B}"/>
              </a:ext>
            </a:extLst>
          </p:cNvPr>
          <p:cNvSpPr txBox="1"/>
          <p:nvPr/>
        </p:nvSpPr>
        <p:spPr>
          <a:xfrm>
            <a:off x="550849" y="4911578"/>
            <a:ext cx="10007466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把空白對應到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0</a:t>
            </a:r>
            <a:endParaRPr lang="en-US" altLang="zh-TW"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91954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02 </a:t>
            </a:r>
            <a:r>
              <a:rPr lang="zh-TW" altLang="en-US" dirty="0"/>
              <a:t>手工打造我們的 </a:t>
            </a:r>
            <a:r>
              <a:rPr lang="en-US" altLang="zh-TW" dirty="0"/>
              <a:t>Tokenizer</a:t>
            </a:r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試著把一句話變成一個串列的數字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A3F989B9-6F3E-439E-819B-1AD26775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06" y="2622666"/>
            <a:ext cx="10559807" cy="97048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F50E7A74-6E16-4571-9BF5-8F5027893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22" y="4454954"/>
            <a:ext cx="10559807" cy="979276"/>
          </a:xfrm>
          <a:prstGeom prst="rect">
            <a:avLst/>
          </a:prstGeom>
        </p:spPr>
      </p:pic>
      <p:sp>
        <p:nvSpPr>
          <p:cNvPr id="12" name="我們用的套件, 大家也習慣稱 tf.Keras。">
            <a:extLst>
              <a:ext uri="{FF2B5EF4-FFF2-40B4-BE49-F238E27FC236}">
                <a16:creationId xmlns="" xmlns:a16="http://schemas.microsoft.com/office/drawing/2014/main" id="{9FD3F4AF-308C-45F1-B74F-A9CE88D57593}"/>
              </a:ext>
            </a:extLst>
          </p:cNvPr>
          <p:cNvSpPr txBox="1"/>
          <p:nvPr/>
        </p:nvSpPr>
        <p:spPr>
          <a:xfrm>
            <a:off x="670706" y="3941353"/>
            <a:ext cx="10007466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lambda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快速打造函式</a:t>
            </a:r>
            <a:endParaRPr lang="en-US" altLang="zh-TW"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7FA444CB-6808-40B6-A5F9-97F98F01A6CB}"/>
              </a:ext>
            </a:extLst>
          </p:cNvPr>
          <p:cNvSpPr/>
          <p:nvPr/>
        </p:nvSpPr>
        <p:spPr>
          <a:xfrm>
            <a:off x="2013285" y="4608555"/>
            <a:ext cx="858251" cy="360000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953088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17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手工打造我們的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Tokenizer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試著把一句話變成一個串列的數字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E64B1254-CA36-486E-80EF-6B018DBF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62" y="2827645"/>
            <a:ext cx="10663137" cy="18468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F09EE975-644B-4EF4-A927-634FD5DC2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78" y="4655035"/>
            <a:ext cx="10663137" cy="129214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970666B2-2A91-4D9A-81C3-A0881A489A48}"/>
              </a:ext>
            </a:extLst>
          </p:cNvPr>
          <p:cNvSpPr/>
          <p:nvPr/>
        </p:nvSpPr>
        <p:spPr>
          <a:xfrm>
            <a:off x="521538" y="2372224"/>
            <a:ext cx="6994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把所有要當做輸入的評論文字都變成對應的編碼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="" xmlns:a16="http://schemas.microsoft.com/office/drawing/2014/main" id="{B45E5084-6DE0-47AD-BF2E-1FEDA389AB53}"/>
              </a:ext>
            </a:extLst>
          </p:cNvPr>
          <p:cNvGrpSpPr/>
          <p:nvPr/>
        </p:nvGrpSpPr>
        <p:grpSpPr>
          <a:xfrm>
            <a:off x="5946030" y="4719203"/>
            <a:ext cx="5742446" cy="797899"/>
            <a:chOff x="3898806" y="3681818"/>
            <a:chExt cx="2409081" cy="797899"/>
          </a:xfrm>
        </p:grpSpPr>
        <p:sp>
          <p:nvSpPr>
            <p:cNvPr id="12" name="等腰三角形 11">
              <a:extLst>
                <a:ext uri="{FF2B5EF4-FFF2-40B4-BE49-F238E27FC236}">
                  <a16:creationId xmlns="" xmlns:a16="http://schemas.microsoft.com/office/drawing/2014/main" id="{A2E376A0-A8B6-448B-9540-1D7E414083DD}"/>
                </a:ext>
              </a:extLst>
            </p:cNvPr>
            <p:cNvSpPr/>
            <p:nvPr/>
          </p:nvSpPr>
          <p:spPr>
            <a:xfrm rot="16200000">
              <a:off x="3872571" y="3798340"/>
              <a:ext cx="604734" cy="552263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="" xmlns:a16="http://schemas.microsoft.com/office/drawing/2014/main" id="{3B91013C-8A73-4A98-908C-BD07DCABCAF1}"/>
                </a:ext>
              </a:extLst>
            </p:cNvPr>
            <p:cNvSpPr/>
            <p:nvPr/>
          </p:nvSpPr>
          <p:spPr>
            <a:xfrm>
              <a:off x="4267229" y="3681818"/>
              <a:ext cx="2040658" cy="797899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正確答案 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的部分也一樣轉成數字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13864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/>
              <a:t>03 RNN </a:t>
            </a:r>
            <a:r>
              <a:rPr lang="zh-TW" altLang="en-US" dirty="0"/>
              <a:t>層資料輸入的維度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LSTM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要準備的訓練資料維度是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3D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的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22">
            <a:extLst>
              <a:ext uri="{FF2B5EF4-FFF2-40B4-BE49-F238E27FC236}">
                <a16:creationId xmlns="" xmlns:a16="http://schemas.microsoft.com/office/drawing/2014/main" id="{57E903A4-5D41-440D-A8E2-7764CB6617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41" y="2518117"/>
            <a:ext cx="7270401" cy="3688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32933772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19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04 Dropouts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輸入的順序對輸出無影響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26">
            <a:extLst>
              <a:ext uri="{FF2B5EF4-FFF2-40B4-BE49-F238E27FC236}">
                <a16:creationId xmlns="" xmlns:a16="http://schemas.microsoft.com/office/drawing/2014/main" id="{34C0750A-E2D9-4A18-BDDD-58FA729908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53" y="2528845"/>
            <a:ext cx="5663076" cy="347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FD01BF66-0F57-4B20-A88C-7E8C65279691}"/>
              </a:ext>
            </a:extLst>
          </p:cNvPr>
          <p:cNvSpPr/>
          <p:nvPr/>
        </p:nvSpPr>
        <p:spPr>
          <a:xfrm>
            <a:off x="6935782" y="2987605"/>
            <a:ext cx="448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裡面還有另外一種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Dropouts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的方式， 就是在所有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hidden states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裡面選擇捨棄掉一些，整層神經元和所有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hidden states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dropouts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是可以分開做的。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22844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資料的輸入：文字怎麼輸入電腦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讓文字變成電腦看得懂的樣子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6BFF7A29-F015-4DA2-8D96-F802C0EED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34" y="3156599"/>
            <a:ext cx="10549333" cy="945221"/>
          </a:xfrm>
          <a:prstGeom prst="rect">
            <a:avLst/>
          </a:prstGeom>
        </p:spPr>
      </p:pic>
      <p:sp>
        <p:nvSpPr>
          <p:cNvPr id="6" name="我們用的套件, 大家也習慣稱 tf.Keras。">
            <a:extLst>
              <a:ext uri="{FF2B5EF4-FFF2-40B4-BE49-F238E27FC236}">
                <a16:creationId xmlns="" xmlns:a16="http://schemas.microsoft.com/office/drawing/2014/main" id="{B61412CA-D685-435A-9D10-41953F04DA2A}"/>
              </a:ext>
            </a:extLst>
          </p:cNvPr>
          <p:cNvSpPr txBox="1"/>
          <p:nvPr/>
        </p:nvSpPr>
        <p:spPr>
          <a:xfrm>
            <a:off x="711334" y="2625390"/>
            <a:ext cx="882925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我們以某個論壇上的評論資料為例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45520DBD-7C33-41F0-83EE-555DCBA7494D}"/>
              </a:ext>
            </a:extLst>
          </p:cNvPr>
          <p:cNvSpPr/>
          <p:nvPr/>
        </p:nvSpPr>
        <p:spPr>
          <a:xfrm>
            <a:off x="2383439" y="3706964"/>
            <a:ext cx="1070962" cy="252000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="" xmlns:a16="http://schemas.microsoft.com/office/drawing/2014/main" id="{60933EF2-72FC-4FF0-9460-DFFC2A4EABFF}"/>
              </a:ext>
            </a:extLst>
          </p:cNvPr>
          <p:cNvGrpSpPr/>
          <p:nvPr/>
        </p:nvGrpSpPr>
        <p:grpSpPr>
          <a:xfrm flipH="1">
            <a:off x="7002922" y="4010445"/>
            <a:ext cx="2353658" cy="1272980"/>
            <a:chOff x="9423265" y="3201728"/>
            <a:chExt cx="1674821" cy="1592379"/>
          </a:xfrm>
        </p:grpSpPr>
        <p:sp>
          <p:nvSpPr>
            <p:cNvPr id="18" name="泡泡引言框">
              <a:extLst>
                <a:ext uri="{FF2B5EF4-FFF2-40B4-BE49-F238E27FC236}">
                  <a16:creationId xmlns="" xmlns:a16="http://schemas.microsoft.com/office/drawing/2014/main" id="{0CF4A5C6-0C63-461F-B56C-B0887A7432F7}"/>
                </a:ext>
              </a:extLst>
            </p:cNvPr>
            <p:cNvSpPr/>
            <p:nvPr/>
          </p:nvSpPr>
          <p:spPr>
            <a:xfrm>
              <a:off x="9423265" y="3201728"/>
              <a:ext cx="1674821" cy="159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" name="第一次正式使用超酷炫 Gradio 套件!">
              <a:extLst>
                <a:ext uri="{FF2B5EF4-FFF2-40B4-BE49-F238E27FC236}">
                  <a16:creationId xmlns="" xmlns:a16="http://schemas.microsoft.com/office/drawing/2014/main" id="{DAF4DDB0-545C-4D25-98D5-F7D27276A2BD}"/>
                </a:ext>
              </a:extLst>
            </p:cNvPr>
            <p:cNvSpPr txBox="1"/>
            <p:nvPr/>
          </p:nvSpPr>
          <p:spPr>
            <a:xfrm>
              <a:off x="9482576" y="3258638"/>
              <a:ext cx="1526548" cy="110446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數量很少只是當作練習使用。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20" name="內容版面配置區 4">
            <a:extLst>
              <a:ext uri="{FF2B5EF4-FFF2-40B4-BE49-F238E27FC236}">
                <a16:creationId xmlns="" xmlns:a16="http://schemas.microsoft.com/office/drawing/2014/main" id="{F13D1869-BC63-4118-A82B-568B88B92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726" y="3797784"/>
            <a:ext cx="1699861" cy="222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3626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Vani" pitchFamily="34" charset="0"/>
                <a:cs typeface="Vani" pitchFamily="34" charset="0"/>
                <a:sym typeface="Microsoft Sans Serif"/>
              </a:rPr>
              <a:pPr hangingPunct="0"/>
              <a:t>20</a:t>
            </a:fld>
            <a:endParaRPr kern="0" dirty="0">
              <a:latin typeface="Vani" pitchFamily="34" charset="0"/>
              <a:cs typeface="Vani" pitchFamily="34" charset="0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39700"/>
            <a:ext cx="9630811" cy="495007"/>
          </a:xfrm>
        </p:spPr>
        <p:txBody>
          <a:bodyPr/>
          <a:lstStyle/>
          <a:p>
            <a:r>
              <a:rPr lang="en-US" altLang="zh-TW" dirty="0">
                <a:latin typeface="Vani" pitchFamily="34" charset="0"/>
                <a:cs typeface="Vani" pitchFamily="34" charset="0"/>
              </a:rPr>
              <a:t>05 </a:t>
            </a:r>
            <a:r>
              <a:rPr lang="zh-TW" altLang="en-US" dirty="0">
                <a:latin typeface="Vani" pitchFamily="34" charset="0"/>
                <a:cs typeface="Vani" pitchFamily="34" charset="0"/>
              </a:rPr>
              <a:t>保留隱藏狀態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Vani" pitchFamily="34" charset="0"/>
              <a:cs typeface="Vani" pitchFamily="34" charset="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676400"/>
            <a:ext cx="7706866" cy="60874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Vani" pitchFamily="34" charset="0"/>
              </a:rPr>
              <a:t>return_sequences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Vani" pitchFamily="34" charset="0"/>
              </a:rPr>
              <a:t> :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Vani" pitchFamily="34" charset="0"/>
              </a:rPr>
              <a:t>決定隱藏狀態要不要保留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Vani" pitchFamily="34" charset="0"/>
              <a:sym typeface="Microsoft Sans Serif"/>
            </a:endParaRPr>
          </a:p>
        </p:txBody>
      </p:sp>
      <p:pic>
        <p:nvPicPr>
          <p:cNvPr id="6" name="內容版面配置區 29">
            <a:extLst>
              <a:ext uri="{FF2B5EF4-FFF2-40B4-BE49-F238E27FC236}">
                <a16:creationId xmlns="" xmlns:a16="http://schemas.microsoft.com/office/drawing/2014/main" id="{E0CC18C3-157D-4447-8602-F24F85BD65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17" y="2503576"/>
            <a:ext cx="7009765" cy="3673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4144337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21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05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保留隱藏狀態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return_sequences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 :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決定隱藏狀態要不要保留</a:t>
            </a:r>
            <a:endParaRPr lang="zh-TW" altLang="en-US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6" name="內容版面配置區 32">
            <a:extLst>
              <a:ext uri="{FF2B5EF4-FFF2-40B4-BE49-F238E27FC236}">
                <a16:creationId xmlns="" xmlns:a16="http://schemas.microsoft.com/office/drawing/2014/main" id="{1C131C20-4AE0-4C50-BD9C-81DA6AC1A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393" y="2524128"/>
            <a:ext cx="6495213" cy="365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25372846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22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06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TimeDistributed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層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1812754" y="1813221"/>
            <a:ext cx="8858570" cy="484328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讓輸入每一次的隱藏狀態，都個別傳入下面的全連結層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6" name="內容版面配置區 35">
            <a:extLst>
              <a:ext uri="{FF2B5EF4-FFF2-40B4-BE49-F238E27FC236}">
                <a16:creationId xmlns="" xmlns:a16="http://schemas.microsoft.com/office/drawing/2014/main" id="{85F7CA76-40B1-47A4-90B4-C972B3E039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543" y="2470483"/>
            <a:ext cx="7743919" cy="3736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77967889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燈片編號">
            <a:extLst>
              <a:ext uri="{FF2B5EF4-FFF2-40B4-BE49-F238E27FC236}">
                <a16:creationId xmlns="" xmlns:a16="http://schemas.microsoft.com/office/drawing/2014/main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研究看看「附錄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紅樓夢生成器的原理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ipynb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」裡的紅樓夢生成器的原理裡用到了哪些技巧？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觀查紅樓夢生成器的模型架構， 並算出模型的參數總量， 再利用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model.summary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檢測字的答案是否正確。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36" y="5252198"/>
            <a:ext cx="907788" cy="9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866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資料的輸入：文字怎麼輸入電腦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讀進評論資料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4EB4019-9F45-44CE-822F-CDFBFABC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59" y="3918397"/>
            <a:ext cx="5557785" cy="19913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B12665B3-7B9D-403E-B2A4-90E04853E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66" y="2657575"/>
            <a:ext cx="10566401" cy="6100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3EE06F40-6AAE-4F07-AB69-6DD340D8B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43" y="3282476"/>
            <a:ext cx="10511924" cy="621736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="" xmlns:a16="http://schemas.microsoft.com/office/drawing/2014/main" id="{582DB25C-D6F2-4724-BB4B-0E9805D65107}"/>
              </a:ext>
            </a:extLst>
          </p:cNvPr>
          <p:cNvGrpSpPr/>
          <p:nvPr/>
        </p:nvGrpSpPr>
        <p:grpSpPr>
          <a:xfrm>
            <a:off x="6617946" y="3114605"/>
            <a:ext cx="4801260" cy="1763452"/>
            <a:chOff x="4527485" y="2591974"/>
            <a:chExt cx="2258902" cy="1763452"/>
          </a:xfrm>
        </p:grpSpPr>
        <p:sp>
          <p:nvSpPr>
            <p:cNvPr id="12" name="等腰三角形 11">
              <a:extLst>
                <a:ext uri="{FF2B5EF4-FFF2-40B4-BE49-F238E27FC236}">
                  <a16:creationId xmlns="" xmlns:a16="http://schemas.microsoft.com/office/drawing/2014/main" id="{185AEEA5-FA00-465E-BA46-14F3ACE54463}"/>
                </a:ext>
              </a:extLst>
            </p:cNvPr>
            <p:cNvSpPr/>
            <p:nvPr/>
          </p:nvSpPr>
          <p:spPr>
            <a:xfrm rot="19843947">
              <a:off x="4527485" y="2591974"/>
              <a:ext cx="460580" cy="1549243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="" xmlns:a16="http://schemas.microsoft.com/office/drawing/2014/main" id="{BED12520-DFA7-4661-9EB9-B085EACAEDA0}"/>
                </a:ext>
              </a:extLst>
            </p:cNvPr>
            <p:cNvSpPr/>
            <p:nvPr/>
          </p:nvSpPr>
          <p:spPr>
            <a:xfrm>
              <a:off x="4537212" y="3233081"/>
              <a:ext cx="2249175" cy="1122345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把資料存成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.csv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檔，使用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pandas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套件將評論的資料讀進來。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35382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資料的輸入：文字怎麼輸入電腦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正規表示式（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Regular Expression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）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25045926-B66D-4BB3-8C30-E3635D23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34" y="2867340"/>
            <a:ext cx="10400363" cy="790258"/>
          </a:xfrm>
          <a:prstGeom prst="rect">
            <a:avLst/>
          </a:prstGeom>
        </p:spPr>
      </p:pic>
      <p:pic>
        <p:nvPicPr>
          <p:cNvPr id="7" name="內容版面配置區 7">
            <a:extLst>
              <a:ext uri="{FF2B5EF4-FFF2-40B4-BE49-F238E27FC236}">
                <a16:creationId xmlns="" xmlns:a16="http://schemas.microsoft.com/office/drawing/2014/main" id="{2BABC07D-9BC8-42FA-BD65-700EF3C992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629" y="2662061"/>
            <a:ext cx="5860068" cy="3023959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78030BE1-50E0-4CDA-A85A-630AF74755E4}"/>
              </a:ext>
            </a:extLst>
          </p:cNvPr>
          <p:cNvSpPr txBox="1"/>
          <p:nvPr/>
        </p:nvSpPr>
        <p:spPr>
          <a:xfrm>
            <a:off x="711334" y="2405261"/>
            <a:ext cx="882925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讀入正規表示套件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我們用的套件, 大家也習慣稱 tf.Keras。">
            <a:extLst>
              <a:ext uri="{FF2B5EF4-FFF2-40B4-BE49-F238E27FC236}">
                <a16:creationId xmlns="" xmlns:a16="http://schemas.microsoft.com/office/drawing/2014/main" id="{12325917-3B16-49AC-986C-330E72A22718}"/>
              </a:ext>
            </a:extLst>
          </p:cNvPr>
          <p:cNvSpPr txBox="1"/>
          <p:nvPr/>
        </p:nvSpPr>
        <p:spPr>
          <a:xfrm>
            <a:off x="1032411" y="3959030"/>
            <a:ext cx="3691333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使用上我們要先訂下一個規則，就是要找的文字需要符合什麼條件，然後把這個規則編譯起來。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7BB4004-F204-4421-864E-42EB018639CC}"/>
              </a:ext>
            </a:extLst>
          </p:cNvPr>
          <p:cNvSpPr/>
          <p:nvPr/>
        </p:nvSpPr>
        <p:spPr>
          <a:xfrm>
            <a:off x="905082" y="3959030"/>
            <a:ext cx="3945989" cy="1621597"/>
          </a:xfrm>
          <a:prstGeom prst="rect">
            <a:avLst/>
          </a:prstGeom>
          <a:noFill/>
          <a:ln w="38100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4588816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資料的輸入：文字怎麼輸入電腦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從文本資料中找到中文字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!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1AEFAFC3-1EA5-4055-98CB-762EDCF2D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34" y="3147336"/>
            <a:ext cx="10485027" cy="741660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="" xmlns:a16="http://schemas.microsoft.com/office/drawing/2014/main" id="{8BEBD96E-E38F-4E4B-BBD3-20D055973F1B}"/>
              </a:ext>
            </a:extLst>
          </p:cNvPr>
          <p:cNvSpPr txBox="1"/>
          <p:nvPr/>
        </p:nvSpPr>
        <p:spPr>
          <a:xfrm>
            <a:off x="711334" y="2594308"/>
            <a:ext cx="10007466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我們要找的是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Unicode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中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u4E00 - u9FD5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的字（也就是中文字）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DC1399F-A7DE-447B-9953-587724E02C6B}"/>
              </a:ext>
            </a:extLst>
          </p:cNvPr>
          <p:cNvSpPr/>
          <p:nvPr/>
        </p:nvSpPr>
        <p:spPr>
          <a:xfrm>
            <a:off x="3471334" y="3268966"/>
            <a:ext cx="338667" cy="569231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="" xmlns:a16="http://schemas.microsoft.com/office/drawing/2014/main" id="{05B7F73E-6B6F-443B-BCDD-A38A276E2975}"/>
              </a:ext>
            </a:extLst>
          </p:cNvPr>
          <p:cNvGrpSpPr/>
          <p:nvPr/>
        </p:nvGrpSpPr>
        <p:grpSpPr>
          <a:xfrm>
            <a:off x="3553217" y="3830034"/>
            <a:ext cx="4801260" cy="1763452"/>
            <a:chOff x="4527485" y="2591974"/>
            <a:chExt cx="2258902" cy="1763452"/>
          </a:xfrm>
        </p:grpSpPr>
        <p:sp>
          <p:nvSpPr>
            <p:cNvPr id="12" name="等腰三角形 11">
              <a:extLst>
                <a:ext uri="{FF2B5EF4-FFF2-40B4-BE49-F238E27FC236}">
                  <a16:creationId xmlns="" xmlns:a16="http://schemas.microsoft.com/office/drawing/2014/main" id="{CABCB43C-9941-4370-8029-2470BEA2DB59}"/>
                </a:ext>
              </a:extLst>
            </p:cNvPr>
            <p:cNvSpPr/>
            <p:nvPr/>
          </p:nvSpPr>
          <p:spPr>
            <a:xfrm rot="19843947">
              <a:off x="4527485" y="2591974"/>
              <a:ext cx="460580" cy="1549243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="" xmlns:a16="http://schemas.microsoft.com/office/drawing/2014/main" id="{06AE153D-7E28-4C50-BEC2-B01D13A85AF7}"/>
                </a:ext>
              </a:extLst>
            </p:cNvPr>
            <p:cNvSpPr/>
            <p:nvPr/>
          </p:nvSpPr>
          <p:spPr>
            <a:xfrm>
              <a:off x="4537212" y="3233081"/>
              <a:ext cx="2249175" cy="1122345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告訴 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Python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，原本字串長什麼樣子，就這樣子給我記起來！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8197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資料的輸入：文字怎麼輸入電腦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取出一則評論測試看看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DF907368-BD36-4BBF-8559-4141C977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25" y="2714860"/>
            <a:ext cx="10386641" cy="5789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8C3145F8-894E-499E-9208-46906472B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92" y="3430715"/>
            <a:ext cx="10386639" cy="90911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="" xmlns:a16="http://schemas.microsoft.com/office/drawing/2014/main" id="{BAD42E3C-914B-40FA-83B3-F1F945502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25" y="4600968"/>
            <a:ext cx="10386640" cy="976231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="" xmlns:a16="http://schemas.microsoft.com/office/drawing/2014/main" id="{E663FD3D-BCD4-49F2-91D6-8966C6ACCFBF}"/>
              </a:ext>
            </a:extLst>
          </p:cNvPr>
          <p:cNvGrpSpPr/>
          <p:nvPr/>
        </p:nvGrpSpPr>
        <p:grpSpPr>
          <a:xfrm>
            <a:off x="7002922" y="4770508"/>
            <a:ext cx="4018431" cy="806691"/>
            <a:chOff x="4382975" y="2785515"/>
            <a:chExt cx="2705116" cy="1122345"/>
          </a:xfrm>
        </p:grpSpPr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A63EE399-FA21-4CC4-BD01-2ED450DFE1C8}"/>
                </a:ext>
              </a:extLst>
            </p:cNvPr>
            <p:cNvSpPr/>
            <p:nvPr/>
          </p:nvSpPr>
          <p:spPr>
            <a:xfrm rot="15901836">
              <a:off x="4281821" y="2991795"/>
              <a:ext cx="951908" cy="749600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語音泡泡: 圓角矩形 13">
              <a:extLst>
                <a:ext uri="{FF2B5EF4-FFF2-40B4-BE49-F238E27FC236}">
                  <a16:creationId xmlns="" xmlns:a16="http://schemas.microsoft.com/office/drawing/2014/main" id="{029C4787-50C7-466E-9E16-B50D160961ED}"/>
                </a:ext>
              </a:extLst>
            </p:cNvPr>
            <p:cNvSpPr/>
            <p:nvPr/>
          </p:nvSpPr>
          <p:spPr>
            <a:xfrm>
              <a:off x="4838916" y="2785515"/>
              <a:ext cx="2249175" cy="1122345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Microsoft Sans Serif"/>
                </a:rPr>
                <a:t>成功只留下中文的部分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90833378-1B58-4D6F-8459-56DEEFF27F41}"/>
              </a:ext>
            </a:extLst>
          </p:cNvPr>
          <p:cNvSpPr/>
          <p:nvPr/>
        </p:nvSpPr>
        <p:spPr>
          <a:xfrm>
            <a:off x="829735" y="4031736"/>
            <a:ext cx="761998" cy="360000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461566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資料的輸入：文字怎麼輸入電腦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套用到全部的句子上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B349C2FA-9870-4D78-A416-565B822DF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74" y="2649637"/>
            <a:ext cx="10442726" cy="94109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030A6FF2-FFC5-4399-9E62-1B33B01C4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590729"/>
            <a:ext cx="6570134" cy="1700734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="" xmlns:a16="http://schemas.microsoft.com/office/drawing/2014/main" id="{290CF416-6C07-4CFB-9A01-23453A85A326}"/>
              </a:ext>
            </a:extLst>
          </p:cNvPr>
          <p:cNvGrpSpPr/>
          <p:nvPr/>
        </p:nvGrpSpPr>
        <p:grpSpPr>
          <a:xfrm flipH="1">
            <a:off x="7716460" y="3590729"/>
            <a:ext cx="2327345" cy="1272980"/>
            <a:chOff x="9423265" y="3201728"/>
            <a:chExt cx="1674821" cy="1592379"/>
          </a:xfrm>
        </p:grpSpPr>
        <p:sp>
          <p:nvSpPr>
            <p:cNvPr id="11" name="泡泡引言框">
              <a:extLst>
                <a:ext uri="{FF2B5EF4-FFF2-40B4-BE49-F238E27FC236}">
                  <a16:creationId xmlns="" xmlns:a16="http://schemas.microsoft.com/office/drawing/2014/main" id="{8D6FFC1E-064F-4DC5-802A-477A194DF21D}"/>
                </a:ext>
              </a:extLst>
            </p:cNvPr>
            <p:cNvSpPr/>
            <p:nvPr/>
          </p:nvSpPr>
          <p:spPr>
            <a:xfrm>
              <a:off x="9423265" y="3201728"/>
              <a:ext cx="1674821" cy="159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/>
            </a:p>
          </p:txBody>
        </p:sp>
        <p:sp>
          <p:nvSpPr>
            <p:cNvPr id="12" name="第一次正式使用超酷炫 Gradio 套件!">
              <a:extLst>
                <a:ext uri="{FF2B5EF4-FFF2-40B4-BE49-F238E27FC236}">
                  <a16:creationId xmlns="" xmlns:a16="http://schemas.microsoft.com/office/drawing/2014/main" id="{CDF91171-7757-4D3D-A8D8-BCED8C84D41C}"/>
                </a:ext>
              </a:extLst>
            </p:cNvPr>
            <p:cNvSpPr txBox="1"/>
            <p:nvPr/>
          </p:nvSpPr>
          <p:spPr>
            <a:xfrm>
              <a:off x="9482576" y="3258638"/>
              <a:ext cx="1526548" cy="110446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輕輕鬆鬆抓出中文句子們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!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13" name="內容版面配置區 10">
            <a:extLst>
              <a:ext uri="{FF2B5EF4-FFF2-40B4-BE49-F238E27FC236}">
                <a16:creationId xmlns="" xmlns:a16="http://schemas.microsoft.com/office/drawing/2014/main" id="{7F5625B6-9D88-4968-83C4-1E9115672C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008" y="3831087"/>
            <a:ext cx="1457820" cy="20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752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資料的輸入：文字怎麼輸入電腦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是否考慮句子的分隔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?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71CC5366-A8EB-4E2D-8119-6BD22794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34" y="3107909"/>
            <a:ext cx="10604552" cy="2171737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="" xmlns:a16="http://schemas.microsoft.com/office/drawing/2014/main" id="{F539E887-F5DA-454D-85DE-9949FFF20E53}"/>
              </a:ext>
            </a:extLst>
          </p:cNvPr>
          <p:cNvGrpSpPr/>
          <p:nvPr/>
        </p:nvGrpSpPr>
        <p:grpSpPr>
          <a:xfrm>
            <a:off x="4978785" y="4672039"/>
            <a:ext cx="6261833" cy="1224205"/>
            <a:chOff x="3805940" y="3240931"/>
            <a:chExt cx="2483811" cy="1224205"/>
          </a:xfrm>
        </p:grpSpPr>
        <p:sp>
          <p:nvSpPr>
            <p:cNvPr id="12" name="等腰三角形 11">
              <a:extLst>
                <a:ext uri="{FF2B5EF4-FFF2-40B4-BE49-F238E27FC236}">
                  <a16:creationId xmlns="" xmlns:a16="http://schemas.microsoft.com/office/drawing/2014/main" id="{2D88D67B-7D36-46F0-9996-B00F4F976100}"/>
                </a:ext>
              </a:extLst>
            </p:cNvPr>
            <p:cNvSpPr/>
            <p:nvPr/>
          </p:nvSpPr>
          <p:spPr>
            <a:xfrm rot="17356681">
              <a:off x="4049113" y="2997758"/>
              <a:ext cx="635851" cy="1122197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="" xmlns:a16="http://schemas.microsoft.com/office/drawing/2014/main" id="{C7ECEAC7-9BA0-41C2-A643-76947A09B3FF}"/>
                </a:ext>
              </a:extLst>
            </p:cNvPr>
            <p:cNvSpPr/>
            <p:nvPr/>
          </p:nvSpPr>
          <p:spPr>
            <a:xfrm>
              <a:off x="4249093" y="3342791"/>
              <a:ext cx="2040658" cy="1122345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考慮的字會除了中文，還有「空白」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sp>
        <p:nvSpPr>
          <p:cNvPr id="14" name="我們用的套件, 大家也習慣稱 tf.Keras。">
            <a:extLst>
              <a:ext uri="{FF2B5EF4-FFF2-40B4-BE49-F238E27FC236}">
                <a16:creationId xmlns="" xmlns:a16="http://schemas.microsoft.com/office/drawing/2014/main" id="{2F4AA8B1-CCEB-4B4C-B5EE-C90343F2EEEF}"/>
              </a:ext>
            </a:extLst>
          </p:cNvPr>
          <p:cNvSpPr txBox="1"/>
          <p:nvPr/>
        </p:nvSpPr>
        <p:spPr>
          <a:xfrm>
            <a:off x="711334" y="2594309"/>
            <a:ext cx="10007466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利用空白把句子們都連接起來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35791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9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資料的輸入：文字怎麼輸入電腦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把句子都連起來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A31086F3-9DFB-4F15-9AC2-92069A095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94" y="2734962"/>
            <a:ext cx="10416267" cy="63541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810599A5-B498-43D7-B08D-E2F01FA89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27" y="3429000"/>
            <a:ext cx="6228482" cy="2159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B439BF4D-D506-46FC-83FE-C12FDD8751AD}"/>
              </a:ext>
            </a:extLst>
          </p:cNvPr>
          <p:cNvSpPr/>
          <p:nvPr/>
        </p:nvSpPr>
        <p:spPr>
          <a:xfrm>
            <a:off x="1981202" y="3911118"/>
            <a:ext cx="761998" cy="360000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4E15632A-7A35-4D23-A123-79D7D67447EE}"/>
              </a:ext>
            </a:extLst>
          </p:cNvPr>
          <p:cNvSpPr/>
          <p:nvPr/>
        </p:nvSpPr>
        <p:spPr>
          <a:xfrm>
            <a:off x="4444056" y="3911118"/>
            <a:ext cx="761998" cy="360000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="" xmlns:a16="http://schemas.microsoft.com/office/drawing/2014/main" id="{BCFC20D3-9FA9-4B03-B9B9-B748B778A464}"/>
              </a:ext>
            </a:extLst>
          </p:cNvPr>
          <p:cNvGrpSpPr/>
          <p:nvPr/>
        </p:nvGrpSpPr>
        <p:grpSpPr>
          <a:xfrm>
            <a:off x="6511932" y="4153599"/>
            <a:ext cx="3437501" cy="1122345"/>
            <a:chOff x="3805940" y="3233081"/>
            <a:chExt cx="2771930" cy="1122345"/>
          </a:xfrm>
        </p:grpSpPr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15781A76-4C26-41B9-90AE-FFC9045367DA}"/>
                </a:ext>
              </a:extLst>
            </p:cNvPr>
            <p:cNvSpPr/>
            <p:nvPr/>
          </p:nvSpPr>
          <p:spPr>
            <a:xfrm rot="17356681">
              <a:off x="4049113" y="2997758"/>
              <a:ext cx="635851" cy="1122197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語音泡泡: 圓角矩形 14">
              <a:extLst>
                <a:ext uri="{FF2B5EF4-FFF2-40B4-BE49-F238E27FC236}">
                  <a16:creationId xmlns="" xmlns:a16="http://schemas.microsoft.com/office/drawing/2014/main" id="{0C543FAC-437B-478E-AB13-156A352E1DBC}"/>
                </a:ext>
              </a:extLst>
            </p:cNvPr>
            <p:cNvSpPr/>
            <p:nvPr/>
          </p:nvSpPr>
          <p:spPr>
            <a:xfrm>
              <a:off x="4537212" y="3233081"/>
              <a:ext cx="2040658" cy="1122345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利用空白把句子們都連接起來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73712A4F-A622-4E11-B07C-75FAC968959B}"/>
              </a:ext>
            </a:extLst>
          </p:cNvPr>
          <p:cNvSpPr/>
          <p:nvPr/>
        </p:nvSpPr>
        <p:spPr>
          <a:xfrm>
            <a:off x="2205639" y="4388637"/>
            <a:ext cx="761998" cy="360000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AB4A5B3-DAED-4547-B5BB-B8BFD5D3C7D8}"/>
              </a:ext>
            </a:extLst>
          </p:cNvPr>
          <p:cNvSpPr/>
          <p:nvPr/>
        </p:nvSpPr>
        <p:spPr>
          <a:xfrm>
            <a:off x="1981202" y="4829202"/>
            <a:ext cx="761998" cy="360000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DB0EB962-3181-4EC8-B36E-1B90340348C3}"/>
              </a:ext>
            </a:extLst>
          </p:cNvPr>
          <p:cNvSpPr/>
          <p:nvPr/>
        </p:nvSpPr>
        <p:spPr>
          <a:xfrm>
            <a:off x="3203851" y="4828409"/>
            <a:ext cx="630043" cy="360000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EA2CD3E2-7CE0-4DFF-B62C-806462DAC225}"/>
              </a:ext>
            </a:extLst>
          </p:cNvPr>
          <p:cNvSpPr/>
          <p:nvPr/>
        </p:nvSpPr>
        <p:spPr>
          <a:xfrm>
            <a:off x="3849382" y="4828409"/>
            <a:ext cx="674186" cy="360000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520731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5759</TotalTime>
  <Words>689</Words>
  <Application>Microsoft Office PowerPoint</Application>
  <PresentationFormat>自訂</PresentationFormat>
  <Paragraphs>96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22_BasicWhite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214</cp:revision>
  <dcterms:created xsi:type="dcterms:W3CDTF">2020-07-01T18:22:10Z</dcterms:created>
  <dcterms:modified xsi:type="dcterms:W3CDTF">2022-10-14T07:54:44Z</dcterms:modified>
</cp:coreProperties>
</file>