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98" r:id="rId2"/>
    <p:sldId id="342" r:id="rId3"/>
    <p:sldId id="343" r:id="rId4"/>
    <p:sldId id="344" r:id="rId5"/>
    <p:sldId id="348" r:id="rId6"/>
    <p:sldId id="349" r:id="rId7"/>
    <p:sldId id="352" r:id="rId8"/>
    <p:sldId id="353" r:id="rId9"/>
    <p:sldId id="354" r:id="rId10"/>
    <p:sldId id="357" r:id="rId11"/>
    <p:sldId id="356" r:id="rId12"/>
    <p:sldId id="358" r:id="rId13"/>
    <p:sldId id="350" r:id="rId14"/>
    <p:sldId id="359" r:id="rId15"/>
    <p:sldId id="355" r:id="rId16"/>
    <p:sldId id="351" r:id="rId17"/>
    <p:sldId id="360" r:id="rId18"/>
    <p:sldId id="364" r:id="rId19"/>
    <p:sldId id="361" r:id="rId20"/>
    <p:sldId id="362" r:id="rId21"/>
    <p:sldId id="30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619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》II-24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》II-24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nlung/Python-AI-Book/blob/main/dream_rnn.zip?raw=true%20\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紅樓夢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24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讀入訓練好的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紅樓夢生成器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31575CCD-D17A-4C63-BCFA-290AE9CC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github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上的紅樓夢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zip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檔</a:t>
            </a: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F9A2AC1A-015E-41AA-950B-066297432B24}"/>
              </a:ext>
            </a:extLst>
          </p:cNvPr>
          <p:cNvSpPr txBox="1"/>
          <p:nvPr/>
        </p:nvSpPr>
        <p:spPr>
          <a:xfrm>
            <a:off x="629421" y="2554345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GitHub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中下載紅樓夢生成模型包括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C47E52EC-A741-4051-8199-2A926C85E4D8}"/>
              </a:ext>
            </a:extLst>
          </p:cNvPr>
          <p:cNvGrpSpPr/>
          <p:nvPr/>
        </p:nvGrpSpPr>
        <p:grpSpPr>
          <a:xfrm flipH="1">
            <a:off x="6621044" y="2644794"/>
            <a:ext cx="3328389" cy="2249938"/>
            <a:chOff x="9423265" y="3201728"/>
            <a:chExt cx="1674821" cy="1592379"/>
          </a:xfrm>
        </p:grpSpPr>
        <p:sp>
          <p:nvSpPr>
            <p:cNvPr id="14" name="泡泡引言框">
              <a:extLst>
                <a:ext uri="{FF2B5EF4-FFF2-40B4-BE49-F238E27FC236}">
                  <a16:creationId xmlns:a16="http://schemas.microsoft.com/office/drawing/2014/main" xmlns="" id="{9F51DAEF-B804-4B2F-AC72-69D8F9F4CD1E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第一次正式使用超酷炫 Gradio 套件!">
              <a:extLst>
                <a:ext uri="{FF2B5EF4-FFF2-40B4-BE49-F238E27FC236}">
                  <a16:creationId xmlns:a16="http://schemas.microsoft.com/office/drawing/2014/main" xmlns="" id="{9BF7DED2-506C-4196-B2B7-496B23CFAE00}"/>
                </a:ext>
              </a:extLst>
            </p:cNvPr>
            <p:cNvSpPr txBox="1"/>
            <p:nvPr/>
          </p:nvSpPr>
          <p:spPr>
            <a:xfrm>
              <a:off x="9458534" y="3237310"/>
              <a:ext cx="1573138" cy="11476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但因為我們今天主要是用</a:t>
              </a:r>
              <a:r>
                <a:rPr lang="en-US" altLang="zh-TW" sz="2400" b="1" dirty="0" err="1">
                  <a:latin typeface="微軟正黑體" pitchFamily="34" charset="-120"/>
                  <a:ea typeface="微軟正黑體" pitchFamily="34" charset="-120"/>
                </a:rPr>
                <a:t>colab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，那就執行下一頁的程式碼，不用再讀入一次模型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BFA601A5-8E5F-44D2-8713-573C900C1FD0}"/>
              </a:ext>
            </a:extLst>
          </p:cNvPr>
          <p:cNvSpPr txBox="1"/>
          <p:nvPr/>
        </p:nvSpPr>
        <p:spPr>
          <a:xfrm>
            <a:off x="1143569" y="3337146"/>
            <a:ext cx="489217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457200" indent="-457200">
              <a:buClr>
                <a:srgbClr val="FF8E7B"/>
              </a:buClr>
              <a:buFont typeface="+mj-lt"/>
              <a:buAutoNum type="arabicPeriod"/>
            </a:pP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dream_rnn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資料夾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lvl="1">
              <a:buClr>
                <a:srgbClr val="FF8E7B"/>
              </a:buClr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這是模型和訓練好的權重。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Clr>
                <a:srgbClr val="FF8E7B"/>
              </a:buClr>
            </a:pP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Clr>
                <a:srgbClr val="FF8E7B"/>
              </a:buClr>
              <a:buFont typeface="+mj-lt"/>
              <a:buAutoNum type="arabicPeriod" startAt="2"/>
            </a:pP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dream_tokenizer2.pkl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檔案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</a:p>
          <a:p>
            <a:pPr lvl="1">
              <a:buClr>
                <a:srgbClr val="FF8E7B"/>
              </a:buClr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這是模型使用的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" name="內容版面配置區 19">
            <a:extLst>
              <a:ext uri="{FF2B5EF4-FFF2-40B4-BE49-F238E27FC236}">
                <a16:creationId xmlns:a16="http://schemas.microsoft.com/office/drawing/2014/main" xmlns="" id="{0F162A58-0143-4212-BA5A-BEE7DC07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2" y="3746204"/>
            <a:ext cx="1624640" cy="22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7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讀入訓練好的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紅樓夢生成器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colab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上讀入紅樓夢模型</a:t>
            </a: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F9A2AC1A-015E-41AA-950B-066297432B24}"/>
              </a:ext>
            </a:extLst>
          </p:cNvPr>
          <p:cNvSpPr txBox="1"/>
          <p:nvPr/>
        </p:nvSpPr>
        <p:spPr>
          <a:xfrm>
            <a:off x="409288" y="2583910"/>
            <a:ext cx="1205364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把模型存到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Google Drive,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放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程式的地方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預設是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Notebooks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資料夾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6AAB499-363E-4CA7-B7B9-E9AF5131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8" y="3097511"/>
            <a:ext cx="10506964" cy="153247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23E122F-B23E-4BB1-A8B5-A96A2E0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6" y="4596116"/>
            <a:ext cx="10506964" cy="809321"/>
          </a:xfrm>
          <a:prstGeom prst="rect">
            <a:avLst/>
          </a:prstGeom>
        </p:spPr>
      </p:pic>
      <p:sp>
        <p:nvSpPr>
          <p:cNvPr id="17" name="我們用的套件, 大家也習慣稱 tf.Keras。">
            <a:extLst>
              <a:ext uri="{FF2B5EF4-FFF2-40B4-BE49-F238E27FC236}">
                <a16:creationId xmlns:a16="http://schemas.microsoft.com/office/drawing/2014/main" xmlns="" id="{88CE9B74-6044-4702-9DE4-1FB4B7D154BF}"/>
              </a:ext>
            </a:extLst>
          </p:cNvPr>
          <p:cNvSpPr txBox="1"/>
          <p:nvPr/>
        </p:nvSpPr>
        <p:spPr>
          <a:xfrm>
            <a:off x="409287" y="5410558"/>
            <a:ext cx="1003858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!!</a:t>
            </a: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這裡開頭都有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是為了跟前面的程式碼區分，正式使用請把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拿掉 </a:t>
            </a: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883146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讀入訓練好的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紅樓夢生成器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colab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上讀入紅樓夢模型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8DB8C4FD-9026-48C1-90C7-EB1E8FC0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8" y="2709996"/>
            <a:ext cx="10615488" cy="795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65E7659-02F1-479D-B04C-92827C2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5" y="3505822"/>
            <a:ext cx="10714701" cy="1584163"/>
          </a:xfrm>
          <a:prstGeom prst="rect">
            <a:avLst/>
          </a:prstGeom>
        </p:spPr>
      </p:pic>
      <p:sp>
        <p:nvSpPr>
          <p:cNvPr id="13" name="我們用的套件, 大家也習慣稱 tf.Keras。">
            <a:extLst>
              <a:ext uri="{FF2B5EF4-FFF2-40B4-BE49-F238E27FC236}">
                <a16:creationId xmlns:a16="http://schemas.microsoft.com/office/drawing/2014/main" xmlns="" id="{622FECFE-C821-45BC-A3F4-F6428B70153C}"/>
              </a:ext>
            </a:extLst>
          </p:cNvPr>
          <p:cNvSpPr txBox="1"/>
          <p:nvPr/>
        </p:nvSpPr>
        <p:spPr>
          <a:xfrm>
            <a:off x="530208" y="5089985"/>
            <a:ext cx="1003858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!!</a:t>
            </a:r>
            <a:r>
              <a:rPr lang="zh-TW" altLang="en-US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這裡開頭都有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是為了跟前面的程式碼區分，正式使用請把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#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拿掉 </a:t>
            </a: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31395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查看所有不同的中文字字數與標點符號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DDEEC3D6-1018-46F8-B2DC-2225E7AF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1" y="3160856"/>
            <a:ext cx="10375863" cy="7592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7989B58-CC75-44FD-9527-4CEB07EC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70" y="3953932"/>
            <a:ext cx="10375863" cy="1135735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E94F9B78-532C-498D-8F2C-6EF376CE6BDE}"/>
              </a:ext>
            </a:extLst>
          </p:cNvPr>
          <p:cNvGrpSpPr/>
          <p:nvPr/>
        </p:nvGrpSpPr>
        <p:grpSpPr>
          <a:xfrm>
            <a:off x="2140967" y="4766089"/>
            <a:ext cx="4513833" cy="771069"/>
            <a:chOff x="4155623" y="3233082"/>
            <a:chExt cx="2823823" cy="617826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F224B846-6C22-49D0-B7FD-B6D9F1FC4832}"/>
                </a:ext>
              </a:extLst>
            </p:cNvPr>
            <p:cNvSpPr/>
            <p:nvPr/>
          </p:nvSpPr>
          <p:spPr>
            <a:xfrm rot="16200000">
              <a:off x="4145282" y="3302619"/>
              <a:ext cx="557389" cy="536708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8F501D86-069E-4AC7-9638-3FC5864E5518}"/>
                </a:ext>
              </a:extLst>
            </p:cNvPr>
            <p:cNvSpPr/>
            <p:nvPr/>
          </p:nvSpPr>
          <p:spPr>
            <a:xfrm>
              <a:off x="4537214" y="3233082"/>
              <a:ext cx="2442232" cy="61782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字數其實只有 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4522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個，並沒有我們想像中的那麼多。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4" name="我們用的套件, 大家也習慣稱 tf.Keras。">
            <a:extLst>
              <a:ext uri="{FF2B5EF4-FFF2-40B4-BE49-F238E27FC236}">
                <a16:creationId xmlns:a16="http://schemas.microsoft.com/office/drawing/2014/main" xmlns="" id="{2B32CBA7-A533-4438-9F80-9376B3663743}"/>
              </a:ext>
            </a:extLst>
          </p:cNvPr>
          <p:cNvSpPr txBox="1"/>
          <p:nvPr/>
        </p:nvSpPr>
        <p:spPr>
          <a:xfrm>
            <a:off x="409288" y="2594308"/>
            <a:ext cx="1205364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max_id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記錄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紅樓夢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》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用到的所有不同的中文字字數，包括新式標點符號。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731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寫個簡單的函式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7B7149D-1D87-41AE-93D3-A5185EB5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8" y="3452567"/>
            <a:ext cx="11049886" cy="1640334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6CDF4FE3-E7D9-4627-BE2D-C98CE815ED7A}"/>
              </a:ext>
            </a:extLst>
          </p:cNvPr>
          <p:cNvSpPr txBox="1"/>
          <p:nvPr/>
        </p:nvSpPr>
        <p:spPr>
          <a:xfrm>
            <a:off x="409288" y="2494307"/>
            <a:ext cx="1205364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把一句話經過事先訓練好的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換成一串數字，每個數字再做成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one-hot encoding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的型式回傳。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F49B8FF-CDDC-4025-888F-0273FE277553}"/>
              </a:ext>
            </a:extLst>
          </p:cNvPr>
          <p:cNvSpPr/>
          <p:nvPr/>
        </p:nvSpPr>
        <p:spPr>
          <a:xfrm>
            <a:off x="3551838" y="4018732"/>
            <a:ext cx="1595895" cy="485535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77501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打造紅樓夢生成器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01F9008-B42F-4ED2-A628-84B44B1B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依照輸入的一段文字來預測下一個字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內容版面配置區 22">
            <a:extLst>
              <a:ext uri="{FF2B5EF4-FFF2-40B4-BE49-F238E27FC236}">
                <a16:creationId xmlns:a16="http://schemas.microsoft.com/office/drawing/2014/main" xmlns="" id="{9B1C7F98-338D-4235-BA35-8B45E9FC6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66" y="2444114"/>
            <a:ext cx="9290067" cy="2915073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3E7C59A6-1ED9-487F-AF32-1B334A23E4F1}"/>
              </a:ext>
            </a:extLst>
          </p:cNvPr>
          <p:cNvSpPr txBox="1"/>
          <p:nvPr/>
        </p:nvSpPr>
        <p:spPr>
          <a:xfrm>
            <a:off x="1384817" y="5229513"/>
            <a:ext cx="786078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神秘的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logits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大約可以想成是機率取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log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的值。所以所有的值都是負的，機率越小負得越多（也就是越小）。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93330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打造紅樓夢生成器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設定選字的隨機性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25">
            <a:extLst>
              <a:ext uri="{FF2B5EF4-FFF2-40B4-BE49-F238E27FC236}">
                <a16:creationId xmlns:a16="http://schemas.microsoft.com/office/drawing/2014/main" xmlns="" id="{F13775E1-904F-4031-9745-A9BFB1CA2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7" y="2757255"/>
            <a:ext cx="8746067" cy="3534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FE541E17-72FE-4D2E-8226-371C51C37042}"/>
              </a:ext>
            </a:extLst>
          </p:cNvPr>
          <p:cNvSpPr txBox="1"/>
          <p:nvPr/>
        </p:nvSpPr>
        <p:spPr>
          <a:xfrm>
            <a:off x="6662167" y="2802867"/>
            <a:ext cx="4708566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temperature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接近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，就是讓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logits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值放大，小的數字就更小了！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3977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打造紅樓夢生成器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設定選字的隨機性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35133CDF-1A34-4878-AC93-CD7DCF1D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8" y="2994672"/>
            <a:ext cx="10679216" cy="232481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595A640E-E9B1-409C-9FA1-DA7F96490F20}"/>
              </a:ext>
            </a:extLst>
          </p:cNvPr>
          <p:cNvGrpSpPr/>
          <p:nvPr/>
        </p:nvGrpSpPr>
        <p:grpSpPr>
          <a:xfrm>
            <a:off x="6096000" y="2443618"/>
            <a:ext cx="5615078" cy="1102107"/>
            <a:chOff x="4111469" y="3110970"/>
            <a:chExt cx="2709699" cy="883074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ED5EC164-F912-4B35-B2B1-922EDDF8259E}"/>
                </a:ext>
              </a:extLst>
            </p:cNvPr>
            <p:cNvSpPr/>
            <p:nvPr/>
          </p:nvSpPr>
          <p:spPr>
            <a:xfrm rot="14793377">
              <a:off x="4101128" y="3446996"/>
              <a:ext cx="557389" cy="536708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8F54604B-AC0F-414F-9434-2C6C35E0444A}"/>
                </a:ext>
              </a:extLst>
            </p:cNvPr>
            <p:cNvSpPr/>
            <p:nvPr/>
          </p:nvSpPr>
          <p:spPr>
            <a:xfrm>
              <a:off x="4439159" y="3110970"/>
              <a:ext cx="2382009" cy="86591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一般而言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temperature </a:t>
              </a:r>
              <a:r>
                <a:rPr lang="zh-TW" altLang="en-US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 </a:t>
              </a:r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效果最佳，當然你也可以試試看其他的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6D6D0EC-A32A-4C1A-A89B-DAF62A609058}"/>
              </a:ext>
            </a:extLst>
          </p:cNvPr>
          <p:cNvSpPr/>
          <p:nvPr/>
        </p:nvSpPr>
        <p:spPr>
          <a:xfrm>
            <a:off x="3755038" y="3140375"/>
            <a:ext cx="2019229" cy="434736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787173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打造紅樓夢生成器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設定要生成 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n_chars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這麼多個字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AC1B631-6049-4417-BA7D-7B22B695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2" y="2705715"/>
            <a:ext cx="10943624" cy="20318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3CC4564-216F-41C8-8895-3468872BF3D4}"/>
              </a:ext>
            </a:extLst>
          </p:cNvPr>
          <p:cNvSpPr/>
          <p:nvPr/>
        </p:nvSpPr>
        <p:spPr>
          <a:xfrm>
            <a:off x="4313835" y="2818643"/>
            <a:ext cx="1714431" cy="432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EC6FE18-64F6-4785-9F64-4653561CC45A}"/>
              </a:ext>
            </a:extLst>
          </p:cNvPr>
          <p:cNvSpPr/>
          <p:nvPr/>
        </p:nvSpPr>
        <p:spPr>
          <a:xfrm>
            <a:off x="5685433" y="3817706"/>
            <a:ext cx="1849900" cy="432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E5066E3A-E3D0-4352-A9D7-3F2F97341923}"/>
              </a:ext>
            </a:extLst>
          </p:cNvPr>
          <p:cNvGrpSpPr/>
          <p:nvPr/>
        </p:nvGrpSpPr>
        <p:grpSpPr>
          <a:xfrm>
            <a:off x="2638449" y="4170320"/>
            <a:ext cx="6915101" cy="1693279"/>
            <a:chOff x="3713405" y="2613521"/>
            <a:chExt cx="3337058" cy="1356756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63A0096C-BA8D-4B5E-AE47-5A97274B9576}"/>
                </a:ext>
              </a:extLst>
            </p:cNvPr>
            <p:cNvSpPr/>
            <p:nvPr/>
          </p:nvSpPr>
          <p:spPr>
            <a:xfrm rot="559434">
              <a:off x="5568249" y="2613521"/>
              <a:ext cx="335699" cy="891140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語音泡泡: 圓角矩形 13">
              <a:extLst>
                <a:ext uri="{FF2B5EF4-FFF2-40B4-BE49-F238E27FC236}">
                  <a16:creationId xmlns:a16="http://schemas.microsoft.com/office/drawing/2014/main" xmlns="" id="{CBEA6AA5-1E9A-406B-B754-D1CE67FDA328}"/>
                </a:ext>
              </a:extLst>
            </p:cNvPr>
            <p:cNvSpPr/>
            <p:nvPr/>
          </p:nvSpPr>
          <p:spPr>
            <a:xfrm>
              <a:off x="3713405" y="3104361"/>
              <a:ext cx="3337058" cy="86591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原本訓練時，一段是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個字去訓練的，但當這裡超過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字時，就取最後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個字丟入模型。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4326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測試紅樓夢生成器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輸入一小段紅樓夢原文來測試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3036FDA-32B9-46AC-B407-BACADBE7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2" y="2569535"/>
            <a:ext cx="10751472" cy="6116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8259C0A-C0DA-4A67-81B7-020898F1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49" y="3181216"/>
            <a:ext cx="7159821" cy="2705087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8AA8D734-42E7-44CA-BB7C-208FBB99A31F}"/>
              </a:ext>
            </a:extLst>
          </p:cNvPr>
          <p:cNvGrpSpPr/>
          <p:nvPr/>
        </p:nvGrpSpPr>
        <p:grpSpPr>
          <a:xfrm flipH="1">
            <a:off x="8134350" y="3298575"/>
            <a:ext cx="2330450" cy="1849159"/>
            <a:chOff x="9423265" y="3043608"/>
            <a:chExt cx="1674821" cy="1750499"/>
          </a:xfrm>
        </p:grpSpPr>
        <p:sp>
          <p:nvSpPr>
            <p:cNvPr id="12" name="泡泡引言框">
              <a:extLst>
                <a:ext uri="{FF2B5EF4-FFF2-40B4-BE49-F238E27FC236}">
                  <a16:creationId xmlns:a16="http://schemas.microsoft.com/office/drawing/2014/main" xmlns="" id="{53279617-45C3-43FE-8A72-9CD2175EDF7F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3" name="第一次正式使用超酷炫 Gradio 套件!">
              <a:extLst>
                <a:ext uri="{FF2B5EF4-FFF2-40B4-BE49-F238E27FC236}">
                  <a16:creationId xmlns:a16="http://schemas.microsoft.com/office/drawing/2014/main" xmlns="" id="{1BEFBD51-0EE1-4FE2-9304-04B5490CE289}"/>
                </a:ext>
              </a:extLst>
            </p:cNvPr>
            <p:cNvSpPr txBox="1"/>
            <p:nvPr/>
          </p:nvSpPr>
          <p:spPr>
            <a:xfrm>
              <a:off x="9458534" y="3043608"/>
              <a:ext cx="1573138" cy="153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哇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!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  <a:sym typeface="Microsoft Sans Serif"/>
                </a:rPr>
                <a:t> 一段胡說八道的紅樓夢就生成了</a:t>
              </a:r>
            </a:p>
          </p:txBody>
        </p:sp>
      </p:grpSp>
      <p:pic>
        <p:nvPicPr>
          <p:cNvPr id="14" name="內容版面配置區 28">
            <a:extLst>
              <a:ext uri="{FF2B5EF4-FFF2-40B4-BE49-F238E27FC236}">
                <a16:creationId xmlns:a16="http://schemas.microsoft.com/office/drawing/2014/main" xmlns="" id="{90E88999-BAF0-46F8-A9BF-44128D8B1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56" y="4210970"/>
            <a:ext cx="1410024" cy="17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02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應用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生成一段紅樓夢風格的故事段落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B3ABDF2D-DD7C-40FE-8AE5-4AAC064A4335}"/>
              </a:ext>
            </a:extLst>
          </p:cNvPr>
          <p:cNvGrpSpPr/>
          <p:nvPr/>
        </p:nvGrpSpPr>
        <p:grpSpPr>
          <a:xfrm>
            <a:off x="4187172" y="2548397"/>
            <a:ext cx="3925372" cy="2440249"/>
            <a:chOff x="9423265" y="3201728"/>
            <a:chExt cx="1674821" cy="1592379"/>
          </a:xfrm>
        </p:grpSpPr>
        <p:sp>
          <p:nvSpPr>
            <p:cNvPr id="7" name="泡泡引言框">
              <a:extLst>
                <a:ext uri="{FF2B5EF4-FFF2-40B4-BE49-F238E27FC236}">
                  <a16:creationId xmlns:a16="http://schemas.microsoft.com/office/drawing/2014/main" xmlns="" id="{4A073E6C-49BA-4B01-BF28-6697257600B4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第一次正式使用超酷炫 Gradio 套件!">
              <a:extLst>
                <a:ext uri="{FF2B5EF4-FFF2-40B4-BE49-F238E27FC236}">
                  <a16:creationId xmlns:a16="http://schemas.microsoft.com/office/drawing/2014/main" xmlns="" id="{693FD1B5-533C-4705-B793-C1C6D3C37C74}"/>
                </a:ext>
              </a:extLst>
            </p:cNvPr>
            <p:cNvSpPr txBox="1"/>
            <p:nvPr/>
          </p:nvSpPr>
          <p:spPr>
            <a:xfrm>
              <a:off x="9458533" y="3342315"/>
              <a:ext cx="1611685" cy="9376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讓模型讀完了一整本紅樓夢，然後電腦就覺得自己是曹雪芹了。</a:t>
              </a:r>
              <a:endParaRPr lang="zh-TW" altLang="en-US" sz="28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sp>
        <p:nvSpPr>
          <p:cNvPr id="12" name="我們來試試剛開始可能有點可怕的終端機。">
            <a:extLst>
              <a:ext uri="{FF2B5EF4-FFF2-40B4-BE49-F238E27FC236}">
                <a16:creationId xmlns:a16="http://schemas.microsoft.com/office/drawing/2014/main" xmlns="" id="{4EC4BB4E-9705-4DBC-B8BD-E964553FE1AD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把訓練好的結果拿來使用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xmlns="" id="{1CB63D3D-39BA-4F90-96AF-A929120E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50" y="3023773"/>
            <a:ext cx="2486708" cy="318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" name="第一次正式使用超酷炫 Gradio 套件!">
            <a:extLst>
              <a:ext uri="{FF2B5EF4-FFF2-40B4-BE49-F238E27FC236}">
                <a16:creationId xmlns:a16="http://schemas.microsoft.com/office/drawing/2014/main" xmlns="" id="{FF51FB2A-5548-48AC-925D-92EFA15041F0}"/>
              </a:ext>
            </a:extLst>
          </p:cNvPr>
          <p:cNvSpPr txBox="1"/>
          <p:nvPr/>
        </p:nvSpPr>
        <p:spPr>
          <a:xfrm>
            <a:off x="5629539" y="4964320"/>
            <a:ext cx="6388299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附錄</a:t>
            </a:r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_ </a:t>
            </a:r>
            <a:r>
              <a:rPr lang="zh-TW" altLang="en-US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紅樓夢生成器的原理</a:t>
            </a:r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sz="28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ipynb</a:t>
            </a:r>
            <a:endParaRPr lang="zh-TW" altLang="en-US" sz="28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10C06CF-8B40-472A-99C4-1C735FB83966}"/>
              </a:ext>
            </a:extLst>
          </p:cNvPr>
          <p:cNvSpPr/>
          <p:nvPr/>
        </p:nvSpPr>
        <p:spPr>
          <a:xfrm>
            <a:off x="5577416" y="4966544"/>
            <a:ext cx="5392247" cy="595035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2736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05 </a:t>
            </a:r>
            <a:r>
              <a:rPr lang="zh-TW" altLang="en-US" dirty="0"/>
              <a:t>用</a:t>
            </a:r>
            <a:r>
              <a:rPr lang="en-US" altLang="zh-TW" dirty="0" err="1"/>
              <a:t>Gradio</a:t>
            </a:r>
            <a:r>
              <a:rPr lang="en-US" altLang="zh-TW" dirty="0"/>
              <a:t> </a:t>
            </a:r>
            <a:r>
              <a:rPr lang="zh-TW" altLang="en-US" dirty="0"/>
              <a:t>做紅樓夢生成器的</a:t>
            </a:r>
            <a:r>
              <a:rPr lang="en-US" altLang="zh-TW" dirty="0"/>
              <a:t>Web App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快速建立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web app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B23567A-2A1D-4F13-8FF9-458880248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" t="901" b="2163"/>
          <a:stretch/>
        </p:blipFill>
        <p:spPr>
          <a:xfrm>
            <a:off x="483372" y="3509924"/>
            <a:ext cx="10699738" cy="23518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2004D54-F805-49A9-A2CE-D5481996C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" r="503"/>
          <a:stretch/>
        </p:blipFill>
        <p:spPr>
          <a:xfrm>
            <a:off x="483373" y="3004716"/>
            <a:ext cx="10671282" cy="4412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7962D01-30F9-4953-A319-A438FE6A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74" y="2532017"/>
            <a:ext cx="10699738" cy="4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796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大家可以在建好的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app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上嘗試其他不同的句子，看看生成出來的結果怎麼樣。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讀入基本套件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B0ED288-5FAF-4729-98E4-6EB2F8F6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1" y="2907613"/>
            <a:ext cx="10522994" cy="1746035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7E21AA88-A3E8-42DB-907F-8D3E34E2A6EB}"/>
              </a:ext>
            </a:extLst>
          </p:cNvPr>
          <p:cNvSpPr txBox="1"/>
          <p:nvPr/>
        </p:nvSpPr>
        <p:spPr>
          <a:xfrm>
            <a:off x="629421" y="2486613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TensorFlow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標準讀入的方法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tf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F60B82A9-AEDB-40F8-8F18-F09A3B63D328}"/>
              </a:ext>
            </a:extLst>
          </p:cNvPr>
          <p:cNvGrpSpPr/>
          <p:nvPr/>
        </p:nvGrpSpPr>
        <p:grpSpPr>
          <a:xfrm>
            <a:off x="5697103" y="4653649"/>
            <a:ext cx="5722102" cy="1198611"/>
            <a:chOff x="4151871" y="3156815"/>
            <a:chExt cx="2634517" cy="1198611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5A8183D2-71D0-45CC-9125-F0A5DD1042AE}"/>
                </a:ext>
              </a:extLst>
            </p:cNvPr>
            <p:cNvSpPr/>
            <p:nvPr/>
          </p:nvSpPr>
          <p:spPr>
            <a:xfrm rot="18124457">
              <a:off x="4145282" y="3163404"/>
              <a:ext cx="557389" cy="544211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31C8AB0F-DFDA-4517-AFEE-1CD6CF5DC9C0}"/>
                </a:ext>
              </a:extLst>
            </p:cNvPr>
            <p:cNvSpPr/>
            <p:nvPr/>
          </p:nvSpPr>
          <p:spPr>
            <a:xfrm>
              <a:off x="4537213" y="3233081"/>
              <a:ext cx="2249175" cy="1122345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pickle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: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資料儲存套件，讓「任何資料型態」都能存下去、讀出來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1D5EA4E-5D7B-41F0-A771-90C5CA594164}"/>
              </a:ext>
            </a:extLst>
          </p:cNvPr>
          <p:cNvSpPr/>
          <p:nvPr/>
        </p:nvSpPr>
        <p:spPr>
          <a:xfrm>
            <a:off x="1763483" y="3413684"/>
            <a:ext cx="1041905" cy="428787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353371B-862C-4D47-B230-36D34ABB875D}"/>
              </a:ext>
            </a:extLst>
          </p:cNvPr>
          <p:cNvSpPr/>
          <p:nvPr/>
        </p:nvSpPr>
        <p:spPr>
          <a:xfrm>
            <a:off x="3815544" y="3048087"/>
            <a:ext cx="429886" cy="380913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00671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讀入訓練好的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紅樓夢生成器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莎士比亞生成器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EEFF552-8FD3-4550-A9BB-C47E114A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47" y="3963367"/>
            <a:ext cx="949124" cy="949124"/>
          </a:xfrm>
          <a:prstGeom prst="rect">
            <a:avLst/>
          </a:prstGeom>
        </p:spPr>
      </p:pic>
      <p:sp>
        <p:nvSpPr>
          <p:cNvPr id="7" name="第一次正式使用超酷炫 Gradio 套件!">
            <a:extLst>
              <a:ext uri="{FF2B5EF4-FFF2-40B4-BE49-F238E27FC236}">
                <a16:creationId xmlns:a16="http://schemas.microsoft.com/office/drawing/2014/main" xmlns="" id="{BF1506D4-B83D-432B-9A3B-D276D06ACDCD}"/>
              </a:ext>
            </a:extLst>
          </p:cNvPr>
          <p:cNvSpPr txBox="1"/>
          <p:nvPr/>
        </p:nvSpPr>
        <p:spPr>
          <a:xfrm>
            <a:off x="1503971" y="3585025"/>
            <a:ext cx="5725886" cy="35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en-US" altLang="zh-TW" sz="1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http://karpathy.github.io/2015/05/21/rnn-effectiveness/</a:t>
            </a:r>
            <a:endParaRPr lang="zh-TW" altLang="en-US" sz="1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BEA15BDD-B3B6-404B-9570-0EC261DA5858}"/>
              </a:ext>
            </a:extLst>
          </p:cNvPr>
          <p:cNvSpPr txBox="1"/>
          <p:nvPr/>
        </p:nvSpPr>
        <p:spPr>
          <a:xfrm>
            <a:off x="1017816" y="2428318"/>
            <a:ext cx="53503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457200" indent="-4572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“The Unreasonable Effectiveness of Recurrent Neural Networks”</a:t>
            </a: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E16B8C4F-E024-44CB-BA2D-1B702A4B6FD0}"/>
              </a:ext>
            </a:extLst>
          </p:cNvPr>
          <p:cNvSpPr txBox="1"/>
          <p:nvPr/>
        </p:nvSpPr>
        <p:spPr>
          <a:xfrm>
            <a:off x="1017816" y="4966191"/>
            <a:ext cx="5078183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457200" indent="-4572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精通機器學習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Scikit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-Learn, 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Keras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TensorFlow》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500C5514-42B0-4013-9E01-3CDF9B3974D0}"/>
              </a:ext>
            </a:extLst>
          </p:cNvPr>
          <p:cNvGrpSpPr/>
          <p:nvPr/>
        </p:nvGrpSpPr>
        <p:grpSpPr>
          <a:xfrm flipH="1">
            <a:off x="6785989" y="2555846"/>
            <a:ext cx="2873829" cy="2440249"/>
            <a:chOff x="9423265" y="3201728"/>
            <a:chExt cx="1674821" cy="1592379"/>
          </a:xfrm>
        </p:grpSpPr>
        <p:sp>
          <p:nvSpPr>
            <p:cNvPr id="14" name="泡泡引言框">
              <a:extLst>
                <a:ext uri="{FF2B5EF4-FFF2-40B4-BE49-F238E27FC236}">
                  <a16:creationId xmlns:a16="http://schemas.microsoft.com/office/drawing/2014/main" xmlns="" id="{E607197C-F373-4CD6-AF10-48758A272878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第一次正式使用超酷炫 Gradio 套件!">
              <a:extLst>
                <a:ext uri="{FF2B5EF4-FFF2-40B4-BE49-F238E27FC236}">
                  <a16:creationId xmlns:a16="http://schemas.microsoft.com/office/drawing/2014/main" xmlns="" id="{74E883C4-6DA1-409C-A381-0F7266677DCF}"/>
                </a:ext>
              </a:extLst>
            </p:cNvPr>
            <p:cNvSpPr txBox="1"/>
            <p:nvPr/>
          </p:nvSpPr>
          <p:spPr>
            <a:xfrm>
              <a:off x="9458534" y="3282064"/>
              <a:ext cx="1573138" cy="10581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我們仿造文章中的「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莎士比亞生成器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」，打造一個紅樓夢生成器。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xmlns="" id="{761FE1F8-C8FF-49A4-A92E-6F139DF1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46088" y="3862103"/>
            <a:ext cx="2037971" cy="243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7005228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讀入訓練好的</a:t>
            </a:r>
            <a:r>
              <a:rPr lang="en-US" altLang="zh-TW" dirty="0"/>
              <a:t>RNN </a:t>
            </a:r>
            <a:r>
              <a:rPr lang="zh-TW" altLang="en-US" dirty="0"/>
              <a:t>紅樓夢生成器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紅樓夢生成器的架構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10">
            <a:extLst>
              <a:ext uri="{FF2B5EF4-FFF2-40B4-BE49-F238E27FC236}">
                <a16:creationId xmlns:a16="http://schemas.microsoft.com/office/drawing/2014/main" xmlns="" id="{2DE13908-7F93-4821-A4F8-BA766859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8" y="2486950"/>
            <a:ext cx="7881255" cy="370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8454334E-8522-44B5-9F3F-DE44B4576A56}"/>
              </a:ext>
            </a:extLst>
          </p:cNvPr>
          <p:cNvSpPr txBox="1"/>
          <p:nvPr/>
        </p:nvSpPr>
        <p:spPr>
          <a:xfrm>
            <a:off x="7059389" y="2562474"/>
            <a:ext cx="4359727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457200" indent="-4572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使用雙層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LSTM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，每層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128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個神經元。總共訓練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次，在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1080Ti GPU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的電腦上大概花了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個小時。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0922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讀入訓練好的</a:t>
            </a:r>
            <a:r>
              <a:rPr lang="en-US" altLang="zh-TW" dirty="0"/>
              <a:t>RNN </a:t>
            </a:r>
            <a:r>
              <a:rPr lang="zh-TW" altLang="en-US" dirty="0"/>
              <a:t>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讀入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github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上的紅樓夢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zip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檔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393043C-0108-4513-A4D0-0185B5AA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633944"/>
            <a:ext cx="10945073" cy="94792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AE9770C1-E0B4-49FF-904A-7E9A3604D336}"/>
              </a:ext>
            </a:extLst>
          </p:cNvPr>
          <p:cNvGrpSpPr/>
          <p:nvPr/>
        </p:nvGrpSpPr>
        <p:grpSpPr>
          <a:xfrm flipH="1">
            <a:off x="6096000" y="3734296"/>
            <a:ext cx="3843868" cy="1609598"/>
            <a:chOff x="9423265" y="3187621"/>
            <a:chExt cx="1674821" cy="1606486"/>
          </a:xfrm>
        </p:grpSpPr>
        <p:sp>
          <p:nvSpPr>
            <p:cNvPr id="11" name="泡泡引言框">
              <a:extLst>
                <a:ext uri="{FF2B5EF4-FFF2-40B4-BE49-F238E27FC236}">
                  <a16:creationId xmlns:a16="http://schemas.microsoft.com/office/drawing/2014/main" xmlns="" id="{C524BBFF-BCAA-47A8-838E-C64A1B07AFA7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第一次正式使用超酷炫 Gradio 套件!">
              <a:extLst>
                <a:ext uri="{FF2B5EF4-FFF2-40B4-BE49-F238E27FC236}">
                  <a16:creationId xmlns:a16="http://schemas.microsoft.com/office/drawing/2014/main" xmlns="" id="{ED7BF5FF-C247-4EE8-B603-78BBD0173DCF}"/>
                </a:ext>
              </a:extLst>
            </p:cNvPr>
            <p:cNvSpPr txBox="1"/>
            <p:nvPr/>
          </p:nvSpPr>
          <p:spPr>
            <a:xfrm>
              <a:off x="9458534" y="3187621"/>
              <a:ext cx="1573138" cy="12470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訓練好的紅樓夢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zip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檔已經放在</a:t>
              </a:r>
              <a:r>
                <a:rPr lang="en-US" altLang="zh-TW" sz="2400" b="1" dirty="0" err="1">
                  <a:latin typeface="微軟正黑體" pitchFamily="34" charset="-120"/>
                  <a:ea typeface="微軟正黑體" pitchFamily="34" charset="-120"/>
                </a:rPr>
                <a:t>github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上了。 大家就快快樂樂的直接使用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pic>
        <p:nvPicPr>
          <p:cNvPr id="13" name="內容版面配置區 13">
            <a:extLst>
              <a:ext uri="{FF2B5EF4-FFF2-40B4-BE49-F238E27FC236}">
                <a16:creationId xmlns:a16="http://schemas.microsoft.com/office/drawing/2014/main" xmlns="" id="{513BA553-2776-44D9-9EF7-7C861DCE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94" y="3996821"/>
            <a:ext cx="1589234" cy="1973889"/>
          </a:xfrm>
          <a:prstGeom prst="rect">
            <a:avLst/>
          </a:prstGeom>
        </p:spPr>
      </p:pic>
      <p:sp>
        <p:nvSpPr>
          <p:cNvPr id="14" name="我們用的套件, 大家也習慣稱 tf.Keras。">
            <a:extLst>
              <a:ext uri="{FF2B5EF4-FFF2-40B4-BE49-F238E27FC236}">
                <a16:creationId xmlns:a16="http://schemas.microsoft.com/office/drawing/2014/main" xmlns="" id="{8FC28F4C-778E-4234-8968-CEFD2661125D}"/>
              </a:ext>
            </a:extLst>
          </p:cNvPr>
          <p:cNvSpPr txBox="1"/>
          <p:nvPr/>
        </p:nvSpPr>
        <p:spPr>
          <a:xfrm>
            <a:off x="710135" y="3916166"/>
            <a:ext cx="5031012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000" b="1" dirty="0">
                <a:solidFill>
                  <a:srgbClr val="0A6FB7"/>
                </a:solidFill>
                <a:hlinkClick r:id="rId4"/>
              </a:rPr>
              <a:t>https://github.com/yenlung/Python-AIBook/blob/main/dream_rnn.zip?raw=true \ -O /content/dream_rnn.zip</a:t>
            </a:r>
            <a:endParaRPr lang="en-US" altLang="zh-TW" sz="2000" b="1" dirty="0">
              <a:solidFill>
                <a:srgbClr val="0A6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84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讀入訓練好的</a:t>
            </a:r>
            <a:r>
              <a:rPr lang="en-US" altLang="zh-TW" dirty="0"/>
              <a:t>RNN </a:t>
            </a:r>
            <a:r>
              <a:rPr lang="zh-TW" altLang="en-US" dirty="0"/>
              <a:t>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讀入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github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上的紅樓夢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zip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檔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510EF39-288F-4C5B-BEFE-8908FA0C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1" y="2932482"/>
            <a:ext cx="10572871" cy="2951234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8CA4CF40-D55D-454F-B7B2-BD69AECC14CC}"/>
              </a:ext>
            </a:extLst>
          </p:cNvPr>
          <p:cNvSpPr txBox="1"/>
          <p:nvPr/>
        </p:nvSpPr>
        <p:spPr>
          <a:xfrm>
            <a:off x="629421" y="2486613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. zip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解壓縮 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50BB496C-C203-441E-8D5B-CAF588F84917}"/>
              </a:ext>
            </a:extLst>
          </p:cNvPr>
          <p:cNvGrpSpPr/>
          <p:nvPr/>
        </p:nvGrpSpPr>
        <p:grpSpPr>
          <a:xfrm>
            <a:off x="7770630" y="3957838"/>
            <a:ext cx="3648576" cy="771069"/>
            <a:chOff x="4155623" y="3233082"/>
            <a:chExt cx="2823823" cy="617826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22ABEA08-B14A-4525-B02B-2CC248E3CCD8}"/>
                </a:ext>
              </a:extLst>
            </p:cNvPr>
            <p:cNvSpPr/>
            <p:nvPr/>
          </p:nvSpPr>
          <p:spPr>
            <a:xfrm rot="16200000">
              <a:off x="4145282" y="3302619"/>
              <a:ext cx="557389" cy="536708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E0F9198D-D1CC-4777-8183-50B1006E079F}"/>
                </a:ext>
              </a:extLst>
            </p:cNvPr>
            <p:cNvSpPr/>
            <p:nvPr/>
          </p:nvSpPr>
          <p:spPr>
            <a:xfrm>
              <a:off x="4537214" y="3233082"/>
              <a:ext cx="2442232" cy="61782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解壓縮一樣放到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/content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資料夾中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794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讀入訓練好的</a:t>
            </a:r>
            <a:r>
              <a:rPr lang="en-US" altLang="zh-TW" dirty="0"/>
              <a:t>RNN </a:t>
            </a:r>
            <a:r>
              <a:rPr lang="zh-TW" altLang="en-US" dirty="0"/>
              <a:t>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讀入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github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上的紅樓夢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zip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5B34B68-5570-4D4F-BAA1-0DB768FC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0" y="4422470"/>
            <a:ext cx="10619106" cy="7077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169D2C4-6AC5-4467-B969-1FD06949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8" y="5145281"/>
            <a:ext cx="10619107" cy="7801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881973D6-F5DC-4936-9FCE-F37BE7F6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52" y="2909098"/>
            <a:ext cx="10729443" cy="1547238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41D325B6-E3AA-4E02-A551-A2A443EA3923}"/>
              </a:ext>
            </a:extLst>
          </p:cNvPr>
          <p:cNvSpPr txBox="1"/>
          <p:nvPr/>
        </p:nvSpPr>
        <p:spPr>
          <a:xfrm>
            <a:off x="629421" y="2452747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將下載好的模型架構和權重讀進來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746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 </a:t>
            </a:r>
            <a:r>
              <a:rPr lang="zh-TW" altLang="en-US" dirty="0"/>
              <a:t>讀入訓練好的</a:t>
            </a:r>
            <a:r>
              <a:rPr lang="en-US" altLang="zh-TW" dirty="0"/>
              <a:t>RNN </a:t>
            </a:r>
            <a:r>
              <a:rPr lang="zh-TW" altLang="en-US" dirty="0"/>
              <a:t>紅樓夢生成器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讀入</a:t>
            </a:r>
            <a:r>
              <a:rPr lang="en-US" altLang="zh-TW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github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上的紅樓夢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zip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檔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FE7F441-BEC8-419B-8495-C829BC55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2" y="3007082"/>
            <a:ext cx="10630022" cy="1565774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F9A2AC1A-015E-41AA-950B-066297432B24}"/>
              </a:ext>
            </a:extLst>
          </p:cNvPr>
          <p:cNvSpPr txBox="1"/>
          <p:nvPr/>
        </p:nvSpPr>
        <p:spPr>
          <a:xfrm>
            <a:off x="629421" y="2554345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將打造好的紅樓夢專用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也讀進來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0F0604A-42D5-4D50-B857-39253FEF7360}"/>
              </a:ext>
            </a:extLst>
          </p:cNvPr>
          <p:cNvSpPr/>
          <p:nvPr/>
        </p:nvSpPr>
        <p:spPr>
          <a:xfrm>
            <a:off x="2242567" y="3217333"/>
            <a:ext cx="2498766" cy="360000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C47E52EC-A741-4051-8199-2A926C85E4D8}"/>
              </a:ext>
            </a:extLst>
          </p:cNvPr>
          <p:cNvGrpSpPr/>
          <p:nvPr/>
        </p:nvGrpSpPr>
        <p:grpSpPr>
          <a:xfrm flipH="1">
            <a:off x="7002922" y="3789883"/>
            <a:ext cx="2895600" cy="1595464"/>
            <a:chOff x="9423265" y="3201728"/>
            <a:chExt cx="1674821" cy="1592379"/>
          </a:xfrm>
        </p:grpSpPr>
        <p:sp>
          <p:nvSpPr>
            <p:cNvPr id="14" name="泡泡引言框">
              <a:extLst>
                <a:ext uri="{FF2B5EF4-FFF2-40B4-BE49-F238E27FC236}">
                  <a16:creationId xmlns:a16="http://schemas.microsoft.com/office/drawing/2014/main" xmlns="" id="{9F51DAEF-B804-4B2F-AC72-69D8F9F4CD1E}"/>
                </a:ext>
              </a:extLst>
            </p:cNvPr>
            <p:cNvSpPr/>
            <p:nvPr/>
          </p:nvSpPr>
          <p:spPr>
            <a:xfrm>
              <a:off x="9423265" y="3201728"/>
              <a:ext cx="1674821" cy="15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5" name="第一次正式使用超酷炫 Gradio 套件!">
              <a:extLst>
                <a:ext uri="{FF2B5EF4-FFF2-40B4-BE49-F238E27FC236}">
                  <a16:creationId xmlns:a16="http://schemas.microsoft.com/office/drawing/2014/main" xmlns="" id="{9BF7DED2-506C-4196-B2B7-496B23CFAE00}"/>
                </a:ext>
              </a:extLst>
            </p:cNvPr>
            <p:cNvSpPr txBox="1"/>
            <p:nvPr/>
          </p:nvSpPr>
          <p:spPr>
            <a:xfrm>
              <a:off x="9458534" y="3370535"/>
              <a:ext cx="1573138" cy="8812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接著就準備來看看紅樓夢生成器吧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lang="zh-TW" altLang="en-US" sz="2400" b="1" dirty="0">
                <a:latin typeface="微軟正黑體" pitchFamily="34" charset="-120"/>
                <a:ea typeface="微軟正黑體" pitchFamily="34" charset="-120"/>
                <a:sym typeface="Microsoft Sans Serif"/>
              </a:endParaRPr>
            </a:p>
          </p:txBody>
        </p:sp>
      </p:grpSp>
      <p:pic>
        <p:nvPicPr>
          <p:cNvPr id="16" name="內容版面配置區 16">
            <a:extLst>
              <a:ext uri="{FF2B5EF4-FFF2-40B4-BE49-F238E27FC236}">
                <a16:creationId xmlns:a16="http://schemas.microsoft.com/office/drawing/2014/main" xmlns="" id="{88934B30-3BA5-4DCB-AE6A-59ABEF4AB6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433" y="3861369"/>
            <a:ext cx="1552463" cy="20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39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795</Words>
  <Application>Microsoft Office PowerPoint</Application>
  <PresentationFormat>自訂</PresentationFormat>
  <Paragraphs>97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201</cp:revision>
  <dcterms:created xsi:type="dcterms:W3CDTF">2020-07-01T18:22:10Z</dcterms:created>
  <dcterms:modified xsi:type="dcterms:W3CDTF">2022-10-12T03:34:15Z</dcterms:modified>
</cp:coreProperties>
</file>