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26" r:id="rId2"/>
  </p:sldMasterIdLst>
  <p:notesMasterIdLst>
    <p:notesMasterId r:id="rId27"/>
  </p:notesMasterIdLst>
  <p:handoutMasterIdLst>
    <p:handoutMasterId r:id="rId28"/>
  </p:handoutMasterIdLst>
  <p:sldIdLst>
    <p:sldId id="298" r:id="rId3"/>
    <p:sldId id="285" r:id="rId4"/>
    <p:sldId id="307" r:id="rId5"/>
    <p:sldId id="308" r:id="rId6"/>
    <p:sldId id="299" r:id="rId7"/>
    <p:sldId id="300" r:id="rId8"/>
    <p:sldId id="314" r:id="rId9"/>
    <p:sldId id="315" r:id="rId10"/>
    <p:sldId id="316" r:id="rId11"/>
    <p:sldId id="309" r:id="rId12"/>
    <p:sldId id="317" r:id="rId13"/>
    <p:sldId id="301" r:id="rId14"/>
    <p:sldId id="318" r:id="rId15"/>
    <p:sldId id="310" r:id="rId16"/>
    <p:sldId id="313" r:id="rId17"/>
    <p:sldId id="302" r:id="rId18"/>
    <p:sldId id="319" r:id="rId19"/>
    <p:sldId id="321" r:id="rId20"/>
    <p:sldId id="322" r:id="rId21"/>
    <p:sldId id="312" r:id="rId22"/>
    <p:sldId id="303" r:id="rId23"/>
    <p:sldId id="311" r:id="rId24"/>
    <p:sldId id="268" r:id="rId25"/>
    <p:sldId id="305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99DDC6"/>
    <a:srgbClr val="FF8E7B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7" y="-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A3E585A2-F892-4419-B06D-A327D75C6DFB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》II-9</a:t>
            </a:r>
          </a:p>
        </p:txBody>
      </p:sp>
    </p:spTree>
    <p:extLst>
      <p:ext uri="{BB962C8B-B14F-4D97-AF65-F5344CB8AC3E}">
        <p14:creationId xmlns:p14="http://schemas.microsoft.com/office/powerpoint/2010/main" val="2903960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小旅行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="" xmlns:a16="http://schemas.microsoft.com/office/drawing/2014/main" id="{55B106DF-4968-4D3A-9BD1-59AD81125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422031"/>
            <a:ext cx="670163" cy="8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3229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="" xmlns:a16="http://schemas.microsoft.com/office/drawing/2014/main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="" xmlns:a16="http://schemas.microsoft.com/office/drawing/2014/main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》II-9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617766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378277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560725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649160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756414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756414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756414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內容版面配置區 2">
            <a:extLst>
              <a:ext uri="{FF2B5EF4-FFF2-40B4-BE49-F238E27FC236}">
                <a16:creationId xmlns="" xmlns:a16="http://schemas.microsoft.com/office/drawing/2014/main" id="{962785C7-6291-4715-B4C2-A622D383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FB9771CC-B5EC-4CFD-BA58-C7DFAF5B9965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》II-9</a:t>
            </a:r>
          </a:p>
        </p:txBody>
      </p:sp>
    </p:spTree>
    <p:extLst>
      <p:ext uri="{BB962C8B-B14F-4D97-AF65-F5344CB8AC3E}">
        <p14:creationId xmlns:p14="http://schemas.microsoft.com/office/powerpoint/2010/main" val="331783111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A4B299-46A6-483C-8720-817A6819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8199169-0030-4525-9BC5-75DAA0AA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C33058B-9F2C-47DF-BB7F-095D913A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A251-E9EE-4518-B72D-A4D254F1EAF5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5DFCC40-3D62-438B-8548-C08E18A4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993F328-B191-43A4-8426-2B245388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7BA-35D3-45E5-9468-836100D83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2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ABC3DF6C-54AE-4B43-87EA-D7B48B988AF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》II-9</a:t>
            </a:r>
          </a:p>
        </p:txBody>
      </p:sp>
    </p:spTree>
    <p:extLst>
      <p:ext uri="{BB962C8B-B14F-4D97-AF65-F5344CB8AC3E}">
        <p14:creationId xmlns:p14="http://schemas.microsoft.com/office/powerpoint/2010/main" val="23433844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小旅行</a:t>
            </a:r>
            <a:endParaRPr dirty="0"/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8EBA7429-1273-EA4B-8723-556C0744F141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》II-9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="" xmlns:a16="http://schemas.microsoft.com/office/drawing/2014/main" id="{55B106DF-4968-4D3A-9BD1-59AD81125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422031"/>
            <a:ext cx="670163" cy="8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44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46E7477B-A3BB-4548-94F2-942A03770080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》II-9</a:t>
            </a:r>
          </a:p>
        </p:txBody>
      </p:sp>
    </p:spTree>
    <p:extLst>
      <p:ext uri="{BB962C8B-B14F-4D97-AF65-F5344CB8AC3E}">
        <p14:creationId xmlns:p14="http://schemas.microsoft.com/office/powerpoint/2010/main" val="36669660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="" xmlns:a16="http://schemas.microsoft.com/office/drawing/2014/main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921D8720-969E-45AD-A059-FB8BF0FC86C4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》II-9</a:t>
            </a:r>
          </a:p>
        </p:txBody>
      </p:sp>
    </p:spTree>
    <p:extLst>
      <p:ext uri="{BB962C8B-B14F-4D97-AF65-F5344CB8AC3E}">
        <p14:creationId xmlns:p14="http://schemas.microsoft.com/office/powerpoint/2010/main" val="35094734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3F15AC8C-F5FF-4A8C-A46F-EB209FC28F14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》II-9</a:t>
            </a:r>
          </a:p>
        </p:txBody>
      </p:sp>
    </p:spTree>
    <p:extLst>
      <p:ext uri="{BB962C8B-B14F-4D97-AF65-F5344CB8AC3E}">
        <p14:creationId xmlns:p14="http://schemas.microsoft.com/office/powerpoint/2010/main" val="79495964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準不動本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02621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  <p:extLst>
      <p:ext uri="{BB962C8B-B14F-4D97-AF65-F5344CB8AC3E}">
        <p14:creationId xmlns:p14="http://schemas.microsoft.com/office/powerpoint/2010/main" val="6704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2" r:id="rId3"/>
    <p:sldLayoutId id="2147483695" r:id="rId4"/>
    <p:sldLayoutId id="2147483698" r:id="rId5"/>
    <p:sldLayoutId id="2147483697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》II-9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神經網路的概念和全連結神經網路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神經網路基本運算元件「神經元」的運作方式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權重、偏值都是經過學習得到的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44">
            <a:extLst>
              <a:ext uri="{FF2B5EF4-FFF2-40B4-BE49-F238E27FC236}">
                <a16:creationId xmlns="" xmlns:a16="http://schemas.microsoft.com/office/drawing/2014/main" id="{03796C99-74D2-44A1-9A9C-29205173C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95" y="2483752"/>
            <a:ext cx="6214114" cy="344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="" xmlns:a16="http://schemas.microsoft.com/office/drawing/2014/main" id="{DE68899C-9313-4A7C-B78B-7531449507C0}"/>
                  </a:ext>
                </a:extLst>
              </p:cNvPr>
              <p:cNvSpPr txBox="1"/>
              <p:nvPr/>
            </p:nvSpPr>
            <p:spPr>
              <a:xfrm>
                <a:off x="838200" y="2729268"/>
                <a:ext cx="4369285" cy="32319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Microsoft Sans Serif"/>
                  </a:rPr>
                  <a:t>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𝒘</m:t>
                        </m:r>
                      </m:e>
                      <m:sub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𝒘</m:t>
                        </m:r>
                      </m:e>
                      <m:sub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0.5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𝒘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𝟑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sym typeface="Microsoft Sans Serif"/>
                      </a:rPr>
                      <m:t> </m:t>
                    </m:r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 ,</a:t>
                </a:r>
                <a14:m>
                  <m:oMath xmlns:m="http://schemas.openxmlformats.org/officeDocument/2006/math">
                    <m:r>
                      <a:rPr lang="zh-TW" alt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𝐛</m:t>
                    </m:r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0.5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，這時：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𝒙</m:t>
                        </m:r>
                      </m:e>
                      <m:sub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𝒙</m:t>
                        </m:r>
                      </m:e>
                      <m:sub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 ,</a:t>
                </a:r>
                <a:r>
                  <a:rPr lang="zh-TW" altLang="en-US" sz="2400" dirty="0">
                    <a:sym typeface="Microsoft Sans Serif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𝒙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sym typeface="Microsoft Sans Serif"/>
                          </a:rPr>
                          <m:t>𝟑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sym typeface="Microsoft Sans Serif"/>
                      </a:rPr>
                      <m:t> </m:t>
                    </m:r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，用這組參數進去算，得到調整後的加權和是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。這個調整後的加權和當然可以開開心心當這神經元的輸出，不過這會有一個嚴重的問題：「</a:t>
                </a:r>
                <a:r>
                  <a:rPr lang="zh-TW" altLang="en-US" sz="2400" b="1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這是一個線性的函數。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E68899C-9313-4A7C-B78B-753144950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9268"/>
                <a:ext cx="4369285" cy="3231975"/>
              </a:xfrm>
              <a:prstGeom prst="rect">
                <a:avLst/>
              </a:prstGeom>
              <a:blipFill>
                <a:blip r:embed="rId3"/>
                <a:stretch>
                  <a:fillRect l="-3212" r="-3073" b="-377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7225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神經網路基本運算元件「神經元」的運作方式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解決線性的神經網路問題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3C9FF0DE-82BC-418B-868A-8C3E20C2F2A8}"/>
              </a:ext>
            </a:extLst>
          </p:cNvPr>
          <p:cNvGrpSpPr/>
          <p:nvPr/>
        </p:nvGrpSpPr>
        <p:grpSpPr>
          <a:xfrm>
            <a:off x="5851072" y="2637250"/>
            <a:ext cx="4259066" cy="2728088"/>
            <a:chOff x="2461126" y="-2838380"/>
            <a:chExt cx="3123245" cy="2176403"/>
          </a:xfrm>
        </p:grpSpPr>
        <p:sp>
          <p:nvSpPr>
            <p:cNvPr id="13" name="泡泡引言框">
              <a:extLst>
                <a:ext uri="{FF2B5EF4-FFF2-40B4-BE49-F238E27FC236}">
                  <a16:creationId xmlns="" xmlns:a16="http://schemas.microsoft.com/office/drawing/2014/main" id="{B3661C39-BAA9-4AFF-BFA0-C12131FA1D40}"/>
                </a:ext>
              </a:extLst>
            </p:cNvPr>
            <p:cNvSpPr/>
            <p:nvPr/>
          </p:nvSpPr>
          <p:spPr>
            <a:xfrm flipH="1">
              <a:off x="2461126" y="-2838380"/>
              <a:ext cx="3123245" cy="2176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4" y="0"/>
                  </a:moveTo>
                  <a:cubicBezTo>
                    <a:pt x="584" y="0"/>
                    <a:pt x="0" y="2183"/>
                    <a:pt x="0" y="4873"/>
                  </a:cubicBezTo>
                  <a:lnTo>
                    <a:pt x="0" y="16732"/>
                  </a:lnTo>
                  <a:cubicBezTo>
                    <a:pt x="0" y="19422"/>
                    <a:pt x="584" y="21600"/>
                    <a:pt x="1304" y="21600"/>
                  </a:cubicBezTo>
                  <a:lnTo>
                    <a:pt x="18934" y="21600"/>
                  </a:lnTo>
                  <a:cubicBezTo>
                    <a:pt x="19495" y="21600"/>
                    <a:pt x="19970" y="20268"/>
                    <a:pt x="20154" y="18409"/>
                  </a:cubicBezTo>
                  <a:lnTo>
                    <a:pt x="21600" y="18590"/>
                  </a:lnTo>
                  <a:lnTo>
                    <a:pt x="20235" y="16862"/>
                  </a:lnTo>
                  <a:cubicBezTo>
                    <a:pt x="20235" y="16818"/>
                    <a:pt x="20238" y="16777"/>
                    <a:pt x="20238" y="16732"/>
                  </a:cubicBezTo>
                  <a:lnTo>
                    <a:pt x="20238" y="4873"/>
                  </a:lnTo>
                  <a:cubicBezTo>
                    <a:pt x="20238" y="2183"/>
                    <a:pt x="19654" y="0"/>
                    <a:pt x="18934" y="0"/>
                  </a:cubicBezTo>
                  <a:lnTo>
                    <a:pt x="1304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7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="" xmlns:a16="http://schemas.microsoft.com/office/drawing/2014/main" id="{92DC232A-D543-4E24-BB22-7C8C48A07C60}"/>
                </a:ext>
              </a:extLst>
            </p:cNvPr>
            <p:cNvSpPr txBox="1"/>
            <p:nvPr/>
          </p:nvSpPr>
          <p:spPr>
            <a:xfrm>
              <a:off x="2848789" y="-2650480"/>
              <a:ext cx="2601851" cy="1800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解決這個問題也很簡單，就是把這個數值送出去之前，再用個</a:t>
              </a:r>
              <a:r>
                <a:rPr lang="zh-TW" altLang="en-US" sz="28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「非線性」的函數轉換一下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就好啦。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1AB9A284-DF3C-478D-B614-2C3CB325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63" y="2872780"/>
            <a:ext cx="3281063" cy="31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57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激發函數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154229" y="1792520"/>
            <a:ext cx="8818571" cy="471923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運用非線性的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激發函數（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activation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function)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做轉換  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="" xmlns:a16="http://schemas.microsoft.com/office/drawing/2014/main" id="{7596CA71-9AE7-4B81-8A0E-C80C4F83C47F}"/>
                  </a:ext>
                </a:extLst>
              </p:cNvPr>
              <p:cNvSpPr txBox="1"/>
              <p:nvPr/>
            </p:nvSpPr>
            <p:spPr>
              <a:xfrm>
                <a:off x="3190974" y="2504567"/>
                <a:ext cx="5810052" cy="2615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1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icrosoft Sans Serif"/>
                        </a:rPr>
                        <m:t>𝜑</m:t>
                      </m:r>
                      <m:d>
                        <m:dPr>
                          <m:ctrlPr>
                            <a:rPr kumimoji="0" lang="zh-TW" altLang="en-US" sz="48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Microsoft Sans Serif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kumimoji="0" lang="zh-TW" altLang="en-US" sz="4800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Microsoft Sans Serif"/>
                                </a:rPr>
                              </m:ctrlPr>
                            </m:naryPr>
                            <m:sub>
                              <m:r>
                                <a:rPr kumimoji="0" lang="zh-TW" altLang="en-US" sz="48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icrosoft Sans Serif"/>
                                </a:rPr>
                                <m:t>𝑖</m:t>
                              </m:r>
                              <m:r>
                                <a:rPr kumimoji="0" lang="zh-TW" altLang="en-US" sz="48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icrosoft Sans Serif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zh-TW" altLang="en-US" sz="48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icrosoft Sans Serif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zh-TW" altLang="en-US" sz="4800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Microsoft Sans Serif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4800" b="0" i="0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icrosoft Sans Serif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TW" sz="4800" b="0" i="0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icrosoft Sans Serif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zh-TW" altLang="en-US" sz="4800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Microsoft Sans Serif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4800" b="0" i="0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icrosoft Sans Serif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zh-TW" altLang="en-US" sz="4800" b="0" i="0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icrosoft Sans Serif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0" lang="zh-TW" altLang="en-US" sz="48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icrosoft Sans Serif"/>
                            </a:rPr>
                            <m:t>+</m:t>
                          </m:r>
                          <m:r>
                            <a:rPr kumimoji="0" lang="zh-TW" altLang="en-US" sz="48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Microsoft Sans Serif"/>
                            </a:rPr>
                            <m:t>𝑏</m:t>
                          </m:r>
                        </m:e>
                      </m:d>
                      <m:r>
                        <a:rPr kumimoji="0" lang="zh-TW" altLang="en-US" sz="4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icrosoft Sans Serif"/>
                        </a:rPr>
                        <m:t>=</m:t>
                      </m:r>
                      <m:r>
                        <a:rPr kumimoji="0" lang="zh-TW" altLang="en-US" sz="4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Microsoft Sans Serif"/>
                        </a:rPr>
                        <m:t>h</m:t>
                      </m:r>
                    </m:oMath>
                  </m:oMathPara>
                </a14:m>
                <a:endParaRPr kumimoji="0" lang="zh-TW" alt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Sans Serif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596CA71-9AE7-4B81-8A0E-C80C4F83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74" y="2504567"/>
                <a:ext cx="5810052" cy="2615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語音泡泡: 圓角矩形 10">
            <a:extLst>
              <a:ext uri="{FF2B5EF4-FFF2-40B4-BE49-F238E27FC236}">
                <a16:creationId xmlns="" xmlns:a16="http://schemas.microsoft.com/office/drawing/2014/main" id="{C279D27A-5870-4EF6-9765-8494F00EAF39}"/>
              </a:ext>
            </a:extLst>
          </p:cNvPr>
          <p:cNvSpPr/>
          <p:nvPr/>
        </p:nvSpPr>
        <p:spPr>
          <a:xfrm>
            <a:off x="5145935" y="5567352"/>
            <a:ext cx="1900130" cy="511037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激發函數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8861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激發函數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4046193" y="1825625"/>
            <a:ext cx="4099614" cy="471923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明星激發函數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ReLU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DE249327-0556-48A7-9A95-09F1F5CD6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43" y="2697529"/>
            <a:ext cx="5870152" cy="323636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AC2D8BAE-9225-440F-8CE7-4C6D0F3A6C70}"/>
              </a:ext>
            </a:extLst>
          </p:cNvPr>
          <p:cNvSpPr txBox="1"/>
          <p:nvPr/>
        </p:nvSpPr>
        <p:spPr>
          <a:xfrm>
            <a:off x="1099924" y="3187199"/>
            <a:ext cx="357051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這是一個很簡單的激發函數，輸入值小於零，輸出就是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；而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輸入大於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時，輸入什麼就輸出什麼！</a:t>
            </a:r>
            <a:endParaRPr lang="zh-TW" altLang="en-US" sz="28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761653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激發函數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650672" y="1809980"/>
            <a:ext cx="7304314" cy="423013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ReLU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當激發函數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來完成我們剛剛的計算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47">
            <a:extLst>
              <a:ext uri="{FF2B5EF4-FFF2-40B4-BE49-F238E27FC236}">
                <a16:creationId xmlns="" xmlns:a16="http://schemas.microsoft.com/office/drawing/2014/main" id="{963A4C30-ED88-40CD-AFDF-E0AE25F5C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1" y="3284658"/>
            <a:ext cx="5206149" cy="2892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="" xmlns:a16="http://schemas.microsoft.com/office/drawing/2014/main" id="{B8A8DFF3-7CBE-4290-93A9-D32882D98593}"/>
                  </a:ext>
                </a:extLst>
              </p:cNvPr>
              <p:cNvSpPr txBox="1"/>
              <p:nvPr/>
            </p:nvSpPr>
            <p:spPr>
              <a:xfrm>
                <a:off x="719535" y="2319172"/>
                <a:ext cx="10825956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權重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𝒘</m:t>
                        </m:r>
                      </m:e>
                      <m:sub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𝒘</m:t>
                        </m:r>
                      </m:e>
                      <m:sub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0.5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𝒘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𝟑</m:t>
                        </m:r>
                      </m:sub>
                    </m:sSub>
                    <m:r>
                      <a:rPr lang="en-US" altLang="zh-TW" sz="2400" b="1" i="1">
                        <a:latin typeface="Cambria Math" panose="02040503050406030204" pitchFamily="18" charset="0"/>
                        <a:sym typeface="Microsoft Sans Serif"/>
                      </a:rPr>
                      <m:t> </m:t>
                    </m:r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zh-TW" altLang="en-US" sz="2400" b="1" i="1" dirty="0" smtClean="0">
                        <a:latin typeface="Cambria Math" panose="02040503050406030204" pitchFamily="18" charset="0"/>
                        <a:sym typeface="Microsoft Sans Serif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偏值</a:t>
                </a:r>
                <a14:m>
                  <m:oMath xmlns:m="http://schemas.openxmlformats.org/officeDocument/2006/math">
                    <m:r>
                      <a:rPr lang="zh-TW" altLang="en-US" sz="2400" b="1" i="1" dirty="0">
                        <a:latin typeface="Cambria Math" panose="02040503050406030204" pitchFamily="18" charset="0"/>
                        <a:sym typeface="Microsoft Sans Serif"/>
                      </a:rPr>
                      <m:t>𝐛</m:t>
                    </m:r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0.5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，現在接收到輸入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𝒙</m:t>
                        </m:r>
                      </m:e>
                      <m:sub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𝒙</m:t>
                        </m:r>
                      </m:e>
                      <m:sub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=1 ,</a:t>
                </a:r>
                <a:r>
                  <a:rPr lang="zh-TW" altLang="en-US" sz="2400" dirty="0">
                    <a:sym typeface="Microsoft Sans Serif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  <a:sym typeface="Microsoft Sans Serif"/>
                          </a:rPr>
                          <m:t>𝟑</m:t>
                        </m:r>
                      </m:sub>
                    </m:sSub>
                    <m:r>
                      <a:rPr lang="en-US" altLang="zh-TW" sz="2400" b="1" i="1">
                        <a:latin typeface="Cambria Math" panose="02040503050406030204" pitchFamily="18" charset="0"/>
                        <a:sym typeface="Microsoft Sans Serif"/>
                      </a:rPr>
                      <m:t> </m:t>
                    </m:r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，計算一下輸出應該是多少？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A8DFF3-7CBE-4290-93A9-D32882D98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35" y="2319172"/>
                <a:ext cx="10825956" cy="841256"/>
              </a:xfrm>
              <a:prstGeom prst="rect">
                <a:avLst/>
              </a:prstGeom>
              <a:blipFill>
                <a:blip r:embed="rId3"/>
                <a:stretch>
                  <a:fillRect l="-1239" t="-3623" r="-1971" b="-1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號: 向右 2">
            <a:extLst>
              <a:ext uri="{FF2B5EF4-FFF2-40B4-BE49-F238E27FC236}">
                <a16:creationId xmlns="" xmlns:a16="http://schemas.microsoft.com/office/drawing/2014/main" id="{B44D95B6-B578-4B6C-9B97-5EA5D6AE625D}"/>
              </a:ext>
            </a:extLst>
          </p:cNvPr>
          <p:cNvSpPr/>
          <p:nvPr/>
        </p:nvSpPr>
        <p:spPr>
          <a:xfrm>
            <a:off x="6645729" y="4417078"/>
            <a:ext cx="767442" cy="669472"/>
          </a:xfrm>
          <a:prstGeom prst="rightArrow">
            <a:avLst/>
          </a:prstGeom>
          <a:solidFill>
            <a:srgbClr val="FF8E7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6BBCC11D-2744-4AC3-8815-1D9ADE62295D}"/>
              </a:ext>
            </a:extLst>
          </p:cNvPr>
          <p:cNvSpPr txBox="1"/>
          <p:nvPr/>
        </p:nvSpPr>
        <p:spPr>
          <a:xfrm>
            <a:off x="7712472" y="3878735"/>
            <a:ext cx="334202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前面我們算過加權和是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了，所以把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放到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裡面。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輸入為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，輸出結果等於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6!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57D59CF-C1D1-4A66-9449-ECD348A9F5B2}"/>
              </a:ext>
            </a:extLst>
          </p:cNvPr>
          <p:cNvSpPr/>
          <p:nvPr/>
        </p:nvSpPr>
        <p:spPr>
          <a:xfrm>
            <a:off x="7531836" y="3653975"/>
            <a:ext cx="3810000" cy="2048536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835076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激發函數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其他常見的激發函數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52">
            <a:extLst>
              <a:ext uri="{FF2B5EF4-FFF2-40B4-BE49-F238E27FC236}">
                <a16:creationId xmlns="" xmlns:a16="http://schemas.microsoft.com/office/drawing/2014/main" id="{88C85755-B3F6-4C05-9A8B-9046438FD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2" y="2465614"/>
            <a:ext cx="10348498" cy="371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2666557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/>
              <a:t>全連結神經網路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1280594" y="1816514"/>
            <a:ext cx="10156229" cy="610437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DNN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全連結神經網路（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Fully Connected Neural Networks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2" name="泡泡引言框">
            <a:extLst>
              <a:ext uri="{FF2B5EF4-FFF2-40B4-BE49-F238E27FC236}">
                <a16:creationId xmlns="" xmlns:a16="http://schemas.microsoft.com/office/drawing/2014/main" id="{4F00C392-435F-4E86-9EA5-106648E75641}"/>
              </a:ext>
            </a:extLst>
          </p:cNvPr>
          <p:cNvSpPr/>
          <p:nvPr/>
        </p:nvSpPr>
        <p:spPr>
          <a:xfrm flipH="1">
            <a:off x="5851072" y="2637250"/>
            <a:ext cx="4259066" cy="2728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4" y="0"/>
                </a:moveTo>
                <a:cubicBezTo>
                  <a:pt x="584" y="0"/>
                  <a:pt x="0" y="2183"/>
                  <a:pt x="0" y="4873"/>
                </a:cubicBezTo>
                <a:lnTo>
                  <a:pt x="0" y="16732"/>
                </a:lnTo>
                <a:cubicBezTo>
                  <a:pt x="0" y="19422"/>
                  <a:pt x="584" y="21600"/>
                  <a:pt x="1304" y="21600"/>
                </a:cubicBezTo>
                <a:lnTo>
                  <a:pt x="18934" y="21600"/>
                </a:lnTo>
                <a:cubicBezTo>
                  <a:pt x="19495" y="21600"/>
                  <a:pt x="19970" y="20268"/>
                  <a:pt x="20154" y="18409"/>
                </a:cubicBezTo>
                <a:lnTo>
                  <a:pt x="21600" y="18590"/>
                </a:lnTo>
                <a:lnTo>
                  <a:pt x="20235" y="16862"/>
                </a:lnTo>
                <a:cubicBezTo>
                  <a:pt x="20235" y="16818"/>
                  <a:pt x="20238" y="16777"/>
                  <a:pt x="20238" y="16732"/>
                </a:cubicBezTo>
                <a:lnTo>
                  <a:pt x="20238" y="4873"/>
                </a:lnTo>
                <a:cubicBezTo>
                  <a:pt x="20238" y="2183"/>
                  <a:pt x="19654" y="0"/>
                  <a:pt x="18934" y="0"/>
                </a:cubicBezTo>
                <a:lnTo>
                  <a:pt x="1304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7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E0541A61-C062-4785-A413-57242FFA60C8}"/>
              </a:ext>
            </a:extLst>
          </p:cNvPr>
          <p:cNvSpPr txBox="1"/>
          <p:nvPr/>
        </p:nvSpPr>
        <p:spPr>
          <a:xfrm>
            <a:off x="6379715" y="2872780"/>
            <a:ext cx="3548058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只需要決定要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「幾個隱藏層，每個隱藏層要幾個神經元」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，就設計好一個全連結神經網路了！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5F3ECF32-77F4-4916-9F93-88FD9BBED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57" y="2997444"/>
            <a:ext cx="3103393" cy="33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091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/>
              <a:t>全連結神經網路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967843" y="1825625"/>
            <a:ext cx="459224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做個簡單的兩層神經網路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56">
            <a:extLst>
              <a:ext uri="{FF2B5EF4-FFF2-40B4-BE49-F238E27FC236}">
                <a16:creationId xmlns="" xmlns:a16="http://schemas.microsoft.com/office/drawing/2014/main" id="{0E24701B-C18B-4CA7-A6B2-F18C4CBE03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03" y="2574074"/>
            <a:ext cx="5657855" cy="360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45CB0D99-33E4-41C6-AB32-A5F24D0248BA}"/>
              </a:ext>
            </a:extLst>
          </p:cNvPr>
          <p:cNvSpPr txBox="1"/>
          <p:nvPr/>
        </p:nvSpPr>
        <p:spPr>
          <a:xfrm>
            <a:off x="1036413" y="2965883"/>
            <a:ext cx="3476219" cy="2403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輸入層為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個神經元，輸出層為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個神經元，兩層都用三個神經元。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096651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全連結神經網路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1779814" y="1803047"/>
            <a:ext cx="836414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神經網路就是一層一層計算完數字，輸出到下一層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45CB0D99-33E4-41C6-AB32-A5F24D0248BA}"/>
              </a:ext>
            </a:extLst>
          </p:cNvPr>
          <p:cNvSpPr txBox="1"/>
          <p:nvPr/>
        </p:nvSpPr>
        <p:spPr>
          <a:xfrm>
            <a:off x="948251" y="2854607"/>
            <a:ext cx="478202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每個神經元，經過前面介紹的計算，就會輸出一個數字。比方說第一個隱藏層，有三個神經元，因此有三個輸出到下一層。而全連結的意思是，每一層的神經元和下一層的神經元是完全連結的！也就是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這層每一個輸出，會傳到下一層每一個神經元上。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pic>
        <p:nvPicPr>
          <p:cNvPr id="12" name="內容版面配置區 59">
            <a:extLst>
              <a:ext uri="{FF2B5EF4-FFF2-40B4-BE49-F238E27FC236}">
                <a16:creationId xmlns="" xmlns:a16="http://schemas.microsoft.com/office/drawing/2014/main" id="{03A81637-57FC-4219-9D5B-9DA411221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2" y="2772962"/>
            <a:ext cx="5656934" cy="2991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9104917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全連結神經網路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1779814" y="1803047"/>
            <a:ext cx="836414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神經網路就是一層一層計算完數字，輸出到下一層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45CB0D99-33E4-41C6-AB32-A5F24D0248BA}"/>
              </a:ext>
            </a:extLst>
          </p:cNvPr>
          <p:cNvSpPr txBox="1"/>
          <p:nvPr/>
        </p:nvSpPr>
        <p:spPr>
          <a:xfrm>
            <a:off x="948251" y="2854607"/>
            <a:ext cx="4489163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每個神經元，經過計算會輸出一個數字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。比方說第一個隱藏層，有三個神經元，因此有三個輸出到下一層。而全連結的意思是，每一層的神經元和下一層的神經元是完全連結的！也就是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這層每一個輸出，會傳到下一層每一個神經元上。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pic>
        <p:nvPicPr>
          <p:cNvPr id="12" name="內容版面配置區 59">
            <a:extLst>
              <a:ext uri="{FF2B5EF4-FFF2-40B4-BE49-F238E27FC236}">
                <a16:creationId xmlns="" xmlns:a16="http://schemas.microsoft.com/office/drawing/2014/main" id="{03A81637-57FC-4219-9D5B-9DA411221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66" y="2854607"/>
            <a:ext cx="5656934" cy="2991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7039487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/>
              <a:t>用神經網路打造我們的函數學習機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1522624" y="1793585"/>
            <a:ext cx="9146751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深度學習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就是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用神經網路的技術，打造我們的函數學習機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DF1DDA27-4645-4D33-8BBF-573874087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65" y="2611015"/>
            <a:ext cx="7126106" cy="352373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4ECBB159-18CE-4978-95CE-C4B7F5BE6E42}"/>
              </a:ext>
            </a:extLst>
          </p:cNvPr>
          <p:cNvSpPr txBox="1"/>
          <p:nvPr/>
        </p:nvSpPr>
        <p:spPr>
          <a:xfrm>
            <a:off x="1252598" y="2029547"/>
            <a:ext cx="4339881" cy="23178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一般神經網路會需要大量的訓練資料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，「大量」到上萬筆數據這樣，是非常常見的！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1706813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全連結神經網路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4812831" y="1825177"/>
            <a:ext cx="2566337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DNN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的意義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1" name="泡泡引言框">
            <a:extLst>
              <a:ext uri="{FF2B5EF4-FFF2-40B4-BE49-F238E27FC236}">
                <a16:creationId xmlns="" xmlns:a16="http://schemas.microsoft.com/office/drawing/2014/main" id="{33618756-9C7B-4CF5-BBA7-55E1D5FCFC96}"/>
              </a:ext>
            </a:extLst>
          </p:cNvPr>
          <p:cNvSpPr/>
          <p:nvPr/>
        </p:nvSpPr>
        <p:spPr>
          <a:xfrm flipH="1">
            <a:off x="5328554" y="2651258"/>
            <a:ext cx="5350387" cy="3138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4" y="0"/>
                </a:moveTo>
                <a:cubicBezTo>
                  <a:pt x="584" y="0"/>
                  <a:pt x="0" y="2183"/>
                  <a:pt x="0" y="4873"/>
                </a:cubicBezTo>
                <a:lnTo>
                  <a:pt x="0" y="16732"/>
                </a:lnTo>
                <a:cubicBezTo>
                  <a:pt x="0" y="19422"/>
                  <a:pt x="584" y="21600"/>
                  <a:pt x="1304" y="21600"/>
                </a:cubicBezTo>
                <a:lnTo>
                  <a:pt x="18934" y="21600"/>
                </a:lnTo>
                <a:cubicBezTo>
                  <a:pt x="19495" y="21600"/>
                  <a:pt x="19970" y="20268"/>
                  <a:pt x="20154" y="18409"/>
                </a:cubicBezTo>
                <a:lnTo>
                  <a:pt x="21600" y="18590"/>
                </a:lnTo>
                <a:lnTo>
                  <a:pt x="20235" y="16862"/>
                </a:lnTo>
                <a:cubicBezTo>
                  <a:pt x="20235" y="16818"/>
                  <a:pt x="20238" y="16777"/>
                  <a:pt x="20238" y="16732"/>
                </a:cubicBezTo>
                <a:lnTo>
                  <a:pt x="20238" y="4873"/>
                </a:lnTo>
                <a:cubicBezTo>
                  <a:pt x="20238" y="2183"/>
                  <a:pt x="19654" y="0"/>
                  <a:pt x="18934" y="0"/>
                </a:cubicBezTo>
                <a:lnTo>
                  <a:pt x="1304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7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28B8AEAD-53FD-4A14-9FB5-1A8C09DE253B}"/>
              </a:ext>
            </a:extLst>
          </p:cNvPr>
          <p:cNvSpPr txBox="1"/>
          <p:nvPr/>
        </p:nvSpPr>
        <p:spPr>
          <a:xfrm>
            <a:off x="5863536" y="2890754"/>
            <a:ext cx="445770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全連結時，連結的密度最高，所以這樣的隱藏層也被稱為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dense layer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，這也是為什麼我們簡稱為 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 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Dense Neural Networks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的意思。</a:t>
            </a:r>
            <a:endParaRPr lang="zh-TW" altLang="en-US" sz="28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C72CD1BB-8172-4564-81C0-226CBF94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72" y="2651258"/>
            <a:ext cx="3289065" cy="36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07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接下來就是要調整參數了！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601686" y="1795829"/>
            <a:ext cx="6988628" cy="885367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給權重、偏值指定數值之後，</a:t>
            </a:r>
            <a:endParaRPr lang="en-US" altLang="zh-TW"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</a:endParaRPr>
          </a:p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我們放入任何輸入，輸出是什麼就確定了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62">
            <a:extLst>
              <a:ext uri="{FF2B5EF4-FFF2-40B4-BE49-F238E27FC236}">
                <a16:creationId xmlns="" xmlns:a16="http://schemas.microsoft.com/office/drawing/2014/main" id="{5596BCD9-EFE9-4AD0-81D8-710D94A5E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41" y="2867721"/>
            <a:ext cx="7939359" cy="33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C61CA93F-4028-4F7B-BB4B-7F989C8EF83D}"/>
              </a:ext>
            </a:extLst>
          </p:cNvPr>
          <p:cNvSpPr txBox="1"/>
          <p:nvPr/>
        </p:nvSpPr>
        <p:spPr>
          <a:xfrm>
            <a:off x="8091431" y="3008372"/>
            <a:ext cx="32481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這個神秘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</a:t>
            </a:r>
            <a:endParaRPr lang="en-US" altLang="zh-TW" sz="24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2400" b="1" dirty="0" smtClean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給的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6702250-30CF-4C9F-8ADE-40A0E2FB9D6A}"/>
              </a:ext>
            </a:extLst>
          </p:cNvPr>
          <p:cNvSpPr/>
          <p:nvPr/>
        </p:nvSpPr>
        <p:spPr>
          <a:xfrm>
            <a:off x="7862047" y="2961658"/>
            <a:ext cx="3477522" cy="887738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866656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小結論：深度學習就是建一層層「隱藏層」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1710385" y="1817416"/>
            <a:ext cx="8771228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神經網路函數學習機，就是把一層層的隱藏層建構起來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66">
            <a:extLst>
              <a:ext uri="{FF2B5EF4-FFF2-40B4-BE49-F238E27FC236}">
                <a16:creationId xmlns="" xmlns:a16="http://schemas.microsoft.com/office/drawing/2014/main" id="{BDFAD7D3-375E-4618-8BF6-30F7D963C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62" y="2722215"/>
            <a:ext cx="5902874" cy="348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5774820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60000"/>
              </a:lnSpc>
              <a:buFontTx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你可以寫個小程式，模擬一個神經元的動作嗎？你可以假設是三個輸入的神經元，用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做激發函數。注意！我們很喜歡寫成一次可以輸入多筆數據的形式，比如可以同時輸入兩筆輸入：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[[1.7, 0.4, -1.3], [0.8, 1.2, 0.5]]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然後同時輸出兩筆結果。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23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8475747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2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持續發想或者修改之前想到的深度學習應用。再一次，一個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模型，要有很清楚的輸入、很清楚的輸出，同時要能準備足夠多的訓練資料。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24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/>
              <a:t>用神經網路打造我們的函數學習機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AI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技術的「可解釋性」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30">
            <a:extLst>
              <a:ext uri="{FF2B5EF4-FFF2-40B4-BE49-F238E27FC236}">
                <a16:creationId xmlns="" xmlns:a16="http://schemas.microsoft.com/office/drawing/2014/main" id="{CC96C825-AE0A-4C23-A09C-2663D4F74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77" y="2660839"/>
            <a:ext cx="9461046" cy="351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0964101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/>
              <a:t>用神經網路打造我們的函數學習機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1808374" y="1806684"/>
            <a:ext cx="8575251" cy="6378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輸入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輸入層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，輸出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輸出層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，函數學習機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隱藏層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B433E7EB-0DCC-41CA-BFEA-FAC9FB3A4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43" y="2596245"/>
            <a:ext cx="6145257" cy="35807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DE863E96-507D-43DA-98DA-828BDE694011}"/>
              </a:ext>
            </a:extLst>
          </p:cNvPr>
          <p:cNvSpPr txBox="1"/>
          <p:nvPr/>
        </p:nvSpPr>
        <p:spPr>
          <a:xfrm>
            <a:off x="994781" y="2833558"/>
            <a:ext cx="4339881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每一層用了幾個「神經元」，就會有幾個輸出。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神經網路的重點就是，每一層的輸出可以視為一種機器的「理解」，因此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分析神經網路會專注在某個隱藏層的輸出，而不是單一參數上。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769555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47A99BB2-B47F-4E5E-97D8-9B3D830E93B8}"/>
              </a:ext>
            </a:extLst>
          </p:cNvPr>
          <p:cNvSpPr/>
          <p:nvPr/>
        </p:nvSpPr>
        <p:spPr>
          <a:xfrm>
            <a:off x="838199" y="2617340"/>
            <a:ext cx="3929743" cy="3696923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/>
              <a:t>深度學習是什麼？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 smtClean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紅極一時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卻又沒落的神經網路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3AA4B41F-D7AE-4852-BF2F-85714E538E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09" y="2411850"/>
            <a:ext cx="6803308" cy="37113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468B069A-A2C8-4DA3-A755-682617CFA5DA}"/>
              </a:ext>
            </a:extLst>
          </p:cNvPr>
          <p:cNvSpPr txBox="1"/>
          <p:nvPr/>
        </p:nvSpPr>
        <p:spPr>
          <a:xfrm>
            <a:off x="6819556" y="5704080"/>
            <a:ext cx="126033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1995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CB1B7CAD-9DDC-43AF-991E-2373991222DB}"/>
              </a:ext>
            </a:extLst>
          </p:cNvPr>
          <p:cNvSpPr txBox="1"/>
          <p:nvPr/>
        </p:nvSpPr>
        <p:spPr>
          <a:xfrm>
            <a:off x="919843" y="2819123"/>
            <a:ext cx="3929744" cy="34881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本世紀本來神經網路的缺點一一被克服。研究者也發現比較多個隱藏層是有些好處的，所以</a:t>
            </a:r>
            <a:r>
              <a:rPr lang="zh-TW" altLang="en-US" sz="22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「三層，或三層以上隱藏層的神經網路」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，就稱為</a:t>
            </a:r>
            <a:r>
              <a:rPr lang="zh-TW" altLang="en-US" sz="22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「深度學習」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。後來普遍再簡單的問題，都打造三層以上的神經網路。現在基本上</a:t>
            </a:r>
            <a:r>
              <a:rPr lang="zh-TW" altLang="en-US" sz="22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「用神經網路打造的函數學習機，我們都稱為深度學習」。</a:t>
            </a:r>
            <a:endParaRPr lang="zh-TW" altLang="en-US" sz="22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4" name="語音泡泡: 圓角矩形 13">
            <a:extLst>
              <a:ext uri="{FF2B5EF4-FFF2-40B4-BE49-F238E27FC236}">
                <a16:creationId xmlns="" xmlns:a16="http://schemas.microsoft.com/office/drawing/2014/main" id="{FC560BF0-A813-4A3B-9BA3-140F3F51D83E}"/>
              </a:ext>
            </a:extLst>
          </p:cNvPr>
          <p:cNvSpPr/>
          <p:nvPr/>
        </p:nvSpPr>
        <p:spPr>
          <a:xfrm>
            <a:off x="2084041" y="2401744"/>
            <a:ext cx="1271451" cy="431193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現況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446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神經網路基本運算元件「神經元」的運作方式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438574" y="1825625"/>
            <a:ext cx="731484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一個隱藏層有幾個神經元，就會輸出幾個數字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2" name="內容版面配置區 39">
            <a:extLst>
              <a:ext uri="{FF2B5EF4-FFF2-40B4-BE49-F238E27FC236}">
                <a16:creationId xmlns="" xmlns:a16="http://schemas.microsoft.com/office/drawing/2014/main" id="{17B61EAD-30AD-42C5-A754-707B1F64B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76" y="2567641"/>
            <a:ext cx="3493966" cy="228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74210E68-D0B9-41A9-B706-6CBA67801901}"/>
              </a:ext>
            </a:extLst>
          </p:cNvPr>
          <p:cNvGrpSpPr/>
          <p:nvPr/>
        </p:nvGrpSpPr>
        <p:grpSpPr>
          <a:xfrm>
            <a:off x="2620554" y="2675918"/>
            <a:ext cx="3123245" cy="2176403"/>
            <a:chOff x="2461126" y="-2838380"/>
            <a:chExt cx="3123245" cy="2176403"/>
          </a:xfrm>
        </p:grpSpPr>
        <p:sp>
          <p:nvSpPr>
            <p:cNvPr id="13" name="泡泡引言框">
              <a:extLst>
                <a:ext uri="{FF2B5EF4-FFF2-40B4-BE49-F238E27FC236}">
                  <a16:creationId xmlns="" xmlns:a16="http://schemas.microsoft.com/office/drawing/2014/main" id="{18FA357E-00FE-4648-836E-521F8770F864}"/>
                </a:ext>
              </a:extLst>
            </p:cNvPr>
            <p:cNvSpPr/>
            <p:nvPr/>
          </p:nvSpPr>
          <p:spPr>
            <a:xfrm flipH="1">
              <a:off x="2461126" y="-2838380"/>
              <a:ext cx="3123245" cy="2176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4" y="0"/>
                  </a:moveTo>
                  <a:cubicBezTo>
                    <a:pt x="584" y="0"/>
                    <a:pt x="0" y="2183"/>
                    <a:pt x="0" y="4873"/>
                  </a:cubicBezTo>
                  <a:lnTo>
                    <a:pt x="0" y="16732"/>
                  </a:lnTo>
                  <a:cubicBezTo>
                    <a:pt x="0" y="19422"/>
                    <a:pt x="584" y="21600"/>
                    <a:pt x="1304" y="21600"/>
                  </a:cubicBezTo>
                  <a:lnTo>
                    <a:pt x="18934" y="21600"/>
                  </a:lnTo>
                  <a:cubicBezTo>
                    <a:pt x="19495" y="21600"/>
                    <a:pt x="19970" y="20268"/>
                    <a:pt x="20154" y="18409"/>
                  </a:cubicBezTo>
                  <a:lnTo>
                    <a:pt x="21600" y="18590"/>
                  </a:lnTo>
                  <a:lnTo>
                    <a:pt x="20235" y="16862"/>
                  </a:lnTo>
                  <a:cubicBezTo>
                    <a:pt x="20235" y="16818"/>
                    <a:pt x="20238" y="16777"/>
                    <a:pt x="20238" y="16732"/>
                  </a:cubicBezTo>
                  <a:lnTo>
                    <a:pt x="20238" y="4873"/>
                  </a:lnTo>
                  <a:cubicBezTo>
                    <a:pt x="20238" y="2183"/>
                    <a:pt x="19654" y="0"/>
                    <a:pt x="18934" y="0"/>
                  </a:cubicBezTo>
                  <a:lnTo>
                    <a:pt x="1304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7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="" xmlns:a16="http://schemas.microsoft.com/office/drawing/2014/main" id="{3E6321B5-51D9-4A8E-B52F-D998B5863372}"/>
                </a:ext>
              </a:extLst>
            </p:cNvPr>
            <p:cNvSpPr txBox="1"/>
            <p:nvPr/>
          </p:nvSpPr>
          <p:spPr>
            <a:xfrm>
              <a:off x="2764971" y="-2716230"/>
              <a:ext cx="2819400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不論哪種神經網路，神經元都是基本的運算單元，而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每個神經元的運算方式是一樣的！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pic>
        <p:nvPicPr>
          <p:cNvPr id="16" name="內容版面配置區 5">
            <a:extLst>
              <a:ext uri="{FF2B5EF4-FFF2-40B4-BE49-F238E27FC236}">
                <a16:creationId xmlns="" xmlns:a16="http://schemas.microsoft.com/office/drawing/2014/main" id="{548D2544-171B-4778-B146-5E73CDD9E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666444" cy="223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950FE650-7B91-4684-8C29-F348F23A8403}"/>
              </a:ext>
            </a:extLst>
          </p:cNvPr>
          <p:cNvSpPr txBox="1"/>
          <p:nvPr/>
        </p:nvSpPr>
        <p:spPr>
          <a:xfrm>
            <a:off x="6132513" y="4859951"/>
            <a:ext cx="5291870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每個神經元都會接從前一層傳來的若干個輸入，就好像人體的神經元，會接收前面神經元傳來的刺激一樣。收到這些數據，一個神經元會送出一個數字。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4527287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神經網路基本運算元件「神經元」的運作方式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438574" y="1825625"/>
            <a:ext cx="731484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以一個有「三個輸入」的神經元為例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2" name="內容版面配置區 39">
            <a:extLst>
              <a:ext uri="{FF2B5EF4-FFF2-40B4-BE49-F238E27FC236}">
                <a16:creationId xmlns="" xmlns:a16="http://schemas.microsoft.com/office/drawing/2014/main" id="{17B61EAD-30AD-42C5-A754-707B1F64B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26" y="2722423"/>
            <a:ext cx="4938947" cy="3229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0474407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神經網路基本運算元件「神經元」的運作方式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438574" y="1825625"/>
            <a:ext cx="731484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以一個有「三個輸入」的神經元為例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39">
            <a:extLst>
              <a:ext uri="{FF2B5EF4-FFF2-40B4-BE49-F238E27FC236}">
                <a16:creationId xmlns="" xmlns:a16="http://schemas.microsoft.com/office/drawing/2014/main" id="{D821AB3A-2EDB-45ED-ACEA-012834EDB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6" y="2515841"/>
            <a:ext cx="2879271" cy="1882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="" xmlns:a16="http://schemas.microsoft.com/office/drawing/2014/main" id="{AA7B0BD6-99A0-4269-9F33-3044E8C96B1D}"/>
                  </a:ext>
                </a:extLst>
              </p:cNvPr>
              <p:cNvSpPr txBox="1"/>
              <p:nvPr/>
            </p:nvSpPr>
            <p:spPr>
              <a:xfrm>
                <a:off x="4926169" y="2431612"/>
                <a:ext cx="5951378" cy="15228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defTabSz="2438338" hangingPunct="0">
                  <a:lnSpc>
                    <a:spcPct val="110000"/>
                  </a:lnSpc>
                  <a:spcBef>
                    <a:spcPts val="4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kumimoji="0" lang="zh-TW" alt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naryPr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𝑖</m:t>
                          </m:r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=1</m:t>
                          </m:r>
                        </m:sub>
                        <m:sup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kumimoji="0" lang="zh-TW" altLang="en-US" sz="3200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/>
                                  <a:sym typeface="Microsoft Sans Serif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32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icrosoft Sans Serif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zh-TW" altLang="en-US" sz="32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icrosoft Sans Serif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zh-TW" altLang="en-US" sz="3200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/>
                                  <a:sym typeface="Microsoft Sans Serif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32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icrosoft Sans Serif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zh-TW" altLang="en-US" sz="32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icrosoft Sans Serif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zh-TW" altLang="en-US" sz="3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Microsoft Sans Serif"/>
                        </a:rPr>
                        <m:t>=</m:t>
                      </m:r>
                      <m:sSub>
                        <m:sSubPr>
                          <m:ctrlPr>
                            <a:rPr kumimoji="0" lang="zh-TW" altLang="en-US" sz="32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𝑤</m:t>
                          </m:r>
                        </m:e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zh-TW" altLang="en-US" sz="32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𝑥</m:t>
                          </m:r>
                        </m:e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1</m:t>
                          </m:r>
                        </m:sub>
                      </m:sSub>
                      <m:r>
                        <a:rPr kumimoji="0" lang="zh-TW" altLang="en-US" sz="3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Microsoft Sans Serif"/>
                        </a:rPr>
                        <m:t>+</m:t>
                      </m:r>
                      <m:sSub>
                        <m:sSubPr>
                          <m:ctrlPr>
                            <a:rPr kumimoji="0" lang="zh-TW" altLang="en-US" sz="32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𝑤</m:t>
                          </m:r>
                        </m:e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zh-TW" altLang="en-US" sz="32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𝑥</m:t>
                          </m:r>
                        </m:e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2</m:t>
                          </m:r>
                        </m:sub>
                      </m:sSub>
                      <m:r>
                        <a:rPr lang="zh-TW" alt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+</m:t>
                      </m:r>
                      <m:sSub>
                        <m:sSubPr>
                          <m:ctrlPr>
                            <a:rPr lang="zh-TW" altLang="en-US" sz="3200" i="1">
                              <a:solidFill>
                                <a:schemeClr val="tx1"/>
                              </a:solidFill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lang="zh-TW" alt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icrosoft Sans Serif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icrosoft Sans Serif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en-US" sz="3200" i="1">
                              <a:solidFill>
                                <a:schemeClr val="tx1"/>
                              </a:solidFill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lang="zh-TW" alt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icrosoft Sans Serif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icrosoft Sans Serif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Microsoft Sans Serif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A7B0BD6-99A0-4269-9F33-3044E8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69" y="2431612"/>
                <a:ext cx="5951378" cy="1522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="" xmlns:a16="http://schemas.microsoft.com/office/drawing/2014/main" id="{9DBD822D-20C9-4070-BEBF-177F4E31D055}"/>
                  </a:ext>
                </a:extLst>
              </p:cNvPr>
              <p:cNvSpPr txBox="1"/>
              <p:nvPr/>
            </p:nvSpPr>
            <p:spPr>
              <a:xfrm>
                <a:off x="1570646" y="4560452"/>
                <a:ext cx="9516454" cy="1579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假設前面的神經元傳來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TW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TW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這三個數字（三個刺激），這三個刺激對我們的重要性可能不一樣。於是我們有三個參數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zh-TW" altLang="en-US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TW" alt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zh-TW" altLang="en-US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TW" alt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zh-TW" altLang="en-US" sz="24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，去調整它們的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權重 </a:t>
                </a:r>
                <a:r>
                  <a:rPr lang="en-US" altLang="zh-TW" sz="2400" b="1" dirty="0">
                    <a:solidFill>
                      <a:srgbClr val="0A6FB7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(weights)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，也就是重要性。於是我們就可以算這個神經元接收的加權總刺激（加權和）。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DBD822D-20C9-4070-BEBF-177F4E31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46" y="4560452"/>
                <a:ext cx="9516454" cy="1579920"/>
              </a:xfrm>
              <a:prstGeom prst="rect">
                <a:avLst/>
              </a:prstGeom>
              <a:blipFill>
                <a:blip r:embed="rId4"/>
                <a:stretch>
                  <a:fillRect l="-1473" t="-1931" r="-4548" b="-84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6111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神經網路基本運算元件「神經元」的運作方式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438574" y="1825625"/>
            <a:ext cx="731484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以一個有「三個輸入」的神經元為例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39">
            <a:extLst>
              <a:ext uri="{FF2B5EF4-FFF2-40B4-BE49-F238E27FC236}">
                <a16:creationId xmlns="" xmlns:a16="http://schemas.microsoft.com/office/drawing/2014/main" id="{D821AB3A-2EDB-45ED-ACEA-012834EDB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8" y="2814032"/>
            <a:ext cx="2879271" cy="1882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="" xmlns:a16="http://schemas.microsoft.com/office/drawing/2014/main" id="{AA7B0BD6-99A0-4269-9F33-3044E8C96B1D}"/>
                  </a:ext>
                </a:extLst>
              </p:cNvPr>
              <p:cNvSpPr txBox="1"/>
              <p:nvPr/>
            </p:nvSpPr>
            <p:spPr>
              <a:xfrm>
                <a:off x="4324410" y="2616278"/>
                <a:ext cx="6877047" cy="15228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defTabSz="2438338" hangingPunct="0">
                  <a:lnSpc>
                    <a:spcPct val="110000"/>
                  </a:lnSpc>
                  <a:spcBef>
                    <a:spcPts val="4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kumimoji="0" lang="zh-TW" alt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naryPr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𝑖</m:t>
                          </m:r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=1</m:t>
                          </m:r>
                        </m:sub>
                        <m:sup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kumimoji="0" lang="zh-TW" altLang="en-US" sz="3200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/>
                                  <a:sym typeface="Microsoft Sans Serif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32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icrosoft Sans Serif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zh-TW" altLang="en-US" sz="32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icrosoft Sans Serif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zh-TW" altLang="en-US" sz="3200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/>
                                  <a:sym typeface="Microsoft Sans Serif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32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icrosoft Sans Serif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zh-TW" altLang="en-US" sz="3200" b="0" i="0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icrosoft Sans Serif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zh-TW" altLang="en-US" sz="3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Microsoft Sans Serif"/>
                        </a:rPr>
                        <m:t>=</m:t>
                      </m:r>
                      <m:sSub>
                        <m:sSubPr>
                          <m:ctrlPr>
                            <a:rPr kumimoji="0" lang="zh-TW" altLang="en-US" sz="32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𝑤</m:t>
                          </m:r>
                        </m:e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zh-TW" altLang="en-US" sz="32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𝑥</m:t>
                          </m:r>
                        </m:e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1</m:t>
                          </m:r>
                        </m:sub>
                      </m:sSub>
                      <m:r>
                        <a:rPr kumimoji="0" lang="zh-TW" altLang="en-US" sz="3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Microsoft Sans Serif"/>
                        </a:rPr>
                        <m:t>+</m:t>
                      </m:r>
                      <m:sSub>
                        <m:sSubPr>
                          <m:ctrlPr>
                            <a:rPr kumimoji="0" lang="zh-TW" altLang="en-US" sz="32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𝑤</m:t>
                          </m:r>
                        </m:e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zh-TW" altLang="en-US" sz="32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𝑥</m:t>
                          </m:r>
                        </m:e>
                        <m:sub>
                          <m:r>
                            <a:rPr kumimoji="0" lang="zh-TW" altLang="en-US" sz="32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icrosoft Sans Serif"/>
                            </a:rPr>
                            <m:t>2</m:t>
                          </m:r>
                        </m:sub>
                      </m:sSub>
                      <m:r>
                        <a:rPr lang="zh-TW" alt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+</m:t>
                      </m:r>
                      <m:sSub>
                        <m:sSubPr>
                          <m:ctrlPr>
                            <a:rPr lang="zh-TW" altLang="en-US" sz="3200" i="1">
                              <a:solidFill>
                                <a:schemeClr val="tx1"/>
                              </a:solidFill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lang="zh-TW" alt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icrosoft Sans Serif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icrosoft Sans Serif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en-US" sz="3200" i="1">
                              <a:solidFill>
                                <a:schemeClr val="tx1"/>
                              </a:solidFill>
                              <a:latin typeface="Cambria Math"/>
                              <a:sym typeface="Microsoft Sans Serif"/>
                            </a:rPr>
                          </m:ctrlPr>
                        </m:sSubPr>
                        <m:e>
                          <m:r>
                            <a:rPr lang="zh-TW" alt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icrosoft Sans Serif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icrosoft Sans Serif"/>
                            </a:rPr>
                            <m:t>3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sym typeface="Microsoft Sans Serif"/>
                        </a:rPr>
                        <m:t>+</m:t>
                      </m:r>
                      <m:r>
                        <a:rPr kumimoji="0" lang="zh-TW" altLang="en-US" sz="32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Microsoft Sans Serif"/>
                        </a:rPr>
                        <m:t>𝑏</m:t>
                      </m:r>
                    </m:oMath>
                  </m:oMathPara>
                </a14:m>
                <a:endParaRPr kumimoji="0" lang="zh-TW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Microsoft Sans Serif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A7B0BD6-99A0-4269-9F33-3044E8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10" y="2616278"/>
                <a:ext cx="6877047" cy="1522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9DBD822D-20C9-4070-BEBF-177F4E31D055}"/>
              </a:ext>
            </a:extLst>
          </p:cNvPr>
          <p:cNvSpPr txBox="1"/>
          <p:nvPr/>
        </p:nvSpPr>
        <p:spPr>
          <a:xfrm>
            <a:off x="1570646" y="4929784"/>
            <a:ext cx="95164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更一般化我們可以再加上一個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偏值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(bias)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，做一個基準的調整。而這個數據我們可以想成，是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調整後的加權和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調整後的總刺激。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="" xmlns:a16="http://schemas.microsoft.com/office/drawing/2014/main" id="{1833E3CF-9B01-4739-9F64-492AB34EF906}"/>
              </a:ext>
            </a:extLst>
          </p:cNvPr>
          <p:cNvSpPr/>
          <p:nvPr/>
        </p:nvSpPr>
        <p:spPr>
          <a:xfrm>
            <a:off x="2517727" y="2548359"/>
            <a:ext cx="957769" cy="941368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971158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1521</Words>
  <Application>Microsoft Office PowerPoint</Application>
  <PresentationFormat>自訂</PresentationFormat>
  <Paragraphs>100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21_BasicWhite</vt:lpstr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117</cp:revision>
  <dcterms:created xsi:type="dcterms:W3CDTF">2020-07-01T18:22:10Z</dcterms:created>
  <dcterms:modified xsi:type="dcterms:W3CDTF">2022-10-14T07:23:46Z</dcterms:modified>
</cp:coreProperties>
</file>