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handoutMasterIdLst>
    <p:handoutMasterId r:id="rId15"/>
  </p:handoutMasterIdLst>
  <p:sldIdLst>
    <p:sldId id="298" r:id="rId2"/>
    <p:sldId id="342" r:id="rId3"/>
    <p:sldId id="348" r:id="rId4"/>
    <p:sldId id="349" r:id="rId5"/>
    <p:sldId id="343" r:id="rId6"/>
    <p:sldId id="344" r:id="rId7"/>
    <p:sldId id="345" r:id="rId8"/>
    <p:sldId id="350" r:id="rId9"/>
    <p:sldId id="351" r:id="rId10"/>
    <p:sldId id="353" r:id="rId11"/>
    <p:sldId id="346" r:id="rId12"/>
    <p:sldId id="30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99DDC6"/>
    <a:srgbClr val="FF8E7B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-619" y="-17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》III-26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FB273EB-AD95-4363-B438-1731E0C7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》III-26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看成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Encoder-Decoder Structure</a:t>
            </a: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26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認真看看我們的總結表現向量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總結向量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c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我們用的套件, 大家也習慣稱 tf.Keras。">
                <a:extLst>
                  <a:ext uri="{FF2B5EF4-FFF2-40B4-BE49-F238E27FC236}">
                    <a16:creationId xmlns:a16="http://schemas.microsoft.com/office/drawing/2014/main" xmlns="" id="{CF7BE5C7-E9F6-4B64-8594-D5C876E2B646}"/>
                  </a:ext>
                </a:extLst>
              </p:cNvPr>
              <p:cNvSpPr txBox="1"/>
              <p:nvPr/>
            </p:nvSpPr>
            <p:spPr>
              <a:xfrm>
                <a:off x="1160911" y="2687718"/>
                <a:ext cx="4717375" cy="16378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最代表輸入每個階段的隱藏狀態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1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0" dirty="0" smtClean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，我們分別給不同的權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1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TW" altLang="en-US" sz="2400" b="1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400" b="1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1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TW" altLang="en-US" sz="2400" b="1" i="0" dirty="0">
                            <a:latin typeface="Cambria Math" panose="02040503050406030204" pitchFamily="18" charset="0"/>
                          </a:rPr>
                          <m:t>2,⋯</m:t>
                        </m:r>
                      </m:sub>
                    </m:sSub>
                    <m:r>
                      <a:rPr lang="zh-TW" altLang="en-US" sz="2400" b="1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1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TW" altLang="en-US" sz="2400" b="1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，線性組合起來變成我們最後的總結向量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c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。</a:t>
                </a:r>
                <a:endParaRPr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>
          <p:sp>
            <p:nvSpPr>
              <p:cNvPr id="12" name="我們用的套件, 大家也習慣稱 tf.Keras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7BE5C7-E9F6-4B64-8594-D5C876E2B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11" y="2687718"/>
                <a:ext cx="4717375" cy="1637820"/>
              </a:xfrm>
              <a:prstGeom prst="rect">
                <a:avLst/>
              </a:prstGeom>
              <a:blipFill rotWithShape="1">
                <a:blip r:embed="rId2"/>
                <a:stretch>
                  <a:fillRect l="-1680" t="-743" r="-1680" b="-63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25">
            <a:extLst>
              <a:ext uri="{FF2B5EF4-FFF2-40B4-BE49-F238E27FC236}">
                <a16:creationId xmlns:a16="http://schemas.microsoft.com/office/drawing/2014/main" xmlns="" id="{BB924769-7407-49BD-9770-CE539AD8D8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3" y="2936631"/>
            <a:ext cx="8421450" cy="324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578012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這次冒險的總結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輸入的順序對輸出無影響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48CD969F-2DEE-4071-B709-D1E28B2174C9}"/>
              </a:ext>
            </a:extLst>
          </p:cNvPr>
          <p:cNvGrpSpPr/>
          <p:nvPr/>
        </p:nvGrpSpPr>
        <p:grpSpPr>
          <a:xfrm>
            <a:off x="5747658" y="2767767"/>
            <a:ext cx="5078186" cy="2467054"/>
            <a:chOff x="5040499" y="4260213"/>
            <a:chExt cx="2647005" cy="3934886"/>
          </a:xfrm>
        </p:grpSpPr>
        <p:sp>
          <p:nvSpPr>
            <p:cNvPr id="7" name="泡泡引言框">
              <a:extLst>
                <a:ext uri="{FF2B5EF4-FFF2-40B4-BE49-F238E27FC236}">
                  <a16:creationId xmlns:a16="http://schemas.microsoft.com/office/drawing/2014/main" xmlns="" id="{11D83C97-FFE1-4EBA-9C7F-4999F9D90957}"/>
                </a:ext>
              </a:extLst>
            </p:cNvPr>
            <p:cNvSpPr/>
            <p:nvPr/>
          </p:nvSpPr>
          <p:spPr>
            <a:xfrm>
              <a:off x="5040499" y="4260213"/>
              <a:ext cx="2647005" cy="393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第一次正式使用超酷炫 Gradio 套件!">
              <a:extLst>
                <a:ext uri="{FF2B5EF4-FFF2-40B4-BE49-F238E27FC236}">
                  <a16:creationId xmlns:a16="http://schemas.microsoft.com/office/drawing/2014/main" xmlns="" id="{63A4E0DD-0195-4F7F-A52B-9521B97EA42D}"/>
                </a:ext>
              </a:extLst>
            </p:cNvPr>
            <p:cNvSpPr txBox="1"/>
            <p:nvPr/>
          </p:nvSpPr>
          <p:spPr>
            <a:xfrm>
              <a:off x="5132514" y="4493542"/>
              <a:ext cx="2475855" cy="25864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這次冒險，如果勇敢的看一下好像有點抽象的式子，會發現我們幾乎什麼新的東西都沒有！基本上就是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抽象化去看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RNN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整個的過程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2" name="內容版面配置區 29">
            <a:extLst>
              <a:ext uri="{FF2B5EF4-FFF2-40B4-BE49-F238E27FC236}">
                <a16:creationId xmlns:a16="http://schemas.microsoft.com/office/drawing/2014/main" xmlns="" id="{26D20B50-827B-4ABA-8DF8-89D83476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71" y="3244101"/>
            <a:ext cx="2361331" cy="2932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5527583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一起回憶一下在冒險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學到的一個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神經元的架構，寫一個小程式模擬神經元的運算。假設輸入是三個字，起始隱藏狀態是零向量，自己設定起始權重和偏移值，計算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再做一次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，算出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h2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。記得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神經元使用的激發函數是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tanh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喔！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回顧一下可愛的對話機器人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對話機器人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sequence-to-sequence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xmlns="" id="{D0B79F68-ED0D-47F5-A920-B36481F5B5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0" y="2776650"/>
            <a:ext cx="5820563" cy="2628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我們用的套件, 大家也習慣稱 tf.Keras。">
                <a:extLst>
                  <a:ext uri="{FF2B5EF4-FFF2-40B4-BE49-F238E27FC236}">
                    <a16:creationId xmlns:a16="http://schemas.microsoft.com/office/drawing/2014/main" xmlns="" id="{D92455F8-03B6-4912-9D0C-3952CEFD3AEC}"/>
                  </a:ext>
                </a:extLst>
              </p:cNvPr>
              <p:cNvSpPr txBox="1"/>
              <p:nvPr/>
            </p:nvSpPr>
            <p:spPr>
              <a:xfrm>
                <a:off x="6288077" y="2635425"/>
                <a:ext cx="5092602" cy="3191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輸入第一個字會產生一個</a:t>
                </a:r>
                <a:r>
                  <a:rPr lang="zh-TW" altLang="en-US" sz="22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隱藏狀態（</a:t>
                </a:r>
                <a:r>
                  <a:rPr lang="en-US" altLang="zh-TW" sz="22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hidden state</a:t>
                </a:r>
                <a:r>
                  <a:rPr lang="zh-TW" altLang="en-US" sz="22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）</a:t>
                </a: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200" b="1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200" b="1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，然後和第二個字一起傳入</a:t>
                </a:r>
                <a:r>
                  <a:rPr lang="en-US" altLang="zh-TW" sz="2200" b="1" dirty="0">
                    <a:latin typeface="微軟正黑體" pitchFamily="34" charset="-120"/>
                    <a:ea typeface="微軟正黑體" pitchFamily="34" charset="-120"/>
                  </a:rPr>
                  <a:t>RNN </a:t>
                </a: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模型，產生第二個隱藏狀態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2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200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，直到最後使用者說出最後一個字，產生</a:t>
                </a:r>
                <a:r>
                  <a:rPr lang="zh-TW" altLang="en-US" sz="22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最後的隱藏狀態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2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zh-TW" alt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，我們把它叫做 </a:t>
                </a:r>
                <a:r>
                  <a:rPr lang="en-US" altLang="zh-TW" sz="2200" b="1" dirty="0">
                    <a:latin typeface="微軟正黑體" pitchFamily="34" charset="-120"/>
                    <a:ea typeface="微軟正黑體" pitchFamily="34" charset="-120"/>
                  </a:rPr>
                  <a:t>c</a:t>
                </a: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。</a:t>
                </a:r>
                <a:endParaRPr lang="en-US" altLang="zh-TW" sz="2200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endParaRPr lang="en-US" altLang="zh-TW" sz="2200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en-US" altLang="zh-TW" sz="2200" b="1" dirty="0">
                    <a:latin typeface="微軟正黑體" pitchFamily="34" charset="-120"/>
                    <a:ea typeface="微軟正黑體" pitchFamily="34" charset="-120"/>
                  </a:rPr>
                  <a:t>C</a:t>
                </a: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向量是前面所有字的融合，可以說是代表這句話意思的</a:t>
                </a:r>
                <a:r>
                  <a:rPr lang="zh-TW" altLang="en-US" sz="22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特徵表現向量</a:t>
                </a: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。</a:t>
                </a:r>
                <a:endParaRPr lang="en-US" altLang="zh-TW" sz="22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>
          <p:sp>
            <p:nvSpPr>
              <p:cNvPr id="7" name="我們用的套件, 大家也習慣稱 tf.Keras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2455F8-03B6-4912-9D0C-3952CEFD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77" y="2635425"/>
                <a:ext cx="5092602" cy="3191257"/>
              </a:xfrm>
              <a:prstGeom prst="rect">
                <a:avLst/>
              </a:prstGeom>
              <a:blipFill rotWithShape="1">
                <a:blip r:embed="rId3"/>
                <a:stretch>
                  <a:fillRect l="-1437" r="-1078" b="-248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362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編碼器</a:t>
            </a:r>
            <a:r>
              <a:rPr lang="en-US" altLang="zh-TW" dirty="0"/>
              <a:t>—</a:t>
            </a:r>
            <a:r>
              <a:rPr lang="zh-TW" altLang="en-US" dirty="0"/>
              <a:t>解碼器的結構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編碼器（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encoder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xmlns="" id="{3DEBB868-BFEA-4D88-BB41-03B6D28899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31" y="2452758"/>
            <a:ext cx="6651738" cy="372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5686878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編碼器</a:t>
            </a:r>
            <a:r>
              <a:rPr lang="en-US" altLang="zh-TW" dirty="0"/>
              <a:t>—</a:t>
            </a:r>
            <a:r>
              <a:rPr lang="zh-TW" altLang="en-US" dirty="0"/>
              <a:t>解碼器的結構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解碼器（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decoder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B1B566C2-61CC-4756-82A4-2CCFE182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12" y="2380048"/>
            <a:ext cx="5957975" cy="37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20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編碼器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解碼器的結構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把對話機器人切成兩部分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編碼器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&amp;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解碼器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3ABB904-DCF6-4957-8560-8DCC1F350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31" y="2497313"/>
            <a:ext cx="6681053" cy="3003770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071C8D8B-1360-49E3-B22C-60045CA55CE5}"/>
              </a:ext>
            </a:extLst>
          </p:cNvPr>
          <p:cNvSpPr txBox="1"/>
          <p:nvPr/>
        </p:nvSpPr>
        <p:spPr>
          <a:xfrm>
            <a:off x="866987" y="5704372"/>
            <a:ext cx="10889581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我們會把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編碼器時期的隱藏狀態以 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h 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，而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解碼器時期的隱藏狀態以 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s 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來表示。</a:t>
            </a:r>
            <a:endParaRPr lang="en-US" altLang="zh-TW" sz="22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0671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更簡潔的表現方法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「編碼器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—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解碼器」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的概念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15">
            <a:extLst>
              <a:ext uri="{FF2B5EF4-FFF2-40B4-BE49-F238E27FC236}">
                <a16:creationId xmlns:a16="http://schemas.microsoft.com/office/drawing/2014/main" xmlns="" id="{38AFB4A3-8C4E-466F-BABE-908D7589D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98" y="2811068"/>
            <a:ext cx="8664919" cy="3365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7005228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認真看看我們的總結表現向量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了解隱藏狀態是怎麼產生的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18">
            <a:extLst>
              <a:ext uri="{FF2B5EF4-FFF2-40B4-BE49-F238E27FC236}">
                <a16:creationId xmlns:a16="http://schemas.microsoft.com/office/drawing/2014/main" xmlns="" id="{0C1C8556-E76F-4BAB-96BF-3E2029581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62" y="2324574"/>
            <a:ext cx="6937217" cy="3541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我們用的套件, 大家也習慣稱 tf.Keras。">
                <a:extLst>
                  <a:ext uri="{FF2B5EF4-FFF2-40B4-BE49-F238E27FC236}">
                    <a16:creationId xmlns:a16="http://schemas.microsoft.com/office/drawing/2014/main" xmlns="" id="{3EDFB4DC-F426-475C-9B74-1EA3C09AE08C}"/>
                  </a:ext>
                </a:extLst>
              </p:cNvPr>
              <p:cNvSpPr txBox="1"/>
              <p:nvPr/>
            </p:nvSpPr>
            <p:spPr>
              <a:xfrm>
                <a:off x="1806853" y="5784220"/>
                <a:ext cx="8708926" cy="513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我們把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編碼器時期的那個</a:t>
                </a:r>
                <a:r>
                  <a:rPr lang="en-US" altLang="zh-TW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RNN 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叫做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solidFill>
                              <a:srgbClr val="0A6FB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，解碼器時期的叫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solidFill>
                              <a:srgbClr val="0A6FB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1" i="1" dirty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>
          <p:sp>
            <p:nvSpPr>
              <p:cNvPr id="12" name="我們用的套件, 大家也習慣稱 tf.Keras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DFB4DC-F426-475C-9B74-1EA3C09AE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53" y="5784220"/>
                <a:ext cx="8708926" cy="513601"/>
              </a:xfrm>
              <a:prstGeom prst="rect">
                <a:avLst/>
              </a:prstGeom>
              <a:blipFill rotWithShape="1">
                <a:blip r:embed="rId3"/>
                <a:stretch>
                  <a:fillRect l="-910" t="-3571" b="-2261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4592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0258B7A1-9712-4FF3-B3F6-964FB22E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認真看看我們的總結表現向量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隱藏狀態是特定時間點的特徵表現向量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xmlns="" id="{C9A23B1E-4E50-407F-B19C-1C1B6A767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12" y="2583818"/>
            <a:ext cx="7850948" cy="355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我們用的套件, 大家也習慣稱 tf.Keras。">
                <a:extLst>
                  <a:ext uri="{FF2B5EF4-FFF2-40B4-BE49-F238E27FC236}">
                    <a16:creationId xmlns:a16="http://schemas.microsoft.com/office/drawing/2014/main" xmlns="" id="{F2295D06-28C7-48B1-A333-BF30C075AC3F}"/>
                  </a:ext>
                </a:extLst>
              </p:cNvPr>
              <p:cNvSpPr txBox="1"/>
              <p:nvPr/>
            </p:nvSpPr>
            <p:spPr>
              <a:xfrm>
                <a:off x="7239056" y="2971944"/>
                <a:ext cx="3902474" cy="12522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編碼器時期的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最後一個隱藏狀態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solidFill>
                              <a:srgbClr val="0A6FB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err="1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1" i="1" dirty="0" err="1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，我們給它一個特別的名字，叫做 </a:t>
                </a:r>
                <a:r>
                  <a:rPr lang="en-US" altLang="zh-TW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c</a:t>
                </a:r>
              </a:p>
            </p:txBody>
          </p:sp>
        </mc:Choice>
        <mc:Fallback>
          <p:sp>
            <p:nvSpPr>
              <p:cNvPr id="12" name="我們用的套件, 大家也習慣稱 tf.Keras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295D06-28C7-48B1-A333-BF30C075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56" y="2971944"/>
                <a:ext cx="3902474" cy="1252265"/>
              </a:xfrm>
              <a:prstGeom prst="rect">
                <a:avLst/>
              </a:prstGeom>
              <a:blipFill rotWithShape="1">
                <a:blip r:embed="rId3"/>
                <a:stretch>
                  <a:fillRect l="-2188" t="-976" r="-1250" b="-926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383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認真看看我們的總結表現向量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解碼器生成文字的問題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21">
            <a:extLst>
              <a:ext uri="{FF2B5EF4-FFF2-40B4-BE49-F238E27FC236}">
                <a16:creationId xmlns:a16="http://schemas.microsoft.com/office/drawing/2014/main" xmlns="" id="{562B5AB6-20A2-4D45-A404-C8C836958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8" y="2506009"/>
            <a:ext cx="6527560" cy="361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511658AD-0124-486E-8635-A7A591662516}"/>
              </a:ext>
            </a:extLst>
          </p:cNvPr>
          <p:cNvSpPr txBox="1"/>
          <p:nvPr/>
        </p:nvSpPr>
        <p:spPr>
          <a:xfrm>
            <a:off x="7153497" y="2879661"/>
            <a:ext cx="3902474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解碼器生成文字階段，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只有第一次「看到」完整的全文總結向量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1185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5229</TotalTime>
  <Words>493</Words>
  <Application>Microsoft Office PowerPoint</Application>
  <PresentationFormat>自訂</PresentationFormat>
  <Paragraphs>46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197</cp:revision>
  <dcterms:created xsi:type="dcterms:W3CDTF">2020-07-01T18:22:10Z</dcterms:created>
  <dcterms:modified xsi:type="dcterms:W3CDTF">2022-10-12T03:31:02Z</dcterms:modified>
</cp:coreProperties>
</file>