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98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8" r:id="rId10"/>
    <p:sldId id="307" r:id="rId11"/>
    <p:sldId id="30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79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A8E7"/>
    <a:srgbClr val="0A6FB7"/>
    <a:srgbClr val="FF53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17"/>
    <p:restoredTop sz="94519"/>
  </p:normalViewPr>
  <p:slideViewPr>
    <p:cSldViewPr snapToGrid="0" snapToObjects="1" showGuides="1">
      <p:cViewPr varScale="1">
        <p:scale>
          <a:sx n="80" d="100"/>
          <a:sy n="80" d="100"/>
        </p:scale>
        <p:origin x="-1162" y="-58"/>
      </p:cViewPr>
      <p:guideLst>
        <p:guide orient="horz" pos="279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B6369-16CA-A246-8AA8-8B931DA70608}" type="datetimeFigureOut">
              <a:rPr kumimoji="1" lang="zh-TW" altLang="en-US" smtClean="0"/>
              <a:t>2022/10/12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861C8-B65C-134A-932B-21E3D0ADB2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86436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861C8-B65C-134A-932B-21E3D0ADB26A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91895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標準只帶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FB24F819-CCF2-5A48-9CC0-07BB7CD8AE11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30" name="圓角矩形"/>
          <p:cNvSpPr/>
          <p:nvPr/>
        </p:nvSpPr>
        <p:spPr>
          <a:xfrm>
            <a:off x="635540" y="528335"/>
            <a:ext cx="10920922" cy="719020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 cap="flat">
            <a:noFill/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50800" tIns="50800" rIns="50800" bIns="50800" numCol="1" anchor="ctr">
            <a:noAutofit/>
          </a:bodyPr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3" name="冒險01"/>
          <p:cNvSpPr txBox="1">
            <a:spLocks noGrp="1"/>
          </p:cNvSpPr>
          <p:nvPr>
            <p:ph type="body" sz="quarter" idx="14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xmlns="" id="{1A90F509-0962-4D77-BB37-93AF94066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0" name="形狀">
            <a:extLst>
              <a:ext uri="{FF2B5EF4-FFF2-40B4-BE49-F238E27FC236}">
                <a16:creationId xmlns:a16="http://schemas.microsoft.com/office/drawing/2014/main" xmlns="" id="{91F63CD3-D26C-40D0-A908-E258A52DC904}"/>
              </a:ext>
            </a:extLst>
          </p:cNvPr>
          <p:cNvSpPr/>
          <p:nvPr/>
        </p:nvSpPr>
        <p:spPr>
          <a:xfrm>
            <a:off x="89404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242125342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upyter Notebo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圓角矩形"/>
          <p:cNvSpPr/>
          <p:nvPr/>
        </p:nvSpPr>
        <p:spPr>
          <a:xfrm>
            <a:off x="228574" y="323849"/>
            <a:ext cx="11732842" cy="5638385"/>
          </a:xfrm>
          <a:prstGeom prst="roundRect">
            <a:avLst>
              <a:gd name="adj" fmla="val 3104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31" name="形狀"/>
          <p:cNvSpPr/>
          <p:nvPr/>
        </p:nvSpPr>
        <p:spPr>
          <a:xfrm>
            <a:off x="228600" y="247650"/>
            <a:ext cx="11732816" cy="11009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13" y="0"/>
                </a:moveTo>
                <a:cubicBezTo>
                  <a:pt x="362" y="0"/>
                  <a:pt x="272" y="1"/>
                  <a:pt x="212" y="269"/>
                </a:cubicBezTo>
                <a:cubicBezTo>
                  <a:pt x="125" y="605"/>
                  <a:pt x="57" y="1333"/>
                  <a:pt x="25" y="2258"/>
                </a:cubicBezTo>
                <a:cubicBezTo>
                  <a:pt x="0" y="2900"/>
                  <a:pt x="0" y="3862"/>
                  <a:pt x="0" y="5466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5466"/>
                </a:lnTo>
                <a:cubicBezTo>
                  <a:pt x="21600" y="3862"/>
                  <a:pt x="21600" y="2900"/>
                  <a:pt x="21575" y="2258"/>
                </a:cubicBezTo>
                <a:cubicBezTo>
                  <a:pt x="21543" y="1333"/>
                  <a:pt x="21475" y="605"/>
                  <a:pt x="21388" y="269"/>
                </a:cubicBezTo>
                <a:cubicBezTo>
                  <a:pt x="21328" y="1"/>
                  <a:pt x="21238" y="0"/>
                  <a:pt x="21087" y="0"/>
                </a:cubicBezTo>
                <a:lnTo>
                  <a:pt x="513" y="0"/>
                </a:lnTo>
                <a:close/>
              </a:path>
            </a:pathLst>
          </a:custGeom>
          <a:solidFill>
            <a:srgbClr val="DEDEDE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32" name="矩形"/>
          <p:cNvSpPr/>
          <p:nvPr/>
        </p:nvSpPr>
        <p:spPr>
          <a:xfrm>
            <a:off x="432" y="6366739"/>
            <a:ext cx="12328397" cy="489966"/>
          </a:xfrm>
          <a:prstGeom prst="rect">
            <a:avLst/>
          </a:prstGeom>
          <a:solidFill>
            <a:srgbClr val="F3722C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3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FB24F819-CCF2-5A48-9CC0-07BB7CD8AE11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grpSp>
        <p:nvGrpSpPr>
          <p:cNvPr id="137" name="群組"/>
          <p:cNvGrpSpPr/>
          <p:nvPr/>
        </p:nvGrpSpPr>
        <p:grpSpPr>
          <a:xfrm>
            <a:off x="1783736" y="430098"/>
            <a:ext cx="9854284" cy="648793"/>
            <a:chOff x="0" y="0"/>
            <a:chExt cx="19708566" cy="1297585"/>
          </a:xfrm>
        </p:grpSpPr>
        <p:sp>
          <p:nvSpPr>
            <p:cNvPr id="135" name="圓角矩形"/>
            <p:cNvSpPr/>
            <p:nvPr/>
          </p:nvSpPr>
          <p:spPr>
            <a:xfrm>
              <a:off x="0" y="0"/>
              <a:ext cx="19708567" cy="1297586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635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136" name="形狀"/>
            <p:cNvSpPr/>
            <p:nvPr/>
          </p:nvSpPr>
          <p:spPr>
            <a:xfrm>
              <a:off x="342663" y="191611"/>
              <a:ext cx="857446" cy="968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90BE6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sp>
        <p:nvSpPr>
          <p:cNvPr id="138" name="冒險01"/>
          <p:cNvSpPr txBox="1">
            <a:spLocks noGrp="1"/>
          </p:cNvSpPr>
          <p:nvPr>
            <p:ph type="body" sz="quarter" idx="14"/>
          </p:nvPr>
        </p:nvSpPr>
        <p:spPr>
          <a:xfrm>
            <a:off x="2586638" y="518533"/>
            <a:ext cx="8832568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0" name="圓形"/>
          <p:cNvSpPr/>
          <p:nvPr/>
        </p:nvSpPr>
        <p:spPr>
          <a:xfrm>
            <a:off x="632225" y="625787"/>
            <a:ext cx="257416" cy="257416"/>
          </a:xfrm>
          <a:prstGeom prst="ellipse">
            <a:avLst/>
          </a:prstGeom>
          <a:solidFill>
            <a:srgbClr val="EC6B5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41" name="圓形"/>
          <p:cNvSpPr/>
          <p:nvPr/>
        </p:nvSpPr>
        <p:spPr>
          <a:xfrm>
            <a:off x="971398" y="625787"/>
            <a:ext cx="257416" cy="257416"/>
          </a:xfrm>
          <a:prstGeom prst="ellipse">
            <a:avLst/>
          </a:prstGeom>
          <a:solidFill>
            <a:srgbClr val="F4C04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42" name="圓形"/>
          <p:cNvSpPr/>
          <p:nvPr/>
        </p:nvSpPr>
        <p:spPr>
          <a:xfrm>
            <a:off x="1310571" y="625787"/>
            <a:ext cx="257416" cy="257416"/>
          </a:xfrm>
          <a:prstGeom prst="ellipse">
            <a:avLst/>
          </a:prstGeom>
          <a:solidFill>
            <a:srgbClr val="62C75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xmlns="" id="{860B3BFE-2F1C-4E24-93EC-C96B839251F8}"/>
              </a:ext>
            </a:extLst>
          </p:cNvPr>
          <p:cNvSpPr txBox="1"/>
          <p:nvPr/>
        </p:nvSpPr>
        <p:spPr>
          <a:xfrm>
            <a:off x="69388" y="6167469"/>
            <a:ext cx="7082526" cy="6509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《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少年</a:t>
            </a:r>
            <a:r>
              <a:rPr lang="en-US" altLang="zh-TW" sz="1800" b="1" i="0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的大冒險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成為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Python AI 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深度學習達人的第一門課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》III-26</a:t>
            </a:r>
          </a:p>
        </p:txBody>
      </p:sp>
    </p:spTree>
    <p:extLst>
      <p:ext uri="{BB962C8B-B14F-4D97-AF65-F5344CB8AC3E}">
        <p14:creationId xmlns:p14="http://schemas.microsoft.com/office/powerpoint/2010/main" val="154650963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準只帶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FB24F819-CCF2-5A48-9CC0-07BB7CD8AE11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30" name="圓角矩形"/>
          <p:cNvSpPr/>
          <p:nvPr/>
        </p:nvSpPr>
        <p:spPr>
          <a:xfrm>
            <a:off x="635540" y="528335"/>
            <a:ext cx="10920922" cy="719020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 cap="flat">
            <a:noFill/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50800" tIns="50800" rIns="50800" bIns="50800" numCol="1" anchor="ctr">
            <a:noAutofit/>
          </a:bodyPr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3" name="冒險01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冒險</a:t>
            </a:r>
            <a:r>
              <a:rPr lang="zh-TW" altLang="en-US" dirty="0"/>
              <a:t>旅程</a:t>
            </a:r>
            <a:endParaRPr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xmlns="" id="{1A90F509-0962-4D77-BB37-93AF94066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pic>
        <p:nvPicPr>
          <p:cNvPr id="9" name="內容版面配置區 4">
            <a:extLst>
              <a:ext uri="{FF2B5EF4-FFF2-40B4-BE49-F238E27FC236}">
                <a16:creationId xmlns:a16="http://schemas.microsoft.com/office/drawing/2014/main" xmlns="" id="{9311D026-6379-4932-929E-12636B522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2969" y="323829"/>
            <a:ext cx="744854" cy="92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255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FB24F819-CCF2-5A48-9CC0-07BB7CD8AE11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42" name="圓角矩形"/>
          <p:cNvSpPr/>
          <p:nvPr/>
        </p:nvSpPr>
        <p:spPr>
          <a:xfrm>
            <a:off x="635540" y="512751"/>
            <a:ext cx="10920921" cy="719019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43" name="圓角矩形"/>
          <p:cNvSpPr/>
          <p:nvPr/>
        </p:nvSpPr>
        <p:spPr>
          <a:xfrm>
            <a:off x="959886" y="977952"/>
            <a:ext cx="10409488" cy="5077595"/>
          </a:xfrm>
          <a:prstGeom prst="roundRect">
            <a:avLst>
              <a:gd name="adj" fmla="val 5428"/>
            </a:avLst>
          </a:prstGeom>
          <a:solidFill>
            <a:srgbClr val="FFCB7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44" name="形狀"/>
          <p:cNvSpPr/>
          <p:nvPr/>
        </p:nvSpPr>
        <p:spPr>
          <a:xfrm>
            <a:off x="82541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47" name="群組"/>
          <p:cNvGrpSpPr/>
          <p:nvPr/>
        </p:nvGrpSpPr>
        <p:grpSpPr>
          <a:xfrm>
            <a:off x="704170" y="512751"/>
            <a:ext cx="10920922" cy="719020"/>
            <a:chOff x="0" y="0"/>
            <a:chExt cx="21841841" cy="1438038"/>
          </a:xfrm>
        </p:grpSpPr>
        <p:sp>
          <p:nvSpPr>
            <p:cNvPr id="45" name="圓角矩形"/>
            <p:cNvSpPr/>
            <p:nvPr/>
          </p:nvSpPr>
          <p:spPr>
            <a:xfrm>
              <a:off x="0" y="0"/>
              <a:ext cx="21841841" cy="1438038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  <p:sp>
          <p:nvSpPr>
            <p:cNvPr id="46" name="形狀"/>
            <p:cNvSpPr/>
            <p:nvPr userDrawn="1"/>
          </p:nvSpPr>
          <p:spPr>
            <a:xfrm>
              <a:off x="379753" y="212351"/>
              <a:ext cx="950257" cy="1073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49897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</p:grpSp>
      <p:sp>
        <p:nvSpPr>
          <p:cNvPr id="48" name="圓形"/>
          <p:cNvSpPr/>
          <p:nvPr/>
        </p:nvSpPr>
        <p:spPr>
          <a:xfrm>
            <a:off x="5283260" y="1771313"/>
            <a:ext cx="1762740" cy="1762740"/>
          </a:xfrm>
          <a:prstGeom prst="ellipse">
            <a:avLst/>
          </a:prstGeom>
          <a:solidFill>
            <a:srgbClr val="49897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49" name="影像"/>
          <p:cNvSpPr>
            <a:spLocks noGrp="1"/>
          </p:cNvSpPr>
          <p:nvPr>
            <p:ph type="pic" sz="quarter" idx="14"/>
          </p:nvPr>
        </p:nvSpPr>
        <p:spPr>
          <a:xfrm>
            <a:off x="5442350" y="1868893"/>
            <a:ext cx="1444561" cy="20112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r>
              <a:rPr lang="zh-TW" altLang="en-US"/>
              <a:t>按一下圖示以新增圖片</a:t>
            </a:r>
            <a:endParaRPr dirty="0"/>
          </a:p>
        </p:txBody>
      </p:sp>
      <p:sp>
        <p:nvSpPr>
          <p:cNvPr id="50" name="開啟 Jupyter Notebook"/>
          <p:cNvSpPr txBox="1">
            <a:spLocks noGrp="1"/>
          </p:cNvSpPr>
          <p:nvPr>
            <p:ph type="body" sz="quarter" idx="15"/>
          </p:nvPr>
        </p:nvSpPr>
        <p:spPr>
          <a:xfrm>
            <a:off x="979947" y="4505145"/>
            <a:ext cx="10369364" cy="890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6400" b="1" i="0" spc="-128">
                <a:solidFill>
                  <a:schemeClr val="tx1">
                    <a:lumMod val="95000"/>
                    <a:lumOff val="5000"/>
                    <a:alpha val="77331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1" name="冒險01"/>
          <p:cNvSpPr txBox="1">
            <a:spLocks noGrp="1"/>
          </p:cNvSpPr>
          <p:nvPr>
            <p:ph type="body" sz="quarter" idx="16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pic>
        <p:nvPicPr>
          <p:cNvPr id="15" name="影像" descr="影像">
            <a:extLst>
              <a:ext uri="{FF2B5EF4-FFF2-40B4-BE49-F238E27FC236}">
                <a16:creationId xmlns:a16="http://schemas.microsoft.com/office/drawing/2014/main" xmlns="" id="{F20D0D5D-45FC-4E7D-AABB-A010DD22F1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" t="2" r="5" b="17208"/>
          <a:stretch>
            <a:fillRect/>
          </a:stretch>
        </p:blipFill>
        <p:spPr>
          <a:xfrm>
            <a:off x="5442407" y="1868945"/>
            <a:ext cx="1444427" cy="1665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539" extrusionOk="0">
                <a:moveTo>
                  <a:pt x="4772" y="0"/>
                </a:moveTo>
                <a:cubicBezTo>
                  <a:pt x="3587" y="503"/>
                  <a:pt x="2474" y="1161"/>
                  <a:pt x="1481" y="1980"/>
                </a:cubicBezTo>
                <a:cubicBezTo>
                  <a:pt x="922" y="2441"/>
                  <a:pt x="437" y="2938"/>
                  <a:pt x="0" y="3454"/>
                </a:cubicBezTo>
                <a:lnTo>
                  <a:pt x="0" y="15881"/>
                </a:lnTo>
                <a:cubicBezTo>
                  <a:pt x="437" y="16397"/>
                  <a:pt x="922" y="16894"/>
                  <a:pt x="1481" y="17354"/>
                </a:cubicBezTo>
                <a:cubicBezTo>
                  <a:pt x="6628" y="21600"/>
                  <a:pt x="14972" y="21600"/>
                  <a:pt x="20119" y="17354"/>
                </a:cubicBezTo>
                <a:cubicBezTo>
                  <a:pt x="20678" y="16894"/>
                  <a:pt x="21163" y="16397"/>
                  <a:pt x="21600" y="15881"/>
                </a:cubicBezTo>
                <a:lnTo>
                  <a:pt x="21600" y="3454"/>
                </a:lnTo>
                <a:cubicBezTo>
                  <a:pt x="21163" y="2938"/>
                  <a:pt x="20678" y="2441"/>
                  <a:pt x="20119" y="1980"/>
                </a:cubicBezTo>
                <a:cubicBezTo>
                  <a:pt x="19126" y="1161"/>
                  <a:pt x="18013" y="503"/>
                  <a:pt x="16828" y="0"/>
                </a:cubicBezTo>
                <a:lnTo>
                  <a:pt x="4772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368428954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FB24F819-CCF2-5A48-9CC0-07BB7CD8AE11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14" name="圓角矩形"/>
          <p:cNvSpPr/>
          <p:nvPr/>
        </p:nvSpPr>
        <p:spPr>
          <a:xfrm>
            <a:off x="635540" y="512751"/>
            <a:ext cx="10920921" cy="719019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5" name="圓角矩形"/>
          <p:cNvSpPr/>
          <p:nvPr/>
        </p:nvSpPr>
        <p:spPr>
          <a:xfrm>
            <a:off x="959886" y="977952"/>
            <a:ext cx="10409488" cy="5077595"/>
          </a:xfrm>
          <a:prstGeom prst="roundRect">
            <a:avLst>
              <a:gd name="adj" fmla="val 5428"/>
            </a:avLst>
          </a:pr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6" name="形狀"/>
          <p:cNvSpPr/>
          <p:nvPr/>
        </p:nvSpPr>
        <p:spPr>
          <a:xfrm>
            <a:off x="82541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119" name="群組"/>
          <p:cNvGrpSpPr/>
          <p:nvPr/>
        </p:nvGrpSpPr>
        <p:grpSpPr>
          <a:xfrm>
            <a:off x="704170" y="512751"/>
            <a:ext cx="10920921" cy="719019"/>
            <a:chOff x="0" y="0"/>
            <a:chExt cx="21841840" cy="1438037"/>
          </a:xfrm>
        </p:grpSpPr>
        <p:sp>
          <p:nvSpPr>
            <p:cNvPr id="117" name="圓角矩形"/>
            <p:cNvSpPr/>
            <p:nvPr/>
          </p:nvSpPr>
          <p:spPr>
            <a:xfrm>
              <a:off x="0" y="0"/>
              <a:ext cx="21841841" cy="1438038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  <p:sp>
          <p:nvSpPr>
            <p:cNvPr id="118" name="形狀"/>
            <p:cNvSpPr/>
            <p:nvPr/>
          </p:nvSpPr>
          <p:spPr>
            <a:xfrm>
              <a:off x="379753" y="212351"/>
              <a:ext cx="950257" cy="1073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49897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</p:grpSp>
      <p:sp>
        <p:nvSpPr>
          <p:cNvPr id="120" name="圓形"/>
          <p:cNvSpPr/>
          <p:nvPr/>
        </p:nvSpPr>
        <p:spPr>
          <a:xfrm>
            <a:off x="5283200" y="1771650"/>
            <a:ext cx="1762739" cy="1762739"/>
          </a:xfrm>
          <a:prstGeom prst="ellipse">
            <a:avLst/>
          </a:prstGeom>
          <a:solidFill>
            <a:srgbClr val="FFCB7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2" name="開啟 Jupyter Notebook"/>
          <p:cNvSpPr txBox="1">
            <a:spLocks noGrp="1"/>
          </p:cNvSpPr>
          <p:nvPr>
            <p:ph type="body" sz="quarter" idx="15"/>
          </p:nvPr>
        </p:nvSpPr>
        <p:spPr>
          <a:xfrm>
            <a:off x="979947" y="4505146"/>
            <a:ext cx="10369364" cy="890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6400" b="1" i="0" spc="-128">
                <a:solidFill>
                  <a:srgbClr val="FFFFFF">
                    <a:alpha val="77331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3" name="冒險05"/>
          <p:cNvSpPr txBox="1">
            <a:spLocks noGrp="1"/>
          </p:cNvSpPr>
          <p:nvPr>
            <p:ph type="body" sz="quarter" idx="16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FEB63DF0-14B1-4687-AA56-33ACE68F0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302" y="1807184"/>
            <a:ext cx="2126712" cy="175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81234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FB24F819-CCF2-5A48-9CC0-07BB7CD8AE11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14" name="圓角矩形"/>
          <p:cNvSpPr/>
          <p:nvPr/>
        </p:nvSpPr>
        <p:spPr>
          <a:xfrm>
            <a:off x="635540" y="512751"/>
            <a:ext cx="10920921" cy="719019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5" name="圓角矩形"/>
          <p:cNvSpPr/>
          <p:nvPr/>
        </p:nvSpPr>
        <p:spPr>
          <a:xfrm>
            <a:off x="959886" y="977952"/>
            <a:ext cx="10409488" cy="5077595"/>
          </a:xfrm>
          <a:prstGeom prst="roundRect">
            <a:avLst>
              <a:gd name="adj" fmla="val 5428"/>
            </a:avLst>
          </a:prstGeom>
          <a:solidFill>
            <a:srgbClr val="FF8E7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6" name="形狀"/>
          <p:cNvSpPr/>
          <p:nvPr/>
        </p:nvSpPr>
        <p:spPr>
          <a:xfrm>
            <a:off x="82541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119" name="群組"/>
          <p:cNvGrpSpPr/>
          <p:nvPr/>
        </p:nvGrpSpPr>
        <p:grpSpPr>
          <a:xfrm>
            <a:off x="704170" y="512751"/>
            <a:ext cx="10920921" cy="719019"/>
            <a:chOff x="0" y="0"/>
            <a:chExt cx="21841840" cy="1438037"/>
          </a:xfrm>
        </p:grpSpPr>
        <p:sp>
          <p:nvSpPr>
            <p:cNvPr id="117" name="圓角矩形"/>
            <p:cNvSpPr/>
            <p:nvPr/>
          </p:nvSpPr>
          <p:spPr>
            <a:xfrm>
              <a:off x="0" y="0"/>
              <a:ext cx="21841841" cy="1438038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118" name="形狀"/>
            <p:cNvSpPr/>
            <p:nvPr/>
          </p:nvSpPr>
          <p:spPr>
            <a:xfrm>
              <a:off x="379753" y="212351"/>
              <a:ext cx="950257" cy="1073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49897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sp>
        <p:nvSpPr>
          <p:cNvPr id="120" name="圓形"/>
          <p:cNvSpPr/>
          <p:nvPr/>
        </p:nvSpPr>
        <p:spPr>
          <a:xfrm>
            <a:off x="5283200" y="1771650"/>
            <a:ext cx="1762739" cy="1762739"/>
          </a:xfrm>
          <a:prstGeom prst="ellipse">
            <a:avLst/>
          </a:prstGeom>
          <a:solidFill>
            <a:srgbClr val="99DDC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2" name="開啟 Jupyter Notebook"/>
          <p:cNvSpPr txBox="1">
            <a:spLocks noGrp="1"/>
          </p:cNvSpPr>
          <p:nvPr>
            <p:ph type="body" sz="quarter" idx="15"/>
          </p:nvPr>
        </p:nvSpPr>
        <p:spPr>
          <a:xfrm>
            <a:off x="979947" y="4505146"/>
            <a:ext cx="10369364" cy="890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6400" b="1" i="0" spc="-128">
                <a:solidFill>
                  <a:srgbClr val="FFFBE9">
                    <a:alpha val="77331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3" name="冒險05"/>
          <p:cNvSpPr txBox="1">
            <a:spLocks noGrp="1"/>
          </p:cNvSpPr>
          <p:nvPr>
            <p:ph type="body" sz="quarter" idx="16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FFB273EB-AD95-4363-B438-1731E0C722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372" y="1877343"/>
            <a:ext cx="1080394" cy="165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00687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432" y="6366739"/>
            <a:ext cx="12328397" cy="489966"/>
          </a:xfrm>
          <a:prstGeom prst="rect">
            <a:avLst/>
          </a:prstGeom>
          <a:solidFill>
            <a:srgbClr val="F3722C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78584" y="6387707"/>
            <a:ext cx="384721" cy="37959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>
                    <a:alpha val="88419"/>
                  </a:srgbClr>
                </a:solidFill>
              </a:defRPr>
            </a:lvl1pPr>
          </a:lstStyle>
          <a:p>
            <a:fld id="{FB24F819-CCF2-5A48-9CC0-07BB7CD8AE11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4" name="幻燈片標題"/>
          <p:cNvSpPr txBox="1">
            <a:spLocks noGrp="1"/>
          </p:cNvSpPr>
          <p:nvPr>
            <p:ph type="title"/>
          </p:nvPr>
        </p:nvSpPr>
        <p:spPr>
          <a:xfrm>
            <a:off x="603250" y="539750"/>
            <a:ext cx="5238750" cy="717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幻燈片標題</a:t>
            </a:r>
          </a:p>
        </p:txBody>
      </p:sp>
      <p:sp>
        <p:nvSpPr>
          <p:cNvPr id="5" name="內文層級一…"/>
          <p:cNvSpPr txBox="1">
            <a:spLocks noGrp="1"/>
          </p:cNvSpPr>
          <p:nvPr>
            <p:ph type="body" idx="1"/>
          </p:nvPr>
        </p:nvSpPr>
        <p:spPr>
          <a:xfrm>
            <a:off x="603250" y="2124252"/>
            <a:ext cx="5238750" cy="4128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幻燈片項目符號文字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F4B5DA7F-0C68-4220-9A45-2A827B3B3017}"/>
              </a:ext>
            </a:extLst>
          </p:cNvPr>
          <p:cNvSpPr txBox="1"/>
          <p:nvPr/>
        </p:nvSpPr>
        <p:spPr>
          <a:xfrm>
            <a:off x="69388" y="6167469"/>
            <a:ext cx="7082526" cy="6509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《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少年</a:t>
            </a:r>
            <a:r>
              <a:rPr lang="en-US" altLang="zh-TW" sz="1800" b="1" i="0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的大冒險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成為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Python AI 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深度學習達人的第一門課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》III-27</a:t>
            </a:r>
          </a:p>
        </p:txBody>
      </p:sp>
    </p:spTree>
    <p:extLst>
      <p:ext uri="{BB962C8B-B14F-4D97-AF65-F5344CB8AC3E}">
        <p14:creationId xmlns:p14="http://schemas.microsoft.com/office/powerpoint/2010/main" val="2284773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ransition spd="med"/>
  <p:txStyles>
    <p:titleStyle>
      <a:lvl1pPr marL="0" marR="0" indent="0" algn="l" defTabSz="1219169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1pPr>
      <a:lvl2pPr marL="0" marR="0" indent="0" algn="l" defTabSz="1219169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2pPr>
      <a:lvl3pPr marL="0" marR="0" indent="0" algn="l" defTabSz="1219169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3pPr>
      <a:lvl4pPr marL="0" marR="0" indent="0" algn="l" defTabSz="1219169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4pPr>
      <a:lvl5pPr marL="0" marR="0" indent="0" algn="l" defTabSz="1219169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5pPr>
      <a:lvl6pPr marL="0" marR="0" indent="0" algn="l" defTabSz="1219169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6pPr>
      <a:lvl7pPr marL="0" marR="0" indent="0" algn="l" defTabSz="1219169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7pPr>
      <a:lvl8pPr marL="0" marR="0" indent="0" algn="l" defTabSz="1219169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8pPr>
      <a:lvl9pPr marL="0" marR="0" indent="0" algn="l" defTabSz="1219169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9pPr>
    </p:titleStyle>
    <p:bodyStyle>
      <a:lvl1pPr marL="304800" marR="0" indent="-304800" algn="l" defTabSz="1219169" rtl="0" eaLnBrk="1" latinLnBrk="0" hangingPunct="1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1pPr>
      <a:lvl2pPr marL="609600" marR="0" indent="-304800" algn="l" defTabSz="1219169" rtl="0" eaLnBrk="1" latinLnBrk="0" hangingPunct="1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2pPr>
      <a:lvl3pPr marL="914400" marR="0" indent="-304800" algn="l" defTabSz="1219169" rtl="0" eaLnBrk="1" latinLnBrk="0" hangingPunct="1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3pPr>
      <a:lvl4pPr marL="1219200" marR="0" indent="-304800" algn="l" defTabSz="1219169" rtl="0" eaLnBrk="1" latinLnBrk="0" hangingPunct="1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4pPr>
      <a:lvl5pPr marL="1524000" marR="0" indent="-304800" algn="l" defTabSz="1219169" rtl="0" eaLnBrk="1" latinLnBrk="0" hangingPunct="1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5pPr>
      <a:lvl6pPr marL="1828800" marR="0" indent="-304800" algn="l" defTabSz="1219169" rtl="0" eaLnBrk="1" latinLnBrk="0" hangingPunct="1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6pPr>
      <a:lvl7pPr marL="2133600" marR="0" indent="-304800" algn="l" defTabSz="1219169" rtl="0" eaLnBrk="1" latinLnBrk="0" hangingPunct="1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7pPr>
      <a:lvl8pPr marL="2438400" marR="0" indent="-304800" algn="l" defTabSz="1219169" rtl="0" eaLnBrk="1" latinLnBrk="0" hangingPunct="1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8pPr>
      <a:lvl9pPr marL="2743200" marR="0" indent="-304800" algn="l" defTabSz="1219169" rtl="0" eaLnBrk="1" latinLnBrk="0" hangingPunct="1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9pPr>
    </p:bodyStyle>
    <p:otherStyle>
      <a:lvl1pPr marL="0" marR="0" indent="0" algn="ctr" defTabSz="2921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1pPr>
      <a:lvl2pPr marL="0" marR="0" indent="0" algn="ctr" defTabSz="2921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2pPr>
      <a:lvl3pPr marL="0" marR="0" indent="0" algn="ctr" defTabSz="2921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3pPr>
      <a:lvl4pPr marL="0" marR="0" indent="0" algn="ctr" defTabSz="2921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4pPr>
      <a:lvl5pPr marL="0" marR="0" indent="0" algn="ctr" defTabSz="2921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5pPr>
      <a:lvl6pPr marL="0" marR="0" indent="0" algn="ctr" defTabSz="2921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6pPr>
      <a:lvl7pPr marL="0" marR="0" indent="0" algn="ctr" defTabSz="2921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7pPr>
      <a:lvl8pPr marL="0" marR="0" indent="0" algn="ctr" defTabSz="2921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8pPr>
      <a:lvl9pPr marL="0" marR="0" indent="0" algn="ctr" defTabSz="2921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marR="0" lvl="0" indent="0" algn="ctr" defTabSz="2921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88419"/>
                  </a:srgb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Sans Serif"/>
                <a:sym typeface="Microsoft Sans Serif"/>
              </a:rPr>
              <a:pPr marL="0" marR="0" lvl="0" indent="0" algn="ctr" defTabSz="2921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88419"/>
                </a:srgbClr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Microsoft Sans Serif"/>
              <a:sym typeface="Microsoft Sans Serif"/>
            </a:endParaRPr>
          </a:p>
        </p:txBody>
      </p:sp>
      <p:sp>
        <p:nvSpPr>
          <p:cNvPr id="159" name="安裝 Anaconda"/>
          <p:cNvSpPr txBox="1">
            <a:spLocks noGrp="1"/>
          </p:cNvSpPr>
          <p:nvPr>
            <p:ph type="body" sz="quarter" idx="15"/>
          </p:nvPr>
        </p:nvSpPr>
        <p:spPr>
          <a:xfrm>
            <a:off x="979947" y="4086570"/>
            <a:ext cx="10369364" cy="1727652"/>
          </a:xfrm>
          <a:prstGeom prst="rect">
            <a:avLst/>
          </a:prstGeom>
        </p:spPr>
        <p:txBody>
          <a:bodyPr/>
          <a:lstStyle/>
          <a:p>
            <a:r>
              <a:rPr lang="en-US" altLang="zh-TW" sz="6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Attention </a:t>
            </a:r>
            <a:r>
              <a:rPr lang="zh-TW" altLang="en-US" sz="6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注意力模式的概念</a:t>
            </a:r>
            <a:endParaRPr lang="en-US" altLang="zh-TW" sz="66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0" name="冒險01"/>
          <p:cNvSpPr txBox="1">
            <a:spLocks noGrp="1"/>
          </p:cNvSpPr>
          <p:nvPr>
            <p:ph type="body" sz="quarter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冒險</a:t>
            </a:r>
            <a:r>
              <a:rPr lang="en-US" altLang="zh-TW" dirty="0"/>
              <a:t>27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xmlns="" id="{23BD8686-EEF5-CF4F-9881-D9FF033906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TW" altLang="en-US" dirty="0"/>
              <a:t>冒險旅程 </a:t>
            </a:r>
            <a:r>
              <a:rPr kumimoji="1" lang="en-US" altLang="zh-TW" dirty="0"/>
              <a:t>27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xmlns="" id="{B99D0D71-32A4-B74B-AA5D-7E3C19BC16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 startAt="2"/>
                </a:pPr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建立一個注意力強度的向量 </a:t>
                </a:r>
                <a14:m>
                  <m:oMath xmlns:m="http://schemas.openxmlformats.org/officeDocument/2006/math">
                    <m:r>
                      <a:rPr lang="en" altLang="zh-TW" b="1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𝒆</m:t>
                    </m:r>
                    <m:r>
                      <a:rPr lang="en-US" altLang="zh-TW" b="1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</m:oMath>
                </a14:m>
                <a:r>
                  <a:rPr lang="en" altLang="zh-TW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 [2, -3, 5, 1.4, 0.6]</a:t>
                </a:r>
                <a:r>
                  <a:rPr lang="zh-TW" altLang="en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</a:t>
                </a:r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經過前一題寫好的 </a:t>
                </a:r>
                <a:r>
                  <a:rPr lang="en" altLang="zh-TW" b="1" dirty="0" err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softmax</a:t>
                </a:r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函數轉換成 </a:t>
                </a:r>
                <a14:m>
                  <m:oMath xmlns:m="http://schemas.openxmlformats.org/officeDocument/2006/math">
                    <m:r>
                      <a:rPr lang="el-GR" altLang="zh-TW" b="1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𝜶</m:t>
                    </m:r>
                  </m:oMath>
                </a14:m>
                <a:r>
                  <a:rPr lang="el-GR" altLang="zh-TW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l-GR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。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99D0D71-32A4-B74B-AA5D-7E3C19BC16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30" t="-40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幻燈片編號">
            <a:extLst>
              <a:ext uri="{FF2B5EF4-FFF2-40B4-BE49-F238E27FC236}">
                <a16:creationId xmlns:a16="http://schemas.microsoft.com/office/drawing/2014/main" xmlns="" id="{5791F41B-1EDC-7C45-91D0-97C17A37E0E1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marR="0" lvl="0" indent="0" algn="ctr" defTabSz="2921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88419"/>
                  </a:srgb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Sans Serif"/>
                <a:sym typeface="Microsoft Sans Serif"/>
              </a:rPr>
              <a:pPr marL="0" marR="0" lvl="0" indent="0" algn="ctr" defTabSz="2921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88419"/>
                </a:srgbClr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Microsoft Sans Serif"/>
              <a:sym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347175636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xmlns="" id="{23BD8686-EEF5-CF4F-9881-D9FF033906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TW" altLang="en-US" dirty="0"/>
              <a:t>冒險旅程 </a:t>
            </a:r>
            <a:r>
              <a:rPr kumimoji="1" lang="en-US" altLang="zh-TW" dirty="0"/>
              <a:t>27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xmlns="" id="{B99D0D71-32A4-B74B-AA5D-7E3C19BC16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 startAt="3"/>
                </a:pPr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再建立一個 </a:t>
                </a:r>
                <a:r>
                  <a:rPr lang="en" altLang="zh-TW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values </a:t>
                </a:r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向量 </a:t>
                </a:r>
                <a14:m>
                  <m:oMath xmlns:m="http://schemas.openxmlformats.org/officeDocument/2006/math">
                    <m:r>
                      <a:rPr lang="en" altLang="zh-TW" b="1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𝒗</m:t>
                    </m:r>
                  </m:oMath>
                </a14:m>
                <a:r>
                  <a:rPr lang="en" altLang="zh-TW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= [0.5, 0.4, 1.3, 2, 2.4]</a:t>
                </a:r>
                <a:r>
                  <a:rPr lang="zh-TW" altLang="en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</a:t>
                </a:r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乘上前一題的 </a:t>
                </a:r>
                <a14:m>
                  <m:oMath xmlns:m="http://schemas.openxmlformats.org/officeDocument/2006/math">
                    <m:r>
                      <a:rPr lang="el-GR" altLang="zh-TW" b="1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𝜶</m:t>
                    </m:r>
                  </m:oMath>
                </a14:m>
                <a:r>
                  <a:rPr lang="el-GR" altLang="zh-TW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計算出客製化的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 dirty="0" smtClean="0">
                            <a:latin typeface="Cambria Math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" altLang="zh-TW" b="1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𝒄</m:t>
                        </m:r>
                      </m:e>
                      <m:sub>
                        <m:r>
                          <a:rPr lang="en-US" altLang="zh-TW" b="1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zh-TW" altLang="en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。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99D0D71-32A4-B74B-AA5D-7E3C19BC16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30" t="-40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幻燈片編號">
            <a:extLst>
              <a:ext uri="{FF2B5EF4-FFF2-40B4-BE49-F238E27FC236}">
                <a16:creationId xmlns:a16="http://schemas.microsoft.com/office/drawing/2014/main" xmlns="" id="{9C705C12-FA14-3040-9C52-393C6EB5B0A1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marR="0" lvl="0" indent="0" algn="ctr" defTabSz="2921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88419"/>
                  </a:srgb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Sans Serif"/>
                <a:sym typeface="Microsoft Sans Serif"/>
              </a:rPr>
              <a:pPr marL="0" marR="0" lvl="0" indent="0" algn="ctr" defTabSz="2921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88419"/>
                </a:srgbClr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Microsoft Sans Serif"/>
              <a:sym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63965724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xmlns="" id="{74F9D491-9DD6-6A4A-A91A-4F701FCC57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0646" y="651241"/>
            <a:ext cx="9630811" cy="471924"/>
          </a:xfrm>
        </p:spPr>
        <p:txBody>
          <a:bodyPr/>
          <a:lstStyle/>
          <a:p>
            <a:r>
              <a:rPr kumimoji="1" lang="en-US" altLang="zh-TW" dirty="0">
                <a:latin typeface="微軟正黑體" pitchFamily="34" charset="-120"/>
                <a:ea typeface="微軟正黑體" pitchFamily="34" charset="-120"/>
              </a:rPr>
              <a:t>01 Attention</a:t>
            </a:r>
            <a:r>
              <a:rPr kumimoji="1" lang="zh-TW" altLang="en-US" dirty="0">
                <a:latin typeface="微軟正黑體" pitchFamily="34" charset="-120"/>
                <a:ea typeface="微軟正黑體" pitchFamily="34" charset="-120"/>
              </a:rPr>
              <a:t> 的想法</a:t>
            </a:r>
            <a:endParaRPr kumimoji="1" lang="en-US" altLang="zh-TW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07768702-2D4F-8447-B60A-ED0834526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我們來試試剛開始可能有點可怕的終端機。">
            <a:extLst>
              <a:ext uri="{FF2B5EF4-FFF2-40B4-BE49-F238E27FC236}">
                <a16:creationId xmlns:a16="http://schemas.microsoft.com/office/drawing/2014/main" xmlns="" id="{5B3D46B2-A7BE-F448-AF8B-61CF2D7A150C}"/>
              </a:ext>
            </a:extLst>
          </p:cNvPr>
          <p:cNvSpPr/>
          <p:nvPr/>
        </p:nvSpPr>
        <p:spPr>
          <a:xfrm>
            <a:off x="3306505" y="1792519"/>
            <a:ext cx="5578989" cy="471925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en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Attention 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的想法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我覺得這個問題, 應該可以用 AI 來做!">
                <a:extLst>
                  <a:ext uri="{FF2B5EF4-FFF2-40B4-BE49-F238E27FC236}">
                    <a16:creationId xmlns:a16="http://schemas.microsoft.com/office/drawing/2014/main" xmlns="" id="{3056E8AC-C8E2-AC4B-8F2C-4642A42459D7}"/>
                  </a:ext>
                </a:extLst>
              </p:cNvPr>
              <p:cNvSpPr txBox="1"/>
              <p:nvPr/>
            </p:nvSpPr>
            <p:spPr>
              <a:xfrm>
                <a:off x="3520108" y="2362555"/>
                <a:ext cx="5151782" cy="239571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square" lIns="71437" tIns="71437" rIns="71437" bIns="71437" anchor="ctr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Clr>
                    <a:srgbClr val="FF8E7B"/>
                  </a:buClr>
                  <a:buFont typeface="標準系統字體"/>
                  <a:buChar char="►"/>
                </a:pPr>
                <a:r>
                  <a:rPr lang="en-US" altLang="zh-TW" sz="2000" b="1" kern="0" dirty="0">
                    <a:latin typeface="微軟正黑體" pitchFamily="34" charset="-120"/>
                    <a:ea typeface="微軟正黑體" pitchFamily="34" charset="-120"/>
                    <a:cs typeface="Microsoft Sans Serif"/>
                    <a:sym typeface="Microsoft Sans Serif"/>
                  </a:rPr>
                  <a:t>RNN </a:t>
                </a:r>
                <a:r>
                  <a:rPr lang="zh-TW" altLang="en-US" sz="2000" b="1" kern="0" dirty="0">
                    <a:latin typeface="微軟正黑體" pitchFamily="34" charset="-120"/>
                    <a:ea typeface="微軟正黑體" pitchFamily="34" charset="-120"/>
                    <a:cs typeface="Microsoft Sans Serif"/>
                    <a:sym typeface="Microsoft Sans Serif"/>
                  </a:rPr>
                  <a:t>中最最重要，代表一段文字濃縮精華的向量 </a:t>
                </a:r>
                <a:r>
                  <a:rPr lang="en-US" altLang="zh-TW" sz="2000" b="1" kern="0" dirty="0">
                    <a:latin typeface="微軟正黑體" pitchFamily="34" charset="-120"/>
                    <a:ea typeface="微軟正黑體" pitchFamily="34" charset="-120"/>
                    <a:cs typeface="Microsoft Sans Serif"/>
                    <a:sym typeface="Microsoft Sans Serif"/>
                  </a:rPr>
                  <a:t>c</a:t>
                </a:r>
                <a:r>
                  <a:rPr lang="zh-TW" altLang="en-US" sz="2000" b="1" kern="0" dirty="0">
                    <a:latin typeface="微軟正黑體" pitchFamily="34" charset="-120"/>
                    <a:ea typeface="微軟正黑體" pitchFamily="34" charset="-120"/>
                    <a:cs typeface="Microsoft Sans Serif"/>
                    <a:sym typeface="Microsoft Sans Serif"/>
                  </a:rPr>
                  <a:t>，其實不一定要像傳統用最後一次的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1" i="1" kern="0" smtClean="0">
                            <a:latin typeface="Cambria Math"/>
                            <a:cs typeface="Microsoft Sans Serif"/>
                            <a:sym typeface="Microsoft Sans Serif"/>
                          </a:rPr>
                        </m:ctrlPr>
                      </m:sSubPr>
                      <m:e>
                        <m:r>
                          <a:rPr lang="en-US" altLang="zh-TW" sz="2000" b="1" i="1" kern="0" smtClean="0">
                            <a:latin typeface="Cambria Math" panose="02040503050406030204" pitchFamily="18" charset="0"/>
                            <a:cs typeface="Microsoft Sans Serif"/>
                            <a:sym typeface="Microsoft Sans Serif"/>
                          </a:rPr>
                          <m:t>𝒉</m:t>
                        </m:r>
                      </m:e>
                      <m:sub>
                        <m:r>
                          <a:rPr lang="en-US" altLang="zh-TW" sz="2000" b="1" i="1" kern="0" smtClean="0">
                            <a:latin typeface="Cambria Math" panose="02040503050406030204" pitchFamily="18" charset="0"/>
                            <a:cs typeface="Microsoft Sans Serif"/>
                            <a:sym typeface="Microsoft Sans Serif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altLang="zh-TW" sz="2000" b="1" kern="0" dirty="0">
                    <a:latin typeface="微軟正黑體" pitchFamily="34" charset="-120"/>
                    <a:ea typeface="微軟正黑體" pitchFamily="34" charset="-120"/>
                    <a:cs typeface="Microsoft Sans Serif"/>
                    <a:sym typeface="Microsoft Sans Serif"/>
                  </a:rPr>
                  <a:t> </a:t>
                </a:r>
                <a:r>
                  <a:rPr lang="zh-TW" altLang="en-US" sz="2000" b="1" kern="0" dirty="0">
                    <a:latin typeface="微軟正黑體" pitchFamily="34" charset="-120"/>
                    <a:ea typeface="微軟正黑體" pitchFamily="34" charset="-120"/>
                    <a:cs typeface="Microsoft Sans Serif"/>
                    <a:sym typeface="Microsoft Sans Serif"/>
                  </a:rPr>
                  <a:t>當我們的總結向量。</a:t>
                </a:r>
                <a:endParaRPr lang="en-US" altLang="zh-TW" sz="2000" b="1" kern="0" dirty="0">
                  <a:latin typeface="微軟正黑體" pitchFamily="34" charset="-120"/>
                  <a:ea typeface="微軟正黑體" pitchFamily="34" charset="-120"/>
                  <a:cs typeface="Microsoft Sans Serif"/>
                  <a:sym typeface="Microsoft Sans Serif"/>
                </a:endParaRPr>
              </a:p>
              <a:p>
                <a:pPr marL="342900" indent="-342900">
                  <a:lnSpc>
                    <a:spcPct val="150000"/>
                  </a:lnSpc>
                  <a:buClr>
                    <a:srgbClr val="FF8E7B"/>
                  </a:buClr>
                  <a:buFont typeface="標準系統字體"/>
                  <a:buChar char="►"/>
                </a:pPr>
                <a:r>
                  <a:rPr lang="zh-TW" altLang="en-US" sz="2000" b="1" kern="0" dirty="0">
                    <a:latin typeface="微軟正黑體" pitchFamily="34" charset="-120"/>
                    <a:ea typeface="微軟正黑體" pitchFamily="34" charset="-120"/>
                    <a:cs typeface="Microsoft Sans Serif"/>
                    <a:sym typeface="Microsoft Sans Serif"/>
                  </a:rPr>
                  <a:t>最常見的是把各時間點的代表向量，做線性組合，產生一個更好的總結特徵向量。</a:t>
                </a:r>
                <a:endParaRPr lang="en" altLang="zh-TW" sz="2000" b="1" kern="0" dirty="0">
                  <a:latin typeface="微軟正黑體" pitchFamily="34" charset="-120"/>
                  <a:ea typeface="微軟正黑體" pitchFamily="34" charset="-120"/>
                  <a:cs typeface="Microsoft Sans Serif"/>
                  <a:sym typeface="Microsoft Sans Serif"/>
                </a:endParaRPr>
              </a:p>
            </p:txBody>
          </p:sp>
        </mc:Choice>
        <mc:Fallback>
          <p:sp>
            <p:nvSpPr>
              <p:cNvPr id="9" name="我覺得這個問題, 應該可以用 AI 來做!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056E8AC-C8E2-AC4B-8F2C-4642A4245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108" y="2362555"/>
                <a:ext cx="5151782" cy="2395719"/>
              </a:xfrm>
              <a:prstGeom prst="rect">
                <a:avLst/>
              </a:prstGeom>
              <a:blipFill rotWithShape="1">
                <a:blip r:embed="rId2"/>
                <a:stretch>
                  <a:fillRect l="-1064" r="-118" b="-1781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內容版面配置區 9">
            <a:extLst>
              <a:ext uri="{FF2B5EF4-FFF2-40B4-BE49-F238E27FC236}">
                <a16:creationId xmlns:a16="http://schemas.microsoft.com/office/drawing/2014/main" xmlns="" id="{FACA1B77-3606-0A4C-AD67-891475146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274" y="4726121"/>
            <a:ext cx="6185452" cy="1548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xmlns="" id="{105A3919-BCF7-814E-A475-D1CA4C480F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8" y="2872622"/>
            <a:ext cx="2563468" cy="3370794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xmlns="" id="{DA7BB263-DF10-DF49-8901-40FEA1B349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8862" y="2347404"/>
            <a:ext cx="2211612" cy="1939596"/>
          </a:xfrm>
          <a:prstGeom prst="rect">
            <a:avLst/>
          </a:prstGeom>
        </p:spPr>
      </p:pic>
      <p:sp>
        <p:nvSpPr>
          <p:cNvPr id="14" name="我覺得這個問題, 應該可以用 AI 來做!">
            <a:extLst>
              <a:ext uri="{FF2B5EF4-FFF2-40B4-BE49-F238E27FC236}">
                <a16:creationId xmlns:a16="http://schemas.microsoft.com/office/drawing/2014/main" xmlns="" id="{350C317E-6AF1-1241-B444-BE8025A609B5}"/>
              </a:ext>
            </a:extLst>
          </p:cNvPr>
          <p:cNvSpPr txBox="1"/>
          <p:nvPr/>
        </p:nvSpPr>
        <p:spPr>
          <a:xfrm>
            <a:off x="8748414" y="2388246"/>
            <a:ext cx="2221397" cy="1472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ma14="http://schemas.microsoft.com/office/mac/drawingml/2011/main" xmlns:a14="http://schemas.microsoft.com/office/drawing/2010/main" xmlns:mc="http://schemas.openxmlformats.org/markup-compatibility/2006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>
              <a:lnSpc>
                <a:spcPct val="150000"/>
              </a:lnSpc>
              <a:buClr>
                <a:srgbClr val="FF8E7B"/>
              </a:buClr>
            </a:pPr>
            <a:r>
              <a:rPr lang="zh-TW" altLang="en-US" sz="20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sym typeface="Microsoft Sans Serif"/>
              </a:rPr>
              <a:t>但解碼器不同的階段，很可能會在意的部份是不同的！</a:t>
            </a:r>
            <a:endParaRPr lang="en" altLang="zh-TW" sz="2000" b="1" kern="0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15" name="內容版面配置區 7">
            <a:extLst>
              <a:ext uri="{FF2B5EF4-FFF2-40B4-BE49-F238E27FC236}">
                <a16:creationId xmlns:a16="http://schemas.microsoft.com/office/drawing/2014/main" xmlns="" id="{4DE10867-EE64-E242-ABB4-7B9CB66C27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57787" y="4079808"/>
            <a:ext cx="1739545" cy="2112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sp>
        <p:nvSpPr>
          <p:cNvPr id="18" name="幻燈片編號">
            <a:extLst>
              <a:ext uri="{FF2B5EF4-FFF2-40B4-BE49-F238E27FC236}">
                <a16:creationId xmlns:a16="http://schemas.microsoft.com/office/drawing/2014/main" xmlns="" id="{B55B80E9-DC4C-0D4C-9F5F-E51222A4999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9" y="6387706"/>
            <a:ext cx="240450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marR="0" lvl="0" indent="0" algn="ctr" defTabSz="2921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88419"/>
                  </a:srgb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marL="0" marR="0" lvl="0" indent="0" algn="ctr" defTabSz="2921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88419"/>
                </a:srgbClr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242751356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xmlns="" id="{B5CE42D5-D9CA-3444-8029-42A5CA9528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0646" y="651241"/>
            <a:ext cx="9630811" cy="471924"/>
          </a:xfrm>
        </p:spPr>
        <p:txBody>
          <a:bodyPr/>
          <a:lstStyle/>
          <a:p>
            <a:r>
              <a:rPr kumimoji="1" lang="en-US" altLang="zh-TW" dirty="0">
                <a:latin typeface="微軟正黑體" pitchFamily="34" charset="-120"/>
                <a:ea typeface="微軟正黑體" pitchFamily="34" charset="-120"/>
              </a:rPr>
              <a:t>01 Attention</a:t>
            </a:r>
            <a:r>
              <a:rPr kumimoji="1" lang="zh-TW" altLang="en-US" dirty="0">
                <a:latin typeface="微軟正黑體" pitchFamily="34" charset="-120"/>
                <a:ea typeface="微軟正黑體" pitchFamily="34" charset="-120"/>
              </a:rPr>
              <a:t> 的想法</a:t>
            </a:r>
            <a:endParaRPr kumimoji="1" lang="en-US" altLang="zh-TW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B26A76EC-38B3-D14F-B71B-C7EFABEDA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我們來試試剛開始可能有點可怕的終端機。">
            <a:extLst>
              <a:ext uri="{FF2B5EF4-FFF2-40B4-BE49-F238E27FC236}">
                <a16:creationId xmlns:a16="http://schemas.microsoft.com/office/drawing/2014/main" xmlns="" id="{D78F1EDE-FF6E-8D4E-AE58-D25EF712E7A7}"/>
              </a:ext>
            </a:extLst>
          </p:cNvPr>
          <p:cNvSpPr/>
          <p:nvPr/>
        </p:nvSpPr>
        <p:spPr>
          <a:xfrm>
            <a:off x="3306505" y="1792519"/>
            <a:ext cx="5578989" cy="471925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英翻中 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‘This is a book’ 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例子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5" name="我覺得這個問題, 應該可以用 AI 來做!">
            <a:extLst>
              <a:ext uri="{FF2B5EF4-FFF2-40B4-BE49-F238E27FC236}">
                <a16:creationId xmlns:a16="http://schemas.microsoft.com/office/drawing/2014/main" xmlns="" id="{24CB9D54-B56E-BD46-B3B4-B06C4DD8E1F5}"/>
              </a:ext>
            </a:extLst>
          </p:cNvPr>
          <p:cNvSpPr txBox="1"/>
          <p:nvPr/>
        </p:nvSpPr>
        <p:spPr>
          <a:xfrm>
            <a:off x="741273" y="2297390"/>
            <a:ext cx="4134770" cy="3781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ma14="http://schemas.microsoft.com/office/mac/drawingml/2011/main" xmlns:a14="http://schemas.microsoft.com/office/drawing/2010/main" xmlns:mc="http://schemas.openxmlformats.org/markup-compatibility/2006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8E7B"/>
              </a:buClr>
              <a:buFont typeface="標準系統字體"/>
              <a:buChar char="►"/>
            </a:pPr>
            <a:r>
              <a:rPr lang="zh-TW" altLang="en-US" sz="20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當翻譯到「這」的時候，解碼器這個 </a:t>
            </a:r>
            <a:r>
              <a:rPr lang="en-US" altLang="zh-TW" sz="20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RNN </a:t>
            </a:r>
            <a:r>
              <a:rPr lang="zh-TW" altLang="en-US" sz="20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最在意的應該是 “</a:t>
            </a:r>
            <a:r>
              <a:rPr lang="en-US" altLang="zh-TW" sz="20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This”</a:t>
            </a:r>
          </a:p>
          <a:p>
            <a:pPr marL="342900" indent="-342900">
              <a:lnSpc>
                <a:spcPct val="150000"/>
              </a:lnSpc>
              <a:buClr>
                <a:srgbClr val="FF8E7B"/>
              </a:buClr>
              <a:buFont typeface="標準系統字體"/>
              <a:buChar char="►"/>
            </a:pPr>
            <a:r>
              <a:rPr lang="zh-TW" altLang="en-US" sz="20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sym typeface="Microsoft Sans Serif"/>
              </a:rPr>
              <a:t>而翻譯到「書」 的時候，原本的句子中當然應該最重視 “</a:t>
            </a:r>
            <a:r>
              <a:rPr lang="en-US" altLang="zh-TW" sz="20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sym typeface="Microsoft Sans Serif"/>
              </a:rPr>
              <a:t>book”</a:t>
            </a:r>
          </a:p>
          <a:p>
            <a:pPr marL="342900" indent="-342900">
              <a:lnSpc>
                <a:spcPct val="150000"/>
              </a:lnSpc>
              <a:buClr>
                <a:srgbClr val="FF8E7B"/>
              </a:buClr>
              <a:buFont typeface="標準系統字體"/>
              <a:buChar char="►"/>
            </a:pPr>
            <a:r>
              <a:rPr lang="zh-TW" altLang="en-US" sz="2000" b="1" kern="0" dirty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這種會把「注意力」放在某些特定特方的，就是所謂的</a:t>
            </a:r>
            <a:r>
              <a:rPr lang="zh-TW" altLang="en-US" sz="20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注意力（</a:t>
            </a:r>
            <a:r>
              <a:rPr lang="en" altLang="zh-TW" sz="20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Attention</a:t>
            </a:r>
            <a:r>
              <a:rPr lang="zh-TW" altLang="en" sz="20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）</a:t>
            </a:r>
            <a:r>
              <a:rPr lang="zh-TW" altLang="en-US" sz="20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模式。</a:t>
            </a:r>
            <a:endParaRPr lang="en" altLang="zh-TW" sz="2000" b="1" kern="0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651A4117-E186-6E49-A3B8-4A228AE9B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432" y="2562844"/>
            <a:ext cx="6649684" cy="3353880"/>
          </a:xfrm>
          <a:prstGeom prst="rect">
            <a:avLst/>
          </a:prstGeom>
        </p:spPr>
      </p:pic>
      <p:sp>
        <p:nvSpPr>
          <p:cNvPr id="7" name="幻燈片編號">
            <a:extLst>
              <a:ext uri="{FF2B5EF4-FFF2-40B4-BE49-F238E27FC236}">
                <a16:creationId xmlns:a16="http://schemas.microsoft.com/office/drawing/2014/main" xmlns="" id="{6BECC9A7-21F3-314E-8839-11CE6B984A3B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9" y="6387706"/>
            <a:ext cx="240450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marR="0" lvl="0" indent="0" algn="ctr" defTabSz="2921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88419"/>
                  </a:srgb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marL="0" marR="0" lvl="0" indent="0" algn="ctr" defTabSz="2921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88419"/>
                </a:srgbClr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32250518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xmlns="" id="{21E12B1B-BD8B-BF4D-A21B-E9F7EE9587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0646" y="651241"/>
            <a:ext cx="9630811" cy="471924"/>
          </a:xfrm>
        </p:spPr>
        <p:txBody>
          <a:bodyPr/>
          <a:lstStyle/>
          <a:p>
            <a:r>
              <a:rPr kumimoji="1" lang="en-US" altLang="zh-TW" dirty="0">
                <a:latin typeface="微軟正黑體" pitchFamily="34" charset="-120"/>
                <a:ea typeface="微軟正黑體" pitchFamily="34" charset="-120"/>
              </a:rPr>
              <a:t>02</a:t>
            </a:r>
            <a:r>
              <a:rPr kumimoji="1" lang="zh-TW" altLang="en-US" dirty="0">
                <a:latin typeface="微軟正黑體" pitchFamily="34" charset="-120"/>
                <a:ea typeface="微軟正黑體" pitchFamily="34" charset="-120"/>
              </a:rPr>
              <a:t> 如何知道我們注意力要放在哪呢？</a:t>
            </a:r>
            <a:endParaRPr kumimoji="1" lang="en-US" altLang="zh-TW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DC555080-0D41-6B49-BE85-DA3547F74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我們來試試剛開始可能有點可怕的終端機。">
            <a:extLst>
              <a:ext uri="{FF2B5EF4-FFF2-40B4-BE49-F238E27FC236}">
                <a16:creationId xmlns:a16="http://schemas.microsoft.com/office/drawing/2014/main" xmlns="" id="{5DDC0A2E-2DB1-0E4A-B310-0073D49F204B}"/>
              </a:ext>
            </a:extLst>
          </p:cNvPr>
          <p:cNvSpPr/>
          <p:nvPr/>
        </p:nvSpPr>
        <p:spPr>
          <a:xfrm>
            <a:off x="2819401" y="1792519"/>
            <a:ext cx="6066094" cy="471925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Query(Q)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 和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 Key(K) 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的注意力函數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我覺得這個問題, 應該可以用 AI 來做!">
                <a:extLst>
                  <a:ext uri="{FF2B5EF4-FFF2-40B4-BE49-F238E27FC236}">
                    <a16:creationId xmlns:a16="http://schemas.microsoft.com/office/drawing/2014/main" xmlns="" id="{2FDA1FA6-060C-B84C-806E-C5AFD92A4092}"/>
                  </a:ext>
                </a:extLst>
              </p:cNvPr>
              <p:cNvSpPr txBox="1"/>
              <p:nvPr/>
            </p:nvSpPr>
            <p:spPr>
              <a:xfrm>
                <a:off x="746757" y="2477082"/>
                <a:ext cx="4765767" cy="37807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square" lIns="71437" tIns="71437" rIns="71437" bIns="71437" anchor="ctr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Clr>
                    <a:srgbClr val="FF8E7B"/>
                  </a:buClr>
                  <a:buFont typeface="標準系統字體"/>
                  <a:buChar char="►"/>
                </a:pPr>
                <a:r>
                  <a:rPr lang="zh-TW" altLang="en-US" sz="2000" b="1" kern="0" dirty="0">
                    <a:latin typeface="微軟正黑體" pitchFamily="34" charset="-120"/>
                    <a:ea typeface="微軟正黑體" pitchFamily="34" charset="-120"/>
                    <a:sym typeface="Microsoft Sans Serif"/>
                  </a:rPr>
                  <a:t>到 </a:t>
                </a:r>
                <a:r>
                  <a:rPr lang="en-US" altLang="zh-TW" sz="2000" b="1" kern="0" dirty="0">
                    <a:latin typeface="微軟正黑體" pitchFamily="34" charset="-120"/>
                    <a:ea typeface="微軟正黑體" pitchFamily="34" charset="-120"/>
                    <a:sym typeface="Microsoft Sans Serif"/>
                  </a:rPr>
                  <a:t>t </a:t>
                </a:r>
                <a:r>
                  <a:rPr lang="zh-TW" altLang="en-US" sz="2000" b="1" kern="0" dirty="0">
                    <a:latin typeface="微軟正黑體" pitchFamily="34" charset="-120"/>
                    <a:ea typeface="微軟正黑體" pitchFamily="34" charset="-120"/>
                    <a:sym typeface="Microsoft Sans Serif"/>
                  </a:rPr>
                  <a:t>這個時間點的隱藏狀態是 </a:t>
                </a:r>
                <a14:m>
                  <m:oMath xmlns:m="http://schemas.openxmlformats.org/officeDocument/2006/math">
                    <m:r>
                      <a:rPr lang="en-US" altLang="zh-TW" sz="2000" b="1" i="1" kern="0" dirty="0" smtClean="0">
                        <a:solidFill>
                          <a:srgbClr val="FF5335"/>
                        </a:solidFill>
                        <a:latin typeface="Cambria Math" panose="02040503050406030204" pitchFamily="18" charset="0"/>
                        <a:sym typeface="Microsoft Sans Serif"/>
                      </a:rPr>
                      <m:t>𝒔</m:t>
                    </m:r>
                  </m:oMath>
                </a14:m>
                <a:r>
                  <a:rPr lang="en-US" altLang="zh-TW" sz="2000" b="1" kern="0" dirty="0">
                    <a:latin typeface="微軟正黑體" pitchFamily="34" charset="-120"/>
                    <a:ea typeface="微軟正黑體" pitchFamily="34" charset="-120"/>
                    <a:sym typeface="Microsoft Sans Serif"/>
                  </a:rPr>
                  <a:t> </a:t>
                </a:r>
                <a:r>
                  <a:rPr lang="zh-TW" altLang="en-US" sz="2000" b="1" kern="0" dirty="0">
                    <a:latin typeface="微軟正黑體" pitchFamily="34" charset="-120"/>
                    <a:ea typeface="微軟正黑體" pitchFamily="34" charset="-120"/>
                    <a:sym typeface="Microsoft Sans Serif"/>
                  </a:rPr>
                  <a:t>，把這個向量 </a:t>
                </a:r>
                <a14:m>
                  <m:oMath xmlns:m="http://schemas.openxmlformats.org/officeDocument/2006/math">
                    <m:r>
                      <a:rPr lang="en-US" altLang="zh-TW" sz="2000" b="1" i="1" kern="0" dirty="0" smtClean="0">
                        <a:solidFill>
                          <a:srgbClr val="FF5335"/>
                        </a:solidFill>
                        <a:latin typeface="Cambria Math" panose="02040503050406030204" pitchFamily="18" charset="0"/>
                        <a:sym typeface="Microsoft Sans Serif"/>
                      </a:rPr>
                      <m:t>𝒔</m:t>
                    </m:r>
                  </m:oMath>
                </a14:m>
                <a:r>
                  <a:rPr lang="en-US" altLang="zh-TW" sz="2000" b="1" kern="0" dirty="0">
                    <a:latin typeface="微軟正黑體" pitchFamily="34" charset="-120"/>
                    <a:ea typeface="微軟正黑體" pitchFamily="34" charset="-120"/>
                    <a:sym typeface="Microsoft Sans Serif"/>
                  </a:rPr>
                  <a:t> </a:t>
                </a:r>
                <a:r>
                  <a:rPr lang="zh-TW" altLang="en-US" sz="2000" b="1" kern="0" dirty="0">
                    <a:latin typeface="微軟正黑體" pitchFamily="34" charset="-120"/>
                    <a:ea typeface="微軟正黑體" pitchFamily="34" charset="-120"/>
                    <a:sym typeface="Microsoft Sans Serif"/>
                  </a:rPr>
                  <a:t>稱為 </a:t>
                </a:r>
                <a:r>
                  <a:rPr lang="en-US" altLang="zh-TW" sz="2000" b="1" kern="0" dirty="0">
                    <a:latin typeface="微軟正黑體" pitchFamily="34" charset="-120"/>
                    <a:ea typeface="微軟正黑體" pitchFamily="34" charset="-120"/>
                    <a:sym typeface="Microsoft Sans Serif"/>
                  </a:rPr>
                  <a:t>query (Q)</a:t>
                </a:r>
                <a:r>
                  <a:rPr lang="zh-TW" altLang="en-US" sz="2000" b="1" kern="0" dirty="0">
                    <a:latin typeface="微軟正黑體" pitchFamily="34" charset="-120"/>
                    <a:ea typeface="微軟正黑體" pitchFamily="34" charset="-120"/>
                    <a:sym typeface="Microsoft Sans Serif"/>
                  </a:rPr>
                  <a:t>。</a:t>
                </a:r>
                <a:endParaRPr lang="en-US" altLang="zh-TW" sz="2000" b="1" kern="0" dirty="0">
                  <a:latin typeface="微軟正黑體" pitchFamily="34" charset="-120"/>
                  <a:ea typeface="微軟正黑體" pitchFamily="34" charset="-120"/>
                  <a:sym typeface="Microsoft Sans Serif"/>
                </a:endParaRPr>
              </a:p>
              <a:p>
                <a:pPr marL="342900" indent="-342900">
                  <a:lnSpc>
                    <a:spcPct val="150000"/>
                  </a:lnSpc>
                  <a:buClr>
                    <a:srgbClr val="FF8E7B"/>
                  </a:buClr>
                  <a:buFont typeface="標準系統字體"/>
                  <a:buChar char="►"/>
                </a:pPr>
                <a:r>
                  <a:rPr lang="zh-TW" altLang="en-US" sz="2000" b="1" kern="0" dirty="0">
                    <a:latin typeface="微軟正黑體" pitchFamily="34" charset="-120"/>
                    <a:ea typeface="微軟正黑體" pitchFamily="34" charset="-120"/>
                    <a:cs typeface="Microsoft Sans Serif"/>
                    <a:sym typeface="Microsoft Sans Serif"/>
                  </a:rPr>
                  <a:t>每個時期的隱藏狀態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1" i="1" kern="0" smtClean="0">
                            <a:solidFill>
                              <a:srgbClr val="ACA8E7"/>
                            </a:solidFill>
                            <a:latin typeface="Cambria Math"/>
                            <a:cs typeface="Microsoft Sans Serif"/>
                            <a:sym typeface="Microsoft Sans Serif"/>
                          </a:rPr>
                        </m:ctrlPr>
                      </m:sSubPr>
                      <m:e>
                        <m:r>
                          <a:rPr lang="en-US" altLang="zh-TW" sz="2000" b="1" i="1" kern="0" smtClean="0">
                            <a:solidFill>
                              <a:srgbClr val="ACA8E7"/>
                            </a:solidFill>
                            <a:latin typeface="Cambria Math" panose="02040503050406030204" pitchFamily="18" charset="0"/>
                            <a:cs typeface="Microsoft Sans Serif"/>
                            <a:sym typeface="Microsoft Sans Serif"/>
                          </a:rPr>
                          <m:t>𝒉</m:t>
                        </m:r>
                      </m:e>
                      <m:sub>
                        <m:r>
                          <a:rPr lang="en-US" altLang="zh-TW" sz="2000" b="1" i="1" kern="0" smtClean="0">
                            <a:solidFill>
                              <a:srgbClr val="ACA8E7"/>
                            </a:solidFill>
                            <a:latin typeface="Cambria Math" panose="02040503050406030204" pitchFamily="18" charset="0"/>
                            <a:cs typeface="Microsoft Sans Serif"/>
                            <a:sym typeface="Microsoft Sans Serif"/>
                          </a:rPr>
                          <m:t>𝟏</m:t>
                        </m:r>
                      </m:sub>
                    </m:sSub>
                    <m:r>
                      <a:rPr lang="en-US" altLang="zh-TW" sz="2000" b="1" i="1" kern="0" smtClean="0">
                        <a:latin typeface="Cambria Math" panose="02040503050406030204" pitchFamily="18" charset="0"/>
                        <a:cs typeface="Microsoft Sans Serif"/>
                        <a:sym typeface="Microsoft Sans Serif"/>
                      </a:rPr>
                      <m:t>, </m:t>
                    </m:r>
                    <m:sSub>
                      <m:sSubPr>
                        <m:ctrlPr>
                          <a:rPr lang="en-US" altLang="zh-TW" sz="2000" b="1" i="1" kern="0" smtClean="0">
                            <a:solidFill>
                              <a:srgbClr val="ACA8E7"/>
                            </a:solidFill>
                            <a:latin typeface="Cambria Math"/>
                            <a:cs typeface="Microsoft Sans Serif"/>
                            <a:sym typeface="Microsoft Sans Serif"/>
                          </a:rPr>
                        </m:ctrlPr>
                      </m:sSubPr>
                      <m:e>
                        <m:r>
                          <a:rPr lang="en-US" altLang="zh-TW" sz="2000" b="1" i="1" kern="0" smtClean="0">
                            <a:solidFill>
                              <a:srgbClr val="ACA8E7"/>
                            </a:solidFill>
                            <a:latin typeface="Cambria Math" panose="02040503050406030204" pitchFamily="18" charset="0"/>
                            <a:cs typeface="Microsoft Sans Serif"/>
                            <a:sym typeface="Microsoft Sans Serif"/>
                          </a:rPr>
                          <m:t>𝒉</m:t>
                        </m:r>
                      </m:e>
                      <m:sub>
                        <m:r>
                          <a:rPr lang="en-US" altLang="zh-TW" sz="2000" b="1" i="1" kern="0" smtClean="0">
                            <a:solidFill>
                              <a:srgbClr val="ACA8E7"/>
                            </a:solidFill>
                            <a:latin typeface="Cambria Math" panose="02040503050406030204" pitchFamily="18" charset="0"/>
                            <a:cs typeface="Microsoft Sans Serif"/>
                            <a:sym typeface="Microsoft Sans Serif"/>
                          </a:rPr>
                          <m:t>𝟐</m:t>
                        </m:r>
                      </m:sub>
                    </m:sSub>
                    <m:r>
                      <a:rPr lang="en-US" altLang="zh-TW" sz="2000" b="1" i="1" kern="0" smtClean="0">
                        <a:latin typeface="Cambria Math" panose="02040503050406030204" pitchFamily="18" charset="0"/>
                        <a:cs typeface="Microsoft Sans Serif"/>
                        <a:sym typeface="Microsoft Sans Serif"/>
                      </a:rPr>
                      <m:t>, …, </m:t>
                    </m:r>
                    <m:sSub>
                      <m:sSubPr>
                        <m:ctrlPr>
                          <a:rPr lang="en-US" altLang="zh-TW" sz="2000" b="1" i="1" kern="0" smtClean="0">
                            <a:solidFill>
                              <a:srgbClr val="ACA8E7"/>
                            </a:solidFill>
                            <a:latin typeface="Cambria Math"/>
                            <a:cs typeface="Microsoft Sans Serif"/>
                            <a:sym typeface="Microsoft Sans Serif"/>
                          </a:rPr>
                        </m:ctrlPr>
                      </m:sSubPr>
                      <m:e>
                        <m:r>
                          <a:rPr lang="en-US" altLang="zh-TW" sz="2000" b="1" i="1" kern="0" smtClean="0">
                            <a:solidFill>
                              <a:srgbClr val="ACA8E7"/>
                            </a:solidFill>
                            <a:latin typeface="Cambria Math" panose="02040503050406030204" pitchFamily="18" charset="0"/>
                            <a:cs typeface="Microsoft Sans Serif"/>
                            <a:sym typeface="Microsoft Sans Serif"/>
                          </a:rPr>
                          <m:t>𝒉</m:t>
                        </m:r>
                      </m:e>
                      <m:sub>
                        <m:r>
                          <a:rPr lang="en-US" altLang="zh-TW" sz="2000" b="1" i="1" kern="0" smtClean="0">
                            <a:solidFill>
                              <a:srgbClr val="ACA8E7"/>
                            </a:solidFill>
                            <a:latin typeface="Cambria Math" panose="02040503050406030204" pitchFamily="18" charset="0"/>
                            <a:cs typeface="Microsoft Sans Serif"/>
                            <a:sym typeface="Microsoft Sans Serif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zh-TW" altLang="en" sz="2000" b="1" kern="0" dirty="0">
                    <a:latin typeface="微軟正黑體" pitchFamily="34" charset="-120"/>
                    <a:ea typeface="微軟正黑體" pitchFamily="34" charset="-120"/>
                    <a:cs typeface="Microsoft Sans Serif"/>
                    <a:sym typeface="Microsoft Sans Serif"/>
                  </a:rPr>
                  <a:t>，</a:t>
                </a:r>
                <a:r>
                  <a:rPr lang="zh-TW" altLang="en-US" sz="2000" b="1" kern="0" dirty="0">
                    <a:latin typeface="微軟正黑體" pitchFamily="34" charset="-120"/>
                    <a:ea typeface="微軟正黑體" pitchFamily="34" charset="-120"/>
                    <a:cs typeface="Microsoft Sans Serif"/>
                    <a:sym typeface="Microsoft Sans Serif"/>
                  </a:rPr>
                  <a:t>稱這代表每個階段的向量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1" i="1" kern="0" smtClean="0">
                            <a:solidFill>
                              <a:srgbClr val="ACA8E7"/>
                            </a:solidFill>
                            <a:latin typeface="Cambria Math"/>
                            <a:cs typeface="Microsoft Sans Serif"/>
                            <a:sym typeface="Microsoft Sans Serif"/>
                          </a:rPr>
                        </m:ctrlPr>
                      </m:sSubPr>
                      <m:e>
                        <m:r>
                          <a:rPr lang="en-US" altLang="zh-TW" sz="2000" b="1" i="1" kern="0" smtClean="0">
                            <a:solidFill>
                              <a:srgbClr val="ACA8E7"/>
                            </a:solidFill>
                            <a:latin typeface="Cambria Math" panose="02040503050406030204" pitchFamily="18" charset="0"/>
                            <a:cs typeface="Microsoft Sans Serif"/>
                            <a:sym typeface="Microsoft Sans Serif"/>
                          </a:rPr>
                          <m:t> </m:t>
                        </m:r>
                        <m:r>
                          <a:rPr lang="en-US" altLang="zh-TW" sz="2000" b="1" i="1" kern="0" smtClean="0">
                            <a:solidFill>
                              <a:srgbClr val="ACA8E7"/>
                            </a:solidFill>
                            <a:latin typeface="Cambria Math" panose="02040503050406030204" pitchFamily="18" charset="0"/>
                            <a:cs typeface="Microsoft Sans Serif"/>
                            <a:sym typeface="Microsoft Sans Serif"/>
                          </a:rPr>
                          <m:t>𝒉</m:t>
                        </m:r>
                      </m:e>
                      <m:sub>
                        <m:r>
                          <a:rPr lang="en-US" altLang="zh-TW" sz="2000" b="1" i="1" kern="0" smtClean="0">
                            <a:solidFill>
                              <a:srgbClr val="ACA8E7"/>
                            </a:solidFill>
                            <a:latin typeface="Cambria Math" panose="02040503050406030204" pitchFamily="18" charset="0"/>
                            <a:cs typeface="Microsoft Sans Serif"/>
                            <a:sym typeface="Microsoft Sans Serif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TW" sz="2000" b="1" kern="0" dirty="0">
                    <a:latin typeface="微軟正黑體" pitchFamily="34" charset="-120"/>
                    <a:ea typeface="微軟正黑體" pitchFamily="34" charset="-120"/>
                    <a:cs typeface="Microsoft Sans Serif"/>
                    <a:sym typeface="Microsoft Sans Serif"/>
                  </a:rPr>
                  <a:t> </a:t>
                </a:r>
                <a:r>
                  <a:rPr lang="zh-TW" altLang="en-US" sz="2000" b="1" kern="0" dirty="0">
                    <a:latin typeface="微軟正黑體" pitchFamily="34" charset="-120"/>
                    <a:ea typeface="微軟正黑體" pitchFamily="34" charset="-120"/>
                    <a:cs typeface="Microsoft Sans Serif"/>
                    <a:sym typeface="Microsoft Sans Serif"/>
                  </a:rPr>
                  <a:t>為 </a:t>
                </a:r>
                <a:r>
                  <a:rPr lang="en" altLang="zh-TW" sz="2000" b="1" kern="0" dirty="0">
                    <a:latin typeface="微軟正黑體" pitchFamily="34" charset="-120"/>
                    <a:ea typeface="微軟正黑體" pitchFamily="34" charset="-120"/>
                    <a:cs typeface="Microsoft Sans Serif"/>
                    <a:sym typeface="Microsoft Sans Serif"/>
                  </a:rPr>
                  <a:t>keys (K) </a:t>
                </a:r>
                <a:r>
                  <a:rPr lang="zh-TW" altLang="en-US" sz="2000" b="1" kern="0" dirty="0">
                    <a:latin typeface="微軟正黑體" pitchFamily="34" charset="-120"/>
                    <a:ea typeface="微軟正黑體" pitchFamily="34" charset="-120"/>
                    <a:cs typeface="Microsoft Sans Serif"/>
                    <a:sym typeface="Microsoft Sans Serif"/>
                  </a:rPr>
                  <a:t>。</a:t>
                </a:r>
                <a:endParaRPr lang="en-US" altLang="zh-TW" sz="2000" b="1" kern="0" dirty="0">
                  <a:latin typeface="微軟正黑體" pitchFamily="34" charset="-120"/>
                  <a:ea typeface="微軟正黑體" pitchFamily="34" charset="-120"/>
                  <a:cs typeface="Microsoft Sans Serif"/>
                  <a:sym typeface="Microsoft Sans Serif"/>
                </a:endParaRPr>
              </a:p>
              <a:p>
                <a:pPr marL="342900" indent="-342900">
                  <a:lnSpc>
                    <a:spcPct val="150000"/>
                  </a:lnSpc>
                  <a:buClr>
                    <a:srgbClr val="FF8E7B"/>
                  </a:buClr>
                  <a:buFont typeface="標準系統字體"/>
                  <a:buChar char="►"/>
                </a:pPr>
                <a:r>
                  <a:rPr lang="zh-TW" altLang="en-US" sz="2000" b="1" kern="0" dirty="0">
                    <a:latin typeface="微軟正黑體" pitchFamily="34" charset="-120"/>
                    <a:ea typeface="微軟正黑體" pitchFamily="34" charset="-120"/>
                    <a:cs typeface="Microsoft Sans Serif"/>
                    <a:sym typeface="Microsoft Sans Serif"/>
                  </a:rPr>
                  <a:t>「</a:t>
                </a:r>
                <a:r>
                  <a:rPr lang="en" altLang="zh-TW" sz="2000" b="1" kern="0" dirty="0">
                    <a:latin typeface="微軟正黑體" pitchFamily="34" charset="-120"/>
                    <a:ea typeface="微軟正黑體" pitchFamily="34" charset="-120"/>
                    <a:cs typeface="Microsoft Sans Serif"/>
                    <a:sym typeface="Microsoft Sans Serif"/>
                  </a:rPr>
                  <a:t>Q </a:t>
                </a:r>
                <a:r>
                  <a:rPr lang="zh-TW" altLang="en-US" sz="2000" b="1" kern="0" dirty="0">
                    <a:latin typeface="微軟正黑體" pitchFamily="34" charset="-120"/>
                    <a:ea typeface="微軟正黑體" pitchFamily="34" charset="-120"/>
                    <a:cs typeface="Microsoft Sans Serif"/>
                    <a:sym typeface="Microsoft Sans Serif"/>
                  </a:rPr>
                  <a:t>向量」要和前面每一個「</a:t>
                </a:r>
                <a:r>
                  <a:rPr lang="en" altLang="zh-TW" sz="2000" b="1" kern="0" dirty="0">
                    <a:latin typeface="微軟正黑體" pitchFamily="34" charset="-120"/>
                    <a:ea typeface="微軟正黑體" pitchFamily="34" charset="-120"/>
                    <a:cs typeface="Microsoft Sans Serif"/>
                    <a:sym typeface="Microsoft Sans Serif"/>
                  </a:rPr>
                  <a:t>K </a:t>
                </a:r>
                <a:r>
                  <a:rPr lang="zh-TW" altLang="en-US" sz="2000" b="1" kern="0" dirty="0">
                    <a:latin typeface="微軟正黑體" pitchFamily="34" charset="-120"/>
                    <a:ea typeface="微軟正黑體" pitchFamily="34" charset="-120"/>
                    <a:cs typeface="Microsoft Sans Serif"/>
                    <a:sym typeface="Microsoft Sans Serif"/>
                  </a:rPr>
                  <a:t>向量」算相關的強度。創造一個「相關性強度的評分函數」，或者就叫</a:t>
                </a:r>
                <a:r>
                  <a:rPr lang="zh-TW" altLang="en-US" sz="2000" b="1" kern="0" dirty="0">
                    <a:solidFill>
                      <a:srgbClr val="0A6FB7"/>
                    </a:solidFill>
                    <a:latin typeface="微軟正黑體" pitchFamily="34" charset="-120"/>
                    <a:ea typeface="微軟正黑體" pitchFamily="34" charset="-120"/>
                    <a:cs typeface="Microsoft Sans Serif"/>
                    <a:sym typeface="Microsoft Sans Serif"/>
                  </a:rPr>
                  <a:t>「注意力強度函數」</a:t>
                </a:r>
                <a:r>
                  <a:rPr lang="en" altLang="zh-TW" sz="2000" b="1" kern="0" dirty="0">
                    <a:solidFill>
                      <a:srgbClr val="0A6FB7"/>
                    </a:solidFill>
                    <a:latin typeface="微軟正黑體" pitchFamily="34" charset="-120"/>
                    <a:ea typeface="微軟正黑體" pitchFamily="34" charset="-120"/>
                    <a:cs typeface="Microsoft Sans Serif"/>
                    <a:sym typeface="Microsoft Sans Serif"/>
                  </a:rPr>
                  <a:t>a</a:t>
                </a:r>
                <a:r>
                  <a:rPr lang="zh-TW" altLang="en" sz="2000" b="1" kern="0" dirty="0">
                    <a:latin typeface="微軟正黑體" pitchFamily="34" charset="-120"/>
                    <a:ea typeface="微軟正黑體" pitchFamily="34" charset="-120"/>
                    <a:cs typeface="Microsoft Sans Serif"/>
                    <a:sym typeface="Microsoft Sans Serif"/>
                  </a:rPr>
                  <a:t>。</a:t>
                </a:r>
                <a:endParaRPr lang="en" altLang="zh-TW" sz="2000" b="1" kern="0" dirty="0">
                  <a:latin typeface="微軟正黑體" pitchFamily="34" charset="-120"/>
                  <a:ea typeface="微軟正黑體" pitchFamily="34" charset="-120"/>
                  <a:cs typeface="Microsoft Sans Serif"/>
                  <a:sym typeface="Microsoft Sans Serif"/>
                </a:endParaRPr>
              </a:p>
            </p:txBody>
          </p:sp>
        </mc:Choice>
        <mc:Fallback>
          <p:sp>
            <p:nvSpPr>
              <p:cNvPr id="5" name="我覺得這個問題, 應該可以用 AI 來做!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FDA1FA6-060C-B84C-806E-C5AFD92A4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57" y="2477082"/>
                <a:ext cx="4765767" cy="3780714"/>
              </a:xfrm>
              <a:prstGeom prst="rect">
                <a:avLst/>
              </a:prstGeom>
              <a:blipFill rotWithShape="1">
                <a:blip r:embed="rId2"/>
                <a:stretch>
                  <a:fillRect l="-1151" r="-7033" b="-966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111C3543-0472-054E-A99E-E6185C7BC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776" y="4437063"/>
            <a:ext cx="5689025" cy="176969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A80F217A-F70A-4B42-93AE-B0F4DA6E0D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8423" y="1825624"/>
            <a:ext cx="2850062" cy="262861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語音泡泡: 圓角矩形 21">
                <a:extLst>
                  <a:ext uri="{FF2B5EF4-FFF2-40B4-BE49-F238E27FC236}">
                    <a16:creationId xmlns:a16="http://schemas.microsoft.com/office/drawing/2014/main" xmlns="" id="{7D9299B4-B1E8-9C4D-8B88-160B394065D2}"/>
                  </a:ext>
                </a:extLst>
              </p:cNvPr>
              <p:cNvSpPr/>
              <p:nvPr/>
            </p:nvSpPr>
            <p:spPr>
              <a:xfrm flipH="1">
                <a:off x="6158849" y="3057858"/>
                <a:ext cx="1803249" cy="475852"/>
              </a:xfrm>
              <a:prstGeom prst="wedgeRoundRectCallout">
                <a:avLst>
                  <a:gd name="adj1" fmla="val -40939"/>
                  <a:gd name="adj2" fmla="val -32150"/>
                  <a:gd name="adj3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2438338" hangingPunct="0">
                  <a:lnSpc>
                    <a:spcPct val="110000"/>
                  </a:lnSpc>
                  <a:spcBef>
                    <a:spcPts val="45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Microsoft Sans Serif"/>
                        </a:rPr>
                        <m:t>𝑒</m:t>
                      </m:r>
                      <m:r>
                        <a:rPr lang="en-US" altLang="zh-TW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Microsoft Sans Serif"/>
                        </a:rPr>
                        <m:t>=</m:t>
                      </m:r>
                      <m:r>
                        <a:rPr lang="en-US" altLang="zh-TW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Microsoft Sans Serif"/>
                        </a:rPr>
                        <m:t>𝑎</m:t>
                      </m:r>
                      <m:r>
                        <a:rPr lang="en-US" altLang="zh-TW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Microsoft Sans Serif"/>
                        </a:rPr>
                        <m:t>(</m:t>
                      </m:r>
                      <m:r>
                        <a:rPr lang="en-US" altLang="zh-TW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Microsoft Sans Serif"/>
                        </a:rPr>
                        <m:t>𝑠</m:t>
                      </m:r>
                      <m:r>
                        <a:rPr lang="en-US" altLang="zh-TW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Microsoft Sans Serif"/>
                        </a:rPr>
                        <m:t>, </m:t>
                      </m:r>
                      <m:r>
                        <a:rPr lang="en-US" altLang="zh-TW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Microsoft Sans Serif"/>
                        </a:rPr>
                        <m:t>h</m:t>
                      </m:r>
                      <m:r>
                        <a:rPr lang="en-US" altLang="zh-TW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Microsoft Sans Serif"/>
                        </a:rPr>
                        <m:t>)</m:t>
                      </m:r>
                    </m:oMath>
                  </m:oMathPara>
                </a14:m>
                <a:endParaRPr lang="zh-TW" altLang="en-US" sz="2400" dirty="0">
                  <a:solidFill>
                    <a:srgbClr val="000000"/>
                  </a:solidFill>
                  <a:latin typeface="微軟正黑體" pitchFamily="34" charset="-120"/>
                  <a:ea typeface="微軟正黑體" pitchFamily="34" charset="-120"/>
                  <a:sym typeface="Microsoft Sans Serif"/>
                </a:endParaRPr>
              </a:p>
            </p:txBody>
          </p:sp>
        </mc:Choice>
        <mc:Fallback>
          <p:sp>
            <p:nvSpPr>
              <p:cNvPr id="9" name="語音泡泡: 圓角矩形 2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D9299B4-B1E8-9C4D-8B88-160B394065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158849" y="3057858"/>
                <a:ext cx="1803249" cy="475852"/>
              </a:xfrm>
              <a:prstGeom prst="wedgeRoundRectCallout">
                <a:avLst>
                  <a:gd name="adj1" fmla="val -40939"/>
                  <a:gd name="adj2" fmla="val -32150"/>
                  <a:gd name="adj3" fmla="val 16667"/>
                </a:avLst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幻燈片編號">
            <a:extLst>
              <a:ext uri="{FF2B5EF4-FFF2-40B4-BE49-F238E27FC236}">
                <a16:creationId xmlns:a16="http://schemas.microsoft.com/office/drawing/2014/main" xmlns="" id="{FF584A1F-B8EF-8C41-A9B0-5DF592336AFC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9" y="6387706"/>
            <a:ext cx="240450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marR="0" lvl="0" indent="0" algn="ctr" defTabSz="2921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88419"/>
                  </a:srgb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marL="0" marR="0" lvl="0" indent="0" algn="ctr" defTabSz="2921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88419"/>
                </a:srgbClr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275848177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xmlns="" id="{577DD713-EE88-8545-B1C2-93827A8BE6C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0646" y="651241"/>
            <a:ext cx="9630811" cy="471924"/>
          </a:xfrm>
        </p:spPr>
        <p:txBody>
          <a:bodyPr/>
          <a:lstStyle/>
          <a:p>
            <a:r>
              <a:rPr kumimoji="1" lang="en-US" altLang="zh-TW" dirty="0"/>
              <a:t>02</a:t>
            </a:r>
            <a:r>
              <a:rPr kumimoji="1" lang="zh-TW" altLang="en-US" dirty="0"/>
              <a:t> 如何知道我們注意力要放在哪呢？</a:t>
            </a:r>
            <a:endParaRPr kumimoji="1"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3F1D6FD4-07BB-4C4F-A308-2F713B90E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我們來試試剛開始可能有點可怕的終端機。">
                <a:extLst>
                  <a:ext uri="{FF2B5EF4-FFF2-40B4-BE49-F238E27FC236}">
                    <a16:creationId xmlns:a16="http://schemas.microsoft.com/office/drawing/2014/main" xmlns="" id="{36189502-B911-4440-811C-F47DC00C2D16}"/>
                  </a:ext>
                </a:extLst>
              </p:cNvPr>
              <p:cNvSpPr/>
              <p:nvPr/>
            </p:nvSpPr>
            <p:spPr>
              <a:xfrm>
                <a:off x="3306505" y="1792519"/>
                <a:ext cx="5578989" cy="471925"/>
              </a:xfrm>
              <a:prstGeom prst="roundRect">
                <a:avLst>
                  <a:gd name="adj" fmla="val 15000"/>
                </a:avLst>
              </a:prstGeom>
              <a:solidFill>
                <a:srgbClr val="FFC000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 algn="ctr" defTabSz="825500">
                  <a:lnSpc>
                    <a:spcPct val="100000"/>
                  </a:lnSpc>
                  <a:spcBef>
                    <a:spcPts val="0"/>
                  </a:spcBef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lang="zh-TW" altLang="en-US" sz="2800" b="1" kern="0" dirty="0">
                    <a:solidFill>
                      <a:schemeClr val="accent4">
                        <a:lumMod val="50000"/>
                      </a:schemeClr>
                    </a:solidFill>
                    <a:latin typeface="微軟正黑體" pitchFamily="34" charset="-120"/>
                    <a:ea typeface="微軟正黑體" pitchFamily="34" charset="-120"/>
                    <a:cs typeface="Microsoft Sans Serif"/>
                    <a:sym typeface="Microsoft Sans Serif"/>
                  </a:rPr>
                  <a:t>如何得到係數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b="1" i="1" kern="0" dirty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  <a:cs typeface="Microsoft Sans Serif"/>
                            <a:sym typeface="Microsoft Sans Serif"/>
                          </a:rPr>
                        </m:ctrlPr>
                      </m:sSubPr>
                      <m:e>
                        <m:r>
                          <a:rPr lang="en-US" altLang="zh-TW" sz="2800" b="1" i="1" kern="0" dirty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Microsoft Sans Serif"/>
                            <a:sym typeface="Microsoft Sans Serif"/>
                          </a:rPr>
                          <m:t>𝜶</m:t>
                        </m:r>
                      </m:e>
                      <m:sub>
                        <m:r>
                          <a:rPr lang="en-US" altLang="zh-TW" sz="2800" b="1" i="1" kern="0" dirty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Microsoft Sans Serif"/>
                            <a:sym typeface="Microsoft Sans Serif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zh-TW" sz="2800" b="1" kern="0" dirty="0">
                    <a:solidFill>
                      <a:schemeClr val="accent4">
                        <a:lumMod val="50000"/>
                      </a:schemeClr>
                    </a:solidFill>
                    <a:latin typeface="微軟正黑體" pitchFamily="34" charset="-120"/>
                    <a:ea typeface="微軟正黑體" pitchFamily="34" charset="-120"/>
                    <a:cs typeface="Microsoft Sans Serif"/>
                    <a:sym typeface="Microsoft Sans Serif"/>
                  </a:rPr>
                  <a:t> </a:t>
                </a:r>
                <a:endParaRPr sz="2800" b="1" kern="0" dirty="0">
                  <a:solidFill>
                    <a:schemeClr val="accent4">
                      <a:lumMod val="50000"/>
                    </a:schemeClr>
                  </a:solidFill>
                  <a:latin typeface="微軟正黑體" pitchFamily="34" charset="-120"/>
                  <a:ea typeface="微軟正黑體" pitchFamily="34" charset="-120"/>
                  <a:cs typeface="Microsoft Sans Serif"/>
                  <a:sym typeface="Microsoft Sans Serif"/>
                </a:endParaRPr>
              </a:p>
            </p:txBody>
          </p:sp>
        </mc:Choice>
        <mc:Fallback>
          <p:sp>
            <p:nvSpPr>
              <p:cNvPr id="4" name="我們來試試剛開始可能有點可怕的終端機。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6189502-B911-4440-811C-F47DC00C2D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505" y="1792519"/>
                <a:ext cx="5578989" cy="471925"/>
              </a:xfrm>
              <a:prstGeom prst="roundRect">
                <a:avLst>
                  <a:gd name="adj" fmla="val 15000"/>
                </a:avLst>
              </a:prstGeom>
              <a:blipFill rotWithShape="1">
                <a:blip r:embed="rId2"/>
                <a:stretch>
                  <a:fillRect t="-16883" b="-4285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98BC42FA-76A6-6441-BAE6-DEA29D21C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89882"/>
            <a:ext cx="6033702" cy="316077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9B728EBA-1E03-0B4F-8AC8-9E3E9C35A0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6400" y="3751272"/>
            <a:ext cx="4301901" cy="246253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6EE38360-0DF6-C44C-B535-E39383732D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2738" y="2868802"/>
            <a:ext cx="5351062" cy="6492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語音泡泡: 圓角矩形 21">
                <a:extLst>
                  <a:ext uri="{FF2B5EF4-FFF2-40B4-BE49-F238E27FC236}">
                    <a16:creationId xmlns:a16="http://schemas.microsoft.com/office/drawing/2014/main" xmlns="" id="{B7690443-A88B-0A44-A32D-DF21AADD2AB8}"/>
                  </a:ext>
                </a:extLst>
              </p:cNvPr>
              <p:cNvSpPr/>
              <p:nvPr/>
            </p:nvSpPr>
            <p:spPr>
              <a:xfrm flipH="1">
                <a:off x="809322" y="2392950"/>
                <a:ext cx="4994366" cy="475852"/>
              </a:xfrm>
              <a:prstGeom prst="wedgeRoundRectCallout">
                <a:avLst>
                  <a:gd name="adj1" fmla="val -40939"/>
                  <a:gd name="adj2" fmla="val -32150"/>
                  <a:gd name="adj3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buClr>
                    <a:srgbClr val="FF8E7B"/>
                  </a:buClr>
                </a:pPr>
                <a:r>
                  <a:rPr lang="zh-TW" altLang="en-US" sz="2200" b="1" dirty="0">
                    <a:solidFill>
                      <a:srgbClr val="0A6FB7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先假設我們已經有了這個注意力函數 </a:t>
                </a:r>
                <a14:m>
                  <m:oMath xmlns:m="http://schemas.openxmlformats.org/officeDocument/2006/math">
                    <m:r>
                      <a:rPr lang="en-US" altLang="zh-TW" sz="2200" b="1" i="1" smtClean="0">
                        <a:solidFill>
                          <a:srgbClr val="0A6FB7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𝒂</m:t>
                    </m:r>
                  </m:oMath>
                </a14:m>
                <a:endParaRPr lang="zh-TW" altLang="en-US" sz="22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Microsoft Sans Serif"/>
                </a:endParaRPr>
              </a:p>
            </p:txBody>
          </p:sp>
        </mc:Choice>
        <mc:Fallback xmlns="">
          <p:sp>
            <p:nvSpPr>
              <p:cNvPr id="8" name="語音泡泡: 圓角矩形 21">
                <a:extLst>
                  <a:ext uri="{FF2B5EF4-FFF2-40B4-BE49-F238E27FC236}">
                    <a16:creationId xmlns:a16="http://schemas.microsoft.com/office/drawing/2014/main" id="{B7690443-A88B-0A44-A32D-DF21AADD2A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09322" y="2392950"/>
                <a:ext cx="4994366" cy="475852"/>
              </a:xfrm>
              <a:prstGeom prst="wedgeRoundRectCallout">
                <a:avLst>
                  <a:gd name="adj1" fmla="val -40939"/>
                  <a:gd name="adj2" fmla="val -32150"/>
                  <a:gd name="adj3" fmla="val 16667"/>
                </a:avLst>
              </a:prstGeom>
              <a:blipFill>
                <a:blip r:embed="rId6"/>
                <a:stretch>
                  <a:fillRect l="-1015" t="-2564" b="-179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CDC01C53-63CD-DC44-BD02-F6921DC4AD5F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marR="0" lvl="0" indent="0" algn="ctr" defTabSz="2921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88419"/>
                  </a:srgb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Sans Serif"/>
                <a:sym typeface="Microsoft Sans Serif"/>
              </a:rPr>
              <a:pPr marL="0" marR="0" lvl="0" indent="0" algn="ctr" defTabSz="2921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88419"/>
                </a:srgbClr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Microsoft Sans Serif"/>
              <a:sym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396500429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xmlns="" id="{34FC597A-E96B-F44B-95E2-19AB7BDB43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0646" y="651241"/>
            <a:ext cx="9630811" cy="471924"/>
          </a:xfrm>
        </p:spPr>
        <p:txBody>
          <a:bodyPr/>
          <a:lstStyle/>
          <a:p>
            <a:r>
              <a:rPr kumimoji="1" lang="en-US" altLang="zh-TW" dirty="0"/>
              <a:t>02</a:t>
            </a:r>
            <a:r>
              <a:rPr kumimoji="1" lang="zh-TW" altLang="en-US" dirty="0"/>
              <a:t> 如何知道我們注意力要放在哪呢？</a:t>
            </a:r>
            <a:endParaRPr kumimoji="1"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1D782E9E-3B75-FF4D-951B-DBB52A47D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我們來試試剛開始可能有點可怕的終端機。">
                <a:extLst>
                  <a:ext uri="{FF2B5EF4-FFF2-40B4-BE49-F238E27FC236}">
                    <a16:creationId xmlns:a16="http://schemas.microsoft.com/office/drawing/2014/main" xmlns="" id="{1290756F-B136-2043-8B35-B01F82078761}"/>
                  </a:ext>
                </a:extLst>
              </p:cNvPr>
              <p:cNvSpPr/>
              <p:nvPr/>
            </p:nvSpPr>
            <p:spPr>
              <a:xfrm>
                <a:off x="3306505" y="1792519"/>
                <a:ext cx="5578989" cy="471925"/>
              </a:xfrm>
              <a:prstGeom prst="roundRect">
                <a:avLst>
                  <a:gd name="adj" fmla="val 15000"/>
                </a:avLst>
              </a:prstGeom>
              <a:solidFill>
                <a:srgbClr val="FFC000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 algn="ctr" defTabSz="825500">
                  <a:lnSpc>
                    <a:spcPct val="100000"/>
                  </a:lnSpc>
                  <a:spcBef>
                    <a:spcPts val="0"/>
                  </a:spcBef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lang="zh-TW" altLang="en-US" sz="2800" b="1" kern="0" dirty="0">
                    <a:solidFill>
                      <a:schemeClr val="accent4">
                        <a:lumMod val="50000"/>
                      </a:schemeClr>
                    </a:solidFill>
                    <a:latin typeface="微軟正黑體" pitchFamily="34" charset="-120"/>
                    <a:ea typeface="微軟正黑體" pitchFamily="34" charset="-120"/>
                    <a:cs typeface="Microsoft Sans Serif"/>
                    <a:sym typeface="Microsoft Sans Serif"/>
                  </a:rPr>
                  <a:t>得到完全客制化的代表向量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b="1" i="1" kern="0" dirty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  <a:cs typeface="Microsoft Sans Serif"/>
                            <a:sym typeface="Microsoft Sans Serif"/>
                          </a:rPr>
                        </m:ctrlPr>
                      </m:sSubPr>
                      <m:e>
                        <m:r>
                          <a:rPr lang="en-US" altLang="zh-TW" sz="2800" b="1" i="1" kern="0" dirty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Microsoft Sans Serif"/>
                            <a:sym typeface="Microsoft Sans Serif"/>
                          </a:rPr>
                          <m:t>𝒄</m:t>
                        </m:r>
                      </m:e>
                      <m:sub>
                        <m:r>
                          <a:rPr lang="en-US" altLang="zh-TW" sz="2800" b="1" i="1" kern="0" dirty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Microsoft Sans Serif"/>
                            <a:sym typeface="Microsoft Sans Serif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zh-TW" altLang="en-US" sz="2800" b="1" kern="0" dirty="0">
                    <a:solidFill>
                      <a:schemeClr val="accent4">
                        <a:lumMod val="50000"/>
                      </a:schemeClr>
                    </a:solidFill>
                    <a:latin typeface="微軟正黑體" pitchFamily="34" charset="-120"/>
                    <a:ea typeface="微軟正黑體" pitchFamily="34" charset="-120"/>
                    <a:cs typeface="Microsoft Sans Serif"/>
                    <a:sym typeface="Microsoft Sans Serif"/>
                  </a:rPr>
                  <a:t>了！</a:t>
                </a:r>
                <a:endParaRPr sz="2800" b="1" kern="0" dirty="0">
                  <a:solidFill>
                    <a:schemeClr val="accent4">
                      <a:lumMod val="50000"/>
                    </a:schemeClr>
                  </a:solidFill>
                  <a:latin typeface="微軟正黑體" pitchFamily="34" charset="-120"/>
                  <a:ea typeface="微軟正黑體" pitchFamily="34" charset="-120"/>
                  <a:cs typeface="Microsoft Sans Serif"/>
                  <a:sym typeface="Microsoft Sans Serif"/>
                </a:endParaRPr>
              </a:p>
            </p:txBody>
          </p:sp>
        </mc:Choice>
        <mc:Fallback>
          <p:sp>
            <p:nvSpPr>
              <p:cNvPr id="4" name="我們來試試剛開始可能有點可怕的終端機。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290756F-B136-2043-8B35-B01F820787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505" y="1792519"/>
                <a:ext cx="5578989" cy="471925"/>
              </a:xfrm>
              <a:prstGeom prst="roundRect">
                <a:avLst>
                  <a:gd name="adj" fmla="val 15000"/>
                </a:avLst>
              </a:prstGeom>
              <a:blipFill rotWithShape="1">
                <a:blip r:embed="rId2"/>
                <a:stretch>
                  <a:fillRect l="-1965" t="-16883" r="-1965" b="-4285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0F4D8D9F-1449-2047-B5A8-16DB3405E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777" y="4117066"/>
            <a:ext cx="7158445" cy="208969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xmlns="" id="{06673E84-B249-724D-A1E3-2903C6C09E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186" y="2457967"/>
            <a:ext cx="3727123" cy="300919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我覺得這個問題, 應該可以用 AI 來做!">
                <a:extLst>
                  <a:ext uri="{FF2B5EF4-FFF2-40B4-BE49-F238E27FC236}">
                    <a16:creationId xmlns:a16="http://schemas.microsoft.com/office/drawing/2014/main" xmlns="" id="{CBC12BB1-C1FD-DE42-B162-ABA0F82A8004}"/>
                  </a:ext>
                </a:extLst>
              </p:cNvPr>
              <p:cNvSpPr txBox="1"/>
              <p:nvPr/>
            </p:nvSpPr>
            <p:spPr>
              <a:xfrm>
                <a:off x="5680106" y="2223728"/>
                <a:ext cx="5673693" cy="193405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square" lIns="71437" tIns="71437" rIns="71437" bIns="71437" anchor="ctr">
                <a:spAutoFit/>
              </a:bodyPr>
              <a:lstStyle/>
              <a:p>
                <a:pPr>
                  <a:lnSpc>
                    <a:spcPct val="150000"/>
                  </a:lnSpc>
                  <a:buClr>
                    <a:srgbClr val="FF8E7B"/>
                  </a:buClr>
                </a:pPr>
                <a:r>
                  <a:rPr lang="zh-TW" altLang="en-US" sz="2000" b="1" kern="0" dirty="0">
                    <a:latin typeface="微軟正黑體" pitchFamily="34" charset="-120"/>
                    <a:ea typeface="微軟正黑體" pitchFamily="34" charset="-120"/>
                    <a:sym typeface="Microsoft Sans Serif"/>
                  </a:rPr>
                  <a:t>每一個階段的特徵代表向量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1" i="1" kern="0" dirty="0" smtClean="0">
                            <a:latin typeface="Cambria Math"/>
                            <a:sym typeface="Microsoft Sans Serif"/>
                          </a:rPr>
                        </m:ctrlPr>
                      </m:sSubPr>
                      <m:e>
                        <m:r>
                          <a:rPr lang="en-US" altLang="zh-TW" sz="2000" b="1" i="1" kern="0" dirty="0" smtClean="0">
                            <a:latin typeface="Cambria Math" panose="02040503050406030204" pitchFamily="18" charset="0"/>
                            <a:sym typeface="Microsoft Sans Serif"/>
                          </a:rPr>
                          <m:t>𝒉</m:t>
                        </m:r>
                      </m:e>
                      <m:sub>
                        <m:r>
                          <a:rPr lang="en-US" altLang="zh-TW" sz="2000" b="1" i="1" kern="0" dirty="0" smtClean="0">
                            <a:latin typeface="Cambria Math" panose="02040503050406030204" pitchFamily="18" charset="0"/>
                            <a:sym typeface="Microsoft Sans Serif"/>
                          </a:rPr>
                          <m:t>𝟏</m:t>
                        </m:r>
                      </m:sub>
                    </m:sSub>
                    <m:r>
                      <a:rPr lang="en-US" altLang="zh-TW" sz="2000" b="1" i="1" kern="0" dirty="0" smtClean="0">
                        <a:latin typeface="Cambria Math" panose="02040503050406030204" pitchFamily="18" charset="0"/>
                        <a:sym typeface="Microsoft Sans Serif"/>
                      </a:rPr>
                      <m:t>, </m:t>
                    </m:r>
                    <m:sSub>
                      <m:sSubPr>
                        <m:ctrlPr>
                          <a:rPr lang="en-US" altLang="zh-TW" sz="2000" b="1" i="1" kern="0" dirty="0" smtClean="0">
                            <a:latin typeface="Cambria Math"/>
                            <a:sym typeface="Microsoft Sans Serif"/>
                          </a:rPr>
                        </m:ctrlPr>
                      </m:sSubPr>
                      <m:e>
                        <m:r>
                          <a:rPr lang="en-US" altLang="zh-TW" sz="2000" b="1" i="1" kern="0" dirty="0" smtClean="0">
                            <a:latin typeface="Cambria Math" panose="02040503050406030204" pitchFamily="18" charset="0"/>
                            <a:sym typeface="Microsoft Sans Serif"/>
                          </a:rPr>
                          <m:t>𝒉</m:t>
                        </m:r>
                      </m:e>
                      <m:sub>
                        <m:r>
                          <a:rPr lang="en-US" altLang="zh-TW" sz="2000" b="1" i="1" kern="0" dirty="0" smtClean="0">
                            <a:latin typeface="Cambria Math" panose="02040503050406030204" pitchFamily="18" charset="0"/>
                            <a:sym typeface="Microsoft Sans Serif"/>
                          </a:rPr>
                          <m:t>𝟐</m:t>
                        </m:r>
                      </m:sub>
                    </m:sSub>
                    <m:r>
                      <a:rPr lang="en-US" altLang="zh-TW" sz="2000" b="1" i="1" kern="0" dirty="0" smtClean="0">
                        <a:latin typeface="Cambria Math" panose="02040503050406030204" pitchFamily="18" charset="0"/>
                        <a:sym typeface="Microsoft Sans Serif"/>
                      </a:rPr>
                      <m:t>, …,</m:t>
                    </m:r>
                    <m:sSub>
                      <m:sSubPr>
                        <m:ctrlPr>
                          <a:rPr lang="en-US" altLang="zh-TW" sz="2000" b="1" i="1" kern="0" dirty="0" smtClean="0">
                            <a:latin typeface="Cambria Math"/>
                            <a:sym typeface="Microsoft Sans Serif"/>
                          </a:rPr>
                        </m:ctrlPr>
                      </m:sSubPr>
                      <m:e>
                        <m:r>
                          <a:rPr lang="en-US" altLang="zh-TW" sz="2000" b="1" i="1" kern="0" dirty="0" smtClean="0">
                            <a:latin typeface="Cambria Math" panose="02040503050406030204" pitchFamily="18" charset="0"/>
                            <a:sym typeface="Microsoft Sans Serif"/>
                          </a:rPr>
                          <m:t>𝒉</m:t>
                        </m:r>
                      </m:e>
                      <m:sub>
                        <m:r>
                          <a:rPr lang="en-US" altLang="zh-TW" sz="2000" b="1" i="1" kern="0" dirty="0" smtClean="0">
                            <a:latin typeface="Cambria Math" panose="02040503050406030204" pitchFamily="18" charset="0"/>
                            <a:sym typeface="Microsoft Sans Serif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zh-TW" altLang="en" sz="2000" b="1" kern="0" dirty="0">
                    <a:latin typeface="微軟正黑體" pitchFamily="34" charset="-120"/>
                    <a:ea typeface="微軟正黑體" pitchFamily="34" charset="-120"/>
                    <a:sym typeface="Microsoft Sans Serif"/>
                  </a:rPr>
                  <a:t>，</a:t>
                </a:r>
                <a:r>
                  <a:rPr lang="zh-TW" altLang="en-US" sz="2000" b="1" kern="0" dirty="0">
                    <a:latin typeface="微軟正黑體" pitchFamily="34" charset="-120"/>
                    <a:ea typeface="微軟正黑體" pitchFamily="34" charset="-120"/>
                    <a:sym typeface="Microsoft Sans Serif"/>
                  </a:rPr>
                  <a:t>這些向量我們會</a:t>
                </a:r>
                <a:r>
                  <a:rPr lang="zh-TW" altLang="en-US" sz="2000" b="1" kern="0" dirty="0">
                    <a:solidFill>
                      <a:srgbClr val="0A6FB7"/>
                    </a:solidFill>
                    <a:latin typeface="微軟正黑體" pitchFamily="34" charset="-120"/>
                    <a:ea typeface="微軟正黑體" pitchFamily="34" charset="-120"/>
                    <a:sym typeface="Microsoft Sans Serif"/>
                  </a:rPr>
                  <a:t>稱為 </a:t>
                </a:r>
                <a:r>
                  <a:rPr lang="en" altLang="zh-TW" sz="2000" b="1" kern="0" dirty="0">
                    <a:solidFill>
                      <a:srgbClr val="0A6FB7"/>
                    </a:solidFill>
                    <a:latin typeface="微軟正黑體" pitchFamily="34" charset="-120"/>
                    <a:ea typeface="微軟正黑體" pitchFamily="34" charset="-120"/>
                    <a:sym typeface="Microsoft Sans Serif"/>
                  </a:rPr>
                  <a:t>values (V)</a:t>
                </a:r>
                <a:r>
                  <a:rPr lang="zh-TW" altLang="en" sz="2000" b="1" kern="0" dirty="0">
                    <a:latin typeface="微軟正黑體" pitchFamily="34" charset="-120"/>
                    <a:ea typeface="微軟正黑體" pitchFamily="34" charset="-120"/>
                    <a:sym typeface="Microsoft Sans Serif"/>
                  </a:rPr>
                  <a:t>。</a:t>
                </a:r>
                <a:r>
                  <a:rPr lang="zh-TW" altLang="en-US" sz="2000" b="1" kern="0" dirty="0">
                    <a:latin typeface="微軟正黑體" pitchFamily="34" charset="-120"/>
                    <a:ea typeface="微軟正黑體" pitchFamily="34" charset="-120"/>
                    <a:sym typeface="Microsoft Sans Serif"/>
                  </a:rPr>
                  <a:t>雖然在 </a:t>
                </a:r>
                <a:r>
                  <a:rPr lang="en" altLang="zh-TW" sz="2000" b="1" kern="0" dirty="0">
                    <a:latin typeface="微軟正黑體" pitchFamily="34" charset="-120"/>
                    <a:ea typeface="微軟正黑體" pitchFamily="34" charset="-120"/>
                    <a:sym typeface="Microsoft Sans Serif"/>
                  </a:rPr>
                  <a:t>RNN </a:t>
                </a:r>
                <a:r>
                  <a:rPr lang="zh-TW" altLang="en-US" sz="2000" b="1" kern="0" dirty="0">
                    <a:latin typeface="微軟正黑體" pitchFamily="34" charset="-120"/>
                    <a:ea typeface="微軟正黑體" pitchFamily="34" charset="-120"/>
                    <a:sym typeface="Microsoft Sans Serif"/>
                  </a:rPr>
                  <a:t>中 </a:t>
                </a:r>
                <a:r>
                  <a:rPr lang="en" altLang="zh-TW" sz="2000" b="1" kern="0" dirty="0">
                    <a:latin typeface="微軟正黑體" pitchFamily="34" charset="-120"/>
                    <a:ea typeface="微軟正黑體" pitchFamily="34" charset="-120"/>
                    <a:sym typeface="Microsoft Sans Serif"/>
                  </a:rPr>
                  <a:t>K</a:t>
                </a:r>
                <a:r>
                  <a:rPr lang="zh-TW" altLang="en" sz="2000" b="1" kern="0" dirty="0">
                    <a:latin typeface="微軟正黑體" pitchFamily="34" charset="-120"/>
                    <a:ea typeface="微軟正黑體" pitchFamily="34" charset="-120"/>
                    <a:sym typeface="Microsoft Sans Serif"/>
                  </a:rPr>
                  <a:t>（</a:t>
                </a:r>
                <a:r>
                  <a:rPr lang="en" altLang="zh-TW" sz="2000" b="1" kern="0" dirty="0">
                    <a:latin typeface="微軟正黑體" pitchFamily="34" charset="-120"/>
                    <a:ea typeface="微軟正黑體" pitchFamily="34" charset="-120"/>
                    <a:sym typeface="Microsoft Sans Serif"/>
                  </a:rPr>
                  <a:t>keys</a:t>
                </a:r>
                <a:r>
                  <a:rPr lang="zh-TW" altLang="en" sz="2000" b="1" kern="0" dirty="0">
                    <a:latin typeface="微軟正黑體" pitchFamily="34" charset="-120"/>
                    <a:ea typeface="微軟正黑體" pitchFamily="34" charset="-120"/>
                    <a:sym typeface="Microsoft Sans Serif"/>
                  </a:rPr>
                  <a:t>）</a:t>
                </a:r>
                <a:r>
                  <a:rPr lang="zh-TW" altLang="en-US" sz="2000" b="1" kern="0" dirty="0">
                    <a:latin typeface="微軟正黑體" pitchFamily="34" charset="-120"/>
                    <a:ea typeface="微軟正黑體" pitchFamily="34" charset="-120"/>
                    <a:sym typeface="Microsoft Sans Serif"/>
                  </a:rPr>
                  <a:t>向量和 </a:t>
                </a:r>
                <a:r>
                  <a:rPr lang="en" altLang="zh-TW" sz="2000" b="1" kern="0" dirty="0">
                    <a:latin typeface="微軟正黑體" pitchFamily="34" charset="-120"/>
                    <a:ea typeface="微軟正黑體" pitchFamily="34" charset="-120"/>
                    <a:sym typeface="Microsoft Sans Serif"/>
                  </a:rPr>
                  <a:t>V</a:t>
                </a:r>
                <a:r>
                  <a:rPr lang="zh-TW" altLang="en" sz="2000" b="1" kern="0" dirty="0">
                    <a:latin typeface="微軟正黑體" pitchFamily="34" charset="-120"/>
                    <a:ea typeface="微軟正黑體" pitchFamily="34" charset="-120"/>
                    <a:sym typeface="Microsoft Sans Serif"/>
                  </a:rPr>
                  <a:t>（</a:t>
                </a:r>
                <a:r>
                  <a:rPr lang="en" altLang="zh-TW" sz="2000" b="1" kern="0" dirty="0">
                    <a:latin typeface="微軟正黑體" pitchFamily="34" charset="-120"/>
                    <a:ea typeface="微軟正黑體" pitchFamily="34" charset="-120"/>
                    <a:sym typeface="Microsoft Sans Serif"/>
                  </a:rPr>
                  <a:t>values</a:t>
                </a:r>
                <a:r>
                  <a:rPr lang="zh-TW" altLang="en" sz="2000" b="1" kern="0" dirty="0">
                    <a:latin typeface="微軟正黑體" pitchFamily="34" charset="-120"/>
                    <a:ea typeface="微軟正黑體" pitchFamily="34" charset="-120"/>
                    <a:sym typeface="Microsoft Sans Serif"/>
                  </a:rPr>
                  <a:t>）</a:t>
                </a:r>
                <a:r>
                  <a:rPr lang="zh-TW" altLang="en-US" sz="2000" b="1" kern="0" dirty="0">
                    <a:latin typeface="微軟正黑體" pitchFamily="34" charset="-120"/>
                    <a:ea typeface="微軟正黑體" pitchFamily="34" charset="-120"/>
                    <a:sym typeface="Microsoft Sans Serif"/>
                  </a:rPr>
                  <a:t>向量基本上是一樣的！但更一般的情況這兩者可以是不同的向量。</a:t>
                </a:r>
                <a:endParaRPr lang="en" altLang="zh-TW" sz="2000" b="1" kern="0" dirty="0">
                  <a:solidFill>
                    <a:srgbClr val="0A6FB7"/>
                  </a:solidFill>
                  <a:latin typeface="微軟正黑體" pitchFamily="34" charset="-120"/>
                  <a:ea typeface="微軟正黑體" pitchFamily="34" charset="-120"/>
                  <a:cs typeface="Microsoft Sans Serif"/>
                  <a:sym typeface="Microsoft Sans Serif"/>
                </a:endParaRPr>
              </a:p>
            </p:txBody>
          </p:sp>
        </mc:Choice>
        <mc:Fallback>
          <p:sp>
            <p:nvSpPr>
              <p:cNvPr id="10" name="我覺得這個問題, 應該可以用 AI 來做!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BC12BB1-C1FD-DE42-B162-ABA0F82A8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106" y="2223728"/>
                <a:ext cx="5673693" cy="1934055"/>
              </a:xfrm>
              <a:prstGeom prst="rect">
                <a:avLst/>
              </a:prstGeom>
              <a:blipFill rotWithShape="1">
                <a:blip r:embed="rId5"/>
                <a:stretch>
                  <a:fillRect l="-1505" r="-968" b="-2524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幻燈片編號">
            <a:extLst>
              <a:ext uri="{FF2B5EF4-FFF2-40B4-BE49-F238E27FC236}">
                <a16:creationId xmlns:a16="http://schemas.microsoft.com/office/drawing/2014/main" xmlns="" id="{A43638E4-9191-E743-8D26-D35838FABC9D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marR="0" lvl="0" indent="0" algn="ctr" defTabSz="2921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88419"/>
                  </a:srgb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Sans Serif"/>
                <a:sym typeface="Microsoft Sans Serif"/>
              </a:rPr>
              <a:pPr marL="0" marR="0" lvl="0" indent="0" algn="ctr" defTabSz="2921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88419"/>
                </a:srgbClr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Microsoft Sans Serif"/>
              <a:sym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418615402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xmlns="" id="{D39AC90D-A277-DE48-93AA-9EDDC2AC639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0646" y="644925"/>
            <a:ext cx="9630811" cy="484556"/>
          </a:xfrm>
        </p:spPr>
        <p:txBody>
          <a:bodyPr/>
          <a:lstStyle/>
          <a:p>
            <a:r>
              <a:rPr kumimoji="1" lang="en-US" altLang="zh-TW" dirty="0"/>
              <a:t>03 </a:t>
            </a:r>
            <a:r>
              <a:rPr kumimoji="1" lang="zh-TW" altLang="en-US" dirty="0"/>
              <a:t>注意力函數該怎麼做呢？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5AE2CB35-5D19-D94D-B9A6-4EBFE9E64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我們來試試剛開始可能有點可怕的終端機。">
            <a:extLst>
              <a:ext uri="{FF2B5EF4-FFF2-40B4-BE49-F238E27FC236}">
                <a16:creationId xmlns:a16="http://schemas.microsoft.com/office/drawing/2014/main" xmlns="" id="{7D708223-0B47-194F-AC27-91FB109F3364}"/>
              </a:ext>
            </a:extLst>
          </p:cNvPr>
          <p:cNvSpPr/>
          <p:nvPr/>
        </p:nvSpPr>
        <p:spPr>
          <a:xfrm>
            <a:off x="3306505" y="1792519"/>
            <a:ext cx="5578989" cy="471925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神秘的注意力函數要怎麼設計呢？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3AE6392A-D48F-044C-9A8E-CBBB1E6BC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642506"/>
            <a:ext cx="5086845" cy="353445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xmlns="" id="{2AC561AE-293E-5547-AD7B-29B9DAD21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3355" y="2328126"/>
            <a:ext cx="3410445" cy="1991218"/>
          </a:xfrm>
          <a:prstGeom prst="rect">
            <a:avLst/>
          </a:prstGeom>
        </p:spPr>
      </p:pic>
      <p:sp>
        <p:nvSpPr>
          <p:cNvPr id="10" name="我覺得這個問題, 應該可以用 AI 來做!">
            <a:extLst>
              <a:ext uri="{FF2B5EF4-FFF2-40B4-BE49-F238E27FC236}">
                <a16:creationId xmlns:a16="http://schemas.microsoft.com/office/drawing/2014/main" xmlns="" id="{0C249606-E782-7444-A112-3E002018A2B3}"/>
              </a:ext>
            </a:extLst>
          </p:cNvPr>
          <p:cNvSpPr txBox="1"/>
          <p:nvPr/>
        </p:nvSpPr>
        <p:spPr>
          <a:xfrm>
            <a:off x="5925044" y="4383027"/>
            <a:ext cx="5428756" cy="1472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ma14="http://schemas.microsoft.com/office/mac/drawingml/2011/main" xmlns:a14="http://schemas.microsoft.com/office/drawing/2010/main" xmlns:mc="http://schemas.openxmlformats.org/markup-compatibility/2006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8E7B"/>
              </a:buClr>
              <a:buFont typeface="標準系統字體"/>
              <a:buChar char="►"/>
            </a:pPr>
            <a:r>
              <a:rPr lang="zh-TW" altLang="en-US" sz="20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「輸入向量，輸出一個數值」的函數都可以。</a:t>
            </a:r>
            <a:endParaRPr lang="en-US" altLang="zh-TW" sz="2000" b="1" kern="0" dirty="0">
              <a:latin typeface="微軟正黑體" pitchFamily="34" charset="-120"/>
              <a:ea typeface="微軟正黑體" pitchFamily="34" charset="-120"/>
              <a:sym typeface="Microsoft Sans Serif"/>
            </a:endParaRPr>
          </a:p>
          <a:p>
            <a:pPr marL="342900" indent="-342900">
              <a:lnSpc>
                <a:spcPct val="150000"/>
              </a:lnSpc>
              <a:buClr>
                <a:srgbClr val="FF8E7B"/>
              </a:buClr>
              <a:buFont typeface="標準系統字體"/>
              <a:buChar char="►"/>
            </a:pPr>
            <a:r>
              <a:rPr lang="zh-TW" altLang="en-US" sz="20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sym typeface="Microsoft Sans Serif"/>
              </a:rPr>
              <a:t>可以</a:t>
            </a:r>
            <a:r>
              <a:rPr lang="zh-TW" altLang="en-US" sz="2000" b="1" kern="0" dirty="0">
                <a:solidFill>
                  <a:srgbClr val="ACA8E7"/>
                </a:solidFill>
                <a:latin typeface="微軟正黑體" pitchFamily="34" charset="-120"/>
                <a:ea typeface="微軟正黑體" pitchFamily="34" charset="-120"/>
                <a:sym typeface="Microsoft Sans Serif"/>
              </a:rPr>
              <a:t>訓</a:t>
            </a:r>
            <a:r>
              <a:rPr lang="zh-TW" altLang="en-US" sz="20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sym typeface="Microsoft Sans Serif"/>
              </a:rPr>
              <a:t>練一個神經元，當成是注意力函數！</a:t>
            </a:r>
            <a:endParaRPr lang="en-US" altLang="zh-TW" sz="2000" b="1" kern="0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  <a:sym typeface="Microsoft Sans Serif"/>
            </a:endParaRPr>
          </a:p>
          <a:p>
            <a:pPr marL="342900" indent="-342900">
              <a:lnSpc>
                <a:spcPct val="150000"/>
              </a:lnSpc>
              <a:buClr>
                <a:srgbClr val="FF8E7B"/>
              </a:buClr>
              <a:buFont typeface="標準系統字體"/>
              <a:buChar char="►"/>
            </a:pPr>
            <a:r>
              <a:rPr lang="zh-TW" altLang="en-US" sz="20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直接用內積，也可以當成一個注意力函數！</a:t>
            </a:r>
            <a:endParaRPr lang="en" altLang="zh-TW" sz="2000" b="1" kern="0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11" name="幻燈片編號">
            <a:extLst>
              <a:ext uri="{FF2B5EF4-FFF2-40B4-BE49-F238E27FC236}">
                <a16:creationId xmlns:a16="http://schemas.microsoft.com/office/drawing/2014/main" xmlns="" id="{BE66FF25-9F90-F64A-AD0F-AF38EA71AE6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marR="0" lvl="0" indent="0" algn="ctr" defTabSz="2921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88419"/>
                  </a:srgb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Sans Serif"/>
                <a:sym typeface="Microsoft Sans Serif"/>
              </a:rPr>
              <a:pPr marL="0" marR="0" lvl="0" indent="0" algn="ctr" defTabSz="2921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88419"/>
                </a:srgbClr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Microsoft Sans Serif"/>
              <a:sym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26754666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xmlns="" id="{79F53E1C-E5E6-0845-ABA6-CC83F5D7317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0646" y="651241"/>
            <a:ext cx="9630811" cy="471924"/>
          </a:xfrm>
        </p:spPr>
        <p:txBody>
          <a:bodyPr/>
          <a:lstStyle/>
          <a:p>
            <a:r>
              <a:rPr kumimoji="1" lang="en-US" altLang="zh-TW" dirty="0"/>
              <a:t>03 </a:t>
            </a:r>
            <a:r>
              <a:rPr kumimoji="1" lang="zh-TW" altLang="en-US" dirty="0"/>
              <a:t>注意力函數該怎麼做呢？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24445E64-016B-CD41-8B8A-EBFF32149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我們來試試剛開始可能有點可怕的終端機。">
            <a:extLst>
              <a:ext uri="{FF2B5EF4-FFF2-40B4-BE49-F238E27FC236}">
                <a16:creationId xmlns:a16="http://schemas.microsoft.com/office/drawing/2014/main" xmlns="" id="{00371715-8BE3-CD4A-BD99-352374A65FC8}"/>
              </a:ext>
            </a:extLst>
          </p:cNvPr>
          <p:cNvSpPr/>
          <p:nvPr/>
        </p:nvSpPr>
        <p:spPr>
          <a:xfrm>
            <a:off x="3306505" y="1792519"/>
            <a:ext cx="5578989" cy="471925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對齊（</a:t>
            </a:r>
            <a:r>
              <a:rPr lang="en" altLang="zh-TW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alignment</a:t>
            </a:r>
            <a:r>
              <a:rPr lang="zh-TW" altLang="en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）</a:t>
            </a:r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模式</a:t>
            </a:r>
            <a:endParaRPr sz="2800" b="1" kern="0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7" name="內容版面配置區 5">
            <a:extLst>
              <a:ext uri="{FF2B5EF4-FFF2-40B4-BE49-F238E27FC236}">
                <a16:creationId xmlns:a16="http://schemas.microsoft.com/office/drawing/2014/main" xmlns="" id="{A714A0CC-F473-5148-90F3-D5D6AB9FD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8221" y="2940329"/>
            <a:ext cx="3075579" cy="3302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47FC9E89-A3E6-4E45-8117-B6CF89EFC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266" y="2367067"/>
            <a:ext cx="6764708" cy="3571250"/>
          </a:xfrm>
          <a:prstGeom prst="rect">
            <a:avLst/>
          </a:prstGeom>
        </p:spPr>
      </p:pic>
      <p:sp>
        <p:nvSpPr>
          <p:cNvPr id="10" name="我覺得這個問題, 應該可以用 AI 來做!">
            <a:extLst>
              <a:ext uri="{FF2B5EF4-FFF2-40B4-BE49-F238E27FC236}">
                <a16:creationId xmlns:a16="http://schemas.microsoft.com/office/drawing/2014/main" xmlns="" id="{E4A2FC2E-9B8D-0544-9718-13BF47469012}"/>
              </a:ext>
            </a:extLst>
          </p:cNvPr>
          <p:cNvSpPr txBox="1"/>
          <p:nvPr/>
        </p:nvSpPr>
        <p:spPr>
          <a:xfrm>
            <a:off x="2455817" y="2453979"/>
            <a:ext cx="5685876" cy="3319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ma14="http://schemas.microsoft.com/office/mac/drawingml/2011/main" xmlns:a14="http://schemas.microsoft.com/office/drawing/2010/main" xmlns:mc="http://schemas.openxmlformats.org/markup-compatibility/2006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>
              <a:lnSpc>
                <a:spcPct val="150000"/>
              </a:lnSpc>
              <a:buClr>
                <a:srgbClr val="FF8E7B"/>
              </a:buClr>
            </a:pPr>
            <a:r>
              <a:rPr lang="zh-TW" altLang="en-US" sz="20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注意力（</a:t>
            </a:r>
            <a:r>
              <a:rPr lang="en" altLang="zh-TW" sz="20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attention</a:t>
            </a:r>
            <a:r>
              <a:rPr lang="zh-TW" altLang="en" sz="20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）</a:t>
            </a:r>
            <a:r>
              <a:rPr lang="zh-TW" altLang="en-US" sz="20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模式很多地方會說這是</a:t>
            </a:r>
            <a:r>
              <a:rPr lang="zh-TW" altLang="en-US" sz="20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sym typeface="Microsoft Sans Serif"/>
              </a:rPr>
              <a:t>對齊（</a:t>
            </a:r>
            <a:r>
              <a:rPr lang="en" altLang="zh-TW" sz="20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sym typeface="Microsoft Sans Serif"/>
              </a:rPr>
              <a:t>alignment</a:t>
            </a:r>
            <a:r>
              <a:rPr lang="zh-TW" altLang="en" sz="20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sym typeface="Microsoft Sans Serif"/>
              </a:rPr>
              <a:t>）</a:t>
            </a:r>
            <a:r>
              <a:rPr lang="zh-TW" altLang="en-US" sz="20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sym typeface="Microsoft Sans Serif"/>
              </a:rPr>
              <a:t>模式</a:t>
            </a:r>
            <a:r>
              <a:rPr lang="zh-TW" altLang="en-US" sz="20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。</a:t>
            </a:r>
            <a:endParaRPr lang="en-US" altLang="zh-TW" sz="2000" b="1" kern="0" dirty="0">
              <a:latin typeface="微軟正黑體" pitchFamily="34" charset="-120"/>
              <a:ea typeface="微軟正黑體" pitchFamily="34" charset="-120"/>
              <a:sym typeface="Microsoft Sans Serif"/>
            </a:endParaRPr>
          </a:p>
          <a:p>
            <a:pPr>
              <a:lnSpc>
                <a:spcPct val="150000"/>
              </a:lnSpc>
              <a:buClr>
                <a:srgbClr val="FF8E7B"/>
              </a:buClr>
            </a:pPr>
            <a:r>
              <a:rPr lang="zh-TW" altLang="en-US" sz="20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如果以英翻中的例子就很清楚了！我們想翻譯 “</a:t>
            </a:r>
            <a:r>
              <a:rPr lang="en" altLang="zh-TW" sz="20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This is a book”</a:t>
            </a:r>
            <a:r>
              <a:rPr lang="zh-TW" altLang="en" sz="20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，</a:t>
            </a:r>
            <a:r>
              <a:rPr lang="zh-TW" altLang="en-US" sz="20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當準備翻出「書」這個字的時候，我們的注意力應該會放在 “</a:t>
            </a:r>
            <a:r>
              <a:rPr lang="en" altLang="zh-TW" sz="20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book”</a:t>
            </a:r>
            <a:r>
              <a:rPr lang="zh-TW" altLang="en-US" sz="20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 身上，也就是把「書」和 “</a:t>
            </a:r>
            <a:r>
              <a:rPr lang="en" altLang="zh-TW" sz="20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book”</a:t>
            </a:r>
            <a:r>
              <a:rPr lang="zh-TW" altLang="en" sz="20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「</a:t>
            </a:r>
            <a:r>
              <a:rPr lang="zh-TW" altLang="en-US" sz="2000" b="1" kern="0" dirty="0">
                <a:latin typeface="微軟正黑體" pitchFamily="34" charset="-120"/>
                <a:ea typeface="微軟正黑體" pitchFamily="34" charset="-120"/>
                <a:sym typeface="Microsoft Sans Serif"/>
              </a:rPr>
              <a:t>對齊」。就是因為這樣，注意力模式，也叫做對齊模式！</a:t>
            </a:r>
            <a:endParaRPr lang="en" altLang="zh-TW" sz="2000" b="1" kern="0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11" name="幻燈片編號">
            <a:extLst>
              <a:ext uri="{FF2B5EF4-FFF2-40B4-BE49-F238E27FC236}">
                <a16:creationId xmlns:a16="http://schemas.microsoft.com/office/drawing/2014/main" xmlns="" id="{F013F680-461B-7C44-A913-92528C54AE35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marR="0" lvl="0" indent="0" algn="ctr" defTabSz="2921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88419"/>
                  </a:srgb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Sans Serif"/>
                <a:sym typeface="Microsoft Sans Serif"/>
              </a:rPr>
              <a:pPr marL="0" marR="0" lvl="0" indent="0" algn="ctr" defTabSz="2921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88419"/>
                </a:srgbClr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Microsoft Sans Serif"/>
              <a:sym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68545891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xmlns="" id="{23BD8686-EEF5-CF4F-9881-D9FF033906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TW" altLang="en-US" dirty="0"/>
              <a:t>冒險旅程 </a:t>
            </a:r>
            <a:r>
              <a:rPr kumimoji="1" lang="en-US" altLang="zh-TW" dirty="0"/>
              <a:t>27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B99D0D71-32A4-B74B-AA5D-7E3C19BC1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請用 </a:t>
            </a:r>
            <a:r>
              <a:rPr lang="en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NumPy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寫一個 </a:t>
            </a:r>
            <a:r>
              <a:rPr lang="en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softmax</a:t>
            </a:r>
            <a:r>
              <a:rPr lang="en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的函式</a:t>
            </a:r>
            <a:r>
              <a:rPr kumimoji="1" lang="zh-TW" altLang="en-US" dirty="0"/>
              <a:t>。</a:t>
            </a:r>
          </a:p>
        </p:txBody>
      </p:sp>
      <p:sp>
        <p:nvSpPr>
          <p:cNvPr id="4" name="幻燈片編號">
            <a:extLst>
              <a:ext uri="{FF2B5EF4-FFF2-40B4-BE49-F238E27FC236}">
                <a16:creationId xmlns:a16="http://schemas.microsoft.com/office/drawing/2014/main" xmlns="" id="{512B5C52-57FA-0F41-9097-BD13B16165E8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marR="0" lvl="0" indent="0" algn="ctr" defTabSz="2921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88419"/>
                  </a:srgb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Sans Serif"/>
                <a:sym typeface="Microsoft Sans Serif"/>
              </a:rPr>
              <a:pPr marL="0" marR="0" lvl="0" indent="0" algn="ctr" defTabSz="2921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88419"/>
                </a:srgbClr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Microsoft Sans Serif"/>
              <a:sym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410636418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2_Basic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21_BasicWhite">
      <a:majorFont>
        <a:latin typeface="Microsoft Sans Serif"/>
        <a:ea typeface="Microsoft Sans Serif"/>
        <a:cs typeface="Microsoft Sans Serif"/>
      </a:majorFont>
      <a:minorFont>
        <a:latin typeface="Microsoft Sans Serif"/>
        <a:ea typeface="Microsoft Sans Serif"/>
        <a:cs typeface="Microsoft Sans Serif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11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Microsoft Sans Serif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冒險26</Template>
  <TotalTime>1621</TotalTime>
  <Words>664</Words>
  <Application>Microsoft Office PowerPoint</Application>
  <PresentationFormat>自訂</PresentationFormat>
  <Paragraphs>51</Paragraphs>
  <Slides>11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22_BasicWhite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a85633pp@gmail.com</dc:creator>
  <cp:lastModifiedBy>chwa</cp:lastModifiedBy>
  <cp:revision>6</cp:revision>
  <dcterms:created xsi:type="dcterms:W3CDTF">2022-10-03T12:48:11Z</dcterms:created>
  <dcterms:modified xsi:type="dcterms:W3CDTF">2022-10-12T03:26:06Z</dcterms:modified>
</cp:coreProperties>
</file>