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98" r:id="rId2"/>
    <p:sldId id="299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2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DC6"/>
    <a:srgbClr val="0A6FB7"/>
    <a:srgbClr val="FF8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8"/>
    <p:restoredTop sz="94631"/>
  </p:normalViewPr>
  <p:slideViewPr>
    <p:cSldViewPr snapToGrid="0" snapToObjects="1" showGuides="1">
      <p:cViewPr>
        <p:scale>
          <a:sx n="70" d="100"/>
          <a:sy n="70" d="100"/>
        </p:scale>
        <p:origin x="-1262" y="-283"/>
      </p:cViewPr>
      <p:guideLst>
        <p:guide orient="horz" pos="252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2E66D10D-31EE-984F-A8BE-3F19A1A9DB8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形狀">
            <a:extLst>
              <a:ext uri="{FF2B5EF4-FFF2-40B4-BE49-F238E27FC236}">
                <a16:creationId xmlns:a16="http://schemas.microsoft.com/office/drawing/2014/main" xmlns="" id="{91F63CD3-D26C-40D0-A908-E258A52DC904}"/>
              </a:ext>
            </a:extLst>
          </p:cNvPr>
          <p:cNvSpPr/>
          <p:nvPr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8671532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2E66D10D-31EE-984F-A8BE-3F19A1A9DB8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860B3BFE-2F1C-4E24-93EC-C96B839251F8}"/>
              </a:ext>
            </a:extLst>
          </p:cNvPr>
          <p:cNvSpPr txBox="1"/>
          <p:nvPr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》III-29</a:t>
            </a:r>
          </a:p>
        </p:txBody>
      </p:sp>
    </p:spTree>
    <p:extLst>
      <p:ext uri="{BB962C8B-B14F-4D97-AF65-F5344CB8AC3E}">
        <p14:creationId xmlns:p14="http://schemas.microsoft.com/office/powerpoint/2010/main" val="75359923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2E66D10D-31EE-984F-A8BE-3F19A1A9DB8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xmlns="" id="{9311D026-6379-4932-929E-12636B522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396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2E66D10D-31EE-984F-A8BE-3F19A1A9DB8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:a16="http://schemas.microsoft.com/office/drawing/2014/main" xmlns="" id="{F20D0D5D-45FC-4E7D-AABB-A010DD22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638365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2E66D10D-31EE-984F-A8BE-3F19A1A9DB8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FEB63DF0-14B1-4687-AA56-33ACE68F0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293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2E66D10D-31EE-984F-A8BE-3F19A1A9DB8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FFB273EB-AD95-4363-B438-1731E0C72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72" y="1877343"/>
            <a:ext cx="1080394" cy="16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238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2E66D10D-31EE-984F-A8BE-3F19A1A9DB8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F4B5DA7F-0C68-4220-9A45-2A827B3B3017}"/>
              </a:ext>
            </a:extLst>
          </p:cNvPr>
          <p:cNvSpPr txBox="1"/>
          <p:nvPr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》III-29</a:t>
            </a:r>
          </a:p>
        </p:txBody>
      </p:sp>
    </p:spTree>
    <p:extLst>
      <p:ext uri="{BB962C8B-B14F-4D97-AF65-F5344CB8AC3E}">
        <p14:creationId xmlns:p14="http://schemas.microsoft.com/office/powerpoint/2010/main" val="407280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med"/>
  <p:txStyles>
    <p:titleStyle>
      <a:lvl1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ai.com/api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492835"/>
            <a:ext cx="10369364" cy="915122"/>
          </a:xfrm>
          <a:prstGeom prst="rect">
            <a:avLst/>
          </a:prstGeom>
        </p:spPr>
        <p:txBody>
          <a:bodyPr/>
          <a:lstStyle/>
          <a:p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芝麻街自然語言新時代</a:t>
            </a:r>
            <a:endParaRPr lang="en-US" altLang="zh-TW" sz="6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29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35A6822D-CC5F-6D4B-8FD4-3B70CF64B7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TW" altLang="en-US" dirty="0"/>
              <a:t>冒險旅程 </a:t>
            </a:r>
            <a:r>
              <a:rPr kumimoji="1" lang="en-US" altLang="zh-TW" dirty="0"/>
              <a:t>29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AEC4DBC-DE5E-C34C-97BC-ACD095A1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在這次的冒險中介紹了許多有名的自然語言處理模型，其中包含 </a:t>
            </a:r>
            <a:r>
              <a:rPr lang="en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ELMo</a:t>
            </a:r>
            <a:r>
              <a:rPr lang="zh-TW" altLang="e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請大家自己找找看這三個模型的參數量。</a:t>
            </a:r>
          </a:p>
        </p:txBody>
      </p:sp>
      <p:sp>
        <p:nvSpPr>
          <p:cNvPr id="4" name="幻燈片編號">
            <a:extLst>
              <a:ext uri="{FF2B5EF4-FFF2-40B4-BE49-F238E27FC236}">
                <a16:creationId xmlns:a16="http://schemas.microsoft.com/office/drawing/2014/main" xmlns="" id="{DC1E1297-F0C8-B341-9FF6-FB71CC0DE12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9468872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A02828A4-708B-B249-988B-06ADC3F83A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kumimoji="1" lang="zh-TW" altLang="en-US" dirty="0"/>
              <a:t>冒險旅程 </a:t>
            </a:r>
            <a:r>
              <a:rPr kumimoji="1" lang="en-US" altLang="zh-TW" dirty="0"/>
              <a:t>29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A6CA342-BBA1-604F-A9C4-FB487DC2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除了上一題中的三個模型，也找找看第五小節中提到的那些模型，或更多其他跟自然語言處理相關的模型的參數量吧！</a:t>
            </a:r>
          </a:p>
        </p:txBody>
      </p:sp>
      <p:sp>
        <p:nvSpPr>
          <p:cNvPr id="4" name="幻燈片編號">
            <a:extLst>
              <a:ext uri="{FF2B5EF4-FFF2-40B4-BE49-F238E27FC236}">
                <a16:creationId xmlns:a16="http://schemas.microsoft.com/office/drawing/2014/main" xmlns="" id="{9069E3E3-9764-7E42-A76D-9A2AFD7563B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327066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DBD1543F-D514-254B-A854-B0087EA23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kumimoji="1" lang="zh-TW" altLang="en-US" dirty="0"/>
              <a:t>冒險旅程 </a:t>
            </a:r>
            <a:r>
              <a:rPr kumimoji="1" lang="en-US" altLang="zh-TW" dirty="0"/>
              <a:t>29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4D1F740-1BD1-DE48-801F-F4DA1E69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將參數量畫成長條圖放在一起比較看看，到底誰的參數量最多。</a:t>
            </a:r>
          </a:p>
        </p:txBody>
      </p:sp>
      <p:sp>
        <p:nvSpPr>
          <p:cNvPr id="4" name="幻燈片編號">
            <a:extLst>
              <a:ext uri="{FF2B5EF4-FFF2-40B4-BE49-F238E27FC236}">
                <a16:creationId xmlns:a16="http://schemas.microsoft.com/office/drawing/2014/main" xmlns="" id="{C521551A-3273-E94E-B63D-D3E59DF61A0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8855997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B14F158D-F4AE-3F44-A777-A0EE3768E8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TW" dirty="0"/>
              <a:t>01 </a:t>
            </a:r>
            <a:r>
              <a:rPr kumimoji="1" lang="zh-TW" altLang="en-US" dirty="0"/>
              <a:t>語意型的詞嵌入是可能的嗎？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84F3157-8A07-E847-9FFA-A9DA292F0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:a16="http://schemas.microsoft.com/office/drawing/2014/main" xmlns="" id="{54900B4F-EFB1-5741-A981-2E9DFBC0D213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舊自然語言模型的問題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5" name="我覺得這個問題, 應該可以用 AI 來做!">
            <a:extLst>
              <a:ext uri="{FF2B5EF4-FFF2-40B4-BE49-F238E27FC236}">
                <a16:creationId xmlns:a16="http://schemas.microsoft.com/office/drawing/2014/main" xmlns="" id="{7C0FF3F2-0072-9D41-B1FE-1D1987D2BF12}"/>
              </a:ext>
            </a:extLst>
          </p:cNvPr>
          <p:cNvSpPr txBox="1"/>
          <p:nvPr/>
        </p:nvSpPr>
        <p:spPr>
          <a:xfrm>
            <a:off x="838200" y="2584622"/>
            <a:ext cx="2899611" cy="183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FF8E7B"/>
              </a:buClr>
            </a:pPr>
            <a:r>
              <a:rPr lang="zh-TW" altLang="en-US" sz="22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傳統詞嵌入</a:t>
            </a:r>
            <a:r>
              <a:rPr lang="en-US" altLang="zh-TW" sz="22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 (word embedding)</a:t>
            </a:r>
            <a:r>
              <a:rPr lang="zh-TW" altLang="en-US" sz="22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 的問題：</a:t>
            </a:r>
            <a:endParaRPr lang="en-US" altLang="zh-TW" sz="22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每個詞不論前後文怎麼變，代表向量都是一樣的。</a:t>
            </a:r>
            <a:endParaRPr lang="en-US" altLang="zh-TW" sz="22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862FC42F-48DD-B646-B4B3-8453B361D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13" y="2996210"/>
            <a:ext cx="5179404" cy="2875201"/>
          </a:xfrm>
          <a:prstGeom prst="rect">
            <a:avLst/>
          </a:prstGeom>
        </p:spPr>
      </p:pic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D3CF155E-DA6E-C541-ABCF-2CB35A93129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C7B0BFE-0025-4ECC-BCF5-134F00737E8C}"/>
              </a:ext>
            </a:extLst>
          </p:cNvPr>
          <p:cNvSpPr/>
          <p:nvPr/>
        </p:nvSpPr>
        <p:spPr>
          <a:xfrm>
            <a:off x="838200" y="2536150"/>
            <a:ext cx="2899611" cy="2057407"/>
          </a:xfrm>
          <a:prstGeom prst="rect">
            <a:avLst/>
          </a:prstGeom>
          <a:noFill/>
          <a:ln w="38100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C7FA025-D132-4398-A10D-C57D5AC2FF34}"/>
              </a:ext>
            </a:extLst>
          </p:cNvPr>
          <p:cNvSpPr/>
          <p:nvPr/>
        </p:nvSpPr>
        <p:spPr>
          <a:xfrm>
            <a:off x="8432667" y="2471318"/>
            <a:ext cx="2849000" cy="2057407"/>
          </a:xfrm>
          <a:prstGeom prst="rect">
            <a:avLst/>
          </a:prstGeom>
          <a:noFill/>
          <a:ln w="38100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我覺得這個問題, 應該可以用 AI 來做!">
            <a:extLst>
              <a:ext uri="{FF2B5EF4-FFF2-40B4-BE49-F238E27FC236}">
                <a16:creationId xmlns:a16="http://schemas.microsoft.com/office/drawing/2014/main" xmlns="" id="{97335A54-062C-417C-A0B0-7BFCCA09F9DB}"/>
              </a:ext>
            </a:extLst>
          </p:cNvPr>
          <p:cNvSpPr txBox="1"/>
          <p:nvPr/>
        </p:nvSpPr>
        <p:spPr>
          <a:xfrm>
            <a:off x="8546756" y="2679757"/>
            <a:ext cx="277097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FF8E7B"/>
              </a:buClr>
            </a:pPr>
            <a:r>
              <a:rPr lang="zh-TW" altLang="en-US" sz="22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我們實際希望：</a:t>
            </a:r>
            <a:endParaRPr lang="en-US" altLang="zh-TW" sz="22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 marL="800100" lvl="1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用「語意」來找詞的代表向量。</a:t>
            </a:r>
            <a:endParaRPr lang="en-US" altLang="zh-TW" sz="22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sp>
        <p:nvSpPr>
          <p:cNvPr id="13" name="箭號: 弧形上彎 12">
            <a:extLst>
              <a:ext uri="{FF2B5EF4-FFF2-40B4-BE49-F238E27FC236}">
                <a16:creationId xmlns:a16="http://schemas.microsoft.com/office/drawing/2014/main" xmlns="" id="{47F5DA5E-1AAD-4EF5-9F2B-A2FF49B085DA}"/>
              </a:ext>
            </a:extLst>
          </p:cNvPr>
          <p:cNvSpPr/>
          <p:nvPr/>
        </p:nvSpPr>
        <p:spPr>
          <a:xfrm rot="19683720">
            <a:off x="7953698" y="4935728"/>
            <a:ext cx="2007035" cy="661779"/>
          </a:xfrm>
          <a:prstGeom prst="curvedUpArrow">
            <a:avLst/>
          </a:prstGeom>
          <a:solidFill>
            <a:srgbClr val="99DDC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7907726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22ABBFDE-4EB3-1C48-80EF-31C72E6B5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TW" dirty="0"/>
              <a:t>02 </a:t>
            </a:r>
            <a:r>
              <a:rPr kumimoji="1" lang="en-US" altLang="zh-TW" dirty="0" err="1"/>
              <a:t>ELMo</a:t>
            </a:r>
            <a:r>
              <a:rPr kumimoji="1" lang="en-US" altLang="zh-TW" dirty="0"/>
              <a:t> </a:t>
            </a:r>
            <a:r>
              <a:rPr kumimoji="1" lang="zh-TW" altLang="en-US" dirty="0"/>
              <a:t>開始的芝麻街時代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1256ABC-86DC-A849-9252-E3B51D576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:a16="http://schemas.microsoft.com/office/drawing/2014/main" xmlns="" id="{E33C1A7D-4BB1-1C4A-8447-37F5CF91B399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RNN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的語意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embedding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9845F33-43FA-0F48-8EE1-9692C7685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832" y="2665247"/>
            <a:ext cx="6825915" cy="3276822"/>
          </a:xfrm>
          <a:prstGeom prst="rect">
            <a:avLst/>
          </a:prstGeom>
        </p:spPr>
      </p:pic>
      <p:sp>
        <p:nvSpPr>
          <p:cNvPr id="6" name="我覺得這個問題, 應該可以用 AI 來做!">
            <a:extLst>
              <a:ext uri="{FF2B5EF4-FFF2-40B4-BE49-F238E27FC236}">
                <a16:creationId xmlns:a16="http://schemas.microsoft.com/office/drawing/2014/main" xmlns="" id="{6C74505C-691F-C142-9BCA-DF0341F8F5AD}"/>
              </a:ext>
            </a:extLst>
          </p:cNvPr>
          <p:cNvSpPr txBox="1"/>
          <p:nvPr/>
        </p:nvSpPr>
        <p:spPr>
          <a:xfrm>
            <a:off x="792603" y="3020121"/>
            <a:ext cx="3441033" cy="23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每一次輸出的 </a:t>
            </a:r>
            <a:r>
              <a:rPr lang="en" altLang="zh-TW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hidden state 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都是考慮了前後文，這個</a:t>
            </a:r>
            <a:r>
              <a:rPr lang="en" altLang="zh-TW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hidden state 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就可以當作這個字包含語意的 </a:t>
            </a:r>
            <a:r>
              <a:rPr lang="en" altLang="zh-TW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embedding</a:t>
            </a:r>
            <a:r>
              <a:rPr lang="zh-TW" altLang="en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。</a:t>
            </a:r>
            <a:endParaRPr lang="en-US" altLang="zh-TW" sz="24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2A0ADB84-6C49-6848-9937-981EA026178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5913997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22ABBFDE-4EB3-1C48-80EF-31C72E6B5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kumimoji="1" lang="en-US" altLang="zh-TW" dirty="0"/>
              <a:t>02 </a:t>
            </a:r>
            <a:r>
              <a:rPr kumimoji="1" lang="en-US" altLang="zh-TW" dirty="0" err="1"/>
              <a:t>ELMo</a:t>
            </a:r>
            <a:r>
              <a:rPr kumimoji="1" lang="en-US" altLang="zh-TW" dirty="0"/>
              <a:t> </a:t>
            </a:r>
            <a:r>
              <a:rPr kumimoji="1" lang="zh-TW" altLang="en-US" dirty="0"/>
              <a:t>開始的芝麻街時代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1256ABC-86DC-A849-9252-E3B51D576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:a16="http://schemas.microsoft.com/office/drawing/2014/main" xmlns="" id="{8109CBE4-E947-F347-8189-AD040F8B781B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RNN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的語意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embedding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8A0B3742-7A16-A84C-8296-BEF6B2C1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2045"/>
            <a:ext cx="7017084" cy="3164740"/>
          </a:xfrm>
          <a:prstGeom prst="rect">
            <a:avLst/>
          </a:prstGeom>
        </p:spPr>
      </p:pic>
      <p:sp>
        <p:nvSpPr>
          <p:cNvPr id="6" name="我覺得這個問題, 應該可以用 AI 來做!">
            <a:extLst>
              <a:ext uri="{FF2B5EF4-FFF2-40B4-BE49-F238E27FC236}">
                <a16:creationId xmlns:a16="http://schemas.microsoft.com/office/drawing/2014/main" xmlns="" id="{98C98851-8DE6-4F4D-80DA-A4982E65EAB2}"/>
              </a:ext>
            </a:extLst>
          </p:cNvPr>
          <p:cNvSpPr txBox="1"/>
          <p:nvPr/>
        </p:nvSpPr>
        <p:spPr>
          <a:xfrm>
            <a:off x="7903410" y="2878063"/>
            <a:ext cx="3600116" cy="285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越後面層數做出來的 </a:t>
            </a:r>
            <a:r>
              <a:rPr lang="en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embedding 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可以想成是挖掘了更深層的語意</a:t>
            </a:r>
            <a:endParaRPr lang="en-US" altLang="zh-TW" sz="22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 marL="342900" indent="-342900"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同一個字會有好幾個語意型 </a:t>
            </a:r>
            <a:r>
              <a:rPr lang="en-US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embedding 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的候選人</a:t>
            </a:r>
            <a:endParaRPr lang="en-US" altLang="zh-TW" sz="22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 marL="342900" indent="-342900"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第一次輸入的 </a:t>
            </a:r>
            <a:r>
              <a:rPr lang="en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embedding</a:t>
            </a:r>
            <a:r>
              <a:rPr lang="zh-TW" altLang="en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，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又稱作 </a:t>
            </a:r>
            <a:r>
              <a:rPr lang="en" altLang="zh-TW" sz="22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token</a:t>
            </a:r>
            <a:r>
              <a:rPr lang="zh-TW" altLang="en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。</a:t>
            </a:r>
            <a:endParaRPr lang="en-US" altLang="zh-TW" sz="22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F9A4AEB8-DEC5-E942-89A6-60106DD5358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3816090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22ABBFDE-4EB3-1C48-80EF-31C72E6B5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kumimoji="1"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kumimoji="1" lang="en-US" altLang="zh-TW" dirty="0" err="1">
                <a:latin typeface="微軟正黑體" pitchFamily="34" charset="-120"/>
                <a:ea typeface="微軟正黑體" pitchFamily="34" charset="-120"/>
              </a:rPr>
              <a:t>ELMo</a:t>
            </a:r>
            <a:r>
              <a:rPr kumimoji="1" lang="en-US" altLang="zh-TW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1" lang="zh-TW" altLang="en-US" dirty="0">
                <a:latin typeface="微軟正黑體" pitchFamily="34" charset="-120"/>
                <a:ea typeface="微軟正黑體" pitchFamily="34" charset="-120"/>
              </a:rPr>
              <a:t>開始的芝麻街時代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1256ABC-86DC-A849-9252-E3B51D576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:a16="http://schemas.microsoft.com/office/drawing/2014/main" xmlns="" id="{B1FE201F-5F18-8944-AB1D-57C6BA011DAA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ELMo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: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有更客製化的</a:t>
            </a:r>
            <a:r>
              <a:rPr lang="en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embedding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62B346FC-A286-9648-828C-0B1664088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82" y="2697940"/>
            <a:ext cx="6710818" cy="3152808"/>
          </a:xfrm>
          <a:prstGeom prst="rect">
            <a:avLst/>
          </a:prstGeom>
        </p:spPr>
      </p:pic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B1F88EF-92A1-D143-8602-D8509665E03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我覺得這個問題, 應該可以用 AI 來做!">
            <a:extLst>
              <a:ext uri="{FF2B5EF4-FFF2-40B4-BE49-F238E27FC236}">
                <a16:creationId xmlns:a16="http://schemas.microsoft.com/office/drawing/2014/main" xmlns="" id="{7B0B6366-B6A6-41F1-8E14-1BD42AC3274C}"/>
              </a:ext>
            </a:extLst>
          </p:cNvPr>
          <p:cNvSpPr txBox="1"/>
          <p:nvPr/>
        </p:nvSpPr>
        <p:spPr>
          <a:xfrm>
            <a:off x="838200" y="2909548"/>
            <a:ext cx="3561709" cy="272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每個 </a:t>
            </a:r>
            <a:r>
              <a:rPr lang="en" altLang="zh-TW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embedding 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候選人都會有對應的權重，這個權重跟前面做 </a:t>
            </a:r>
            <a:r>
              <a:rPr lang="en" altLang="zh-TW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attention 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的概念是一樣的，會告訴我們</a:t>
            </a:r>
            <a:r>
              <a:rPr lang="zh-TW" altLang="en-US" sz="24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哪一個 </a:t>
            </a:r>
            <a:r>
              <a:rPr lang="en" altLang="zh-TW" sz="24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embedding </a:t>
            </a:r>
            <a:r>
              <a:rPr lang="zh-TW" altLang="en-US" sz="24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是比較重要的。</a:t>
            </a:r>
            <a:endParaRPr lang="en-US" altLang="zh-TW" sz="24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962681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22ABBFDE-4EB3-1C48-80EF-31C72E6B5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TW" dirty="0">
                <a:latin typeface="微軟正黑體" pitchFamily="34" charset="-120"/>
                <a:ea typeface="微軟正黑體" pitchFamily="34" charset="-120"/>
              </a:rPr>
              <a:t>03 </a:t>
            </a:r>
            <a:r>
              <a:rPr kumimoji="1" lang="zh-TW" altLang="en-US" dirty="0">
                <a:latin typeface="微軟正黑體" pitchFamily="34" charset="-120"/>
                <a:ea typeface="微軟正黑體" pitchFamily="34" charset="-120"/>
              </a:rPr>
              <a:t>引領自然語言新時代的 </a:t>
            </a:r>
            <a:r>
              <a:rPr kumimoji="1" lang="en" altLang="zh-TW" dirty="0">
                <a:latin typeface="微軟正黑體" pitchFamily="34" charset="-120"/>
                <a:ea typeface="微軟正黑體" pitchFamily="34" charset="-120"/>
              </a:rPr>
              <a:t>BERT</a:t>
            </a:r>
            <a:endParaRPr kumimoji="1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1256ABC-86DC-A849-9252-E3B51D576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:a16="http://schemas.microsoft.com/office/drawing/2014/main" xmlns="" id="{32B572B3-21BB-8E43-BC0F-2D84AB32EB06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自然語言中大名鼎鼎的 </a:t>
            </a:r>
            <a:r>
              <a:rPr lang="en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BERT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5" name="我覺得這個問題, 應該可以用 AI 來做!">
            <a:extLst>
              <a:ext uri="{FF2B5EF4-FFF2-40B4-BE49-F238E27FC236}">
                <a16:creationId xmlns:a16="http://schemas.microsoft.com/office/drawing/2014/main" xmlns="" id="{A47B1329-0DC0-A645-8D5A-A8AA3C57DABF}"/>
              </a:ext>
            </a:extLst>
          </p:cNvPr>
          <p:cNvSpPr txBox="1"/>
          <p:nvPr/>
        </p:nvSpPr>
        <p:spPr>
          <a:xfrm>
            <a:off x="840031" y="2482618"/>
            <a:ext cx="4105194" cy="352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Google 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團隊提出來</a:t>
            </a:r>
            <a:endParaRPr lang="en-US" altLang="zh-TW" sz="22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不要解碼器，只留編碼器</a:t>
            </a:r>
            <a:endParaRPr lang="en-US" altLang="zh-TW" sz="22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無法用傳統對話機器人的訓練方式，需要想另一個神經網路需要知道意思才能解的任務。</a:t>
            </a:r>
            <a:endParaRPr lang="en-US" altLang="zh-TW" sz="22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" altLang="zh-TW" sz="22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BERT </a:t>
            </a:r>
            <a:r>
              <a:rPr lang="zh-TW" altLang="en-US" sz="22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採用的是克漏字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：電腦會隨機拿掉一些字當作訓練資料，讓模型把正確的字預測回來。</a:t>
            </a:r>
            <a:endParaRPr lang="en-US" altLang="zh-TW" sz="22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82AC6AB1-FC92-AC48-B11C-2DE2BC4CC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670" y="2457059"/>
            <a:ext cx="5911130" cy="3580930"/>
          </a:xfrm>
          <a:prstGeom prst="rect">
            <a:avLst/>
          </a:prstGeom>
        </p:spPr>
      </p:pic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4EFD347B-0172-2446-97DB-051E9475B58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9063570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22ABBFDE-4EB3-1C48-80EF-31C72E6B5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kumimoji="1" lang="en-US" altLang="zh-TW" dirty="0">
                <a:latin typeface="微軟正黑體" pitchFamily="34" charset="-120"/>
                <a:ea typeface="微軟正黑體" pitchFamily="34" charset="-120"/>
              </a:rPr>
              <a:t>03 </a:t>
            </a:r>
            <a:r>
              <a:rPr kumimoji="1" lang="zh-TW" altLang="en-US" dirty="0">
                <a:latin typeface="微軟正黑體" pitchFamily="34" charset="-120"/>
                <a:ea typeface="微軟正黑體" pitchFamily="34" charset="-120"/>
              </a:rPr>
              <a:t>引領自然語言新時代的 </a:t>
            </a:r>
            <a:r>
              <a:rPr kumimoji="1" lang="en" altLang="zh-TW" dirty="0">
                <a:latin typeface="微軟正黑體" pitchFamily="34" charset="-120"/>
                <a:ea typeface="微軟正黑體" pitchFamily="34" charset="-120"/>
              </a:rPr>
              <a:t>BERT</a:t>
            </a:r>
            <a:endParaRPr kumimoji="1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1256ABC-86DC-A849-9252-E3B51D576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:a16="http://schemas.microsoft.com/office/drawing/2014/main" xmlns="" id="{2E3FEF67-72D2-174C-BC5B-E892DF560662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BERT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最常見的用法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9CFD0163-8AA0-7141-B69F-3DE523BB2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2639496"/>
            <a:ext cx="6553868" cy="3216367"/>
          </a:xfrm>
          <a:prstGeom prst="rect">
            <a:avLst/>
          </a:prstGeom>
        </p:spPr>
      </p:pic>
      <p:sp>
        <p:nvSpPr>
          <p:cNvPr id="6" name="我覺得這個問題, 應該可以用 AI 來做!">
            <a:extLst>
              <a:ext uri="{FF2B5EF4-FFF2-40B4-BE49-F238E27FC236}">
                <a16:creationId xmlns:a16="http://schemas.microsoft.com/office/drawing/2014/main" xmlns="" id="{816E1872-130C-114F-9E8A-DB638A975D72}"/>
              </a:ext>
            </a:extLst>
          </p:cNvPr>
          <p:cNvSpPr txBox="1"/>
          <p:nvPr/>
        </p:nvSpPr>
        <p:spPr>
          <a:xfrm>
            <a:off x="7865253" y="2680683"/>
            <a:ext cx="3504589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0A6FB7"/>
              </a:buClr>
            </a:pPr>
            <a:r>
              <a:rPr lang="zh-TW" altLang="en-US" sz="24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最重要的大概是叫 </a:t>
            </a:r>
            <a:r>
              <a:rPr lang="en-US" altLang="zh-TW" sz="2400" b="1" kern="0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[</a:t>
            </a:r>
            <a:r>
              <a:rPr lang="en" altLang="zh-TW" sz="2400" b="1" kern="0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cls] </a:t>
            </a:r>
            <a:endParaRPr lang="en-US" altLang="zh-TW" sz="2400" b="1" kern="0" dirty="0">
              <a:solidFill>
                <a:srgbClr val="FF8E7B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sp>
        <p:nvSpPr>
          <p:cNvPr id="8" name="幻燈片編號">
            <a:extLst>
              <a:ext uri="{FF2B5EF4-FFF2-40B4-BE49-F238E27FC236}">
                <a16:creationId xmlns:a16="http://schemas.microsoft.com/office/drawing/2014/main" xmlns="" id="{10BB1093-6A09-3047-8861-8138397C3B9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9" name="我覺得這個問題, 應該可以用 AI 來做!">
            <a:extLst>
              <a:ext uri="{FF2B5EF4-FFF2-40B4-BE49-F238E27FC236}">
                <a16:creationId xmlns:a16="http://schemas.microsoft.com/office/drawing/2014/main" xmlns="" id="{FD953B6A-4812-4E91-9B60-4A2423F72B2F}"/>
              </a:ext>
            </a:extLst>
          </p:cNvPr>
          <p:cNvSpPr txBox="1"/>
          <p:nvPr/>
        </p:nvSpPr>
        <p:spPr>
          <a:xfrm>
            <a:off x="7849212" y="3073670"/>
            <a:ext cx="3496624" cy="285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句子開頭如果加上 </a:t>
            </a:r>
            <a:r>
              <a:rPr lang="en-US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[</a:t>
            </a:r>
            <a:r>
              <a:rPr lang="en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cls]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 標籤，就是告訴 </a:t>
            </a:r>
            <a:r>
              <a:rPr lang="en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BERT</a:t>
            </a:r>
            <a:r>
              <a:rPr lang="zh-TW" altLang="en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，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這不是一個字，而只是準備用來做一些分類啦等等任務的。</a:t>
            </a:r>
            <a:endParaRPr lang="en-US" altLang="zh-TW" sz="22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[</a:t>
            </a:r>
            <a:r>
              <a:rPr lang="en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cls]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 對應的向量，可以想成是我們輸入這個句子的表現向量！</a:t>
            </a:r>
            <a:endParaRPr lang="en-US" altLang="zh-TW" sz="22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0025469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22ABBFDE-4EB3-1C48-80EF-31C72E6B5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TW" dirty="0">
                <a:latin typeface="微軟正黑體" pitchFamily="34" charset="-120"/>
                <a:ea typeface="微軟正黑體" pitchFamily="34" charset="-120"/>
              </a:rPr>
              <a:t>04 </a:t>
            </a:r>
            <a:r>
              <a:rPr kumimoji="1" lang="zh-TW" altLang="en-US" dirty="0">
                <a:latin typeface="微軟正黑體" pitchFamily="34" charset="-120"/>
                <a:ea typeface="微軟正黑體" pitchFamily="34" charset="-120"/>
              </a:rPr>
              <a:t>震驚世界的 </a:t>
            </a:r>
            <a:r>
              <a:rPr kumimoji="1" lang="en-US" altLang="zh-TW" dirty="0">
                <a:latin typeface="微軟正黑體" pitchFamily="34" charset="-120"/>
                <a:ea typeface="微軟正黑體" pitchFamily="34" charset="-120"/>
              </a:rPr>
              <a:t>GPT </a:t>
            </a:r>
            <a:r>
              <a:rPr kumimoji="1" lang="zh-TW" altLang="en-US" dirty="0">
                <a:latin typeface="微軟正黑體" pitchFamily="34" charset="-120"/>
                <a:ea typeface="微軟正黑體" pitchFamily="34" charset="-120"/>
              </a:rPr>
              <a:t>唬爛王系列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1256ABC-86DC-A849-9252-E3B51D576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:a16="http://schemas.microsoft.com/office/drawing/2014/main" xmlns="" id="{0D1454D1-58D2-D347-9E2A-7E3D3C02FDA3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OpenAI</a:t>
            </a:r>
            <a:r>
              <a:rPr lang="en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的 </a:t>
            </a:r>
            <a:r>
              <a:rPr lang="en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GPT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系列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5" name="我覺得這個問題, 應該可以用 AI 來做!">
            <a:extLst>
              <a:ext uri="{FF2B5EF4-FFF2-40B4-BE49-F238E27FC236}">
                <a16:creationId xmlns:a16="http://schemas.microsoft.com/office/drawing/2014/main" xmlns="" id="{9925C3BE-F5D7-5D42-9E8F-191FC1B463DF}"/>
              </a:ext>
            </a:extLst>
          </p:cNvPr>
          <p:cNvSpPr txBox="1"/>
          <p:nvPr/>
        </p:nvSpPr>
        <p:spPr>
          <a:xfrm>
            <a:off x="6386051" y="2586891"/>
            <a:ext cx="4882123" cy="352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BERT 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剛出道時，可以說打遍天下無敵手。除了生成句子不太行。</a:t>
            </a:r>
            <a:endParaRPr lang="en-US" altLang="zh-TW" sz="22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" altLang="zh-TW" sz="22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GPT </a:t>
            </a:r>
            <a:r>
              <a:rPr lang="zh-TW" altLang="en-US" sz="22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系列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：基本架構是</a:t>
            </a:r>
            <a:r>
              <a:rPr lang="en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transformer 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的解碼器。改善了 </a:t>
            </a:r>
            <a:r>
              <a:rPr lang="en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BERT 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不太會生成一段文字的缺點，可以說是 </a:t>
            </a:r>
            <a:r>
              <a:rPr lang="en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AI 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界的唬爛王。</a:t>
            </a:r>
            <a:endParaRPr lang="en-US" altLang="zh-TW" sz="22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代價的是</a:t>
            </a:r>
            <a:r>
              <a:rPr lang="en-US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GPT-2 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總共用了 </a:t>
            </a:r>
            <a:r>
              <a:rPr lang="en-US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15 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億左右的參數！</a:t>
            </a:r>
            <a:endParaRPr lang="en-US" altLang="zh-TW" sz="22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200" b="1" kern="0" dirty="0" err="1">
                <a:latin typeface="微軟正黑體" pitchFamily="34" charset="-120"/>
                <a:ea typeface="微軟正黑體" pitchFamily="34" charset="-120"/>
                <a:sym typeface="Microsoft Sans Serif"/>
              </a:rPr>
              <a:t>OpenAI</a:t>
            </a:r>
            <a:r>
              <a:rPr lang="en-US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 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只提供 </a:t>
            </a:r>
            <a:r>
              <a:rPr lang="en-US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API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。有興趣可以去使用看看。</a:t>
            </a:r>
            <a:endParaRPr lang="en-US" altLang="zh-TW" sz="22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F9B2D3A6-31A9-B343-8673-35249FE58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35" y="2940543"/>
            <a:ext cx="5257800" cy="25603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2229BCED-FBCA-6248-8661-5423BE10F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270" y="5375520"/>
            <a:ext cx="775100" cy="775100"/>
          </a:xfrm>
          <a:prstGeom prst="rect">
            <a:avLst/>
          </a:prstGeom>
        </p:spPr>
      </p:pic>
      <p:sp>
        <p:nvSpPr>
          <p:cNvPr id="9" name="我覺得這個問題, 應該可以用 AI 來做!">
            <a:extLst>
              <a:ext uri="{FF2B5EF4-FFF2-40B4-BE49-F238E27FC236}">
                <a16:creationId xmlns:a16="http://schemas.microsoft.com/office/drawing/2014/main" xmlns="" id="{9C4969F8-FD43-1049-8A55-4D3551F66AD5}"/>
              </a:ext>
            </a:extLst>
          </p:cNvPr>
          <p:cNvSpPr txBox="1"/>
          <p:nvPr/>
        </p:nvSpPr>
        <p:spPr>
          <a:xfrm>
            <a:off x="8327467" y="5825363"/>
            <a:ext cx="3244050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0A6FB7"/>
              </a:buClr>
            </a:pPr>
            <a:r>
              <a:rPr lang="en-US" altLang="zh-TW" sz="20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https://openai.com/api/</a:t>
            </a:r>
            <a:endParaRPr lang="en-US" altLang="zh-TW" sz="20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sp>
        <p:nvSpPr>
          <p:cNvPr id="10" name="幻燈片編號">
            <a:extLst>
              <a:ext uri="{FF2B5EF4-FFF2-40B4-BE49-F238E27FC236}">
                <a16:creationId xmlns:a16="http://schemas.microsoft.com/office/drawing/2014/main" xmlns="" id="{995CEE57-753C-0840-8529-5F5E528A07D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6156384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22ABBFDE-4EB3-1C48-80EF-31C72E6B5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TW" dirty="0">
                <a:latin typeface="微軟正黑體" pitchFamily="34" charset="-120"/>
                <a:ea typeface="微軟正黑體" pitchFamily="34" charset="-120"/>
              </a:rPr>
              <a:t>05 </a:t>
            </a:r>
            <a:r>
              <a:rPr kumimoji="1" lang="zh-TW" altLang="en-US" dirty="0">
                <a:latin typeface="微軟正黑體" pitchFamily="34" charset="-120"/>
                <a:ea typeface="微軟正黑體" pitchFamily="34" charset="-120"/>
              </a:rPr>
              <a:t>如雨後春筍般出現的各種模型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1256ABC-86DC-A849-9252-E3B51D576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:a16="http://schemas.microsoft.com/office/drawing/2014/main" xmlns="" id="{4DC5751F-78EC-8B4C-9C76-C9821C1D6034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各種新的自然語言模型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5" name="我覺得這個問題, 應該可以用 AI 來做!">
            <a:extLst>
              <a:ext uri="{FF2B5EF4-FFF2-40B4-BE49-F238E27FC236}">
                <a16:creationId xmlns:a16="http://schemas.microsoft.com/office/drawing/2014/main" xmlns="" id="{5660AA6D-C826-B24C-952D-443863F5EA41}"/>
              </a:ext>
            </a:extLst>
          </p:cNvPr>
          <p:cNvSpPr txBox="1"/>
          <p:nvPr/>
        </p:nvSpPr>
        <p:spPr>
          <a:xfrm>
            <a:off x="2808272" y="4086912"/>
            <a:ext cx="3586556" cy="183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Facebook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 團隊改良</a:t>
            </a:r>
            <a:r>
              <a:rPr lang="en-US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BERT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 的 </a:t>
            </a:r>
            <a:r>
              <a:rPr lang="en-US" altLang="zh-TW" sz="22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RoBERTa</a:t>
            </a:r>
            <a:endParaRPr lang="en-US" altLang="zh-TW" sz="22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NVIDIA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 團隊提出的</a:t>
            </a:r>
            <a:r>
              <a:rPr lang="en-US" altLang="zh-TW" sz="22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MegatronLM</a:t>
            </a:r>
            <a:endParaRPr lang="en-US" altLang="zh-TW" sz="22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第三代唬爛王</a:t>
            </a:r>
            <a:r>
              <a:rPr lang="en-US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 </a:t>
            </a:r>
            <a:r>
              <a:rPr lang="en-US" altLang="zh-TW" sz="22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GPT-</a:t>
            </a:r>
            <a:r>
              <a:rPr lang="en-US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3</a:t>
            </a:r>
          </a:p>
        </p:txBody>
      </p:sp>
      <p:pic>
        <p:nvPicPr>
          <p:cNvPr id="8" name="內容版面配置區 6">
            <a:extLst>
              <a:ext uri="{FF2B5EF4-FFF2-40B4-BE49-F238E27FC236}">
                <a16:creationId xmlns:a16="http://schemas.microsoft.com/office/drawing/2014/main" xmlns="" id="{A8A4D7EB-BC28-344A-83C4-DAD4997B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11228" y="3962703"/>
            <a:ext cx="1970072" cy="226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EE8CB4D9-33EE-F046-B2A9-F5102F9F9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888" y="2467011"/>
            <a:ext cx="2347112" cy="1605051"/>
          </a:xfrm>
          <a:prstGeom prst="rect">
            <a:avLst/>
          </a:prstGeom>
        </p:spPr>
      </p:pic>
      <p:sp>
        <p:nvSpPr>
          <p:cNvPr id="10" name="我覺得這個問題, 應該可以用 AI 來做!">
            <a:extLst>
              <a:ext uri="{FF2B5EF4-FFF2-40B4-BE49-F238E27FC236}">
                <a16:creationId xmlns:a16="http://schemas.microsoft.com/office/drawing/2014/main" xmlns="" id="{1202CA1D-DE8C-A94C-AA2F-F962D05D9678}"/>
              </a:ext>
            </a:extLst>
          </p:cNvPr>
          <p:cNvSpPr txBox="1"/>
          <p:nvPr/>
        </p:nvSpPr>
        <p:spPr>
          <a:xfrm>
            <a:off x="2248086" y="2552025"/>
            <a:ext cx="2116838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0A6FB7"/>
              </a:buClr>
            </a:pP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模型參數的量一個比一個更誇張的多</a:t>
            </a:r>
            <a:endParaRPr lang="en-US" altLang="zh-TW" sz="24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sp>
        <p:nvSpPr>
          <p:cNvPr id="11" name="我覺得這個問題, 應該可以用 AI 來做!">
            <a:extLst>
              <a:ext uri="{FF2B5EF4-FFF2-40B4-BE49-F238E27FC236}">
                <a16:creationId xmlns:a16="http://schemas.microsoft.com/office/drawing/2014/main" xmlns="" id="{B92B61EA-2C4D-CF40-8948-10939483B468}"/>
              </a:ext>
            </a:extLst>
          </p:cNvPr>
          <p:cNvSpPr txBox="1"/>
          <p:nvPr/>
        </p:nvSpPr>
        <p:spPr>
          <a:xfrm>
            <a:off x="6386051" y="4115362"/>
            <a:ext cx="3270046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輕量化的 </a:t>
            </a:r>
            <a:r>
              <a:rPr lang="en" altLang="zh-TW" sz="22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DistilBERT</a:t>
            </a:r>
            <a:endParaRPr lang="en-US" altLang="zh-TW" sz="22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15" name="內容版面配置區 12">
            <a:extLst>
              <a:ext uri="{FF2B5EF4-FFF2-40B4-BE49-F238E27FC236}">
                <a16:creationId xmlns:a16="http://schemas.microsoft.com/office/drawing/2014/main" xmlns="" id="{CC8873A7-DF57-E84E-9AD1-9E251E5D7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549" y="3827615"/>
            <a:ext cx="1625600" cy="237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xmlns="" id="{AA38E760-3FC0-DB46-A362-7C36E0FE8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725" y="2444581"/>
            <a:ext cx="2695221" cy="1605321"/>
          </a:xfrm>
          <a:prstGeom prst="rect">
            <a:avLst/>
          </a:prstGeom>
        </p:spPr>
      </p:pic>
      <p:sp>
        <p:nvSpPr>
          <p:cNvPr id="18" name="我覺得這個問題, 應該可以用 AI 來做!">
            <a:extLst>
              <a:ext uri="{FF2B5EF4-FFF2-40B4-BE49-F238E27FC236}">
                <a16:creationId xmlns:a16="http://schemas.microsoft.com/office/drawing/2014/main" xmlns="" id="{22AD0947-229B-6C4A-B665-409C9A906727}"/>
              </a:ext>
            </a:extLst>
          </p:cNvPr>
          <p:cNvSpPr txBox="1"/>
          <p:nvPr/>
        </p:nvSpPr>
        <p:spPr>
          <a:xfrm>
            <a:off x="7084527" y="2593467"/>
            <a:ext cx="269522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0A6FB7"/>
              </a:buClr>
            </a:pP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也有利用大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 BERT 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訓練小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 BERT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產生的小巧版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 BERT</a:t>
            </a:r>
          </a:p>
        </p:txBody>
      </p:sp>
      <p:sp>
        <p:nvSpPr>
          <p:cNvPr id="19" name="幻燈片編號">
            <a:extLst>
              <a:ext uri="{FF2B5EF4-FFF2-40B4-BE49-F238E27FC236}">
                <a16:creationId xmlns:a16="http://schemas.microsoft.com/office/drawing/2014/main" xmlns="" id="{1C4456E9-EC15-994B-8640-49D5CB9C2D9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4210330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冒險27</Template>
  <TotalTime>273</TotalTime>
  <Words>601</Words>
  <Application>Microsoft Office PowerPoint</Application>
  <PresentationFormat>自訂</PresentationFormat>
  <Paragraphs>63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a85633pp@gmail.com</dc:creator>
  <cp:lastModifiedBy>chwa</cp:lastModifiedBy>
  <cp:revision>8</cp:revision>
  <dcterms:created xsi:type="dcterms:W3CDTF">2022-10-05T13:27:58Z</dcterms:created>
  <dcterms:modified xsi:type="dcterms:W3CDTF">2022-10-12T03:15:45Z</dcterms:modified>
</cp:coreProperties>
</file>