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notesMasterIdLst>
    <p:notesMasterId r:id="rId25"/>
  </p:notesMasterIdLst>
  <p:handoutMasterIdLst>
    <p:handoutMasterId r:id="rId26"/>
  </p:handoutMasterIdLst>
  <p:sldIdLst>
    <p:sldId id="298" r:id="rId2"/>
    <p:sldId id="359" r:id="rId3"/>
    <p:sldId id="364" r:id="rId4"/>
    <p:sldId id="365" r:id="rId5"/>
    <p:sldId id="360" r:id="rId6"/>
    <p:sldId id="366" r:id="rId7"/>
    <p:sldId id="371" r:id="rId8"/>
    <p:sldId id="361" r:id="rId9"/>
    <p:sldId id="367" r:id="rId10"/>
    <p:sldId id="368" r:id="rId11"/>
    <p:sldId id="369" r:id="rId12"/>
    <p:sldId id="372" r:id="rId13"/>
    <p:sldId id="370" r:id="rId14"/>
    <p:sldId id="377" r:id="rId15"/>
    <p:sldId id="362" r:id="rId16"/>
    <p:sldId id="373" r:id="rId17"/>
    <p:sldId id="378" r:id="rId18"/>
    <p:sldId id="379" r:id="rId19"/>
    <p:sldId id="374" r:id="rId20"/>
    <p:sldId id="380" r:id="rId21"/>
    <p:sldId id="381" r:id="rId22"/>
    <p:sldId id="305" r:id="rId23"/>
    <p:sldId id="376" r:id="rId2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931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A6FB7"/>
    <a:srgbClr val="FF8E7B"/>
    <a:srgbClr val="99DDC6"/>
    <a:srgbClr val="DAE3F3"/>
    <a:srgbClr val="577590"/>
    <a:srgbClr val="FFFBE9"/>
    <a:srgbClr val="498972"/>
    <a:srgbClr val="90BE6D"/>
    <a:srgbClr val="FFCB78"/>
    <a:srgbClr val="F372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>
        <p:scale>
          <a:sx n="70" d="100"/>
          <a:sy n="70" d="100"/>
        </p:scale>
        <p:origin x="-1003" y="-389"/>
      </p:cViewPr>
      <p:guideLst>
        <p:guide orient="horz" pos="2160"/>
        <p:guide pos="393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5" d="100"/>
          <a:sy n="55" d="100"/>
        </p:scale>
        <p:origin x="680" y="5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="" xmlns:a16="http://schemas.microsoft.com/office/drawing/2014/main" id="{97CAAA1F-F4DD-450C-A923-AD6DF0E2300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="" xmlns:a16="http://schemas.microsoft.com/office/drawing/2014/main" id="{06472379-190A-4E66-869F-A7D16D9EEDA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FE4686-08DE-4968-B5FE-398BCEB4809E}" type="datetimeFigureOut">
              <a:rPr lang="zh-TW" altLang="en-US" smtClean="0"/>
              <a:t>2022/10/14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="" xmlns:a16="http://schemas.microsoft.com/office/drawing/2014/main" id="{3A8B9A33-A1A5-4CBA-8DF3-8B2293EFB7A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="" xmlns:a16="http://schemas.microsoft.com/office/drawing/2014/main" id="{26A726FF-1FF2-4B50-BF38-F93E8C17D6A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A4EFB9-C49E-4A54-8B8A-B1A341A330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84470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92B3D9-4AD9-428E-AB4A-5D696D3CAFA4}" type="datetimeFigureOut">
              <a:rPr lang="zh-TW" altLang="en-US" smtClean="0"/>
              <a:t>2022/10/14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40A15D-B8E6-4875-B5DF-5CF5B43557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42984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標準只帶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664156" y="6387706"/>
            <a:ext cx="413576" cy="379591"/>
          </a:xfrm>
          <a:prstGeom prst="rect">
            <a:avLst/>
          </a:prstGeom>
        </p:spPr>
        <p:txBody>
          <a:bodyPr/>
          <a:lstStyle>
            <a:lvl1pPr>
              <a:defRPr b="1" i="0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fld id="{86CB4B4D-7CA3-9044-876B-883B54F8677D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30" name="圓角矩形"/>
          <p:cNvSpPr/>
          <p:nvPr/>
        </p:nvSpPr>
        <p:spPr>
          <a:xfrm>
            <a:off x="635540" y="528335"/>
            <a:ext cx="10920922" cy="719020"/>
          </a:xfrm>
          <a:prstGeom prst="roundRect">
            <a:avLst>
              <a:gd name="adj" fmla="val 44157"/>
            </a:avLst>
          </a:prstGeom>
          <a:solidFill>
            <a:srgbClr val="FFFFFF"/>
          </a:solidFill>
          <a:ln w="12700" cap="flat">
            <a:noFill/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wrap="square" lIns="50800" tIns="50800" rIns="50800" bIns="50800" numCol="1" anchor="ctr">
            <a:noAutofit/>
          </a:bodyPr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33" name="冒險01"/>
          <p:cNvSpPr txBox="1">
            <a:spLocks noGrp="1"/>
          </p:cNvSpPr>
          <p:nvPr>
            <p:ph type="body" sz="quarter" idx="14"/>
          </p:nvPr>
        </p:nvSpPr>
        <p:spPr>
          <a:xfrm>
            <a:off x="1570646" y="651241"/>
            <a:ext cx="9630811" cy="47192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SzTx/>
              <a:buNone/>
              <a:defRPr sz="3000" b="1" i="0" spc="-60">
                <a:solidFill>
                  <a:srgbClr val="E5504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endParaRPr dirty="0"/>
          </a:p>
        </p:txBody>
      </p:sp>
      <p:sp>
        <p:nvSpPr>
          <p:cNvPr id="11" name="內容版面配置區 2">
            <a:extLst>
              <a:ext uri="{FF2B5EF4-FFF2-40B4-BE49-F238E27FC236}">
                <a16:creationId xmlns="" xmlns:a16="http://schemas.microsoft.com/office/drawing/2014/main" id="{1A90F509-0962-4D77-BB37-93AF94066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10" name="形狀">
            <a:extLst>
              <a:ext uri="{FF2B5EF4-FFF2-40B4-BE49-F238E27FC236}">
                <a16:creationId xmlns="" xmlns:a16="http://schemas.microsoft.com/office/drawing/2014/main" id="{91F63CD3-D26C-40D0-A908-E258A52DC904}"/>
              </a:ext>
            </a:extLst>
          </p:cNvPr>
          <p:cNvSpPr/>
          <p:nvPr userDrawn="1"/>
        </p:nvSpPr>
        <p:spPr>
          <a:xfrm>
            <a:off x="894047" y="618927"/>
            <a:ext cx="475129" cy="5365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338" h="21507" extrusionOk="0">
                <a:moveTo>
                  <a:pt x="9105" y="6"/>
                </a:moveTo>
                <a:cubicBezTo>
                  <a:pt x="7285" y="65"/>
                  <a:pt x="5468" y="611"/>
                  <a:pt x="3888" y="1688"/>
                </a:cubicBezTo>
                <a:cubicBezTo>
                  <a:pt x="-325" y="4560"/>
                  <a:pt x="-1262" y="10111"/>
                  <a:pt x="1805" y="14057"/>
                </a:cubicBezTo>
                <a:cubicBezTo>
                  <a:pt x="4439" y="17445"/>
                  <a:pt x="9304" y="18637"/>
                  <a:pt x="13373" y="16896"/>
                </a:cubicBezTo>
                <a:lnTo>
                  <a:pt x="13665" y="16773"/>
                </a:lnTo>
                <a:lnTo>
                  <a:pt x="13826" y="17025"/>
                </a:lnTo>
                <a:cubicBezTo>
                  <a:pt x="13840" y="17046"/>
                  <a:pt x="13850" y="17060"/>
                  <a:pt x="13862" y="17075"/>
                </a:cubicBezTo>
                <a:lnTo>
                  <a:pt x="17312" y="21507"/>
                </a:lnTo>
                <a:cubicBezTo>
                  <a:pt x="18351" y="20932"/>
                  <a:pt x="19362" y="20301"/>
                  <a:pt x="20338" y="19601"/>
                </a:cubicBezTo>
                <a:lnTo>
                  <a:pt x="16811" y="15068"/>
                </a:lnTo>
                <a:cubicBezTo>
                  <a:pt x="16783" y="15033"/>
                  <a:pt x="16753" y="15003"/>
                  <a:pt x="16721" y="14973"/>
                </a:cubicBezTo>
                <a:lnTo>
                  <a:pt x="16494" y="14755"/>
                </a:lnTo>
                <a:lnTo>
                  <a:pt x="16697" y="14521"/>
                </a:lnTo>
                <a:cubicBezTo>
                  <a:pt x="19481" y="11400"/>
                  <a:pt x="19646" y="6926"/>
                  <a:pt x="17091" y="3639"/>
                </a:cubicBezTo>
                <a:cubicBezTo>
                  <a:pt x="15174" y="1173"/>
                  <a:pt x="12138" y="-93"/>
                  <a:pt x="9105" y="6"/>
                </a:cubicBezTo>
                <a:close/>
                <a:moveTo>
                  <a:pt x="9135" y="1850"/>
                </a:moveTo>
                <a:cubicBezTo>
                  <a:pt x="9623" y="1832"/>
                  <a:pt x="10115" y="1861"/>
                  <a:pt x="10609" y="1934"/>
                </a:cubicBezTo>
                <a:cubicBezTo>
                  <a:pt x="12584" y="2225"/>
                  <a:pt x="14318" y="3213"/>
                  <a:pt x="15491" y="4723"/>
                </a:cubicBezTo>
                <a:cubicBezTo>
                  <a:pt x="17917" y="7844"/>
                  <a:pt x="17183" y="12232"/>
                  <a:pt x="13850" y="14504"/>
                </a:cubicBezTo>
                <a:cubicBezTo>
                  <a:pt x="12525" y="15407"/>
                  <a:pt x="10983" y="15845"/>
                  <a:pt x="9457" y="15845"/>
                </a:cubicBezTo>
                <a:cubicBezTo>
                  <a:pt x="7146" y="15845"/>
                  <a:pt x="4866" y="14847"/>
                  <a:pt x="3405" y="12967"/>
                </a:cubicBezTo>
                <a:cubicBezTo>
                  <a:pt x="979" y="9846"/>
                  <a:pt x="1713" y="5458"/>
                  <a:pt x="5046" y="3186"/>
                </a:cubicBezTo>
                <a:cubicBezTo>
                  <a:pt x="6255" y="2362"/>
                  <a:pt x="7670" y="1904"/>
                  <a:pt x="9135" y="1850"/>
                </a:cubicBezTo>
                <a:close/>
              </a:path>
            </a:pathLst>
          </a:custGeom>
          <a:solidFill>
            <a:srgbClr val="90BE6D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</p:spTree>
    <p:extLst>
      <p:ext uri="{BB962C8B-B14F-4D97-AF65-F5344CB8AC3E}">
        <p14:creationId xmlns:p14="http://schemas.microsoft.com/office/powerpoint/2010/main" val="3951539816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upyter Noteboo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圓角矩形"/>
          <p:cNvSpPr/>
          <p:nvPr/>
        </p:nvSpPr>
        <p:spPr>
          <a:xfrm>
            <a:off x="228574" y="323849"/>
            <a:ext cx="11732842" cy="5638385"/>
          </a:xfrm>
          <a:prstGeom prst="roundRect">
            <a:avLst>
              <a:gd name="adj" fmla="val 3104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31" name="形狀"/>
          <p:cNvSpPr/>
          <p:nvPr/>
        </p:nvSpPr>
        <p:spPr>
          <a:xfrm>
            <a:off x="228600" y="247650"/>
            <a:ext cx="11732816" cy="11009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13" y="0"/>
                </a:moveTo>
                <a:cubicBezTo>
                  <a:pt x="362" y="0"/>
                  <a:pt x="272" y="1"/>
                  <a:pt x="212" y="269"/>
                </a:cubicBezTo>
                <a:cubicBezTo>
                  <a:pt x="125" y="605"/>
                  <a:pt x="57" y="1333"/>
                  <a:pt x="25" y="2258"/>
                </a:cubicBezTo>
                <a:cubicBezTo>
                  <a:pt x="0" y="2900"/>
                  <a:pt x="0" y="3862"/>
                  <a:pt x="0" y="5466"/>
                </a:cubicBezTo>
                <a:lnTo>
                  <a:pt x="0" y="21600"/>
                </a:lnTo>
                <a:lnTo>
                  <a:pt x="21600" y="21600"/>
                </a:lnTo>
                <a:lnTo>
                  <a:pt x="21600" y="5466"/>
                </a:lnTo>
                <a:cubicBezTo>
                  <a:pt x="21600" y="3862"/>
                  <a:pt x="21600" y="2900"/>
                  <a:pt x="21575" y="2258"/>
                </a:cubicBezTo>
                <a:cubicBezTo>
                  <a:pt x="21543" y="1333"/>
                  <a:pt x="21475" y="605"/>
                  <a:pt x="21388" y="269"/>
                </a:cubicBezTo>
                <a:cubicBezTo>
                  <a:pt x="21328" y="1"/>
                  <a:pt x="21238" y="0"/>
                  <a:pt x="21087" y="0"/>
                </a:cubicBezTo>
                <a:lnTo>
                  <a:pt x="513" y="0"/>
                </a:lnTo>
                <a:close/>
              </a:path>
            </a:pathLst>
          </a:custGeom>
          <a:solidFill>
            <a:srgbClr val="DEDEDE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32" name="矩形"/>
          <p:cNvSpPr/>
          <p:nvPr userDrawn="1"/>
        </p:nvSpPr>
        <p:spPr>
          <a:xfrm>
            <a:off x="432" y="6366739"/>
            <a:ext cx="12328397" cy="489966"/>
          </a:xfrm>
          <a:prstGeom prst="rect">
            <a:avLst/>
          </a:prstGeom>
          <a:solidFill>
            <a:srgbClr val="F3722C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34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664156" y="6387706"/>
            <a:ext cx="413576" cy="379591"/>
          </a:xfrm>
          <a:prstGeom prst="rect">
            <a:avLst/>
          </a:prstGeom>
        </p:spPr>
        <p:txBody>
          <a:bodyPr/>
          <a:lstStyle>
            <a:lvl1pPr>
              <a:defRPr b="1" i="0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fld id="{86CB4B4D-7CA3-9044-876B-883B54F8677D}" type="slidenum">
              <a:rPr lang="en-US" altLang="zh-TW" smtClean="0"/>
              <a:pPr/>
              <a:t>‹#›</a:t>
            </a:fld>
            <a:endParaRPr lang="en-US" altLang="zh-TW"/>
          </a:p>
        </p:txBody>
      </p:sp>
      <p:grpSp>
        <p:nvGrpSpPr>
          <p:cNvPr id="137" name="群組"/>
          <p:cNvGrpSpPr/>
          <p:nvPr/>
        </p:nvGrpSpPr>
        <p:grpSpPr>
          <a:xfrm>
            <a:off x="1783736" y="430098"/>
            <a:ext cx="9854284" cy="648793"/>
            <a:chOff x="0" y="0"/>
            <a:chExt cx="19708566" cy="1297585"/>
          </a:xfrm>
        </p:grpSpPr>
        <p:sp>
          <p:nvSpPr>
            <p:cNvPr id="135" name="圓角矩形"/>
            <p:cNvSpPr/>
            <p:nvPr/>
          </p:nvSpPr>
          <p:spPr>
            <a:xfrm>
              <a:off x="0" y="0"/>
              <a:ext cx="19708567" cy="1297586"/>
            </a:xfrm>
            <a:prstGeom prst="roundRect">
              <a:avLst>
                <a:gd name="adj" fmla="val 44157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>
              <a:outerShdw blurRad="635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136" name="形狀"/>
            <p:cNvSpPr/>
            <p:nvPr/>
          </p:nvSpPr>
          <p:spPr>
            <a:xfrm>
              <a:off x="342663" y="191611"/>
              <a:ext cx="857446" cy="9682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38" h="21507" extrusionOk="0">
                  <a:moveTo>
                    <a:pt x="9105" y="6"/>
                  </a:moveTo>
                  <a:cubicBezTo>
                    <a:pt x="7285" y="65"/>
                    <a:pt x="5468" y="611"/>
                    <a:pt x="3888" y="1688"/>
                  </a:cubicBezTo>
                  <a:cubicBezTo>
                    <a:pt x="-325" y="4560"/>
                    <a:pt x="-1262" y="10111"/>
                    <a:pt x="1805" y="14057"/>
                  </a:cubicBezTo>
                  <a:cubicBezTo>
                    <a:pt x="4439" y="17445"/>
                    <a:pt x="9304" y="18637"/>
                    <a:pt x="13373" y="16896"/>
                  </a:cubicBezTo>
                  <a:lnTo>
                    <a:pt x="13665" y="16773"/>
                  </a:lnTo>
                  <a:lnTo>
                    <a:pt x="13826" y="17025"/>
                  </a:lnTo>
                  <a:cubicBezTo>
                    <a:pt x="13840" y="17046"/>
                    <a:pt x="13850" y="17060"/>
                    <a:pt x="13862" y="17075"/>
                  </a:cubicBezTo>
                  <a:lnTo>
                    <a:pt x="17312" y="21507"/>
                  </a:lnTo>
                  <a:cubicBezTo>
                    <a:pt x="18351" y="20932"/>
                    <a:pt x="19362" y="20301"/>
                    <a:pt x="20338" y="19601"/>
                  </a:cubicBezTo>
                  <a:lnTo>
                    <a:pt x="16811" y="15068"/>
                  </a:lnTo>
                  <a:cubicBezTo>
                    <a:pt x="16783" y="15033"/>
                    <a:pt x="16753" y="15003"/>
                    <a:pt x="16721" y="14973"/>
                  </a:cubicBezTo>
                  <a:lnTo>
                    <a:pt x="16494" y="14755"/>
                  </a:lnTo>
                  <a:lnTo>
                    <a:pt x="16697" y="14521"/>
                  </a:lnTo>
                  <a:cubicBezTo>
                    <a:pt x="19481" y="11400"/>
                    <a:pt x="19646" y="6926"/>
                    <a:pt x="17091" y="3639"/>
                  </a:cubicBezTo>
                  <a:cubicBezTo>
                    <a:pt x="15174" y="1173"/>
                    <a:pt x="12138" y="-93"/>
                    <a:pt x="9105" y="6"/>
                  </a:cubicBezTo>
                  <a:close/>
                  <a:moveTo>
                    <a:pt x="9135" y="1850"/>
                  </a:moveTo>
                  <a:cubicBezTo>
                    <a:pt x="9623" y="1832"/>
                    <a:pt x="10115" y="1861"/>
                    <a:pt x="10609" y="1934"/>
                  </a:cubicBezTo>
                  <a:cubicBezTo>
                    <a:pt x="12584" y="2225"/>
                    <a:pt x="14318" y="3213"/>
                    <a:pt x="15491" y="4723"/>
                  </a:cubicBezTo>
                  <a:cubicBezTo>
                    <a:pt x="17917" y="7844"/>
                    <a:pt x="17183" y="12232"/>
                    <a:pt x="13850" y="14504"/>
                  </a:cubicBezTo>
                  <a:cubicBezTo>
                    <a:pt x="12525" y="15407"/>
                    <a:pt x="10983" y="15845"/>
                    <a:pt x="9457" y="15845"/>
                  </a:cubicBezTo>
                  <a:cubicBezTo>
                    <a:pt x="7146" y="15845"/>
                    <a:pt x="4866" y="14847"/>
                    <a:pt x="3405" y="12967"/>
                  </a:cubicBezTo>
                  <a:cubicBezTo>
                    <a:pt x="979" y="9846"/>
                    <a:pt x="1713" y="5458"/>
                    <a:pt x="5046" y="3186"/>
                  </a:cubicBezTo>
                  <a:cubicBezTo>
                    <a:pt x="6255" y="2362"/>
                    <a:pt x="7670" y="1904"/>
                    <a:pt x="9135" y="1850"/>
                  </a:cubicBezTo>
                  <a:close/>
                </a:path>
              </a:pathLst>
            </a:custGeom>
            <a:solidFill>
              <a:srgbClr val="90BE6D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sp>
        <p:nvSpPr>
          <p:cNvPr id="138" name="冒險01"/>
          <p:cNvSpPr txBox="1">
            <a:spLocks noGrp="1"/>
          </p:cNvSpPr>
          <p:nvPr>
            <p:ph type="body" sz="quarter" idx="14"/>
          </p:nvPr>
        </p:nvSpPr>
        <p:spPr>
          <a:xfrm>
            <a:off x="2586638" y="518533"/>
            <a:ext cx="8832568" cy="47192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SzTx/>
              <a:buNone/>
              <a:defRPr sz="3000" b="1" i="0" spc="-60">
                <a:solidFill>
                  <a:srgbClr val="E5504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endParaRPr dirty="0"/>
          </a:p>
        </p:txBody>
      </p:sp>
      <p:sp>
        <p:nvSpPr>
          <p:cNvPr id="140" name="圓形"/>
          <p:cNvSpPr/>
          <p:nvPr/>
        </p:nvSpPr>
        <p:spPr>
          <a:xfrm>
            <a:off x="632225" y="625787"/>
            <a:ext cx="257416" cy="257416"/>
          </a:xfrm>
          <a:prstGeom prst="ellipse">
            <a:avLst/>
          </a:prstGeom>
          <a:solidFill>
            <a:srgbClr val="EC6B5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41" name="圓形"/>
          <p:cNvSpPr/>
          <p:nvPr/>
        </p:nvSpPr>
        <p:spPr>
          <a:xfrm>
            <a:off x="971398" y="625787"/>
            <a:ext cx="257416" cy="257416"/>
          </a:xfrm>
          <a:prstGeom prst="ellipse">
            <a:avLst/>
          </a:prstGeom>
          <a:solidFill>
            <a:srgbClr val="F4C04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42" name="圓形"/>
          <p:cNvSpPr/>
          <p:nvPr/>
        </p:nvSpPr>
        <p:spPr>
          <a:xfrm>
            <a:off x="1310571" y="625787"/>
            <a:ext cx="257416" cy="257416"/>
          </a:xfrm>
          <a:prstGeom prst="ellipse">
            <a:avLst/>
          </a:prstGeom>
          <a:solidFill>
            <a:srgbClr val="62C756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4" name="文字方塊 13">
            <a:extLst>
              <a:ext uri="{FF2B5EF4-FFF2-40B4-BE49-F238E27FC236}">
                <a16:creationId xmlns="" xmlns:a16="http://schemas.microsoft.com/office/drawing/2014/main" id="{860B3BFE-2F1C-4E24-93EC-C96B839251F8}"/>
              </a:ext>
            </a:extLst>
          </p:cNvPr>
          <p:cNvSpPr txBox="1"/>
          <p:nvPr userDrawn="1"/>
        </p:nvSpPr>
        <p:spPr>
          <a:xfrm>
            <a:off x="69388" y="6167469"/>
            <a:ext cx="7082526" cy="65094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lvl="0" indent="0" algn="l" defTabSz="1219169" rtl="0" eaLnBrk="1" fontAlgn="auto" latinLnBrk="0" hangingPunct="0">
              <a:lnSpc>
                <a:spcPct val="11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《</a:t>
            </a:r>
            <a:r>
              <a:rPr lang="zh-TW" altLang="en-US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少年</a:t>
            </a:r>
            <a:r>
              <a:rPr lang="en-US" altLang="zh-TW" sz="1800" b="1" i="0" dirty="0" err="1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Py</a:t>
            </a:r>
            <a:r>
              <a:rPr lang="zh-TW" altLang="en-US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的大冒險</a:t>
            </a:r>
            <a:r>
              <a:rPr lang="en-US" altLang="zh-TW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-</a:t>
            </a:r>
            <a:r>
              <a:rPr lang="zh-TW" altLang="en-US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成為</a:t>
            </a:r>
            <a:r>
              <a:rPr lang="en-US" altLang="zh-TW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Python AI </a:t>
            </a:r>
            <a:r>
              <a:rPr lang="zh-TW" altLang="en-US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深度學習達人的第一門課</a:t>
            </a:r>
            <a:r>
              <a:rPr lang="en-US" altLang="zh-TW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》III-31</a:t>
            </a:r>
          </a:p>
        </p:txBody>
      </p:sp>
    </p:spTree>
    <p:extLst>
      <p:ext uri="{BB962C8B-B14F-4D97-AF65-F5344CB8AC3E}">
        <p14:creationId xmlns:p14="http://schemas.microsoft.com/office/powerpoint/2010/main" val="706052108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準只帶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664156" y="6387706"/>
            <a:ext cx="413576" cy="379591"/>
          </a:xfrm>
          <a:prstGeom prst="rect">
            <a:avLst/>
          </a:prstGeom>
        </p:spPr>
        <p:txBody>
          <a:bodyPr/>
          <a:lstStyle>
            <a:lvl1pPr>
              <a:defRPr b="1" i="0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fld id="{86CB4B4D-7CA3-9044-876B-883B54F8677D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30" name="圓角矩形"/>
          <p:cNvSpPr/>
          <p:nvPr/>
        </p:nvSpPr>
        <p:spPr>
          <a:xfrm>
            <a:off x="635540" y="528335"/>
            <a:ext cx="10920922" cy="719020"/>
          </a:xfrm>
          <a:prstGeom prst="roundRect">
            <a:avLst>
              <a:gd name="adj" fmla="val 44157"/>
            </a:avLst>
          </a:prstGeom>
          <a:solidFill>
            <a:srgbClr val="FFFFFF"/>
          </a:solidFill>
          <a:ln w="12700" cap="flat">
            <a:noFill/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wrap="square" lIns="50800" tIns="50800" rIns="50800" bIns="50800" numCol="1" anchor="ctr">
            <a:noAutofit/>
          </a:bodyPr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33" name="冒險01"/>
          <p:cNvSpPr txBox="1">
            <a:spLocks noGrp="1"/>
          </p:cNvSpPr>
          <p:nvPr>
            <p:ph type="body" sz="quarter" idx="14" hasCustomPrompt="1"/>
          </p:nvPr>
        </p:nvSpPr>
        <p:spPr>
          <a:xfrm>
            <a:off x="1570646" y="651241"/>
            <a:ext cx="9630811" cy="47192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SzTx/>
              <a:buNone/>
              <a:defRPr sz="3000" b="1" i="0" spc="-60">
                <a:solidFill>
                  <a:srgbClr val="E5504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dirty="0" err="1"/>
              <a:t>冒險</a:t>
            </a:r>
            <a:r>
              <a:rPr lang="zh-TW" altLang="en-US" dirty="0"/>
              <a:t>旅程</a:t>
            </a:r>
            <a:endParaRPr dirty="0"/>
          </a:p>
        </p:txBody>
      </p:sp>
      <p:sp>
        <p:nvSpPr>
          <p:cNvPr id="11" name="內容版面配置區 2">
            <a:extLst>
              <a:ext uri="{FF2B5EF4-FFF2-40B4-BE49-F238E27FC236}">
                <a16:creationId xmlns="" xmlns:a16="http://schemas.microsoft.com/office/drawing/2014/main" id="{1A90F509-0962-4D77-BB37-93AF94066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pic>
        <p:nvPicPr>
          <p:cNvPr id="9" name="內容版面配置區 4">
            <a:extLst>
              <a:ext uri="{FF2B5EF4-FFF2-40B4-BE49-F238E27FC236}">
                <a16:creationId xmlns="" xmlns:a16="http://schemas.microsoft.com/office/drawing/2014/main" id="{9311D026-6379-4932-929E-12636B522C5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32969" y="323829"/>
            <a:ext cx="744854" cy="923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484344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標題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664156" y="6387706"/>
            <a:ext cx="413576" cy="379591"/>
          </a:xfrm>
          <a:prstGeom prst="rect">
            <a:avLst/>
          </a:prstGeom>
        </p:spPr>
        <p:txBody>
          <a:bodyPr/>
          <a:lstStyle>
            <a:lvl1pPr>
              <a:defRPr b="1" i="0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fld id="{86CB4B4D-7CA3-9044-876B-883B54F8677D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  <p:sp>
        <p:nvSpPr>
          <p:cNvPr id="42" name="圓角矩形"/>
          <p:cNvSpPr/>
          <p:nvPr/>
        </p:nvSpPr>
        <p:spPr>
          <a:xfrm>
            <a:off x="635540" y="512751"/>
            <a:ext cx="10920921" cy="719019"/>
          </a:xfrm>
          <a:prstGeom prst="roundRect">
            <a:avLst>
              <a:gd name="adj" fmla="val 44157"/>
            </a:avLst>
          </a:prstGeom>
          <a:solidFill>
            <a:srgbClr val="FFFFFF"/>
          </a:solidFill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43" name="圓角矩形"/>
          <p:cNvSpPr/>
          <p:nvPr/>
        </p:nvSpPr>
        <p:spPr>
          <a:xfrm>
            <a:off x="959886" y="977952"/>
            <a:ext cx="10409488" cy="5077595"/>
          </a:xfrm>
          <a:prstGeom prst="roundRect">
            <a:avLst>
              <a:gd name="adj" fmla="val 5428"/>
            </a:avLst>
          </a:prstGeom>
          <a:solidFill>
            <a:srgbClr val="FFCB78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sp>
        <p:nvSpPr>
          <p:cNvPr id="44" name="形狀"/>
          <p:cNvSpPr/>
          <p:nvPr/>
        </p:nvSpPr>
        <p:spPr>
          <a:xfrm>
            <a:off x="825417" y="618927"/>
            <a:ext cx="475129" cy="5365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338" h="21507" extrusionOk="0">
                <a:moveTo>
                  <a:pt x="9105" y="6"/>
                </a:moveTo>
                <a:cubicBezTo>
                  <a:pt x="7285" y="65"/>
                  <a:pt x="5468" y="611"/>
                  <a:pt x="3888" y="1688"/>
                </a:cubicBezTo>
                <a:cubicBezTo>
                  <a:pt x="-325" y="4560"/>
                  <a:pt x="-1262" y="10111"/>
                  <a:pt x="1805" y="14057"/>
                </a:cubicBezTo>
                <a:cubicBezTo>
                  <a:pt x="4439" y="17445"/>
                  <a:pt x="9304" y="18637"/>
                  <a:pt x="13373" y="16896"/>
                </a:cubicBezTo>
                <a:lnTo>
                  <a:pt x="13665" y="16773"/>
                </a:lnTo>
                <a:lnTo>
                  <a:pt x="13826" y="17025"/>
                </a:lnTo>
                <a:cubicBezTo>
                  <a:pt x="13840" y="17046"/>
                  <a:pt x="13850" y="17060"/>
                  <a:pt x="13862" y="17075"/>
                </a:cubicBezTo>
                <a:lnTo>
                  <a:pt x="17312" y="21507"/>
                </a:lnTo>
                <a:cubicBezTo>
                  <a:pt x="18351" y="20932"/>
                  <a:pt x="19362" y="20301"/>
                  <a:pt x="20338" y="19601"/>
                </a:cubicBezTo>
                <a:lnTo>
                  <a:pt x="16811" y="15068"/>
                </a:lnTo>
                <a:cubicBezTo>
                  <a:pt x="16783" y="15033"/>
                  <a:pt x="16753" y="15003"/>
                  <a:pt x="16721" y="14973"/>
                </a:cubicBezTo>
                <a:lnTo>
                  <a:pt x="16494" y="14755"/>
                </a:lnTo>
                <a:lnTo>
                  <a:pt x="16697" y="14521"/>
                </a:lnTo>
                <a:cubicBezTo>
                  <a:pt x="19481" y="11400"/>
                  <a:pt x="19646" y="6926"/>
                  <a:pt x="17091" y="3639"/>
                </a:cubicBezTo>
                <a:cubicBezTo>
                  <a:pt x="15174" y="1173"/>
                  <a:pt x="12138" y="-93"/>
                  <a:pt x="9105" y="6"/>
                </a:cubicBezTo>
                <a:close/>
                <a:moveTo>
                  <a:pt x="9135" y="1850"/>
                </a:moveTo>
                <a:cubicBezTo>
                  <a:pt x="9623" y="1832"/>
                  <a:pt x="10115" y="1861"/>
                  <a:pt x="10609" y="1934"/>
                </a:cubicBezTo>
                <a:cubicBezTo>
                  <a:pt x="12584" y="2225"/>
                  <a:pt x="14318" y="3213"/>
                  <a:pt x="15491" y="4723"/>
                </a:cubicBezTo>
                <a:cubicBezTo>
                  <a:pt x="17917" y="7844"/>
                  <a:pt x="17183" y="12232"/>
                  <a:pt x="13850" y="14504"/>
                </a:cubicBezTo>
                <a:cubicBezTo>
                  <a:pt x="12525" y="15407"/>
                  <a:pt x="10983" y="15845"/>
                  <a:pt x="9457" y="15845"/>
                </a:cubicBezTo>
                <a:cubicBezTo>
                  <a:pt x="7146" y="15845"/>
                  <a:pt x="4866" y="14847"/>
                  <a:pt x="3405" y="12967"/>
                </a:cubicBezTo>
                <a:cubicBezTo>
                  <a:pt x="979" y="9846"/>
                  <a:pt x="1713" y="5458"/>
                  <a:pt x="5046" y="3186"/>
                </a:cubicBezTo>
                <a:cubicBezTo>
                  <a:pt x="6255" y="2362"/>
                  <a:pt x="7670" y="1904"/>
                  <a:pt x="9135" y="1850"/>
                </a:cubicBezTo>
                <a:close/>
              </a:path>
            </a:pathLst>
          </a:custGeom>
          <a:solidFill>
            <a:srgbClr val="90BE6D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grpSp>
        <p:nvGrpSpPr>
          <p:cNvPr id="47" name="群組"/>
          <p:cNvGrpSpPr/>
          <p:nvPr userDrawn="1"/>
        </p:nvGrpSpPr>
        <p:grpSpPr>
          <a:xfrm>
            <a:off x="704170" y="512751"/>
            <a:ext cx="10920922" cy="719020"/>
            <a:chOff x="0" y="0"/>
            <a:chExt cx="21841841" cy="1438038"/>
          </a:xfrm>
        </p:grpSpPr>
        <p:sp>
          <p:nvSpPr>
            <p:cNvPr id="45" name="圓角矩形"/>
            <p:cNvSpPr/>
            <p:nvPr/>
          </p:nvSpPr>
          <p:spPr>
            <a:xfrm>
              <a:off x="0" y="0"/>
              <a:ext cx="21841841" cy="1438038"/>
            </a:xfrm>
            <a:prstGeom prst="roundRect">
              <a:avLst>
                <a:gd name="adj" fmla="val 44157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 dirty="0"/>
            </a:p>
          </p:txBody>
        </p:sp>
        <p:sp>
          <p:nvSpPr>
            <p:cNvPr id="46" name="形狀"/>
            <p:cNvSpPr/>
            <p:nvPr userDrawn="1"/>
          </p:nvSpPr>
          <p:spPr>
            <a:xfrm>
              <a:off x="379753" y="212351"/>
              <a:ext cx="950257" cy="10731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38" h="21507" extrusionOk="0">
                  <a:moveTo>
                    <a:pt x="9105" y="6"/>
                  </a:moveTo>
                  <a:cubicBezTo>
                    <a:pt x="7285" y="65"/>
                    <a:pt x="5468" y="611"/>
                    <a:pt x="3888" y="1688"/>
                  </a:cubicBezTo>
                  <a:cubicBezTo>
                    <a:pt x="-325" y="4560"/>
                    <a:pt x="-1262" y="10111"/>
                    <a:pt x="1805" y="14057"/>
                  </a:cubicBezTo>
                  <a:cubicBezTo>
                    <a:pt x="4439" y="17445"/>
                    <a:pt x="9304" y="18637"/>
                    <a:pt x="13373" y="16896"/>
                  </a:cubicBezTo>
                  <a:lnTo>
                    <a:pt x="13665" y="16773"/>
                  </a:lnTo>
                  <a:lnTo>
                    <a:pt x="13826" y="17025"/>
                  </a:lnTo>
                  <a:cubicBezTo>
                    <a:pt x="13840" y="17046"/>
                    <a:pt x="13850" y="17060"/>
                    <a:pt x="13862" y="17075"/>
                  </a:cubicBezTo>
                  <a:lnTo>
                    <a:pt x="17312" y="21507"/>
                  </a:lnTo>
                  <a:cubicBezTo>
                    <a:pt x="18351" y="20932"/>
                    <a:pt x="19362" y="20301"/>
                    <a:pt x="20338" y="19601"/>
                  </a:cubicBezTo>
                  <a:lnTo>
                    <a:pt x="16811" y="15068"/>
                  </a:lnTo>
                  <a:cubicBezTo>
                    <a:pt x="16783" y="15033"/>
                    <a:pt x="16753" y="15003"/>
                    <a:pt x="16721" y="14973"/>
                  </a:cubicBezTo>
                  <a:lnTo>
                    <a:pt x="16494" y="14755"/>
                  </a:lnTo>
                  <a:lnTo>
                    <a:pt x="16697" y="14521"/>
                  </a:lnTo>
                  <a:cubicBezTo>
                    <a:pt x="19481" y="11400"/>
                    <a:pt x="19646" y="6926"/>
                    <a:pt x="17091" y="3639"/>
                  </a:cubicBezTo>
                  <a:cubicBezTo>
                    <a:pt x="15174" y="1173"/>
                    <a:pt x="12138" y="-93"/>
                    <a:pt x="9105" y="6"/>
                  </a:cubicBezTo>
                  <a:close/>
                  <a:moveTo>
                    <a:pt x="9135" y="1850"/>
                  </a:moveTo>
                  <a:cubicBezTo>
                    <a:pt x="9623" y="1832"/>
                    <a:pt x="10115" y="1861"/>
                    <a:pt x="10609" y="1934"/>
                  </a:cubicBezTo>
                  <a:cubicBezTo>
                    <a:pt x="12584" y="2225"/>
                    <a:pt x="14318" y="3213"/>
                    <a:pt x="15491" y="4723"/>
                  </a:cubicBezTo>
                  <a:cubicBezTo>
                    <a:pt x="17917" y="7844"/>
                    <a:pt x="17183" y="12232"/>
                    <a:pt x="13850" y="14504"/>
                  </a:cubicBezTo>
                  <a:cubicBezTo>
                    <a:pt x="12525" y="15407"/>
                    <a:pt x="10983" y="15845"/>
                    <a:pt x="9457" y="15845"/>
                  </a:cubicBezTo>
                  <a:cubicBezTo>
                    <a:pt x="7146" y="15845"/>
                    <a:pt x="4866" y="14847"/>
                    <a:pt x="3405" y="12967"/>
                  </a:cubicBezTo>
                  <a:cubicBezTo>
                    <a:pt x="979" y="9846"/>
                    <a:pt x="1713" y="5458"/>
                    <a:pt x="5046" y="3186"/>
                  </a:cubicBezTo>
                  <a:cubicBezTo>
                    <a:pt x="6255" y="2362"/>
                    <a:pt x="7670" y="1904"/>
                    <a:pt x="9135" y="1850"/>
                  </a:cubicBezTo>
                  <a:close/>
                </a:path>
              </a:pathLst>
            </a:custGeom>
            <a:solidFill>
              <a:srgbClr val="498972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 dirty="0"/>
            </a:p>
          </p:txBody>
        </p:sp>
      </p:grpSp>
      <p:sp>
        <p:nvSpPr>
          <p:cNvPr id="48" name="圓形"/>
          <p:cNvSpPr/>
          <p:nvPr/>
        </p:nvSpPr>
        <p:spPr>
          <a:xfrm>
            <a:off x="5283260" y="1771313"/>
            <a:ext cx="1762740" cy="1762740"/>
          </a:xfrm>
          <a:prstGeom prst="ellipse">
            <a:avLst/>
          </a:prstGeom>
          <a:solidFill>
            <a:srgbClr val="498972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sp>
        <p:nvSpPr>
          <p:cNvPr id="49" name="影像"/>
          <p:cNvSpPr>
            <a:spLocks noGrp="1"/>
          </p:cNvSpPr>
          <p:nvPr>
            <p:ph type="pic" sz="quarter" idx="14"/>
          </p:nvPr>
        </p:nvSpPr>
        <p:spPr>
          <a:xfrm>
            <a:off x="5442350" y="1868893"/>
            <a:ext cx="1444561" cy="201121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 dirty="0"/>
          </a:p>
        </p:txBody>
      </p:sp>
      <p:sp>
        <p:nvSpPr>
          <p:cNvPr id="50" name="開啟 Jupyter Notebook"/>
          <p:cNvSpPr txBox="1">
            <a:spLocks noGrp="1"/>
          </p:cNvSpPr>
          <p:nvPr>
            <p:ph type="body" sz="quarter" idx="15"/>
          </p:nvPr>
        </p:nvSpPr>
        <p:spPr>
          <a:xfrm>
            <a:off x="979947" y="4505145"/>
            <a:ext cx="10369364" cy="890500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6400" b="1" i="0" spc="-128">
                <a:solidFill>
                  <a:schemeClr val="tx1">
                    <a:lumMod val="95000"/>
                    <a:lumOff val="5000"/>
                    <a:alpha val="77331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dirty="0" err="1"/>
              <a:t>開啟</a:t>
            </a:r>
            <a:r>
              <a:rPr dirty="0"/>
              <a:t> </a:t>
            </a:r>
            <a:r>
              <a:rPr dirty="0" err="1"/>
              <a:t>Jupyter</a:t>
            </a:r>
            <a:r>
              <a:rPr dirty="0"/>
              <a:t> Notebook</a:t>
            </a:r>
          </a:p>
        </p:txBody>
      </p:sp>
      <p:sp>
        <p:nvSpPr>
          <p:cNvPr id="51" name="冒險01"/>
          <p:cNvSpPr txBox="1">
            <a:spLocks noGrp="1"/>
          </p:cNvSpPr>
          <p:nvPr>
            <p:ph type="body" sz="quarter" idx="16"/>
          </p:nvPr>
        </p:nvSpPr>
        <p:spPr>
          <a:xfrm>
            <a:off x="1570646" y="651241"/>
            <a:ext cx="9630811" cy="47192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SzTx/>
              <a:buNone/>
              <a:defRPr sz="3000" b="1" i="0" spc="-60">
                <a:solidFill>
                  <a:schemeClr val="accent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dirty="0"/>
              <a:t>冒險01</a:t>
            </a:r>
          </a:p>
        </p:txBody>
      </p:sp>
      <p:pic>
        <p:nvPicPr>
          <p:cNvPr id="15" name="影像" descr="影像">
            <a:extLst>
              <a:ext uri="{FF2B5EF4-FFF2-40B4-BE49-F238E27FC236}">
                <a16:creationId xmlns="" xmlns:a16="http://schemas.microsoft.com/office/drawing/2014/main" id="{F20D0D5D-45FC-4E7D-AABB-A010DD22F18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l="3" t="2" r="5" b="17208"/>
          <a:stretch>
            <a:fillRect/>
          </a:stretch>
        </p:blipFill>
        <p:spPr>
          <a:xfrm>
            <a:off x="5442407" y="1868945"/>
            <a:ext cx="1444427" cy="16650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539" extrusionOk="0">
                <a:moveTo>
                  <a:pt x="4772" y="0"/>
                </a:moveTo>
                <a:cubicBezTo>
                  <a:pt x="3587" y="503"/>
                  <a:pt x="2474" y="1161"/>
                  <a:pt x="1481" y="1980"/>
                </a:cubicBezTo>
                <a:cubicBezTo>
                  <a:pt x="922" y="2441"/>
                  <a:pt x="437" y="2938"/>
                  <a:pt x="0" y="3454"/>
                </a:cubicBezTo>
                <a:lnTo>
                  <a:pt x="0" y="15881"/>
                </a:lnTo>
                <a:cubicBezTo>
                  <a:pt x="437" y="16397"/>
                  <a:pt x="922" y="16894"/>
                  <a:pt x="1481" y="17354"/>
                </a:cubicBezTo>
                <a:cubicBezTo>
                  <a:pt x="6628" y="21600"/>
                  <a:pt x="14972" y="21600"/>
                  <a:pt x="20119" y="17354"/>
                </a:cubicBezTo>
                <a:cubicBezTo>
                  <a:pt x="20678" y="16894"/>
                  <a:pt x="21163" y="16397"/>
                  <a:pt x="21600" y="15881"/>
                </a:cubicBezTo>
                <a:lnTo>
                  <a:pt x="21600" y="3454"/>
                </a:lnTo>
                <a:cubicBezTo>
                  <a:pt x="21163" y="2938"/>
                  <a:pt x="20678" y="2441"/>
                  <a:pt x="20119" y="1980"/>
                </a:cubicBezTo>
                <a:cubicBezTo>
                  <a:pt x="19126" y="1161"/>
                  <a:pt x="18013" y="503"/>
                  <a:pt x="16828" y="0"/>
                </a:cubicBezTo>
                <a:lnTo>
                  <a:pt x="4772" y="0"/>
                </a:lnTo>
                <a:close/>
              </a:path>
            </a:pathLst>
          </a:cu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</p:pic>
    </p:spTree>
    <p:extLst>
      <p:ext uri="{BB962C8B-B14F-4D97-AF65-F5344CB8AC3E}">
        <p14:creationId xmlns:p14="http://schemas.microsoft.com/office/powerpoint/2010/main" val="1058456951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標題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664156" y="6387706"/>
            <a:ext cx="413576" cy="379591"/>
          </a:xfrm>
          <a:prstGeom prst="rect">
            <a:avLst/>
          </a:prstGeom>
        </p:spPr>
        <p:txBody>
          <a:bodyPr/>
          <a:lstStyle>
            <a:lvl1pPr>
              <a:defRPr b="1" i="0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fld id="{86CB4B4D-7CA3-9044-876B-883B54F8677D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114" name="圓角矩形"/>
          <p:cNvSpPr/>
          <p:nvPr/>
        </p:nvSpPr>
        <p:spPr>
          <a:xfrm>
            <a:off x="635540" y="512751"/>
            <a:ext cx="10920921" cy="719019"/>
          </a:xfrm>
          <a:prstGeom prst="roundRect">
            <a:avLst>
              <a:gd name="adj" fmla="val 44157"/>
            </a:avLst>
          </a:prstGeom>
          <a:solidFill>
            <a:srgbClr val="FFFFFF"/>
          </a:solidFill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15" name="圓角矩形"/>
          <p:cNvSpPr/>
          <p:nvPr/>
        </p:nvSpPr>
        <p:spPr>
          <a:xfrm>
            <a:off x="959886" y="977952"/>
            <a:ext cx="10409488" cy="5077595"/>
          </a:xfrm>
          <a:prstGeom prst="roundRect">
            <a:avLst>
              <a:gd name="adj" fmla="val 5428"/>
            </a:avLst>
          </a:prstGeom>
          <a:solidFill>
            <a:srgbClr val="90BE6D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16" name="形狀"/>
          <p:cNvSpPr/>
          <p:nvPr/>
        </p:nvSpPr>
        <p:spPr>
          <a:xfrm>
            <a:off x="825417" y="618927"/>
            <a:ext cx="475129" cy="5365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338" h="21507" extrusionOk="0">
                <a:moveTo>
                  <a:pt x="9105" y="6"/>
                </a:moveTo>
                <a:cubicBezTo>
                  <a:pt x="7285" y="65"/>
                  <a:pt x="5468" y="611"/>
                  <a:pt x="3888" y="1688"/>
                </a:cubicBezTo>
                <a:cubicBezTo>
                  <a:pt x="-325" y="4560"/>
                  <a:pt x="-1262" y="10111"/>
                  <a:pt x="1805" y="14057"/>
                </a:cubicBezTo>
                <a:cubicBezTo>
                  <a:pt x="4439" y="17445"/>
                  <a:pt x="9304" y="18637"/>
                  <a:pt x="13373" y="16896"/>
                </a:cubicBezTo>
                <a:lnTo>
                  <a:pt x="13665" y="16773"/>
                </a:lnTo>
                <a:lnTo>
                  <a:pt x="13826" y="17025"/>
                </a:lnTo>
                <a:cubicBezTo>
                  <a:pt x="13840" y="17046"/>
                  <a:pt x="13850" y="17060"/>
                  <a:pt x="13862" y="17075"/>
                </a:cubicBezTo>
                <a:lnTo>
                  <a:pt x="17312" y="21507"/>
                </a:lnTo>
                <a:cubicBezTo>
                  <a:pt x="18351" y="20932"/>
                  <a:pt x="19362" y="20301"/>
                  <a:pt x="20338" y="19601"/>
                </a:cubicBezTo>
                <a:lnTo>
                  <a:pt x="16811" y="15068"/>
                </a:lnTo>
                <a:cubicBezTo>
                  <a:pt x="16783" y="15033"/>
                  <a:pt x="16753" y="15003"/>
                  <a:pt x="16721" y="14973"/>
                </a:cubicBezTo>
                <a:lnTo>
                  <a:pt x="16494" y="14755"/>
                </a:lnTo>
                <a:lnTo>
                  <a:pt x="16697" y="14521"/>
                </a:lnTo>
                <a:cubicBezTo>
                  <a:pt x="19481" y="11400"/>
                  <a:pt x="19646" y="6926"/>
                  <a:pt x="17091" y="3639"/>
                </a:cubicBezTo>
                <a:cubicBezTo>
                  <a:pt x="15174" y="1173"/>
                  <a:pt x="12138" y="-93"/>
                  <a:pt x="9105" y="6"/>
                </a:cubicBezTo>
                <a:close/>
                <a:moveTo>
                  <a:pt x="9135" y="1850"/>
                </a:moveTo>
                <a:cubicBezTo>
                  <a:pt x="9623" y="1832"/>
                  <a:pt x="10115" y="1861"/>
                  <a:pt x="10609" y="1934"/>
                </a:cubicBezTo>
                <a:cubicBezTo>
                  <a:pt x="12584" y="2225"/>
                  <a:pt x="14318" y="3213"/>
                  <a:pt x="15491" y="4723"/>
                </a:cubicBezTo>
                <a:cubicBezTo>
                  <a:pt x="17917" y="7844"/>
                  <a:pt x="17183" y="12232"/>
                  <a:pt x="13850" y="14504"/>
                </a:cubicBezTo>
                <a:cubicBezTo>
                  <a:pt x="12525" y="15407"/>
                  <a:pt x="10983" y="15845"/>
                  <a:pt x="9457" y="15845"/>
                </a:cubicBezTo>
                <a:cubicBezTo>
                  <a:pt x="7146" y="15845"/>
                  <a:pt x="4866" y="14847"/>
                  <a:pt x="3405" y="12967"/>
                </a:cubicBezTo>
                <a:cubicBezTo>
                  <a:pt x="979" y="9846"/>
                  <a:pt x="1713" y="5458"/>
                  <a:pt x="5046" y="3186"/>
                </a:cubicBezTo>
                <a:cubicBezTo>
                  <a:pt x="6255" y="2362"/>
                  <a:pt x="7670" y="1904"/>
                  <a:pt x="9135" y="1850"/>
                </a:cubicBezTo>
                <a:close/>
              </a:path>
            </a:pathLst>
          </a:custGeom>
          <a:solidFill>
            <a:srgbClr val="90BE6D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grpSp>
        <p:nvGrpSpPr>
          <p:cNvPr id="119" name="群組"/>
          <p:cNvGrpSpPr/>
          <p:nvPr/>
        </p:nvGrpSpPr>
        <p:grpSpPr>
          <a:xfrm>
            <a:off x="704170" y="512751"/>
            <a:ext cx="10920921" cy="719019"/>
            <a:chOff x="0" y="0"/>
            <a:chExt cx="21841840" cy="1438037"/>
          </a:xfrm>
        </p:grpSpPr>
        <p:sp>
          <p:nvSpPr>
            <p:cNvPr id="117" name="圓角矩形"/>
            <p:cNvSpPr/>
            <p:nvPr/>
          </p:nvSpPr>
          <p:spPr>
            <a:xfrm>
              <a:off x="0" y="0"/>
              <a:ext cx="21841841" cy="1438038"/>
            </a:xfrm>
            <a:prstGeom prst="roundRect">
              <a:avLst>
                <a:gd name="adj" fmla="val 44157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 dirty="0"/>
            </a:p>
          </p:txBody>
        </p:sp>
        <p:sp>
          <p:nvSpPr>
            <p:cNvPr id="118" name="形狀"/>
            <p:cNvSpPr/>
            <p:nvPr/>
          </p:nvSpPr>
          <p:spPr>
            <a:xfrm>
              <a:off x="379753" y="212351"/>
              <a:ext cx="950257" cy="10731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38" h="21507" extrusionOk="0">
                  <a:moveTo>
                    <a:pt x="9105" y="6"/>
                  </a:moveTo>
                  <a:cubicBezTo>
                    <a:pt x="7285" y="65"/>
                    <a:pt x="5468" y="611"/>
                    <a:pt x="3888" y="1688"/>
                  </a:cubicBezTo>
                  <a:cubicBezTo>
                    <a:pt x="-325" y="4560"/>
                    <a:pt x="-1262" y="10111"/>
                    <a:pt x="1805" y="14057"/>
                  </a:cubicBezTo>
                  <a:cubicBezTo>
                    <a:pt x="4439" y="17445"/>
                    <a:pt x="9304" y="18637"/>
                    <a:pt x="13373" y="16896"/>
                  </a:cubicBezTo>
                  <a:lnTo>
                    <a:pt x="13665" y="16773"/>
                  </a:lnTo>
                  <a:lnTo>
                    <a:pt x="13826" y="17025"/>
                  </a:lnTo>
                  <a:cubicBezTo>
                    <a:pt x="13840" y="17046"/>
                    <a:pt x="13850" y="17060"/>
                    <a:pt x="13862" y="17075"/>
                  </a:cubicBezTo>
                  <a:lnTo>
                    <a:pt x="17312" y="21507"/>
                  </a:lnTo>
                  <a:cubicBezTo>
                    <a:pt x="18351" y="20932"/>
                    <a:pt x="19362" y="20301"/>
                    <a:pt x="20338" y="19601"/>
                  </a:cubicBezTo>
                  <a:lnTo>
                    <a:pt x="16811" y="15068"/>
                  </a:lnTo>
                  <a:cubicBezTo>
                    <a:pt x="16783" y="15033"/>
                    <a:pt x="16753" y="15003"/>
                    <a:pt x="16721" y="14973"/>
                  </a:cubicBezTo>
                  <a:lnTo>
                    <a:pt x="16494" y="14755"/>
                  </a:lnTo>
                  <a:lnTo>
                    <a:pt x="16697" y="14521"/>
                  </a:lnTo>
                  <a:cubicBezTo>
                    <a:pt x="19481" y="11400"/>
                    <a:pt x="19646" y="6926"/>
                    <a:pt x="17091" y="3639"/>
                  </a:cubicBezTo>
                  <a:cubicBezTo>
                    <a:pt x="15174" y="1173"/>
                    <a:pt x="12138" y="-93"/>
                    <a:pt x="9105" y="6"/>
                  </a:cubicBezTo>
                  <a:close/>
                  <a:moveTo>
                    <a:pt x="9135" y="1850"/>
                  </a:moveTo>
                  <a:cubicBezTo>
                    <a:pt x="9623" y="1832"/>
                    <a:pt x="10115" y="1861"/>
                    <a:pt x="10609" y="1934"/>
                  </a:cubicBezTo>
                  <a:cubicBezTo>
                    <a:pt x="12584" y="2225"/>
                    <a:pt x="14318" y="3213"/>
                    <a:pt x="15491" y="4723"/>
                  </a:cubicBezTo>
                  <a:cubicBezTo>
                    <a:pt x="17917" y="7844"/>
                    <a:pt x="17183" y="12232"/>
                    <a:pt x="13850" y="14504"/>
                  </a:cubicBezTo>
                  <a:cubicBezTo>
                    <a:pt x="12525" y="15407"/>
                    <a:pt x="10983" y="15845"/>
                    <a:pt x="9457" y="15845"/>
                  </a:cubicBezTo>
                  <a:cubicBezTo>
                    <a:pt x="7146" y="15845"/>
                    <a:pt x="4866" y="14847"/>
                    <a:pt x="3405" y="12967"/>
                  </a:cubicBezTo>
                  <a:cubicBezTo>
                    <a:pt x="979" y="9846"/>
                    <a:pt x="1713" y="5458"/>
                    <a:pt x="5046" y="3186"/>
                  </a:cubicBezTo>
                  <a:cubicBezTo>
                    <a:pt x="6255" y="2362"/>
                    <a:pt x="7670" y="1904"/>
                    <a:pt x="9135" y="1850"/>
                  </a:cubicBezTo>
                  <a:close/>
                </a:path>
              </a:pathLst>
            </a:custGeom>
            <a:solidFill>
              <a:srgbClr val="498972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 dirty="0"/>
            </a:p>
          </p:txBody>
        </p:sp>
      </p:grpSp>
      <p:sp>
        <p:nvSpPr>
          <p:cNvPr id="120" name="圓形"/>
          <p:cNvSpPr/>
          <p:nvPr/>
        </p:nvSpPr>
        <p:spPr>
          <a:xfrm>
            <a:off x="5283200" y="1771650"/>
            <a:ext cx="1762739" cy="1762739"/>
          </a:xfrm>
          <a:prstGeom prst="ellipse">
            <a:avLst/>
          </a:prstGeom>
          <a:solidFill>
            <a:srgbClr val="FFCB78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22" name="開啟 Jupyter Notebook"/>
          <p:cNvSpPr txBox="1">
            <a:spLocks noGrp="1"/>
          </p:cNvSpPr>
          <p:nvPr>
            <p:ph type="body" sz="quarter" idx="15"/>
          </p:nvPr>
        </p:nvSpPr>
        <p:spPr>
          <a:xfrm>
            <a:off x="979947" y="4505146"/>
            <a:ext cx="10369364" cy="890500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6400" b="1" i="0" spc="-128">
                <a:solidFill>
                  <a:srgbClr val="FFFFFF">
                    <a:alpha val="77331"/>
                  </a:srgb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dirty="0" err="1"/>
              <a:t>開啟</a:t>
            </a:r>
            <a:r>
              <a:rPr dirty="0"/>
              <a:t> </a:t>
            </a:r>
            <a:r>
              <a:rPr dirty="0" err="1"/>
              <a:t>Jupyter</a:t>
            </a:r>
            <a:r>
              <a:rPr dirty="0"/>
              <a:t> Notebook</a:t>
            </a:r>
          </a:p>
        </p:txBody>
      </p:sp>
      <p:sp>
        <p:nvSpPr>
          <p:cNvPr id="123" name="冒險05"/>
          <p:cNvSpPr txBox="1">
            <a:spLocks noGrp="1"/>
          </p:cNvSpPr>
          <p:nvPr>
            <p:ph type="body" sz="quarter" idx="16"/>
          </p:nvPr>
        </p:nvSpPr>
        <p:spPr>
          <a:xfrm>
            <a:off x="1570646" y="651241"/>
            <a:ext cx="9630811" cy="47192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SzTx/>
              <a:buNone/>
              <a:defRPr sz="3000" b="1" i="0" spc="-60">
                <a:solidFill>
                  <a:srgbClr val="E5504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dirty="0"/>
              <a:t>冒險05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="" xmlns:a16="http://schemas.microsoft.com/office/drawing/2014/main" id="{FEB63DF0-14B1-4687-AA56-33ACE68F0A1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5302" y="1807184"/>
            <a:ext cx="2126712" cy="1752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9319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664156" y="6387706"/>
            <a:ext cx="413576" cy="379591"/>
          </a:xfrm>
          <a:prstGeom prst="rect">
            <a:avLst/>
          </a:prstGeom>
        </p:spPr>
        <p:txBody>
          <a:bodyPr/>
          <a:lstStyle>
            <a:lvl1pPr>
              <a:defRPr b="1" i="0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fld id="{86CB4B4D-7CA3-9044-876B-883B54F8677D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114" name="圓角矩形"/>
          <p:cNvSpPr/>
          <p:nvPr/>
        </p:nvSpPr>
        <p:spPr>
          <a:xfrm>
            <a:off x="635540" y="512751"/>
            <a:ext cx="10920921" cy="719019"/>
          </a:xfrm>
          <a:prstGeom prst="roundRect">
            <a:avLst>
              <a:gd name="adj" fmla="val 44157"/>
            </a:avLst>
          </a:prstGeom>
          <a:solidFill>
            <a:srgbClr val="FFFFFF"/>
          </a:solidFill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15" name="圓角矩形"/>
          <p:cNvSpPr/>
          <p:nvPr/>
        </p:nvSpPr>
        <p:spPr>
          <a:xfrm>
            <a:off x="959886" y="977952"/>
            <a:ext cx="10409488" cy="5077595"/>
          </a:xfrm>
          <a:prstGeom prst="roundRect">
            <a:avLst>
              <a:gd name="adj" fmla="val 5428"/>
            </a:avLst>
          </a:prstGeom>
          <a:solidFill>
            <a:srgbClr val="FF8E7B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16" name="形狀"/>
          <p:cNvSpPr/>
          <p:nvPr/>
        </p:nvSpPr>
        <p:spPr>
          <a:xfrm>
            <a:off x="825417" y="618927"/>
            <a:ext cx="475129" cy="5365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338" h="21507" extrusionOk="0">
                <a:moveTo>
                  <a:pt x="9105" y="6"/>
                </a:moveTo>
                <a:cubicBezTo>
                  <a:pt x="7285" y="65"/>
                  <a:pt x="5468" y="611"/>
                  <a:pt x="3888" y="1688"/>
                </a:cubicBezTo>
                <a:cubicBezTo>
                  <a:pt x="-325" y="4560"/>
                  <a:pt x="-1262" y="10111"/>
                  <a:pt x="1805" y="14057"/>
                </a:cubicBezTo>
                <a:cubicBezTo>
                  <a:pt x="4439" y="17445"/>
                  <a:pt x="9304" y="18637"/>
                  <a:pt x="13373" y="16896"/>
                </a:cubicBezTo>
                <a:lnTo>
                  <a:pt x="13665" y="16773"/>
                </a:lnTo>
                <a:lnTo>
                  <a:pt x="13826" y="17025"/>
                </a:lnTo>
                <a:cubicBezTo>
                  <a:pt x="13840" y="17046"/>
                  <a:pt x="13850" y="17060"/>
                  <a:pt x="13862" y="17075"/>
                </a:cubicBezTo>
                <a:lnTo>
                  <a:pt x="17312" y="21507"/>
                </a:lnTo>
                <a:cubicBezTo>
                  <a:pt x="18351" y="20932"/>
                  <a:pt x="19362" y="20301"/>
                  <a:pt x="20338" y="19601"/>
                </a:cubicBezTo>
                <a:lnTo>
                  <a:pt x="16811" y="15068"/>
                </a:lnTo>
                <a:cubicBezTo>
                  <a:pt x="16783" y="15033"/>
                  <a:pt x="16753" y="15003"/>
                  <a:pt x="16721" y="14973"/>
                </a:cubicBezTo>
                <a:lnTo>
                  <a:pt x="16494" y="14755"/>
                </a:lnTo>
                <a:lnTo>
                  <a:pt x="16697" y="14521"/>
                </a:lnTo>
                <a:cubicBezTo>
                  <a:pt x="19481" y="11400"/>
                  <a:pt x="19646" y="6926"/>
                  <a:pt x="17091" y="3639"/>
                </a:cubicBezTo>
                <a:cubicBezTo>
                  <a:pt x="15174" y="1173"/>
                  <a:pt x="12138" y="-93"/>
                  <a:pt x="9105" y="6"/>
                </a:cubicBezTo>
                <a:close/>
                <a:moveTo>
                  <a:pt x="9135" y="1850"/>
                </a:moveTo>
                <a:cubicBezTo>
                  <a:pt x="9623" y="1832"/>
                  <a:pt x="10115" y="1861"/>
                  <a:pt x="10609" y="1934"/>
                </a:cubicBezTo>
                <a:cubicBezTo>
                  <a:pt x="12584" y="2225"/>
                  <a:pt x="14318" y="3213"/>
                  <a:pt x="15491" y="4723"/>
                </a:cubicBezTo>
                <a:cubicBezTo>
                  <a:pt x="17917" y="7844"/>
                  <a:pt x="17183" y="12232"/>
                  <a:pt x="13850" y="14504"/>
                </a:cubicBezTo>
                <a:cubicBezTo>
                  <a:pt x="12525" y="15407"/>
                  <a:pt x="10983" y="15845"/>
                  <a:pt x="9457" y="15845"/>
                </a:cubicBezTo>
                <a:cubicBezTo>
                  <a:pt x="7146" y="15845"/>
                  <a:pt x="4866" y="14847"/>
                  <a:pt x="3405" y="12967"/>
                </a:cubicBezTo>
                <a:cubicBezTo>
                  <a:pt x="979" y="9846"/>
                  <a:pt x="1713" y="5458"/>
                  <a:pt x="5046" y="3186"/>
                </a:cubicBezTo>
                <a:cubicBezTo>
                  <a:pt x="6255" y="2362"/>
                  <a:pt x="7670" y="1904"/>
                  <a:pt x="9135" y="1850"/>
                </a:cubicBezTo>
                <a:close/>
              </a:path>
            </a:pathLst>
          </a:custGeom>
          <a:solidFill>
            <a:srgbClr val="90BE6D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grpSp>
        <p:nvGrpSpPr>
          <p:cNvPr id="119" name="群組"/>
          <p:cNvGrpSpPr/>
          <p:nvPr/>
        </p:nvGrpSpPr>
        <p:grpSpPr>
          <a:xfrm>
            <a:off x="704170" y="512751"/>
            <a:ext cx="10920921" cy="719019"/>
            <a:chOff x="0" y="0"/>
            <a:chExt cx="21841840" cy="1438037"/>
          </a:xfrm>
        </p:grpSpPr>
        <p:sp>
          <p:nvSpPr>
            <p:cNvPr id="117" name="圓角矩形"/>
            <p:cNvSpPr/>
            <p:nvPr/>
          </p:nvSpPr>
          <p:spPr>
            <a:xfrm>
              <a:off x="0" y="0"/>
              <a:ext cx="21841841" cy="1438038"/>
            </a:xfrm>
            <a:prstGeom prst="roundRect">
              <a:avLst>
                <a:gd name="adj" fmla="val 44157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118" name="形狀"/>
            <p:cNvSpPr/>
            <p:nvPr/>
          </p:nvSpPr>
          <p:spPr>
            <a:xfrm>
              <a:off x="379753" y="212351"/>
              <a:ext cx="950257" cy="10731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38" h="21507" extrusionOk="0">
                  <a:moveTo>
                    <a:pt x="9105" y="6"/>
                  </a:moveTo>
                  <a:cubicBezTo>
                    <a:pt x="7285" y="65"/>
                    <a:pt x="5468" y="611"/>
                    <a:pt x="3888" y="1688"/>
                  </a:cubicBezTo>
                  <a:cubicBezTo>
                    <a:pt x="-325" y="4560"/>
                    <a:pt x="-1262" y="10111"/>
                    <a:pt x="1805" y="14057"/>
                  </a:cubicBezTo>
                  <a:cubicBezTo>
                    <a:pt x="4439" y="17445"/>
                    <a:pt x="9304" y="18637"/>
                    <a:pt x="13373" y="16896"/>
                  </a:cubicBezTo>
                  <a:lnTo>
                    <a:pt x="13665" y="16773"/>
                  </a:lnTo>
                  <a:lnTo>
                    <a:pt x="13826" y="17025"/>
                  </a:lnTo>
                  <a:cubicBezTo>
                    <a:pt x="13840" y="17046"/>
                    <a:pt x="13850" y="17060"/>
                    <a:pt x="13862" y="17075"/>
                  </a:cubicBezTo>
                  <a:lnTo>
                    <a:pt x="17312" y="21507"/>
                  </a:lnTo>
                  <a:cubicBezTo>
                    <a:pt x="18351" y="20932"/>
                    <a:pt x="19362" y="20301"/>
                    <a:pt x="20338" y="19601"/>
                  </a:cubicBezTo>
                  <a:lnTo>
                    <a:pt x="16811" y="15068"/>
                  </a:lnTo>
                  <a:cubicBezTo>
                    <a:pt x="16783" y="15033"/>
                    <a:pt x="16753" y="15003"/>
                    <a:pt x="16721" y="14973"/>
                  </a:cubicBezTo>
                  <a:lnTo>
                    <a:pt x="16494" y="14755"/>
                  </a:lnTo>
                  <a:lnTo>
                    <a:pt x="16697" y="14521"/>
                  </a:lnTo>
                  <a:cubicBezTo>
                    <a:pt x="19481" y="11400"/>
                    <a:pt x="19646" y="6926"/>
                    <a:pt x="17091" y="3639"/>
                  </a:cubicBezTo>
                  <a:cubicBezTo>
                    <a:pt x="15174" y="1173"/>
                    <a:pt x="12138" y="-93"/>
                    <a:pt x="9105" y="6"/>
                  </a:cubicBezTo>
                  <a:close/>
                  <a:moveTo>
                    <a:pt x="9135" y="1850"/>
                  </a:moveTo>
                  <a:cubicBezTo>
                    <a:pt x="9623" y="1832"/>
                    <a:pt x="10115" y="1861"/>
                    <a:pt x="10609" y="1934"/>
                  </a:cubicBezTo>
                  <a:cubicBezTo>
                    <a:pt x="12584" y="2225"/>
                    <a:pt x="14318" y="3213"/>
                    <a:pt x="15491" y="4723"/>
                  </a:cubicBezTo>
                  <a:cubicBezTo>
                    <a:pt x="17917" y="7844"/>
                    <a:pt x="17183" y="12232"/>
                    <a:pt x="13850" y="14504"/>
                  </a:cubicBezTo>
                  <a:cubicBezTo>
                    <a:pt x="12525" y="15407"/>
                    <a:pt x="10983" y="15845"/>
                    <a:pt x="9457" y="15845"/>
                  </a:cubicBezTo>
                  <a:cubicBezTo>
                    <a:pt x="7146" y="15845"/>
                    <a:pt x="4866" y="14847"/>
                    <a:pt x="3405" y="12967"/>
                  </a:cubicBezTo>
                  <a:cubicBezTo>
                    <a:pt x="979" y="9846"/>
                    <a:pt x="1713" y="5458"/>
                    <a:pt x="5046" y="3186"/>
                  </a:cubicBezTo>
                  <a:cubicBezTo>
                    <a:pt x="6255" y="2362"/>
                    <a:pt x="7670" y="1904"/>
                    <a:pt x="9135" y="1850"/>
                  </a:cubicBezTo>
                  <a:close/>
                </a:path>
              </a:pathLst>
            </a:custGeom>
            <a:solidFill>
              <a:srgbClr val="498972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sp>
        <p:nvSpPr>
          <p:cNvPr id="120" name="圓形"/>
          <p:cNvSpPr/>
          <p:nvPr/>
        </p:nvSpPr>
        <p:spPr>
          <a:xfrm>
            <a:off x="5283200" y="1771650"/>
            <a:ext cx="1762739" cy="1762739"/>
          </a:xfrm>
          <a:prstGeom prst="ellipse">
            <a:avLst/>
          </a:prstGeom>
          <a:solidFill>
            <a:srgbClr val="99DDC6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22" name="開啟 Jupyter Notebook"/>
          <p:cNvSpPr txBox="1">
            <a:spLocks noGrp="1"/>
          </p:cNvSpPr>
          <p:nvPr>
            <p:ph type="body" sz="quarter" idx="15"/>
          </p:nvPr>
        </p:nvSpPr>
        <p:spPr>
          <a:xfrm>
            <a:off x="979947" y="4505146"/>
            <a:ext cx="10369364" cy="890500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6400" b="1" i="0" spc="-128">
                <a:solidFill>
                  <a:srgbClr val="FFFBE9">
                    <a:alpha val="77331"/>
                  </a:srgb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dirty="0" err="1"/>
              <a:t>開啟</a:t>
            </a:r>
            <a:r>
              <a:rPr dirty="0"/>
              <a:t> </a:t>
            </a:r>
            <a:r>
              <a:rPr dirty="0" err="1"/>
              <a:t>Jupyter</a:t>
            </a:r>
            <a:r>
              <a:rPr dirty="0"/>
              <a:t> Notebook</a:t>
            </a:r>
          </a:p>
        </p:txBody>
      </p:sp>
      <p:sp>
        <p:nvSpPr>
          <p:cNvPr id="123" name="冒險05"/>
          <p:cNvSpPr txBox="1">
            <a:spLocks noGrp="1"/>
          </p:cNvSpPr>
          <p:nvPr>
            <p:ph type="body" sz="quarter" idx="16"/>
          </p:nvPr>
        </p:nvSpPr>
        <p:spPr>
          <a:xfrm>
            <a:off x="1570646" y="651241"/>
            <a:ext cx="9630811" cy="47192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SzTx/>
              <a:buNone/>
              <a:defRPr sz="3000" b="1" i="0" spc="-60">
                <a:solidFill>
                  <a:srgbClr val="E5504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dirty="0"/>
              <a:t>冒險05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="" xmlns:a16="http://schemas.microsoft.com/office/drawing/2014/main" id="{FFB273EB-AD95-4363-B438-1731E0C722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4372" y="1877343"/>
            <a:ext cx="1080394" cy="1657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612599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432" y="6366739"/>
            <a:ext cx="12328397" cy="489966"/>
          </a:xfrm>
          <a:prstGeom prst="rect">
            <a:avLst/>
          </a:prstGeom>
          <a:solidFill>
            <a:srgbClr val="F3722C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3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678584" y="6387707"/>
            <a:ext cx="384721" cy="37959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292100">
              <a:lnSpc>
                <a:spcPct val="100000"/>
              </a:lnSpc>
              <a:spcBef>
                <a:spcPts val="0"/>
              </a:spcBef>
              <a:defRPr sz="1800">
                <a:solidFill>
                  <a:srgbClr val="FFFFFF">
                    <a:alpha val="88419"/>
                  </a:srgb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" name="幻燈片標題"/>
          <p:cNvSpPr txBox="1">
            <a:spLocks noGrp="1"/>
          </p:cNvSpPr>
          <p:nvPr>
            <p:ph type="title"/>
          </p:nvPr>
        </p:nvSpPr>
        <p:spPr>
          <a:xfrm>
            <a:off x="603250" y="539750"/>
            <a:ext cx="5238750" cy="7175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幻燈片標題</a:t>
            </a:r>
          </a:p>
        </p:txBody>
      </p:sp>
      <p:sp>
        <p:nvSpPr>
          <p:cNvPr id="5" name="內文層級一…"/>
          <p:cNvSpPr txBox="1">
            <a:spLocks noGrp="1"/>
          </p:cNvSpPr>
          <p:nvPr>
            <p:ph type="body" idx="1"/>
          </p:nvPr>
        </p:nvSpPr>
        <p:spPr>
          <a:xfrm>
            <a:off x="603250" y="2124252"/>
            <a:ext cx="5238750" cy="41280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幻燈片項目符號文字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" name="文字方塊 5">
            <a:extLst>
              <a:ext uri="{FF2B5EF4-FFF2-40B4-BE49-F238E27FC236}">
                <a16:creationId xmlns="" xmlns:a16="http://schemas.microsoft.com/office/drawing/2014/main" id="{F4B5DA7F-0C68-4220-9A45-2A827B3B3017}"/>
              </a:ext>
            </a:extLst>
          </p:cNvPr>
          <p:cNvSpPr txBox="1"/>
          <p:nvPr userDrawn="1"/>
        </p:nvSpPr>
        <p:spPr>
          <a:xfrm>
            <a:off x="69388" y="6167469"/>
            <a:ext cx="7082526" cy="65094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lvl="0" indent="0" algn="l" defTabSz="1219169" rtl="0" eaLnBrk="1" fontAlgn="auto" latinLnBrk="0" hangingPunct="0">
              <a:lnSpc>
                <a:spcPct val="11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《</a:t>
            </a:r>
            <a:r>
              <a:rPr lang="zh-TW" altLang="en-US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少年</a:t>
            </a:r>
            <a:r>
              <a:rPr lang="en-US" altLang="zh-TW" sz="1800" b="1" i="0" dirty="0" err="1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Py</a:t>
            </a:r>
            <a:r>
              <a:rPr lang="zh-TW" altLang="en-US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的大冒險</a:t>
            </a:r>
            <a:r>
              <a:rPr lang="en-US" altLang="zh-TW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-</a:t>
            </a:r>
            <a:r>
              <a:rPr lang="zh-TW" altLang="en-US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成為</a:t>
            </a:r>
            <a:r>
              <a:rPr lang="en-US" altLang="zh-TW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Python AI </a:t>
            </a:r>
            <a:r>
              <a:rPr lang="zh-TW" altLang="en-US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深度學習達人的第一門課</a:t>
            </a:r>
            <a:r>
              <a:rPr lang="en-US" altLang="zh-TW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》III-31</a:t>
            </a:r>
          </a:p>
        </p:txBody>
      </p:sp>
    </p:spTree>
    <p:extLst>
      <p:ext uri="{BB962C8B-B14F-4D97-AF65-F5344CB8AC3E}">
        <p14:creationId xmlns:p14="http://schemas.microsoft.com/office/powerpoint/2010/main" val="169227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34" r:id="rId2"/>
    <p:sldLayoutId id="2147483729" r:id="rId3"/>
    <p:sldLayoutId id="2147483731" r:id="rId4"/>
    <p:sldLayoutId id="2147483732" r:id="rId5"/>
    <p:sldLayoutId id="2147483733" r:id="rId6"/>
  </p:sldLayoutIdLst>
  <p:transition spd="med"/>
  <p:txStyles>
    <p:titleStyle>
      <a:lvl1pPr marL="0" marR="0" indent="0" algn="l" defTabSz="121916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-60" baseline="0">
          <a:solidFill>
            <a:srgbClr val="E5504C"/>
          </a:solidFill>
          <a:uFillTx/>
          <a:latin typeface="+mn-lt"/>
          <a:ea typeface="+mn-ea"/>
          <a:cs typeface="+mn-cs"/>
          <a:sym typeface="Microsoft Sans Serif"/>
        </a:defRPr>
      </a:lvl1pPr>
      <a:lvl2pPr marL="0" marR="0" indent="0" algn="l" defTabSz="121916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-60" baseline="0">
          <a:solidFill>
            <a:srgbClr val="E5504C"/>
          </a:solidFill>
          <a:uFillTx/>
          <a:latin typeface="+mn-lt"/>
          <a:ea typeface="+mn-ea"/>
          <a:cs typeface="+mn-cs"/>
          <a:sym typeface="Microsoft Sans Serif"/>
        </a:defRPr>
      </a:lvl2pPr>
      <a:lvl3pPr marL="0" marR="0" indent="0" algn="l" defTabSz="121916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-60" baseline="0">
          <a:solidFill>
            <a:srgbClr val="E5504C"/>
          </a:solidFill>
          <a:uFillTx/>
          <a:latin typeface="+mn-lt"/>
          <a:ea typeface="+mn-ea"/>
          <a:cs typeface="+mn-cs"/>
          <a:sym typeface="Microsoft Sans Serif"/>
        </a:defRPr>
      </a:lvl3pPr>
      <a:lvl4pPr marL="0" marR="0" indent="0" algn="l" defTabSz="121916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-60" baseline="0">
          <a:solidFill>
            <a:srgbClr val="E5504C"/>
          </a:solidFill>
          <a:uFillTx/>
          <a:latin typeface="+mn-lt"/>
          <a:ea typeface="+mn-ea"/>
          <a:cs typeface="+mn-cs"/>
          <a:sym typeface="Microsoft Sans Serif"/>
        </a:defRPr>
      </a:lvl4pPr>
      <a:lvl5pPr marL="0" marR="0" indent="0" algn="l" defTabSz="121916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-60" baseline="0">
          <a:solidFill>
            <a:srgbClr val="E5504C"/>
          </a:solidFill>
          <a:uFillTx/>
          <a:latin typeface="+mn-lt"/>
          <a:ea typeface="+mn-ea"/>
          <a:cs typeface="+mn-cs"/>
          <a:sym typeface="Microsoft Sans Serif"/>
        </a:defRPr>
      </a:lvl5pPr>
      <a:lvl6pPr marL="0" marR="0" indent="0" algn="l" defTabSz="121916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-60" baseline="0">
          <a:solidFill>
            <a:srgbClr val="E5504C"/>
          </a:solidFill>
          <a:uFillTx/>
          <a:latin typeface="+mn-lt"/>
          <a:ea typeface="+mn-ea"/>
          <a:cs typeface="+mn-cs"/>
          <a:sym typeface="Microsoft Sans Serif"/>
        </a:defRPr>
      </a:lvl6pPr>
      <a:lvl7pPr marL="0" marR="0" indent="0" algn="l" defTabSz="121916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-60" baseline="0">
          <a:solidFill>
            <a:srgbClr val="E5504C"/>
          </a:solidFill>
          <a:uFillTx/>
          <a:latin typeface="+mn-lt"/>
          <a:ea typeface="+mn-ea"/>
          <a:cs typeface="+mn-cs"/>
          <a:sym typeface="Microsoft Sans Serif"/>
        </a:defRPr>
      </a:lvl7pPr>
      <a:lvl8pPr marL="0" marR="0" indent="0" algn="l" defTabSz="121916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-60" baseline="0">
          <a:solidFill>
            <a:srgbClr val="E5504C"/>
          </a:solidFill>
          <a:uFillTx/>
          <a:latin typeface="+mn-lt"/>
          <a:ea typeface="+mn-ea"/>
          <a:cs typeface="+mn-cs"/>
          <a:sym typeface="Microsoft Sans Serif"/>
        </a:defRPr>
      </a:lvl8pPr>
      <a:lvl9pPr marL="0" marR="0" indent="0" algn="l" defTabSz="121916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-60" baseline="0">
          <a:solidFill>
            <a:srgbClr val="E5504C"/>
          </a:solidFill>
          <a:uFillTx/>
          <a:latin typeface="+mn-lt"/>
          <a:ea typeface="+mn-ea"/>
          <a:cs typeface="+mn-cs"/>
          <a:sym typeface="Microsoft Sans Serif"/>
        </a:defRPr>
      </a:lvl9pPr>
    </p:titleStyle>
    <p:bodyStyle>
      <a:lvl1pPr marL="304800" marR="0" indent="-304800" algn="l" defTabSz="1219169" rtl="0" latinLnBrk="0">
        <a:lnSpc>
          <a:spcPct val="110000"/>
        </a:lnSpc>
        <a:spcBef>
          <a:spcPts val="2250"/>
        </a:spcBef>
        <a:spcAft>
          <a:spcPts val="0"/>
        </a:spcAft>
        <a:buClrTx/>
        <a:buSzPct val="123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Microsoft Sans Serif"/>
        </a:defRPr>
      </a:lvl1pPr>
      <a:lvl2pPr marL="609600" marR="0" indent="-304800" algn="l" defTabSz="1219169" rtl="0" latinLnBrk="0">
        <a:lnSpc>
          <a:spcPct val="110000"/>
        </a:lnSpc>
        <a:spcBef>
          <a:spcPts val="2250"/>
        </a:spcBef>
        <a:spcAft>
          <a:spcPts val="0"/>
        </a:spcAft>
        <a:buClrTx/>
        <a:buSzPct val="123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Microsoft Sans Serif"/>
        </a:defRPr>
      </a:lvl2pPr>
      <a:lvl3pPr marL="914400" marR="0" indent="-304800" algn="l" defTabSz="1219169" rtl="0" latinLnBrk="0">
        <a:lnSpc>
          <a:spcPct val="110000"/>
        </a:lnSpc>
        <a:spcBef>
          <a:spcPts val="2250"/>
        </a:spcBef>
        <a:spcAft>
          <a:spcPts val="0"/>
        </a:spcAft>
        <a:buClrTx/>
        <a:buSzPct val="123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Microsoft Sans Serif"/>
        </a:defRPr>
      </a:lvl3pPr>
      <a:lvl4pPr marL="1219200" marR="0" indent="-304800" algn="l" defTabSz="1219169" rtl="0" latinLnBrk="0">
        <a:lnSpc>
          <a:spcPct val="110000"/>
        </a:lnSpc>
        <a:spcBef>
          <a:spcPts val="2250"/>
        </a:spcBef>
        <a:spcAft>
          <a:spcPts val="0"/>
        </a:spcAft>
        <a:buClrTx/>
        <a:buSzPct val="123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Microsoft Sans Serif"/>
        </a:defRPr>
      </a:lvl4pPr>
      <a:lvl5pPr marL="1524000" marR="0" indent="-304800" algn="l" defTabSz="1219169" rtl="0" latinLnBrk="0">
        <a:lnSpc>
          <a:spcPct val="110000"/>
        </a:lnSpc>
        <a:spcBef>
          <a:spcPts val="2250"/>
        </a:spcBef>
        <a:spcAft>
          <a:spcPts val="0"/>
        </a:spcAft>
        <a:buClrTx/>
        <a:buSzPct val="123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Microsoft Sans Serif"/>
        </a:defRPr>
      </a:lvl5pPr>
      <a:lvl6pPr marL="1828800" marR="0" indent="-304800" algn="l" defTabSz="1219169" rtl="0" latinLnBrk="0">
        <a:lnSpc>
          <a:spcPct val="110000"/>
        </a:lnSpc>
        <a:spcBef>
          <a:spcPts val="2250"/>
        </a:spcBef>
        <a:spcAft>
          <a:spcPts val="0"/>
        </a:spcAft>
        <a:buClrTx/>
        <a:buSzPct val="123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Microsoft Sans Serif"/>
        </a:defRPr>
      </a:lvl6pPr>
      <a:lvl7pPr marL="2133600" marR="0" indent="-304800" algn="l" defTabSz="1219169" rtl="0" latinLnBrk="0">
        <a:lnSpc>
          <a:spcPct val="110000"/>
        </a:lnSpc>
        <a:spcBef>
          <a:spcPts val="2250"/>
        </a:spcBef>
        <a:spcAft>
          <a:spcPts val="0"/>
        </a:spcAft>
        <a:buClrTx/>
        <a:buSzPct val="123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Microsoft Sans Serif"/>
        </a:defRPr>
      </a:lvl7pPr>
      <a:lvl8pPr marL="2438400" marR="0" indent="-304800" algn="l" defTabSz="1219169" rtl="0" latinLnBrk="0">
        <a:lnSpc>
          <a:spcPct val="110000"/>
        </a:lnSpc>
        <a:spcBef>
          <a:spcPts val="2250"/>
        </a:spcBef>
        <a:spcAft>
          <a:spcPts val="0"/>
        </a:spcAft>
        <a:buClrTx/>
        <a:buSzPct val="123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Microsoft Sans Serif"/>
        </a:defRPr>
      </a:lvl8pPr>
      <a:lvl9pPr marL="2743200" marR="0" indent="-304800" algn="l" defTabSz="1219169" rtl="0" latinLnBrk="0">
        <a:lnSpc>
          <a:spcPct val="110000"/>
        </a:lnSpc>
        <a:spcBef>
          <a:spcPts val="2250"/>
        </a:spcBef>
        <a:spcAft>
          <a:spcPts val="0"/>
        </a:spcAft>
        <a:buClrTx/>
        <a:buSzPct val="123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Microsoft Sans Serif"/>
        </a:defRPr>
      </a:lvl9pPr>
    </p:bodyStyle>
    <p:otherStyle>
      <a:lvl1pPr marL="0" marR="0" indent="0" algn="ctr" defTabSz="292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Microsoft Sans Serif"/>
        </a:defRPr>
      </a:lvl1pPr>
      <a:lvl2pPr marL="0" marR="0" indent="0" algn="ctr" defTabSz="292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Microsoft Sans Serif"/>
        </a:defRPr>
      </a:lvl2pPr>
      <a:lvl3pPr marL="0" marR="0" indent="0" algn="ctr" defTabSz="292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Microsoft Sans Serif"/>
        </a:defRPr>
      </a:lvl3pPr>
      <a:lvl4pPr marL="0" marR="0" indent="0" algn="ctr" defTabSz="292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Microsoft Sans Serif"/>
        </a:defRPr>
      </a:lvl4pPr>
      <a:lvl5pPr marL="0" marR="0" indent="0" algn="ctr" defTabSz="292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Microsoft Sans Serif"/>
        </a:defRPr>
      </a:lvl5pPr>
      <a:lvl6pPr marL="0" marR="0" indent="0" algn="ctr" defTabSz="292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Microsoft Sans Serif"/>
        </a:defRPr>
      </a:lvl6pPr>
      <a:lvl7pPr marL="0" marR="0" indent="0" algn="ctr" defTabSz="292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Microsoft Sans Serif"/>
        </a:defRPr>
      </a:lvl7pPr>
      <a:lvl8pPr marL="0" marR="0" indent="0" algn="ctr" defTabSz="292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Microsoft Sans Serif"/>
        </a:defRPr>
      </a:lvl8pPr>
      <a:lvl9pPr marL="0" marR="0" indent="0" algn="ctr" defTabSz="292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Microsoft Sans Serif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YVoid/OpenCC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marL="0" marR="0" lvl="0" indent="0" algn="ctr" defTabSz="2921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1800" b="1" i="0" u="none" strike="noStrike" kern="0" cap="none" spc="0" normalizeH="0" baseline="0" noProof="0">
                <a:ln>
                  <a:noFill/>
                </a:ln>
                <a:solidFill>
                  <a:srgbClr val="FFFFFF">
                    <a:alpha val="88419"/>
                  </a:srgbClr>
                </a:solidFill>
                <a:effectLst/>
                <a:uLnTx/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Microsoft Sans Serif"/>
                <a:sym typeface="Microsoft Sans Serif"/>
              </a:rPr>
              <a:pPr marL="0" marR="0" lvl="0" indent="0" algn="ctr" defTabSz="2921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sz="1800" b="1" i="0" u="none" strike="noStrike" kern="0" cap="none" spc="0" normalizeH="0" baseline="0" noProof="0" dirty="0">
              <a:ln>
                <a:noFill/>
              </a:ln>
              <a:solidFill>
                <a:srgbClr val="FFFFFF">
                  <a:alpha val="88419"/>
                </a:srgbClr>
              </a:solidFill>
              <a:effectLst/>
              <a:uLnTx/>
              <a:uFillTx/>
              <a:latin typeface="Microsoft JhengHei" panose="020B0604030504040204" pitchFamily="34" charset="-120"/>
              <a:ea typeface="Microsoft JhengHei" panose="020B0604030504040204" pitchFamily="34" charset="-120"/>
              <a:cs typeface="Microsoft Sans Serif"/>
              <a:sym typeface="Microsoft Sans Serif"/>
            </a:endParaRPr>
          </a:p>
        </p:txBody>
      </p:sp>
      <p:sp>
        <p:nvSpPr>
          <p:cNvPr id="159" name="安裝 Anaconda"/>
          <p:cNvSpPr txBox="1">
            <a:spLocks noGrp="1"/>
          </p:cNvSpPr>
          <p:nvPr>
            <p:ph type="body" sz="quarter" idx="15"/>
          </p:nvPr>
        </p:nvSpPr>
        <p:spPr>
          <a:xfrm>
            <a:off x="979947" y="4086570"/>
            <a:ext cx="10369364" cy="1727652"/>
          </a:xfrm>
          <a:prstGeom prst="rect">
            <a:avLst/>
          </a:prstGeom>
        </p:spPr>
        <p:txBody>
          <a:bodyPr/>
          <a:lstStyle/>
          <a:p>
            <a:r>
              <a:rPr lang="zh-TW" altLang="en-US" sz="66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讓我們做歌詞產生器網路</a:t>
            </a:r>
            <a:r>
              <a:rPr lang="en-US" altLang="zh-TW" sz="66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App </a:t>
            </a:r>
            <a:r>
              <a:rPr lang="zh-TW" altLang="en-US" sz="66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！</a:t>
            </a:r>
            <a:endParaRPr lang="en-US" altLang="zh-TW" sz="6600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0" name="冒險01"/>
          <p:cNvSpPr txBox="1">
            <a:spLocks noGrp="1"/>
          </p:cNvSpPr>
          <p:nvPr>
            <p:ph type="body" sz="quarter" idx="16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冒險</a:t>
            </a:r>
            <a:r>
              <a:rPr lang="en-US" altLang="zh-TW" dirty="0"/>
              <a:t>30</a:t>
            </a:r>
            <a:endParaRPr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幻燈片編號">
            <a:extLst>
              <a:ext uri="{FF2B5EF4-FFF2-40B4-BE49-F238E27FC236}">
                <a16:creationId xmlns="" xmlns:a16="http://schemas.microsoft.com/office/drawing/2014/main" id="{966276DD-67A7-43C9-BB97-E7F231EC6A36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hangingPunct="0"/>
            <a:fld id="{86CB4B4D-7CA3-9044-876B-883B54F8677D}" type="slidenum">
              <a:rPr kern="0">
                <a:cs typeface="Microsoft Sans Serif"/>
                <a:sym typeface="Microsoft Sans Serif"/>
              </a:rPr>
              <a:pPr hangingPunct="0"/>
              <a:t>10</a:t>
            </a:fld>
            <a:endParaRPr kern="0" dirty="0">
              <a:cs typeface="Microsoft Sans Serif"/>
              <a:sym typeface="Microsoft Sans Serif"/>
            </a:endParaRPr>
          </a:p>
        </p:txBody>
      </p:sp>
      <p:sp>
        <p:nvSpPr>
          <p:cNvPr id="8" name="文字版面配置區 7">
            <a:extLst>
              <a:ext uri="{FF2B5EF4-FFF2-40B4-BE49-F238E27FC236}">
                <a16:creationId xmlns="" xmlns:a16="http://schemas.microsoft.com/office/drawing/2014/main" id="{F5F9284F-02F5-4D45-8EE8-6A0D4F861C0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TW" dirty="0"/>
              <a:t>03 </a:t>
            </a:r>
            <a:r>
              <a:rPr lang="zh-TW" altLang="en-US" dirty="0"/>
              <a:t>原版的 </a:t>
            </a:r>
            <a:r>
              <a:rPr lang="en-US" altLang="zh-TW" dirty="0"/>
              <a:t>BERT </a:t>
            </a:r>
            <a:r>
              <a:rPr lang="zh-TW" altLang="en-US" dirty="0"/>
              <a:t>做中文填字</a:t>
            </a:r>
          </a:p>
        </p:txBody>
      </p:sp>
      <p:sp>
        <p:nvSpPr>
          <p:cNvPr id="10" name="我們來試試剛開始可能有點可怕的終端機。">
            <a:extLst>
              <a:ext uri="{FF2B5EF4-FFF2-40B4-BE49-F238E27FC236}">
                <a16:creationId xmlns="" xmlns:a16="http://schemas.microsoft.com/office/drawing/2014/main" id="{E0FF2133-FE3B-46D9-9B6B-D1FC348A9E8F}"/>
              </a:ext>
            </a:extLst>
          </p:cNvPr>
          <p:cNvSpPr/>
          <p:nvPr/>
        </p:nvSpPr>
        <p:spPr>
          <a:xfrm>
            <a:off x="2242567" y="1813221"/>
            <a:ext cx="7706866" cy="471924"/>
          </a:xfrm>
          <a:prstGeom prst="roundRect">
            <a:avLst>
              <a:gd name="adj" fmla="val 15000"/>
            </a:avLst>
          </a:prstGeom>
          <a:solidFill>
            <a:srgbClr val="FFC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>
                <a:solidFill>
                  <a:srgbClr val="FFFFFF"/>
                </a:solidFill>
              </a:defRPr>
            </a:lvl1pPr>
          </a:lstStyle>
          <a:p>
            <a:r>
              <a:rPr lang="en-US" altLang="zh-TW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</a:rPr>
              <a:t>Google </a:t>
            </a:r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</a:rPr>
              <a:t>的</a:t>
            </a:r>
            <a:r>
              <a:rPr lang="en-US" altLang="zh-TW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</a:rPr>
              <a:t>BERT </a:t>
            </a:r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</a:rPr>
              <a:t>名門模型</a:t>
            </a:r>
            <a:endParaRPr sz="2800" b="1" kern="0" dirty="0">
              <a:solidFill>
                <a:schemeClr val="accent4">
                  <a:lumMod val="50000"/>
                </a:schemeClr>
              </a:solidFill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="" xmlns:a16="http://schemas.microsoft.com/office/drawing/2014/main" id="{FA092F2D-6038-4005-836F-363521105E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882" y="2723141"/>
            <a:ext cx="10330235" cy="66684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="" xmlns:a16="http://schemas.microsoft.com/office/drawing/2014/main" id="{1992B642-0DE6-44BB-8DAB-01F67A93DC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0881" y="3328935"/>
            <a:ext cx="10330235" cy="64564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="" xmlns:a16="http://schemas.microsoft.com/office/drawing/2014/main" id="{01E72A9B-FE30-48AA-A75B-0B7CBD1BDEE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39010"/>
          <a:stretch/>
        </p:blipFill>
        <p:spPr>
          <a:xfrm>
            <a:off x="1062237" y="3940277"/>
            <a:ext cx="2913589" cy="2003914"/>
          </a:xfrm>
          <a:prstGeom prst="rect">
            <a:avLst/>
          </a:prstGeom>
        </p:spPr>
      </p:pic>
      <p:sp>
        <p:nvSpPr>
          <p:cNvPr id="11" name="我們用的套件, 大家也習慣稱 tf.Keras。">
            <a:extLst>
              <a:ext uri="{FF2B5EF4-FFF2-40B4-BE49-F238E27FC236}">
                <a16:creationId xmlns="" xmlns:a16="http://schemas.microsoft.com/office/drawing/2014/main" id="{5C6B4936-17FC-418C-8591-F5002A4C825E}"/>
              </a:ext>
            </a:extLst>
          </p:cNvPr>
          <p:cNvSpPr txBox="1"/>
          <p:nvPr/>
        </p:nvSpPr>
        <p:spPr>
          <a:xfrm>
            <a:off x="689011" y="2335813"/>
            <a:ext cx="8829258" cy="51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71437" tIns="71437" rIns="71437" bIns="71437" anchor="ctr">
            <a:spAutoFit/>
          </a:bodyPr>
          <a:lstStyle/>
          <a:p>
            <a:pPr marL="342900" indent="-342900">
              <a:buClr>
                <a:srgbClr val="FF8E7B"/>
              </a:buClr>
              <a:buFont typeface="Yu Mincho Demibold" panose="02020600000000000000" pitchFamily="18" charset="-128"/>
              <a:buChar char="▶"/>
            </a:pPr>
            <a:r>
              <a:rPr lang="zh-TW" altLang="en-US" sz="2400" b="1" dirty="0">
                <a:latin typeface="微軟正黑體" pitchFamily="34" charset="-120"/>
                <a:ea typeface="微軟正黑體" pitchFamily="34" charset="-120"/>
              </a:rPr>
              <a:t>用</a:t>
            </a:r>
            <a:r>
              <a:rPr lang="en-US" altLang="zh-TW" sz="2400" b="1" dirty="0">
                <a:latin typeface="微軟正黑體" pitchFamily="34" charset="-120"/>
                <a:ea typeface="微軟正黑體" pitchFamily="34" charset="-120"/>
              </a:rPr>
              <a:t>BERT</a:t>
            </a:r>
            <a:r>
              <a:rPr lang="zh-TW" altLang="en-US" sz="2400" b="1" dirty="0">
                <a:latin typeface="微軟正黑體" pitchFamily="34" charset="-120"/>
                <a:ea typeface="微軟正黑體" pitchFamily="34" charset="-120"/>
              </a:rPr>
              <a:t>做中文字洞填字</a:t>
            </a:r>
            <a:endParaRPr lang="en-US" altLang="zh-TW" sz="2400" b="1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2" name="圖片 11">
            <a:extLst>
              <a:ext uri="{FF2B5EF4-FFF2-40B4-BE49-F238E27FC236}">
                <a16:creationId xmlns="" xmlns:a16="http://schemas.microsoft.com/office/drawing/2014/main" id="{41609221-96A1-487F-8DFB-AB43A99C3C7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0962" r="3000"/>
          <a:stretch/>
        </p:blipFill>
        <p:spPr>
          <a:xfrm>
            <a:off x="3975826" y="4017692"/>
            <a:ext cx="3059359" cy="1388497"/>
          </a:xfrm>
          <a:prstGeom prst="rect">
            <a:avLst/>
          </a:prstGeom>
        </p:spPr>
      </p:pic>
      <p:grpSp>
        <p:nvGrpSpPr>
          <p:cNvPr id="13" name="群組 12">
            <a:extLst>
              <a:ext uri="{FF2B5EF4-FFF2-40B4-BE49-F238E27FC236}">
                <a16:creationId xmlns="" xmlns:a16="http://schemas.microsoft.com/office/drawing/2014/main" id="{1C0861B1-9359-42F2-B2BD-D84FEB6D37B7}"/>
              </a:ext>
            </a:extLst>
          </p:cNvPr>
          <p:cNvGrpSpPr/>
          <p:nvPr/>
        </p:nvGrpSpPr>
        <p:grpSpPr>
          <a:xfrm>
            <a:off x="7002922" y="3341638"/>
            <a:ext cx="4796006" cy="632934"/>
            <a:chOff x="3576661" y="3907210"/>
            <a:chExt cx="2712714" cy="630302"/>
          </a:xfrm>
        </p:grpSpPr>
        <p:sp>
          <p:nvSpPr>
            <p:cNvPr id="14" name="等腰三角形 13">
              <a:extLst>
                <a:ext uri="{FF2B5EF4-FFF2-40B4-BE49-F238E27FC236}">
                  <a16:creationId xmlns="" xmlns:a16="http://schemas.microsoft.com/office/drawing/2014/main" id="{119D9CFC-8E5C-4AD8-BA43-9C657AFC0842}"/>
                </a:ext>
              </a:extLst>
            </p:cNvPr>
            <p:cNvSpPr/>
            <p:nvPr/>
          </p:nvSpPr>
          <p:spPr>
            <a:xfrm rot="16200000">
              <a:off x="3621100" y="3929262"/>
              <a:ext cx="520621" cy="609500"/>
            </a:xfrm>
            <a:prstGeom prst="triangle">
              <a:avLst>
                <a:gd name="adj" fmla="val 51566"/>
              </a:avLst>
            </a:prstGeom>
            <a:solidFill>
              <a:srgbClr val="DAE3F3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TW" alt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5" name="語音泡泡: 圓角矩形 14">
              <a:extLst>
                <a:ext uri="{FF2B5EF4-FFF2-40B4-BE49-F238E27FC236}">
                  <a16:creationId xmlns="" xmlns:a16="http://schemas.microsoft.com/office/drawing/2014/main" id="{375B994E-653D-4425-98E8-DA75A63770BC}"/>
                </a:ext>
              </a:extLst>
            </p:cNvPr>
            <p:cNvSpPr/>
            <p:nvPr/>
          </p:nvSpPr>
          <p:spPr>
            <a:xfrm>
              <a:off x="4040200" y="3907210"/>
              <a:ext cx="2249175" cy="630302"/>
            </a:xfrm>
            <a:prstGeom prst="wedgeRoundRectCallout">
              <a:avLst>
                <a:gd name="adj1" fmla="val -40939"/>
                <a:gd name="adj2" fmla="val -32150"/>
                <a:gd name="adj3" fmla="val 16667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sz="2400" b="1" dirty="0">
                  <a:solidFill>
                    <a:srgbClr val="0A6FB7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挖空的地方用</a:t>
              </a:r>
              <a:r>
                <a:rPr lang="en-US" altLang="zh-TW" sz="2400" b="1" dirty="0">
                  <a:solidFill>
                    <a:srgbClr val="0A6FB7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[MASK] </a:t>
              </a:r>
              <a:r>
                <a:rPr lang="zh-TW" altLang="en-US" sz="2400" b="1" dirty="0">
                  <a:solidFill>
                    <a:srgbClr val="0A6FB7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表示</a:t>
              </a:r>
              <a:endParaRPr lang="zh-TW" altLang="en-US" sz="2400" b="1" dirty="0">
                <a:solidFill>
                  <a:srgbClr val="0A6FB7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Microsoft Sans Serif"/>
              </a:endParaRPr>
            </a:p>
          </p:txBody>
        </p:sp>
      </p:grpSp>
      <p:grpSp>
        <p:nvGrpSpPr>
          <p:cNvPr id="16" name="群組 15">
            <a:extLst>
              <a:ext uri="{FF2B5EF4-FFF2-40B4-BE49-F238E27FC236}">
                <a16:creationId xmlns="" xmlns:a16="http://schemas.microsoft.com/office/drawing/2014/main" id="{B1E6FD0D-BC2D-47F7-988E-295B322E3DE3}"/>
              </a:ext>
            </a:extLst>
          </p:cNvPr>
          <p:cNvGrpSpPr/>
          <p:nvPr/>
        </p:nvGrpSpPr>
        <p:grpSpPr>
          <a:xfrm>
            <a:off x="7035186" y="5029551"/>
            <a:ext cx="4266363" cy="645639"/>
            <a:chOff x="3576662" y="3907210"/>
            <a:chExt cx="2712713" cy="630302"/>
          </a:xfrm>
        </p:grpSpPr>
        <p:sp>
          <p:nvSpPr>
            <p:cNvPr id="17" name="等腰三角形 16">
              <a:extLst>
                <a:ext uri="{FF2B5EF4-FFF2-40B4-BE49-F238E27FC236}">
                  <a16:creationId xmlns="" xmlns:a16="http://schemas.microsoft.com/office/drawing/2014/main" id="{B93ACE92-F461-4710-A687-2B700FC4E0ED}"/>
                </a:ext>
              </a:extLst>
            </p:cNvPr>
            <p:cNvSpPr/>
            <p:nvPr/>
          </p:nvSpPr>
          <p:spPr>
            <a:xfrm rot="16200000">
              <a:off x="3621101" y="3929262"/>
              <a:ext cx="520621" cy="609500"/>
            </a:xfrm>
            <a:prstGeom prst="triangle">
              <a:avLst>
                <a:gd name="adj" fmla="val 51566"/>
              </a:avLst>
            </a:prstGeom>
            <a:solidFill>
              <a:srgbClr val="DAE3F3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TW" alt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8" name="語音泡泡: 圓角矩形 17">
              <a:extLst>
                <a:ext uri="{FF2B5EF4-FFF2-40B4-BE49-F238E27FC236}">
                  <a16:creationId xmlns="" xmlns:a16="http://schemas.microsoft.com/office/drawing/2014/main" id="{B421D95B-5CAB-447B-947B-2E1138B8871D}"/>
                </a:ext>
              </a:extLst>
            </p:cNvPr>
            <p:cNvSpPr/>
            <p:nvPr/>
          </p:nvSpPr>
          <p:spPr>
            <a:xfrm>
              <a:off x="4040200" y="3907210"/>
              <a:ext cx="2249175" cy="630302"/>
            </a:xfrm>
            <a:prstGeom prst="wedgeRoundRectCallout">
              <a:avLst>
                <a:gd name="adj1" fmla="val -40939"/>
                <a:gd name="adj2" fmla="val -32150"/>
                <a:gd name="adj3" fmla="val 16667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sz="2400" b="1" dirty="0">
                  <a:solidFill>
                    <a:srgbClr val="0A6FB7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給候選字適合度</a:t>
              </a:r>
              <a:r>
                <a:rPr lang="en-US" altLang="zh-TW" sz="2400" b="1" dirty="0">
                  <a:solidFill>
                    <a:srgbClr val="0A6FB7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"score"</a:t>
              </a:r>
              <a:endParaRPr lang="zh-TW" altLang="en-US" sz="2400" b="1" dirty="0">
                <a:solidFill>
                  <a:srgbClr val="0A6FB7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Microsoft Sans Serif"/>
              </a:endParaRPr>
            </a:p>
          </p:txBody>
        </p:sp>
      </p:grp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6C84A4F3-2715-4E35-B7B9-DD5AF2B0F993}"/>
              </a:ext>
            </a:extLst>
          </p:cNvPr>
          <p:cNvSpPr/>
          <p:nvPr/>
        </p:nvSpPr>
        <p:spPr>
          <a:xfrm>
            <a:off x="1271862" y="4641490"/>
            <a:ext cx="2107442" cy="144000"/>
          </a:xfrm>
          <a:prstGeom prst="rect">
            <a:avLst/>
          </a:prstGeom>
          <a:noFill/>
          <a:ln w="28575" cap="flat">
            <a:solidFill>
              <a:srgbClr val="C0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="" xmlns:a16="http://schemas.microsoft.com/office/drawing/2014/main" id="{A37EBDDA-FAFD-46A7-B59F-351AF6D39745}"/>
              </a:ext>
            </a:extLst>
          </p:cNvPr>
          <p:cNvSpPr/>
          <p:nvPr/>
        </p:nvSpPr>
        <p:spPr>
          <a:xfrm>
            <a:off x="4060538" y="3467346"/>
            <a:ext cx="841261" cy="365162"/>
          </a:xfrm>
          <a:prstGeom prst="rect">
            <a:avLst/>
          </a:prstGeom>
          <a:noFill/>
          <a:ln w="28575" cap="flat">
            <a:solidFill>
              <a:srgbClr val="C0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1755274358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幻燈片編號">
            <a:extLst>
              <a:ext uri="{FF2B5EF4-FFF2-40B4-BE49-F238E27FC236}">
                <a16:creationId xmlns="" xmlns:a16="http://schemas.microsoft.com/office/drawing/2014/main" id="{966276DD-67A7-43C9-BB97-E7F231EC6A36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hangingPunct="0"/>
            <a:fld id="{86CB4B4D-7CA3-9044-876B-883B54F8677D}" type="slidenum">
              <a:rPr kern="0">
                <a:cs typeface="Microsoft Sans Serif"/>
                <a:sym typeface="Microsoft Sans Serif"/>
              </a:rPr>
              <a:pPr hangingPunct="0"/>
              <a:t>11</a:t>
            </a:fld>
            <a:endParaRPr kern="0" dirty="0">
              <a:cs typeface="Microsoft Sans Serif"/>
              <a:sym typeface="Microsoft Sans Serif"/>
            </a:endParaRPr>
          </a:p>
        </p:txBody>
      </p:sp>
      <p:sp>
        <p:nvSpPr>
          <p:cNvPr id="8" name="文字版面配置區 7">
            <a:extLst>
              <a:ext uri="{FF2B5EF4-FFF2-40B4-BE49-F238E27FC236}">
                <a16:creationId xmlns="" xmlns:a16="http://schemas.microsoft.com/office/drawing/2014/main" id="{F5F9284F-02F5-4D45-8EE8-6A0D4F861C0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TW" dirty="0"/>
              <a:t>03 </a:t>
            </a:r>
            <a:r>
              <a:rPr lang="zh-TW" altLang="en-US" dirty="0"/>
              <a:t>原版的 </a:t>
            </a:r>
            <a:r>
              <a:rPr lang="en-US" altLang="zh-TW" dirty="0"/>
              <a:t>BERT </a:t>
            </a:r>
            <a:r>
              <a:rPr lang="zh-TW" altLang="en-US" dirty="0"/>
              <a:t>做中文填字</a:t>
            </a:r>
          </a:p>
        </p:txBody>
      </p:sp>
      <p:sp>
        <p:nvSpPr>
          <p:cNvPr id="10" name="我們來試試剛開始可能有點可怕的終端機。">
            <a:extLst>
              <a:ext uri="{FF2B5EF4-FFF2-40B4-BE49-F238E27FC236}">
                <a16:creationId xmlns="" xmlns:a16="http://schemas.microsoft.com/office/drawing/2014/main" id="{E0FF2133-FE3B-46D9-9B6B-D1FC348A9E8F}"/>
              </a:ext>
            </a:extLst>
          </p:cNvPr>
          <p:cNvSpPr/>
          <p:nvPr/>
        </p:nvSpPr>
        <p:spPr>
          <a:xfrm>
            <a:off x="2242567" y="1813221"/>
            <a:ext cx="7706866" cy="471924"/>
          </a:xfrm>
          <a:prstGeom prst="roundRect">
            <a:avLst>
              <a:gd name="adj" fmla="val 15000"/>
            </a:avLst>
          </a:prstGeom>
          <a:solidFill>
            <a:srgbClr val="FFC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>
                <a:solidFill>
                  <a:srgbClr val="FFFFFF"/>
                </a:solidFill>
              </a:defRPr>
            </a:lvl1pPr>
          </a:lstStyle>
          <a:p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t>寫個函式幫我們</a:t>
            </a:r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</a:rPr>
              <a:t>把模型填空好的句子取出來</a:t>
            </a:r>
            <a:endParaRPr sz="2800" b="1" kern="0" dirty="0">
              <a:solidFill>
                <a:schemeClr val="accent4">
                  <a:lumMod val="50000"/>
                </a:schemeClr>
              </a:solidFill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="" xmlns:a16="http://schemas.microsoft.com/office/drawing/2014/main" id="{925A2DE7-712E-4E1E-8769-25E4B3464B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845" y="2392777"/>
            <a:ext cx="10224814" cy="2437243"/>
          </a:xfrm>
          <a:prstGeom prst="rect">
            <a:avLst/>
          </a:prstGeom>
        </p:spPr>
      </p:pic>
      <p:sp>
        <p:nvSpPr>
          <p:cNvPr id="15" name="我們用的套件, 大家也習慣稱 tf.Keras。">
            <a:extLst>
              <a:ext uri="{FF2B5EF4-FFF2-40B4-BE49-F238E27FC236}">
                <a16:creationId xmlns="" xmlns:a16="http://schemas.microsoft.com/office/drawing/2014/main" id="{F01210C9-1763-4FD4-90E3-B6ADB487807F}"/>
              </a:ext>
            </a:extLst>
          </p:cNvPr>
          <p:cNvSpPr txBox="1"/>
          <p:nvPr/>
        </p:nvSpPr>
        <p:spPr>
          <a:xfrm>
            <a:off x="951509" y="4777883"/>
            <a:ext cx="10519396" cy="12522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71437" tIns="71437" rIns="71437" bIns="71437" anchor="ctr">
            <a:spAutoFit/>
          </a:bodyPr>
          <a:lstStyle/>
          <a:p>
            <a:pPr marL="342900" indent="-342900">
              <a:buClr>
                <a:srgbClr val="FF8E7B"/>
              </a:buClr>
              <a:buFont typeface="Yu Mincho Demibold" panose="02020600000000000000" pitchFamily="18" charset="-128"/>
              <a:buChar char="▶"/>
            </a:pPr>
            <a:r>
              <a:rPr lang="zh-TW" altLang="en-US" sz="2400" b="1" dirty="0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</a:rPr>
              <a:t>函式意義</a:t>
            </a:r>
            <a:r>
              <a:rPr lang="en-US" altLang="zh-TW" sz="2400" b="1" dirty="0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</a:rPr>
              <a:t>:</a:t>
            </a:r>
          </a:p>
          <a:p>
            <a:pPr>
              <a:buClr>
                <a:srgbClr val="FF8E7B"/>
              </a:buClr>
            </a:pPr>
            <a:r>
              <a:rPr lang="zh-TW" altLang="en-US" sz="2400" b="1" dirty="0">
                <a:latin typeface="微軟正黑體" pitchFamily="34" charset="-120"/>
                <a:ea typeface="微軟正黑體" pitchFamily="34" charset="-120"/>
              </a:rPr>
              <a:t>使用時要給函式一段文字，然後會用建立好的模型物件處理之後存成</a:t>
            </a:r>
            <a:r>
              <a:rPr lang="en-US" altLang="zh-TW" sz="2400" b="1" dirty="0">
                <a:latin typeface="微軟正黑體" pitchFamily="34" charset="-120"/>
                <a:ea typeface="微軟正黑體" pitchFamily="34" charset="-120"/>
              </a:rPr>
              <a:t>result</a:t>
            </a:r>
            <a:r>
              <a:rPr lang="zh-TW" altLang="en-US" sz="2400" b="1" dirty="0">
                <a:latin typeface="微軟正黑體" pitchFamily="34" charset="-120"/>
                <a:ea typeface="微軟正黑體" pitchFamily="34" charset="-120"/>
              </a:rPr>
              <a:t>。接著利用一個空的</a:t>
            </a:r>
            <a:r>
              <a:rPr lang="en-US" altLang="zh-TW" sz="2400" b="1" dirty="0">
                <a:latin typeface="微軟正黑體" pitchFamily="34" charset="-120"/>
                <a:ea typeface="微軟正黑體" pitchFamily="34" charset="-120"/>
              </a:rPr>
              <a:t>list </a:t>
            </a:r>
            <a:r>
              <a:rPr lang="zh-TW" altLang="en-US" sz="2400" b="1" dirty="0">
                <a:latin typeface="微軟正黑體" pitchFamily="34" charset="-120"/>
                <a:ea typeface="微軟正黑體" pitchFamily="34" charset="-120"/>
              </a:rPr>
              <a:t>和</a:t>
            </a:r>
            <a:r>
              <a:rPr lang="en-US" altLang="zh-TW" sz="2400" b="1" dirty="0">
                <a:latin typeface="微軟正黑體" pitchFamily="34" charset="-120"/>
                <a:ea typeface="微軟正黑體" pitchFamily="34" charset="-120"/>
              </a:rPr>
              <a:t>for </a:t>
            </a:r>
            <a:r>
              <a:rPr lang="zh-TW" altLang="en-US" sz="2400" b="1" dirty="0">
                <a:latin typeface="微軟正黑體" pitchFamily="34" charset="-120"/>
                <a:ea typeface="微軟正黑體" pitchFamily="34" charset="-120"/>
              </a:rPr>
              <a:t>迴圈將填好空格的句子，從結果中取出來。</a:t>
            </a:r>
            <a:endParaRPr lang="en-US" altLang="zh-TW" sz="24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9158527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幻燈片編號">
            <a:extLst>
              <a:ext uri="{FF2B5EF4-FFF2-40B4-BE49-F238E27FC236}">
                <a16:creationId xmlns="" xmlns:a16="http://schemas.microsoft.com/office/drawing/2014/main" id="{966276DD-67A7-43C9-BB97-E7F231EC6A36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hangingPunct="0"/>
            <a:fld id="{86CB4B4D-7CA3-9044-876B-883B54F8677D}" type="slidenum">
              <a:rPr kern="0">
                <a:cs typeface="Microsoft Sans Serif"/>
                <a:sym typeface="Microsoft Sans Serif"/>
              </a:rPr>
              <a:pPr hangingPunct="0"/>
              <a:t>12</a:t>
            </a:fld>
            <a:endParaRPr kern="0" dirty="0">
              <a:cs typeface="Microsoft Sans Serif"/>
              <a:sym typeface="Microsoft Sans Serif"/>
            </a:endParaRPr>
          </a:p>
        </p:txBody>
      </p:sp>
      <p:sp>
        <p:nvSpPr>
          <p:cNvPr id="8" name="文字版面配置區 7">
            <a:extLst>
              <a:ext uri="{FF2B5EF4-FFF2-40B4-BE49-F238E27FC236}">
                <a16:creationId xmlns="" xmlns:a16="http://schemas.microsoft.com/office/drawing/2014/main" id="{F5F9284F-02F5-4D45-8EE8-6A0D4F861C0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TW" dirty="0"/>
              <a:t>03 </a:t>
            </a:r>
            <a:r>
              <a:rPr lang="zh-TW" altLang="en-US" dirty="0"/>
              <a:t>原版的 </a:t>
            </a:r>
            <a:r>
              <a:rPr lang="en-US" altLang="zh-TW" dirty="0"/>
              <a:t>BERT </a:t>
            </a:r>
            <a:r>
              <a:rPr lang="zh-TW" altLang="en-US" dirty="0"/>
              <a:t>做中文填字</a:t>
            </a:r>
          </a:p>
        </p:txBody>
      </p:sp>
      <p:sp>
        <p:nvSpPr>
          <p:cNvPr id="10" name="我們來試試剛開始可能有點可怕的終端機。">
            <a:extLst>
              <a:ext uri="{FF2B5EF4-FFF2-40B4-BE49-F238E27FC236}">
                <a16:creationId xmlns="" xmlns:a16="http://schemas.microsoft.com/office/drawing/2014/main" id="{E0FF2133-FE3B-46D9-9B6B-D1FC348A9E8F}"/>
              </a:ext>
            </a:extLst>
          </p:cNvPr>
          <p:cNvSpPr/>
          <p:nvPr/>
        </p:nvSpPr>
        <p:spPr>
          <a:xfrm>
            <a:off x="2242567" y="1813221"/>
            <a:ext cx="7706866" cy="471924"/>
          </a:xfrm>
          <a:prstGeom prst="roundRect">
            <a:avLst>
              <a:gd name="adj" fmla="val 15000"/>
            </a:avLst>
          </a:prstGeom>
          <a:solidFill>
            <a:srgbClr val="FFC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>
                <a:solidFill>
                  <a:srgbClr val="FFFFFF"/>
                </a:solidFill>
              </a:defRPr>
            </a:lvl1pPr>
          </a:lstStyle>
          <a:p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t>中文自動填字的函式</a:t>
            </a:r>
            <a:endParaRPr sz="2800" b="1" kern="0" dirty="0">
              <a:solidFill>
                <a:schemeClr val="accent4">
                  <a:lumMod val="50000"/>
                </a:schemeClr>
              </a:solidFill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="" xmlns:a16="http://schemas.microsoft.com/office/drawing/2014/main" id="{6F48C393-AB33-4800-BB97-743473D709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880" y="2752291"/>
            <a:ext cx="10359341" cy="661485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="" xmlns:a16="http://schemas.microsoft.com/office/drawing/2014/main" id="{62C1DF6B-CCC2-4844-87CD-CCC982AE55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499" y="3573379"/>
            <a:ext cx="2795267" cy="1824140"/>
          </a:xfrm>
          <a:prstGeom prst="rect">
            <a:avLst/>
          </a:prstGeom>
        </p:spPr>
      </p:pic>
      <p:grpSp>
        <p:nvGrpSpPr>
          <p:cNvPr id="11" name="群組 10">
            <a:extLst>
              <a:ext uri="{FF2B5EF4-FFF2-40B4-BE49-F238E27FC236}">
                <a16:creationId xmlns="" xmlns:a16="http://schemas.microsoft.com/office/drawing/2014/main" id="{88A72DA7-774B-4FE0-A525-BEBE2789B8DA}"/>
              </a:ext>
            </a:extLst>
          </p:cNvPr>
          <p:cNvGrpSpPr/>
          <p:nvPr/>
        </p:nvGrpSpPr>
        <p:grpSpPr>
          <a:xfrm>
            <a:off x="8598568" y="2767767"/>
            <a:ext cx="2227276" cy="1595686"/>
            <a:chOff x="5040499" y="4260213"/>
            <a:chExt cx="2647005" cy="3934886"/>
          </a:xfrm>
        </p:grpSpPr>
        <p:sp>
          <p:nvSpPr>
            <p:cNvPr id="12" name="泡泡引言框">
              <a:extLst>
                <a:ext uri="{FF2B5EF4-FFF2-40B4-BE49-F238E27FC236}">
                  <a16:creationId xmlns="" xmlns:a16="http://schemas.microsoft.com/office/drawing/2014/main" id="{C9D21269-0B65-45EA-9614-9EE4E936EFED}"/>
                </a:ext>
              </a:extLst>
            </p:cNvPr>
            <p:cNvSpPr/>
            <p:nvPr/>
          </p:nvSpPr>
          <p:spPr>
            <a:xfrm>
              <a:off x="5040499" y="4260213"/>
              <a:ext cx="2647005" cy="39348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290" y="0"/>
                  </a:moveTo>
                  <a:cubicBezTo>
                    <a:pt x="1025" y="0"/>
                    <a:pt x="0" y="1751"/>
                    <a:pt x="0" y="3911"/>
                  </a:cubicBezTo>
                  <a:lnTo>
                    <a:pt x="0" y="13394"/>
                  </a:lnTo>
                  <a:cubicBezTo>
                    <a:pt x="0" y="15554"/>
                    <a:pt x="1025" y="17307"/>
                    <a:pt x="2290" y="17307"/>
                  </a:cubicBezTo>
                  <a:lnTo>
                    <a:pt x="4328" y="17307"/>
                  </a:lnTo>
                  <a:lnTo>
                    <a:pt x="2035" y="21600"/>
                  </a:lnTo>
                  <a:lnTo>
                    <a:pt x="5749" y="17307"/>
                  </a:lnTo>
                  <a:lnTo>
                    <a:pt x="19310" y="17307"/>
                  </a:lnTo>
                  <a:cubicBezTo>
                    <a:pt x="20575" y="17307"/>
                    <a:pt x="21600" y="15554"/>
                    <a:pt x="21600" y="13394"/>
                  </a:cubicBezTo>
                  <a:lnTo>
                    <a:pt x="21600" y="3911"/>
                  </a:lnTo>
                  <a:cubicBezTo>
                    <a:pt x="21600" y="1751"/>
                    <a:pt x="20575" y="0"/>
                    <a:pt x="19310" y="0"/>
                  </a:cubicBezTo>
                  <a:lnTo>
                    <a:pt x="2290" y="0"/>
                  </a:lnTo>
                  <a:close/>
                </a:path>
              </a:pathLst>
            </a:custGeom>
            <a:solidFill>
              <a:srgbClr val="FFFFFF"/>
            </a:solidFill>
            <a:ln w="63500">
              <a:solidFill>
                <a:srgbClr val="000000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 algn="ctr" defTabSz="584200">
                <a:lnSpc>
                  <a:spcPct val="80000"/>
                </a:lnSpc>
                <a:defRPr sz="46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dirty="0"/>
            </a:p>
          </p:txBody>
        </p:sp>
        <p:sp>
          <p:nvSpPr>
            <p:cNvPr id="13" name="第一次正式使用超酷炫 Gradio 套件!">
              <a:extLst>
                <a:ext uri="{FF2B5EF4-FFF2-40B4-BE49-F238E27FC236}">
                  <a16:creationId xmlns="" xmlns:a16="http://schemas.microsoft.com/office/drawing/2014/main" id="{1F85CF3E-877D-45DF-85B5-650B3DFE4173}"/>
                </a:ext>
              </a:extLst>
            </p:cNvPr>
            <p:cNvSpPr txBox="1"/>
            <p:nvPr/>
          </p:nvSpPr>
          <p:spPr>
            <a:xfrm>
              <a:off x="5132514" y="4698109"/>
              <a:ext cx="2475855" cy="217727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71437" tIns="71437" rIns="71437" bIns="71437" anchor="ctr">
              <a:spAutoFit/>
            </a:bodyPr>
            <a:lstStyle/>
            <a:p>
              <a:r>
                <a:rPr lang="zh-TW" altLang="en-US" sz="2400" b="1" dirty="0">
                  <a:latin typeface="微軟正黑體" pitchFamily="34" charset="-120"/>
                  <a:ea typeface="微軟正黑體" pitchFamily="34" charset="-120"/>
                </a:rPr>
                <a:t>記得一定要給函式一段文字</a:t>
              </a:r>
              <a:r>
                <a:rPr lang="en-US" altLang="zh-TW" sz="2400" b="1" dirty="0">
                  <a:latin typeface="微軟正黑體" pitchFamily="34" charset="-120"/>
                  <a:ea typeface="微軟正黑體" pitchFamily="34" charset="-120"/>
                </a:rPr>
                <a:t>!</a:t>
              </a:r>
              <a:endParaRPr sz="2400" b="1" dirty="0"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pic>
        <p:nvPicPr>
          <p:cNvPr id="14" name="內容版面配置區 29">
            <a:extLst>
              <a:ext uri="{FF2B5EF4-FFF2-40B4-BE49-F238E27FC236}">
                <a16:creationId xmlns="" xmlns:a16="http://schemas.microsoft.com/office/drawing/2014/main" id="{0A18E70E-280C-4A6A-A0F6-406EE59964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7420" y="3692492"/>
            <a:ext cx="1754518" cy="21791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</p:pic>
    </p:spTree>
    <p:extLst>
      <p:ext uri="{BB962C8B-B14F-4D97-AF65-F5344CB8AC3E}">
        <p14:creationId xmlns:p14="http://schemas.microsoft.com/office/powerpoint/2010/main" val="3765510310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幻燈片編號">
            <a:extLst>
              <a:ext uri="{FF2B5EF4-FFF2-40B4-BE49-F238E27FC236}">
                <a16:creationId xmlns="" xmlns:a16="http://schemas.microsoft.com/office/drawing/2014/main" id="{966276DD-67A7-43C9-BB97-E7F231EC6A36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hangingPunct="0"/>
            <a:fld id="{86CB4B4D-7CA3-9044-876B-883B54F8677D}" type="slidenum">
              <a:rPr kern="0">
                <a:cs typeface="Microsoft Sans Serif"/>
                <a:sym typeface="Microsoft Sans Serif"/>
              </a:rPr>
              <a:pPr hangingPunct="0"/>
              <a:t>13</a:t>
            </a:fld>
            <a:endParaRPr kern="0" dirty="0">
              <a:cs typeface="Microsoft Sans Serif"/>
              <a:sym typeface="Microsoft Sans Serif"/>
            </a:endParaRPr>
          </a:p>
        </p:txBody>
      </p:sp>
      <p:sp>
        <p:nvSpPr>
          <p:cNvPr id="8" name="文字版面配置區 7">
            <a:extLst>
              <a:ext uri="{FF2B5EF4-FFF2-40B4-BE49-F238E27FC236}">
                <a16:creationId xmlns="" xmlns:a16="http://schemas.microsoft.com/office/drawing/2014/main" id="{F5F9284F-02F5-4D45-8EE8-6A0D4F861C0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TW" dirty="0"/>
              <a:t>04 </a:t>
            </a:r>
            <a:r>
              <a:rPr lang="zh-TW" altLang="en-US" dirty="0"/>
              <a:t>閱讀測驗型的問答</a:t>
            </a:r>
          </a:p>
        </p:txBody>
      </p:sp>
      <p:sp>
        <p:nvSpPr>
          <p:cNvPr id="10" name="我們來試試剛開始可能有點可怕的終端機。">
            <a:extLst>
              <a:ext uri="{FF2B5EF4-FFF2-40B4-BE49-F238E27FC236}">
                <a16:creationId xmlns="" xmlns:a16="http://schemas.microsoft.com/office/drawing/2014/main" id="{E0FF2133-FE3B-46D9-9B6B-D1FC348A9E8F}"/>
              </a:ext>
            </a:extLst>
          </p:cNvPr>
          <p:cNvSpPr/>
          <p:nvPr/>
        </p:nvSpPr>
        <p:spPr>
          <a:xfrm>
            <a:off x="2053387" y="1813221"/>
            <a:ext cx="8329180" cy="471924"/>
          </a:xfrm>
          <a:prstGeom prst="roundRect">
            <a:avLst>
              <a:gd name="adj" fmla="val 15000"/>
            </a:avLst>
          </a:prstGeom>
          <a:solidFill>
            <a:srgbClr val="FFC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>
                <a:solidFill>
                  <a:srgbClr val="FFFFFF"/>
                </a:solidFill>
              </a:defRPr>
            </a:lvl1pPr>
          </a:lstStyle>
          <a:p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t>問答的</a:t>
            </a:r>
            <a:r>
              <a:rPr lang="zh-TW" altLang="en-US" sz="2800" b="1" kern="0" dirty="0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t>答案要事先要</a:t>
            </a:r>
            <a:r>
              <a:rPr lang="zh-TW" altLang="en-US" sz="2800" b="1" kern="0" dirty="0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  <a:cs typeface="Microsoft Sans Serif"/>
              </a:rPr>
              <a:t>出現過</a:t>
            </a:r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</a:rPr>
              <a:t>在給模型閱讀的文本中</a:t>
            </a:r>
            <a:endParaRPr sz="2800" b="1" kern="0" dirty="0">
              <a:solidFill>
                <a:schemeClr val="accent4">
                  <a:lumMod val="50000"/>
                </a:schemeClr>
              </a:solidFill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="" xmlns:a16="http://schemas.microsoft.com/office/drawing/2014/main" id="{FB10D412-1AE6-4FBD-8D70-8C29BBF5E9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932" y="2741485"/>
            <a:ext cx="10365415" cy="1057531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="" xmlns:a16="http://schemas.microsoft.com/office/drawing/2014/main" id="{5F714E64-B290-4723-AF21-3E18EEB51A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725" y="3750890"/>
            <a:ext cx="10437827" cy="2225653"/>
          </a:xfrm>
          <a:prstGeom prst="rect">
            <a:avLst/>
          </a:prstGeom>
        </p:spPr>
      </p:pic>
      <p:sp>
        <p:nvSpPr>
          <p:cNvPr id="11" name="我們用的套件, 大家也習慣稱 tf.Keras。">
            <a:extLst>
              <a:ext uri="{FF2B5EF4-FFF2-40B4-BE49-F238E27FC236}">
                <a16:creationId xmlns="" xmlns:a16="http://schemas.microsoft.com/office/drawing/2014/main" id="{330426AE-E70A-4F21-B5F5-517653D4064F}"/>
              </a:ext>
            </a:extLst>
          </p:cNvPr>
          <p:cNvSpPr txBox="1"/>
          <p:nvPr/>
        </p:nvSpPr>
        <p:spPr>
          <a:xfrm>
            <a:off x="815932" y="2349313"/>
            <a:ext cx="10519396" cy="51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71437" tIns="71437" rIns="71437" bIns="71437" anchor="ctr">
            <a:spAutoFit/>
          </a:bodyPr>
          <a:lstStyle/>
          <a:p>
            <a:pPr marL="342900" indent="-342900">
              <a:buClr>
                <a:srgbClr val="FF8E7B"/>
              </a:buClr>
              <a:buFont typeface="Yu Mincho Demibold" panose="02020600000000000000" pitchFamily="18" charset="-128"/>
              <a:buChar char="▶"/>
            </a:pPr>
            <a:r>
              <a:rPr lang="zh-TW" altLang="en-US" sz="2400" b="1" dirty="0">
                <a:latin typeface="微軟正黑體" pitchFamily="34" charset="-120"/>
                <a:ea typeface="微軟正黑體" pitchFamily="34" charset="-120"/>
              </a:rPr>
              <a:t>建立好模型的物件之後，先給模型閱讀一段文字</a:t>
            </a:r>
            <a:endParaRPr lang="en-US" altLang="zh-TW" sz="24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11024831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幻燈片編號">
            <a:extLst>
              <a:ext uri="{FF2B5EF4-FFF2-40B4-BE49-F238E27FC236}">
                <a16:creationId xmlns="" xmlns:a16="http://schemas.microsoft.com/office/drawing/2014/main" id="{966276DD-67A7-43C9-BB97-E7F231EC6A36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hangingPunct="0"/>
            <a:fld id="{86CB4B4D-7CA3-9044-876B-883B54F8677D}" type="slidenum">
              <a:rPr kern="0">
                <a:cs typeface="Microsoft Sans Serif"/>
                <a:sym typeface="Microsoft Sans Serif"/>
              </a:rPr>
              <a:pPr hangingPunct="0"/>
              <a:t>14</a:t>
            </a:fld>
            <a:endParaRPr kern="0" dirty="0">
              <a:cs typeface="Microsoft Sans Serif"/>
              <a:sym typeface="Microsoft Sans Serif"/>
            </a:endParaRPr>
          </a:p>
        </p:txBody>
      </p:sp>
      <p:sp>
        <p:nvSpPr>
          <p:cNvPr id="8" name="文字版面配置區 7">
            <a:extLst>
              <a:ext uri="{FF2B5EF4-FFF2-40B4-BE49-F238E27FC236}">
                <a16:creationId xmlns="" xmlns:a16="http://schemas.microsoft.com/office/drawing/2014/main" id="{F5F9284F-02F5-4D45-8EE8-6A0D4F861C0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TW" dirty="0"/>
              <a:t>04 </a:t>
            </a:r>
            <a:r>
              <a:rPr lang="zh-TW" altLang="en-US" dirty="0"/>
              <a:t>閱讀測驗型的問答</a:t>
            </a:r>
          </a:p>
        </p:txBody>
      </p:sp>
      <p:sp>
        <p:nvSpPr>
          <p:cNvPr id="10" name="我們來試試剛開始可能有點可怕的終端機。">
            <a:extLst>
              <a:ext uri="{FF2B5EF4-FFF2-40B4-BE49-F238E27FC236}">
                <a16:creationId xmlns="" xmlns:a16="http://schemas.microsoft.com/office/drawing/2014/main" id="{E0FF2133-FE3B-46D9-9B6B-D1FC348A9E8F}"/>
              </a:ext>
            </a:extLst>
          </p:cNvPr>
          <p:cNvSpPr/>
          <p:nvPr/>
        </p:nvSpPr>
        <p:spPr>
          <a:xfrm>
            <a:off x="2242567" y="1813221"/>
            <a:ext cx="7706866" cy="471924"/>
          </a:xfrm>
          <a:prstGeom prst="roundRect">
            <a:avLst>
              <a:gd name="adj" fmla="val 15000"/>
            </a:avLst>
          </a:prstGeom>
          <a:solidFill>
            <a:srgbClr val="FFC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>
                <a:solidFill>
                  <a:srgbClr val="FFFFFF"/>
                </a:solidFill>
              </a:defRPr>
            </a:lvl1pPr>
          </a:lstStyle>
          <a:p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</a:rPr>
              <a:t>跟之前一樣寫一個懶人函式</a:t>
            </a:r>
            <a:endParaRPr sz="2800" b="1" kern="0" dirty="0">
              <a:solidFill>
                <a:schemeClr val="accent4">
                  <a:lumMod val="50000"/>
                </a:schemeClr>
              </a:solidFill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="" xmlns:a16="http://schemas.microsoft.com/office/drawing/2014/main" id="{CE6D513C-991B-4578-8966-D5DCD66C16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141" y="2403484"/>
            <a:ext cx="10131903" cy="2137288"/>
          </a:xfrm>
          <a:prstGeom prst="rect">
            <a:avLst/>
          </a:prstGeom>
        </p:spPr>
      </p:pic>
      <p:sp>
        <p:nvSpPr>
          <p:cNvPr id="6" name="我們用的套件, 大家也習慣稱 tf.Keras。">
            <a:extLst>
              <a:ext uri="{FF2B5EF4-FFF2-40B4-BE49-F238E27FC236}">
                <a16:creationId xmlns="" xmlns:a16="http://schemas.microsoft.com/office/drawing/2014/main" id="{45B88821-ABC9-4917-B624-071CD167C4B1}"/>
              </a:ext>
            </a:extLst>
          </p:cNvPr>
          <p:cNvSpPr txBox="1"/>
          <p:nvPr/>
        </p:nvSpPr>
        <p:spPr>
          <a:xfrm>
            <a:off x="948595" y="4474620"/>
            <a:ext cx="10519396" cy="15292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71437" tIns="71437" rIns="71437" bIns="71437" anchor="ctr">
            <a:spAutoFit/>
          </a:bodyPr>
          <a:lstStyle/>
          <a:p>
            <a:pPr marL="342900" indent="-342900">
              <a:buClr>
                <a:srgbClr val="FF8E7B"/>
              </a:buClr>
              <a:buFont typeface="Yu Mincho Demibold" panose="02020600000000000000" pitchFamily="18" charset="-128"/>
              <a:buChar char="▶"/>
            </a:pPr>
            <a:r>
              <a:rPr lang="zh-TW" altLang="en-US" sz="2400" b="1" dirty="0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</a:rPr>
              <a:t>函式意義</a:t>
            </a:r>
            <a:r>
              <a:rPr lang="en-US" altLang="zh-TW" sz="2400" b="1" dirty="0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</a:rPr>
              <a:t>:</a:t>
            </a:r>
            <a:endParaRPr lang="en-US" altLang="zh-TW" sz="2400" b="1" dirty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2200" b="1" dirty="0">
                <a:latin typeface="微軟正黑體" pitchFamily="34" charset="-120"/>
                <a:ea typeface="微軟正黑體" pitchFamily="34" charset="-120"/>
              </a:rPr>
              <a:t>先將輸入文字</a:t>
            </a:r>
            <a:r>
              <a:rPr lang="en-US" altLang="zh-TW" sz="2200" b="1" dirty="0">
                <a:latin typeface="微軟正黑體" pitchFamily="34" charset="-120"/>
                <a:ea typeface="微軟正黑體" pitchFamily="34" charset="-120"/>
              </a:rPr>
              <a:t>(context) </a:t>
            </a:r>
            <a:r>
              <a:rPr lang="zh-TW" altLang="en-US" sz="2200" b="1" dirty="0">
                <a:latin typeface="微軟正黑體" pitchFamily="34" charset="-120"/>
                <a:ea typeface="微軟正黑體" pitchFamily="34" charset="-120"/>
              </a:rPr>
              <a:t>以及問題</a:t>
            </a:r>
            <a:r>
              <a:rPr lang="en-US" altLang="zh-TW" sz="2200" b="1" dirty="0">
                <a:latin typeface="微軟正黑體" pitchFamily="34" charset="-120"/>
                <a:ea typeface="微軟正黑體" pitchFamily="34" charset="-120"/>
              </a:rPr>
              <a:t>(question) </a:t>
            </a:r>
            <a:r>
              <a:rPr lang="zh-TW" altLang="en-US" sz="2200" b="1" dirty="0">
                <a:latin typeface="微軟正黑體" pitchFamily="34" charset="-120"/>
                <a:ea typeface="微軟正黑體" pitchFamily="34" charset="-120"/>
              </a:rPr>
              <a:t>利用</a:t>
            </a:r>
            <a:r>
              <a:rPr lang="en-US" altLang="zh-TW" sz="2200" b="1" dirty="0">
                <a:latin typeface="微軟正黑體" pitchFamily="34" charset="-120"/>
                <a:ea typeface="微軟正黑體" pitchFamily="34" charset="-120"/>
              </a:rPr>
              <a:t>t2s </a:t>
            </a:r>
            <a:r>
              <a:rPr lang="zh-TW" altLang="en-US" sz="2200" b="1" dirty="0">
                <a:latin typeface="微軟正黑體" pitchFamily="34" charset="-120"/>
                <a:ea typeface="微軟正黑體" pitchFamily="34" charset="-120"/>
              </a:rPr>
              <a:t>轉成簡體字，轉換後就送入建立好的模型物件，並把結果存成</a:t>
            </a:r>
            <a:r>
              <a:rPr lang="en-US" altLang="zh-TW" sz="2200" b="1" dirty="0">
                <a:latin typeface="微軟正黑體" pitchFamily="34" charset="-120"/>
                <a:ea typeface="微軟正黑體" pitchFamily="34" charset="-120"/>
              </a:rPr>
              <a:t>result</a:t>
            </a:r>
            <a:r>
              <a:rPr lang="zh-TW" altLang="en-US" sz="2200" b="1" dirty="0">
                <a:latin typeface="微軟正黑體" pitchFamily="34" charset="-120"/>
                <a:ea typeface="微軟正黑體" pitchFamily="34" charset="-120"/>
              </a:rPr>
              <a:t>。要特別注意的是，這裡的結果還是簡體字，所以我們要用</a:t>
            </a:r>
            <a:r>
              <a:rPr lang="en-US" altLang="zh-TW" sz="2200" b="1" dirty="0">
                <a:latin typeface="微軟正黑體" pitchFamily="34" charset="-120"/>
                <a:ea typeface="微軟正黑體" pitchFamily="34" charset="-120"/>
              </a:rPr>
              <a:t>s2t </a:t>
            </a:r>
            <a:r>
              <a:rPr lang="zh-TW" altLang="en-US" sz="2200" b="1" dirty="0">
                <a:latin typeface="微軟正黑體" pitchFamily="34" charset="-120"/>
                <a:ea typeface="微軟正黑體" pitchFamily="34" charset="-120"/>
              </a:rPr>
              <a:t>將結果轉成繁體字再 </a:t>
            </a:r>
            <a:r>
              <a:rPr lang="en-US" altLang="zh-TW" sz="2200" b="1" dirty="0">
                <a:latin typeface="微軟正黑體" pitchFamily="34" charset="-120"/>
                <a:ea typeface="微軟正黑體" pitchFamily="34" charset="-120"/>
              </a:rPr>
              <a:t>return </a:t>
            </a:r>
            <a:r>
              <a:rPr lang="zh-TW" altLang="en-US" sz="2200" b="1" dirty="0">
                <a:latin typeface="微軟正黑體" pitchFamily="34" charset="-120"/>
                <a:ea typeface="微軟正黑體" pitchFamily="34" charset="-120"/>
              </a:rPr>
              <a:t>出來。</a:t>
            </a:r>
            <a:endParaRPr lang="en-US" altLang="zh-TW" sz="22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8737501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幻燈片編號">
            <a:extLst>
              <a:ext uri="{FF2B5EF4-FFF2-40B4-BE49-F238E27FC236}">
                <a16:creationId xmlns="" xmlns:a16="http://schemas.microsoft.com/office/drawing/2014/main" id="{966276DD-67A7-43C9-BB97-E7F231EC6A36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hangingPunct="0"/>
            <a:fld id="{86CB4B4D-7CA3-9044-876B-883B54F8677D}" type="slidenum">
              <a:rPr kern="0">
                <a:cs typeface="Microsoft Sans Serif"/>
                <a:sym typeface="Microsoft Sans Serif"/>
              </a:rPr>
              <a:pPr hangingPunct="0"/>
              <a:t>15</a:t>
            </a:fld>
            <a:endParaRPr kern="0" dirty="0">
              <a:cs typeface="Microsoft Sans Serif"/>
              <a:sym typeface="Microsoft Sans Serif"/>
            </a:endParaRPr>
          </a:p>
        </p:txBody>
      </p:sp>
      <p:sp>
        <p:nvSpPr>
          <p:cNvPr id="8" name="文字版面配置區 7">
            <a:extLst>
              <a:ext uri="{FF2B5EF4-FFF2-40B4-BE49-F238E27FC236}">
                <a16:creationId xmlns="" xmlns:a16="http://schemas.microsoft.com/office/drawing/2014/main" id="{F5F9284F-02F5-4D45-8EE8-6A0D4F861C0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TW" dirty="0"/>
              <a:t>04 </a:t>
            </a:r>
            <a:r>
              <a:rPr lang="zh-TW" altLang="en-US" dirty="0"/>
              <a:t>閱讀測驗型的問答</a:t>
            </a:r>
          </a:p>
        </p:txBody>
      </p:sp>
      <p:sp>
        <p:nvSpPr>
          <p:cNvPr id="10" name="我們來試試剛開始可能有點可怕的終端機。">
            <a:extLst>
              <a:ext uri="{FF2B5EF4-FFF2-40B4-BE49-F238E27FC236}">
                <a16:creationId xmlns="" xmlns:a16="http://schemas.microsoft.com/office/drawing/2014/main" id="{E0FF2133-FE3B-46D9-9B6B-D1FC348A9E8F}"/>
              </a:ext>
            </a:extLst>
          </p:cNvPr>
          <p:cNvSpPr/>
          <p:nvPr/>
        </p:nvSpPr>
        <p:spPr>
          <a:xfrm>
            <a:off x="2242567" y="1813221"/>
            <a:ext cx="7706866" cy="471924"/>
          </a:xfrm>
          <a:prstGeom prst="roundRect">
            <a:avLst>
              <a:gd name="adj" fmla="val 15000"/>
            </a:avLst>
          </a:prstGeom>
          <a:solidFill>
            <a:srgbClr val="FFC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>
                <a:solidFill>
                  <a:srgbClr val="FFFFFF"/>
                </a:solidFill>
              </a:defRPr>
            </a:lvl1pPr>
          </a:lstStyle>
          <a:p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t>試試看做閱讀測驗吧</a:t>
            </a:r>
            <a:endParaRPr sz="2800" b="1" kern="0" dirty="0">
              <a:solidFill>
                <a:schemeClr val="accent4">
                  <a:lumMod val="50000"/>
                </a:schemeClr>
              </a:solidFill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="" xmlns:a16="http://schemas.microsoft.com/office/drawing/2014/main" id="{16B73D28-F53F-424B-87FB-00F3F9945E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621" y="2620203"/>
            <a:ext cx="10688556" cy="923103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="" xmlns:a16="http://schemas.microsoft.com/office/drawing/2014/main" id="{3396E7B6-3D76-44CF-9426-52369ECC766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0232"/>
          <a:stretch/>
        </p:blipFill>
        <p:spPr>
          <a:xfrm>
            <a:off x="626693" y="4262454"/>
            <a:ext cx="10634412" cy="1057924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="" xmlns:a16="http://schemas.microsoft.com/office/drawing/2014/main" id="{239A29EC-300B-4936-B7A8-935A61590E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765" y="3603725"/>
            <a:ext cx="2038455" cy="622332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="" xmlns:a16="http://schemas.microsoft.com/office/drawing/2014/main" id="{EFC47F3F-9009-473C-9122-1E387B9BDD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3765" y="5269304"/>
            <a:ext cx="1079555" cy="603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088224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幻燈片編號">
            <a:extLst>
              <a:ext uri="{FF2B5EF4-FFF2-40B4-BE49-F238E27FC236}">
                <a16:creationId xmlns="" xmlns:a16="http://schemas.microsoft.com/office/drawing/2014/main" id="{966276DD-67A7-43C9-BB97-E7F231EC6A36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hangingPunct="0"/>
            <a:fld id="{86CB4B4D-7CA3-9044-876B-883B54F8677D}" type="slidenum">
              <a:rPr kern="0">
                <a:cs typeface="Microsoft Sans Serif"/>
                <a:sym typeface="Microsoft Sans Serif"/>
              </a:rPr>
              <a:pPr hangingPunct="0"/>
              <a:t>16</a:t>
            </a:fld>
            <a:endParaRPr kern="0" dirty="0">
              <a:cs typeface="Microsoft Sans Serif"/>
              <a:sym typeface="Microsoft Sans Serif"/>
            </a:endParaRPr>
          </a:p>
        </p:txBody>
      </p:sp>
      <p:sp>
        <p:nvSpPr>
          <p:cNvPr id="8" name="文字版面配置區 7">
            <a:extLst>
              <a:ext uri="{FF2B5EF4-FFF2-40B4-BE49-F238E27FC236}">
                <a16:creationId xmlns="" xmlns:a16="http://schemas.microsoft.com/office/drawing/2014/main" id="{F5F9284F-02F5-4D45-8EE8-6A0D4F861C0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TW" dirty="0"/>
              <a:t>05 </a:t>
            </a:r>
            <a:r>
              <a:rPr lang="zh-TW" altLang="en-US" dirty="0"/>
              <a:t>歌詞產生器</a:t>
            </a:r>
          </a:p>
        </p:txBody>
      </p:sp>
      <p:sp>
        <p:nvSpPr>
          <p:cNvPr id="10" name="我們來試試剛開始可能有點可怕的終端機。">
            <a:extLst>
              <a:ext uri="{FF2B5EF4-FFF2-40B4-BE49-F238E27FC236}">
                <a16:creationId xmlns="" xmlns:a16="http://schemas.microsoft.com/office/drawing/2014/main" id="{E0FF2133-FE3B-46D9-9B6B-D1FC348A9E8F}"/>
              </a:ext>
            </a:extLst>
          </p:cNvPr>
          <p:cNvSpPr/>
          <p:nvPr/>
        </p:nvSpPr>
        <p:spPr>
          <a:xfrm>
            <a:off x="2242567" y="1813221"/>
            <a:ext cx="7706866" cy="471924"/>
          </a:xfrm>
          <a:prstGeom prst="roundRect">
            <a:avLst>
              <a:gd name="adj" fmla="val 15000"/>
            </a:avLst>
          </a:prstGeom>
          <a:solidFill>
            <a:srgbClr val="FFC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>
                <a:solidFill>
                  <a:srgbClr val="FFFFFF"/>
                </a:solidFill>
              </a:defRPr>
            </a:lvl1pPr>
          </a:lstStyle>
          <a:p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t>讓電腦幫我們生成歌詞</a:t>
            </a:r>
            <a:endParaRPr sz="2800" b="1" kern="0" dirty="0">
              <a:solidFill>
                <a:schemeClr val="accent4">
                  <a:lumMod val="50000"/>
                </a:schemeClr>
              </a:solidFill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="" xmlns:a16="http://schemas.microsoft.com/office/drawing/2014/main" id="{33C7FC6E-8F0E-48FF-8A42-294F97F435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400" y="2974201"/>
            <a:ext cx="10354947" cy="756526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="" xmlns:a16="http://schemas.microsoft.com/office/drawing/2014/main" id="{57931D42-5561-4E19-A0D8-9256ECA3A0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400" y="3746922"/>
            <a:ext cx="10235014" cy="1038673"/>
          </a:xfrm>
          <a:prstGeom prst="rect">
            <a:avLst/>
          </a:prstGeom>
        </p:spPr>
      </p:pic>
      <p:pic>
        <p:nvPicPr>
          <p:cNvPr id="6" name="內容版面配置區 16">
            <a:extLst>
              <a:ext uri="{FF2B5EF4-FFF2-40B4-BE49-F238E27FC236}">
                <a16:creationId xmlns="" xmlns:a16="http://schemas.microsoft.com/office/drawing/2014/main" id="{71BA957C-9002-4507-92B5-97011202C19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1536" y="3806043"/>
            <a:ext cx="3737811" cy="20965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</p:pic>
      <p:sp>
        <p:nvSpPr>
          <p:cNvPr id="11" name="我們用的套件, 大家也習慣稱 tf.Keras。">
            <a:extLst>
              <a:ext uri="{FF2B5EF4-FFF2-40B4-BE49-F238E27FC236}">
                <a16:creationId xmlns="" xmlns:a16="http://schemas.microsoft.com/office/drawing/2014/main" id="{2FEB3ACC-E35A-4AFB-9CA0-C30B8F2BAAD6}"/>
              </a:ext>
            </a:extLst>
          </p:cNvPr>
          <p:cNvSpPr txBox="1"/>
          <p:nvPr/>
        </p:nvSpPr>
        <p:spPr>
          <a:xfrm>
            <a:off x="802204" y="2460600"/>
            <a:ext cx="10519396" cy="51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71437" tIns="71437" rIns="71437" bIns="71437" anchor="ctr">
            <a:spAutoFit/>
          </a:bodyPr>
          <a:lstStyle/>
          <a:p>
            <a:pPr marL="342900" indent="-342900">
              <a:buClr>
                <a:srgbClr val="FF8E7B"/>
              </a:buClr>
              <a:buFont typeface="Yu Mincho Demibold" panose="02020600000000000000" pitchFamily="18" charset="-128"/>
              <a:buChar char="▶"/>
            </a:pPr>
            <a:r>
              <a:rPr lang="zh-TW" altLang="en-US" sz="2400" b="1" dirty="0">
                <a:latin typeface="微軟正黑體" pitchFamily="34" charset="-120"/>
                <a:ea typeface="微軟正黑體" pitchFamily="34" charset="-120"/>
              </a:rPr>
              <a:t>這是簡體中文的模型，所以記得要轉換一下繁體</a:t>
            </a:r>
            <a:endParaRPr lang="en-US" altLang="zh-TW" sz="24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38725747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幻燈片編號">
            <a:extLst>
              <a:ext uri="{FF2B5EF4-FFF2-40B4-BE49-F238E27FC236}">
                <a16:creationId xmlns="" xmlns:a16="http://schemas.microsoft.com/office/drawing/2014/main" id="{966276DD-67A7-43C9-BB97-E7F231EC6A36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hangingPunct="0"/>
            <a:fld id="{86CB4B4D-7CA3-9044-876B-883B54F8677D}" type="slidenum">
              <a:rPr kern="0">
                <a:cs typeface="Microsoft Sans Serif"/>
                <a:sym typeface="Microsoft Sans Serif"/>
              </a:rPr>
              <a:pPr hangingPunct="0"/>
              <a:t>17</a:t>
            </a:fld>
            <a:endParaRPr kern="0" dirty="0">
              <a:cs typeface="Microsoft Sans Serif"/>
              <a:sym typeface="Microsoft Sans Serif"/>
            </a:endParaRPr>
          </a:p>
        </p:txBody>
      </p:sp>
      <p:sp>
        <p:nvSpPr>
          <p:cNvPr id="8" name="文字版面配置區 7">
            <a:extLst>
              <a:ext uri="{FF2B5EF4-FFF2-40B4-BE49-F238E27FC236}">
                <a16:creationId xmlns="" xmlns:a16="http://schemas.microsoft.com/office/drawing/2014/main" id="{F5F9284F-02F5-4D45-8EE8-6A0D4F861C0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TW" dirty="0"/>
              <a:t>05 </a:t>
            </a:r>
            <a:r>
              <a:rPr lang="zh-TW" altLang="en-US" dirty="0"/>
              <a:t>歌詞產生器</a:t>
            </a:r>
          </a:p>
        </p:txBody>
      </p:sp>
      <p:sp>
        <p:nvSpPr>
          <p:cNvPr id="10" name="我們來試試剛開始可能有點可怕的終端機。">
            <a:extLst>
              <a:ext uri="{FF2B5EF4-FFF2-40B4-BE49-F238E27FC236}">
                <a16:creationId xmlns="" xmlns:a16="http://schemas.microsoft.com/office/drawing/2014/main" id="{E0FF2133-FE3B-46D9-9B6B-D1FC348A9E8F}"/>
              </a:ext>
            </a:extLst>
          </p:cNvPr>
          <p:cNvSpPr/>
          <p:nvPr/>
        </p:nvSpPr>
        <p:spPr>
          <a:xfrm>
            <a:off x="2242567" y="1813221"/>
            <a:ext cx="7706866" cy="471924"/>
          </a:xfrm>
          <a:prstGeom prst="roundRect">
            <a:avLst>
              <a:gd name="adj" fmla="val 15000"/>
            </a:avLst>
          </a:prstGeom>
          <a:solidFill>
            <a:srgbClr val="FFC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>
                <a:solidFill>
                  <a:srgbClr val="FFFFFF"/>
                </a:solidFill>
              </a:defRPr>
            </a:lvl1pPr>
          </a:lstStyle>
          <a:p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t>讓電腦幫我們生成歌詞</a:t>
            </a:r>
            <a:endParaRPr sz="2800" b="1" kern="0" dirty="0">
              <a:solidFill>
                <a:schemeClr val="accent4">
                  <a:lumMod val="50000"/>
                </a:schemeClr>
              </a:solidFill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p:grpSp>
        <p:nvGrpSpPr>
          <p:cNvPr id="13" name="群組 12">
            <a:extLst>
              <a:ext uri="{FF2B5EF4-FFF2-40B4-BE49-F238E27FC236}">
                <a16:creationId xmlns="" xmlns:a16="http://schemas.microsoft.com/office/drawing/2014/main" id="{EEF5BF59-106C-4B25-90E8-3E0EE991BBD8}"/>
              </a:ext>
            </a:extLst>
          </p:cNvPr>
          <p:cNvGrpSpPr/>
          <p:nvPr/>
        </p:nvGrpSpPr>
        <p:grpSpPr>
          <a:xfrm>
            <a:off x="802204" y="3107909"/>
            <a:ext cx="10409107" cy="722643"/>
            <a:chOff x="778378" y="3073065"/>
            <a:chExt cx="10409107" cy="722643"/>
          </a:xfrm>
        </p:grpSpPr>
        <p:pic>
          <p:nvPicPr>
            <p:cNvPr id="2" name="圖片 1">
              <a:extLst>
                <a:ext uri="{FF2B5EF4-FFF2-40B4-BE49-F238E27FC236}">
                  <a16:creationId xmlns="" xmlns:a16="http://schemas.microsoft.com/office/drawing/2014/main" id="{F20DB18D-B819-4A46-9CA2-87B2C92817C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15791"/>
            <a:stretch/>
          </p:blipFill>
          <p:spPr>
            <a:xfrm>
              <a:off x="802204" y="3073065"/>
              <a:ext cx="10385281" cy="400385"/>
            </a:xfrm>
            <a:prstGeom prst="rect">
              <a:avLst/>
            </a:prstGeom>
          </p:spPr>
        </p:pic>
        <p:pic>
          <p:nvPicPr>
            <p:cNvPr id="5" name="圖片 4">
              <a:extLst>
                <a:ext uri="{FF2B5EF4-FFF2-40B4-BE49-F238E27FC236}">
                  <a16:creationId xmlns="" xmlns:a16="http://schemas.microsoft.com/office/drawing/2014/main" id="{9D061C3D-A8B6-4E94-AEA9-5C7E6197F94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22837" b="2749"/>
            <a:stretch/>
          </p:blipFill>
          <p:spPr>
            <a:xfrm>
              <a:off x="778378" y="3473445"/>
              <a:ext cx="10385281" cy="322263"/>
            </a:xfrm>
            <a:prstGeom prst="rect">
              <a:avLst/>
            </a:prstGeom>
          </p:spPr>
        </p:pic>
      </p:grpSp>
      <p:pic>
        <p:nvPicPr>
          <p:cNvPr id="14" name="圖片 13">
            <a:extLst>
              <a:ext uri="{FF2B5EF4-FFF2-40B4-BE49-F238E27FC236}">
                <a16:creationId xmlns="" xmlns:a16="http://schemas.microsoft.com/office/drawing/2014/main" id="{5326911A-9962-49A9-9FE9-E6B3E7B5A7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204" y="3908674"/>
            <a:ext cx="8224328" cy="1014425"/>
          </a:xfrm>
          <a:prstGeom prst="rect">
            <a:avLst/>
          </a:prstGeom>
        </p:spPr>
      </p:pic>
      <p:sp>
        <p:nvSpPr>
          <p:cNvPr id="16" name="我們用的套件, 大家也習慣稱 tf.Keras。">
            <a:extLst>
              <a:ext uri="{FF2B5EF4-FFF2-40B4-BE49-F238E27FC236}">
                <a16:creationId xmlns="" xmlns:a16="http://schemas.microsoft.com/office/drawing/2014/main" id="{7866F1B7-5F6D-420F-B941-37775F3F4639}"/>
              </a:ext>
            </a:extLst>
          </p:cNvPr>
          <p:cNvSpPr txBox="1"/>
          <p:nvPr/>
        </p:nvSpPr>
        <p:spPr>
          <a:xfrm>
            <a:off x="802204" y="2524768"/>
            <a:ext cx="10519396" cy="51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71437" tIns="71437" rIns="71437" bIns="71437" anchor="ctr">
            <a:spAutoFit/>
          </a:bodyPr>
          <a:lstStyle/>
          <a:p>
            <a:pPr marL="342900" indent="-342900">
              <a:buClr>
                <a:srgbClr val="FF8E7B"/>
              </a:buClr>
              <a:buFont typeface="Yu Mincho Demibold" panose="02020600000000000000" pitchFamily="18" charset="-128"/>
              <a:buChar char="▶"/>
            </a:pPr>
            <a:r>
              <a:rPr lang="zh-TW" altLang="en-US" sz="2400" b="1" dirty="0">
                <a:latin typeface="微軟正黑體" pitchFamily="34" charset="-120"/>
                <a:ea typeface="微軟正黑體" pitchFamily="34" charset="-120"/>
              </a:rPr>
              <a:t>將這段轉換好的繁體字歌詞輸入到歌詞產生器中</a:t>
            </a:r>
            <a:endParaRPr lang="en-US" altLang="zh-TW" sz="2400" b="1" dirty="0">
              <a:latin typeface="微軟正黑體" pitchFamily="34" charset="-120"/>
              <a:ea typeface="微軟正黑體" pitchFamily="34" charset="-120"/>
            </a:endParaRPr>
          </a:p>
        </p:txBody>
      </p:sp>
      <p:grpSp>
        <p:nvGrpSpPr>
          <p:cNvPr id="20" name="群組 19">
            <a:extLst>
              <a:ext uri="{FF2B5EF4-FFF2-40B4-BE49-F238E27FC236}">
                <a16:creationId xmlns="" xmlns:a16="http://schemas.microsoft.com/office/drawing/2014/main" id="{A9683ECC-5467-4EFF-895F-68EE37F95E29}"/>
              </a:ext>
            </a:extLst>
          </p:cNvPr>
          <p:cNvGrpSpPr/>
          <p:nvPr/>
        </p:nvGrpSpPr>
        <p:grpSpPr>
          <a:xfrm>
            <a:off x="6736614" y="4960542"/>
            <a:ext cx="4682592" cy="774698"/>
            <a:chOff x="3594810" y="3722847"/>
            <a:chExt cx="2648565" cy="771477"/>
          </a:xfrm>
        </p:grpSpPr>
        <p:sp>
          <p:nvSpPr>
            <p:cNvPr id="21" name="等腰三角形 20">
              <a:extLst>
                <a:ext uri="{FF2B5EF4-FFF2-40B4-BE49-F238E27FC236}">
                  <a16:creationId xmlns="" xmlns:a16="http://schemas.microsoft.com/office/drawing/2014/main" id="{7A42D771-F6B9-452E-B455-9DE71427DF55}"/>
                </a:ext>
              </a:extLst>
            </p:cNvPr>
            <p:cNvSpPr/>
            <p:nvPr/>
          </p:nvSpPr>
          <p:spPr>
            <a:xfrm rot="18186995">
              <a:off x="3639249" y="3678408"/>
              <a:ext cx="520621" cy="609500"/>
            </a:xfrm>
            <a:prstGeom prst="triangle">
              <a:avLst>
                <a:gd name="adj" fmla="val 51566"/>
              </a:avLst>
            </a:prstGeom>
            <a:solidFill>
              <a:srgbClr val="DAE3F3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TW" alt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22" name="語音泡泡: 圓角矩形 21">
              <a:extLst>
                <a:ext uri="{FF2B5EF4-FFF2-40B4-BE49-F238E27FC236}">
                  <a16:creationId xmlns="" xmlns:a16="http://schemas.microsoft.com/office/drawing/2014/main" id="{BEAAA494-422C-4620-8D96-C67197698AA2}"/>
                </a:ext>
              </a:extLst>
            </p:cNvPr>
            <p:cNvSpPr/>
            <p:nvPr/>
          </p:nvSpPr>
          <p:spPr>
            <a:xfrm>
              <a:off x="3994200" y="3775432"/>
              <a:ext cx="2249175" cy="718892"/>
            </a:xfrm>
            <a:prstGeom prst="wedgeRoundRectCallout">
              <a:avLst>
                <a:gd name="adj1" fmla="val -40939"/>
                <a:gd name="adj2" fmla="val -32150"/>
                <a:gd name="adj3" fmla="val 16667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sz="2400" b="1" dirty="0">
                  <a:solidFill>
                    <a:srgbClr val="0A6FB7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自動生成的歌詞會是簡體字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57598250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幻燈片編號">
            <a:extLst>
              <a:ext uri="{FF2B5EF4-FFF2-40B4-BE49-F238E27FC236}">
                <a16:creationId xmlns="" xmlns:a16="http://schemas.microsoft.com/office/drawing/2014/main" id="{966276DD-67A7-43C9-BB97-E7F231EC6A36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hangingPunct="0"/>
            <a:fld id="{86CB4B4D-7CA3-9044-876B-883B54F8677D}" type="slidenum">
              <a:rPr kern="0">
                <a:cs typeface="Microsoft Sans Serif"/>
                <a:sym typeface="Microsoft Sans Serif"/>
              </a:rPr>
              <a:pPr hangingPunct="0"/>
              <a:t>18</a:t>
            </a:fld>
            <a:endParaRPr kern="0" dirty="0">
              <a:cs typeface="Microsoft Sans Serif"/>
              <a:sym typeface="Microsoft Sans Serif"/>
            </a:endParaRPr>
          </a:p>
        </p:txBody>
      </p:sp>
      <p:sp>
        <p:nvSpPr>
          <p:cNvPr id="8" name="文字版面配置區 7">
            <a:extLst>
              <a:ext uri="{FF2B5EF4-FFF2-40B4-BE49-F238E27FC236}">
                <a16:creationId xmlns="" xmlns:a16="http://schemas.microsoft.com/office/drawing/2014/main" id="{F5F9284F-02F5-4D45-8EE8-6A0D4F861C0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TW" dirty="0"/>
              <a:t>05 </a:t>
            </a:r>
            <a:r>
              <a:rPr lang="zh-TW" altLang="en-US" dirty="0"/>
              <a:t>歌詞產生器</a:t>
            </a:r>
          </a:p>
        </p:txBody>
      </p:sp>
      <p:sp>
        <p:nvSpPr>
          <p:cNvPr id="10" name="我們來試試剛開始可能有點可怕的終端機。">
            <a:extLst>
              <a:ext uri="{FF2B5EF4-FFF2-40B4-BE49-F238E27FC236}">
                <a16:creationId xmlns="" xmlns:a16="http://schemas.microsoft.com/office/drawing/2014/main" id="{E0FF2133-FE3B-46D9-9B6B-D1FC348A9E8F}"/>
              </a:ext>
            </a:extLst>
          </p:cNvPr>
          <p:cNvSpPr/>
          <p:nvPr/>
        </p:nvSpPr>
        <p:spPr>
          <a:xfrm>
            <a:off x="2242567" y="1813221"/>
            <a:ext cx="7706866" cy="471924"/>
          </a:xfrm>
          <a:prstGeom prst="roundRect">
            <a:avLst>
              <a:gd name="adj" fmla="val 15000"/>
            </a:avLst>
          </a:prstGeom>
          <a:solidFill>
            <a:srgbClr val="FFC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>
                <a:solidFill>
                  <a:srgbClr val="FFFFFF"/>
                </a:solidFill>
              </a:defRPr>
            </a:lvl1pPr>
          </a:lstStyle>
          <a:p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t>讓電腦幫我們生成歌詞</a:t>
            </a:r>
            <a:endParaRPr sz="2800" b="1" kern="0" dirty="0">
              <a:solidFill>
                <a:schemeClr val="accent4">
                  <a:lumMod val="50000"/>
                </a:schemeClr>
              </a:solidFill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p:sp>
        <p:nvSpPr>
          <p:cNvPr id="11" name="我們用的套件, 大家也習慣稱 tf.Keras。">
            <a:extLst>
              <a:ext uri="{FF2B5EF4-FFF2-40B4-BE49-F238E27FC236}">
                <a16:creationId xmlns="" xmlns:a16="http://schemas.microsoft.com/office/drawing/2014/main" id="{2FEB3ACC-E35A-4AFB-9CA0-C30B8F2BAAD6}"/>
              </a:ext>
            </a:extLst>
          </p:cNvPr>
          <p:cNvSpPr txBox="1"/>
          <p:nvPr/>
        </p:nvSpPr>
        <p:spPr>
          <a:xfrm>
            <a:off x="802204" y="2675723"/>
            <a:ext cx="10519396" cy="51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71437" tIns="71437" rIns="71437" bIns="71437" anchor="ctr">
            <a:spAutoFit/>
          </a:bodyPr>
          <a:lstStyle/>
          <a:p>
            <a:pPr marL="342900" indent="-342900">
              <a:buClr>
                <a:srgbClr val="FF8E7B"/>
              </a:buClr>
              <a:buFont typeface="Yu Mincho Demibold" panose="02020600000000000000" pitchFamily="18" charset="-128"/>
              <a:buChar char="▶"/>
            </a:pPr>
            <a:r>
              <a:rPr lang="zh-TW" altLang="en-US" sz="2400" b="1" dirty="0">
                <a:latin typeface="微軟正黑體" pitchFamily="34" charset="-120"/>
                <a:ea typeface="微軟正黑體" pitchFamily="34" charset="-120"/>
              </a:rPr>
              <a:t>用 </a:t>
            </a:r>
            <a:r>
              <a:rPr lang="en-US" altLang="zh-TW" sz="2400" b="1" dirty="0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</a:rPr>
              <a:t>s2t</a:t>
            </a:r>
            <a:r>
              <a:rPr lang="zh-TW" altLang="en-US" sz="2400" b="1" dirty="0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2400" b="1" dirty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2400" b="1" dirty="0">
                <a:latin typeface="微軟正黑體" pitchFamily="34" charset="-120"/>
                <a:ea typeface="微軟正黑體" pitchFamily="34" charset="-120"/>
              </a:rPr>
              <a:t>將歌詞轉成繁體字</a:t>
            </a:r>
            <a:endParaRPr lang="en-US" altLang="zh-TW" sz="2400" b="1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="" xmlns:a16="http://schemas.microsoft.com/office/drawing/2014/main" id="{5BA0A14E-0881-4866-9705-FF8926C79F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204" y="3224074"/>
            <a:ext cx="10347059" cy="465410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="" xmlns:a16="http://schemas.microsoft.com/office/drawing/2014/main" id="{D8385DF5-4F0B-4402-AF29-671E8A4647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204" y="3755287"/>
            <a:ext cx="8452554" cy="99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63168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幻燈片編號">
            <a:extLst>
              <a:ext uri="{FF2B5EF4-FFF2-40B4-BE49-F238E27FC236}">
                <a16:creationId xmlns="" xmlns:a16="http://schemas.microsoft.com/office/drawing/2014/main" id="{966276DD-67A7-43C9-BB97-E7F231EC6A36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hangingPunct="0"/>
            <a:fld id="{86CB4B4D-7CA3-9044-876B-883B54F8677D}" type="slidenum">
              <a:rPr kern="0">
                <a:cs typeface="Microsoft Sans Serif"/>
                <a:sym typeface="Microsoft Sans Serif"/>
              </a:rPr>
              <a:pPr hangingPunct="0"/>
              <a:t>19</a:t>
            </a:fld>
            <a:endParaRPr kern="0" dirty="0">
              <a:cs typeface="Microsoft Sans Serif"/>
              <a:sym typeface="Microsoft Sans Serif"/>
            </a:endParaRPr>
          </a:p>
        </p:txBody>
      </p:sp>
      <p:sp>
        <p:nvSpPr>
          <p:cNvPr id="8" name="文字版面配置區 7">
            <a:extLst>
              <a:ext uri="{FF2B5EF4-FFF2-40B4-BE49-F238E27FC236}">
                <a16:creationId xmlns="" xmlns:a16="http://schemas.microsoft.com/office/drawing/2014/main" id="{F5F9284F-02F5-4D45-8EE8-6A0D4F861C0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TW" dirty="0"/>
              <a:t>06</a:t>
            </a:r>
            <a:r>
              <a:rPr lang="zh-TW" altLang="en-US" dirty="0"/>
              <a:t> 做一個歌詞產生器的網路</a:t>
            </a:r>
            <a:r>
              <a:rPr lang="en-US" altLang="zh-TW" dirty="0"/>
              <a:t>App!</a:t>
            </a:r>
            <a:endParaRPr lang="zh-TW" altLang="en-US" dirty="0"/>
          </a:p>
        </p:txBody>
      </p:sp>
      <p:sp>
        <p:nvSpPr>
          <p:cNvPr id="10" name="我們來試試剛開始可能有點可怕的終端機。">
            <a:extLst>
              <a:ext uri="{FF2B5EF4-FFF2-40B4-BE49-F238E27FC236}">
                <a16:creationId xmlns="" xmlns:a16="http://schemas.microsoft.com/office/drawing/2014/main" id="{E0FF2133-FE3B-46D9-9B6B-D1FC348A9E8F}"/>
              </a:ext>
            </a:extLst>
          </p:cNvPr>
          <p:cNvSpPr/>
          <p:nvPr/>
        </p:nvSpPr>
        <p:spPr>
          <a:xfrm>
            <a:off x="2242567" y="1813221"/>
            <a:ext cx="7706866" cy="471924"/>
          </a:xfrm>
          <a:prstGeom prst="roundRect">
            <a:avLst>
              <a:gd name="adj" fmla="val 15000"/>
            </a:avLst>
          </a:prstGeom>
          <a:solidFill>
            <a:srgbClr val="FFC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>
                <a:solidFill>
                  <a:srgbClr val="FFFFFF"/>
                </a:solidFill>
              </a:defRPr>
            </a:lvl1pPr>
          </a:lstStyle>
          <a:p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t>一樣是用酷炫的</a:t>
            </a:r>
            <a:r>
              <a:rPr lang="en-US" altLang="zh-TW" sz="2800" b="1" kern="0" dirty="0" err="1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</a:rPr>
              <a:t>gradio</a:t>
            </a:r>
            <a:endParaRPr sz="2800" b="1" kern="0" dirty="0">
              <a:solidFill>
                <a:schemeClr val="accent4">
                  <a:lumMod val="50000"/>
                </a:schemeClr>
              </a:solidFill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="" xmlns:a16="http://schemas.microsoft.com/office/drawing/2014/main" id="{B6978424-28E2-426B-8E42-1D4718DB9F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56"/>
          <a:stretch/>
        </p:blipFill>
        <p:spPr>
          <a:xfrm>
            <a:off x="700268" y="2996200"/>
            <a:ext cx="10529206" cy="699660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="" xmlns:a16="http://schemas.microsoft.com/office/drawing/2014/main" id="{CB11086A-1674-489D-9088-4A0E41EC610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96"/>
          <a:stretch/>
        </p:blipFill>
        <p:spPr>
          <a:xfrm>
            <a:off x="700269" y="3686227"/>
            <a:ext cx="10529206" cy="68598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="" xmlns:a16="http://schemas.microsoft.com/office/drawing/2014/main" id="{FDD02810-5641-4B2C-8A07-03D098FA34F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624"/>
          <a:stretch/>
        </p:blipFill>
        <p:spPr>
          <a:xfrm>
            <a:off x="648129" y="4362573"/>
            <a:ext cx="10485801" cy="1584033"/>
          </a:xfrm>
          <a:prstGeom prst="rect">
            <a:avLst/>
          </a:prstGeom>
        </p:spPr>
      </p:pic>
      <p:sp>
        <p:nvSpPr>
          <p:cNvPr id="11" name="我們用的套件, 大家也習慣稱 tf.Keras。">
            <a:extLst>
              <a:ext uri="{FF2B5EF4-FFF2-40B4-BE49-F238E27FC236}">
                <a16:creationId xmlns="" xmlns:a16="http://schemas.microsoft.com/office/drawing/2014/main" id="{A4A9205A-9D3C-4D80-BBB1-7043097947BD}"/>
              </a:ext>
            </a:extLst>
          </p:cNvPr>
          <p:cNvSpPr txBox="1"/>
          <p:nvPr/>
        </p:nvSpPr>
        <p:spPr>
          <a:xfrm>
            <a:off x="717144" y="2463073"/>
            <a:ext cx="10519396" cy="51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71437" tIns="71437" rIns="71437" bIns="71437" anchor="ctr">
            <a:spAutoFit/>
          </a:bodyPr>
          <a:lstStyle/>
          <a:p>
            <a:pPr marL="342900" indent="-342900">
              <a:buClr>
                <a:srgbClr val="FF8E7B"/>
              </a:buClr>
              <a:buFont typeface="Yu Mincho Demibold" panose="02020600000000000000" pitchFamily="18" charset="-128"/>
              <a:buChar char="▶"/>
            </a:pPr>
            <a:r>
              <a:rPr lang="zh-TW" altLang="en-US" sz="2400" b="1" dirty="0">
                <a:latin typeface="微軟正黑體" pitchFamily="34" charset="-120"/>
                <a:ea typeface="微軟正黑體" pitchFamily="34" charset="-120"/>
              </a:rPr>
              <a:t>讀入</a:t>
            </a:r>
            <a:r>
              <a:rPr lang="en-US" altLang="zh-TW" sz="2400" b="1" dirty="0" err="1">
                <a:latin typeface="微軟正黑體" pitchFamily="34" charset="-120"/>
                <a:ea typeface="微軟正黑體" pitchFamily="34" charset="-120"/>
              </a:rPr>
              <a:t>gradio</a:t>
            </a:r>
            <a:r>
              <a:rPr lang="zh-TW" altLang="en-US" sz="2400" b="1" dirty="0">
                <a:latin typeface="微軟正黑體" pitchFamily="34" charset="-120"/>
                <a:ea typeface="微軟正黑體" pitchFamily="34" charset="-120"/>
              </a:rPr>
              <a:t>套件並建立歌詞產生器函式</a:t>
            </a:r>
            <a:endParaRPr lang="en-US" altLang="zh-TW" sz="24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22530263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="" xmlns:a16="http://schemas.microsoft.com/office/drawing/2014/main" id="{71669B54-91C2-43DD-B767-D6BACACDBB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9" name="幻燈片編號">
            <a:extLst>
              <a:ext uri="{FF2B5EF4-FFF2-40B4-BE49-F238E27FC236}">
                <a16:creationId xmlns="" xmlns:a16="http://schemas.microsoft.com/office/drawing/2014/main" id="{966276DD-67A7-43C9-BB97-E7F231EC6A36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750719" y="6387706"/>
            <a:ext cx="240450" cy="37959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hangingPunct="0"/>
            <a:fld id="{86CB4B4D-7CA3-9044-876B-883B54F8677D}" type="slidenum">
              <a:rPr kern="0"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pPr hangingPunct="0"/>
              <a:t>2</a:t>
            </a:fld>
            <a:endParaRPr kern="0" dirty="0"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p:sp>
        <p:nvSpPr>
          <p:cNvPr id="8" name="文字版面配置區 7">
            <a:extLst>
              <a:ext uri="{FF2B5EF4-FFF2-40B4-BE49-F238E27FC236}">
                <a16:creationId xmlns="" xmlns:a16="http://schemas.microsoft.com/office/drawing/2014/main" id="{F5F9284F-02F5-4D45-8EE8-6A0D4F861C0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570646" y="651241"/>
            <a:ext cx="9630811" cy="471924"/>
          </a:xfrm>
        </p:spPr>
        <p:txBody>
          <a:bodyPr/>
          <a:lstStyle/>
          <a:p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01 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繁體簡體互換</a:t>
            </a:r>
          </a:p>
        </p:txBody>
      </p:sp>
      <p:sp>
        <p:nvSpPr>
          <p:cNvPr id="10" name="我們來試試剛開始可能有點可怕的終端機。">
            <a:extLst>
              <a:ext uri="{FF2B5EF4-FFF2-40B4-BE49-F238E27FC236}">
                <a16:creationId xmlns="" xmlns:a16="http://schemas.microsoft.com/office/drawing/2014/main" id="{E0FF2133-FE3B-46D9-9B6B-D1FC348A9E8F}"/>
              </a:ext>
            </a:extLst>
          </p:cNvPr>
          <p:cNvSpPr/>
          <p:nvPr/>
        </p:nvSpPr>
        <p:spPr>
          <a:xfrm>
            <a:off x="2242567" y="1813221"/>
            <a:ext cx="7706866" cy="471924"/>
          </a:xfrm>
          <a:prstGeom prst="roundRect">
            <a:avLst>
              <a:gd name="adj" fmla="val 15000"/>
            </a:avLst>
          </a:prstGeom>
          <a:solidFill>
            <a:srgbClr val="FFC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>
                <a:solidFill>
                  <a:srgbClr val="FFFFFF"/>
                </a:solidFill>
              </a:defRPr>
            </a:lvl1pPr>
          </a:lstStyle>
          <a:p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t>支援各</a:t>
            </a:r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</a:rPr>
              <a:t>程式語言的 </a:t>
            </a:r>
            <a:r>
              <a:rPr lang="en-US" altLang="zh-TW" sz="2800" b="1" kern="0" dirty="0" err="1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  <a:cs typeface="Microsoft Sans Serif"/>
              </a:rPr>
              <a:t>OpenCC</a:t>
            </a:r>
            <a:r>
              <a:rPr lang="en-US" altLang="zh-TW" sz="2800" b="1" kern="0" dirty="0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  <a:cs typeface="Microsoft Sans Serif"/>
              </a:rPr>
              <a:t> </a:t>
            </a:r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</a:rPr>
              <a:t>工具</a:t>
            </a:r>
            <a:endParaRPr sz="2800" b="1" kern="0" dirty="0">
              <a:solidFill>
                <a:schemeClr val="accent4">
                  <a:lumMod val="50000"/>
                </a:schemeClr>
              </a:solidFill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p:pic>
        <p:nvPicPr>
          <p:cNvPr id="6" name="內容版面配置區 4">
            <a:extLst>
              <a:ext uri="{FF2B5EF4-FFF2-40B4-BE49-F238E27FC236}">
                <a16:creationId xmlns="" xmlns:a16="http://schemas.microsoft.com/office/drawing/2014/main" id="{5DF5D9D4-3301-4655-B3AA-9F765F0B146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507" y="2529646"/>
            <a:ext cx="6923862" cy="36771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</p:pic>
    </p:spTree>
    <p:extLst>
      <p:ext uri="{BB962C8B-B14F-4D97-AF65-F5344CB8AC3E}">
        <p14:creationId xmlns:p14="http://schemas.microsoft.com/office/powerpoint/2010/main" val="3389709979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幻燈片編號">
            <a:extLst>
              <a:ext uri="{FF2B5EF4-FFF2-40B4-BE49-F238E27FC236}">
                <a16:creationId xmlns="" xmlns:a16="http://schemas.microsoft.com/office/drawing/2014/main" id="{966276DD-67A7-43C9-BB97-E7F231EC6A36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hangingPunct="0"/>
            <a:fld id="{86CB4B4D-7CA3-9044-876B-883B54F8677D}" type="slidenum">
              <a:rPr kern="0">
                <a:cs typeface="Microsoft Sans Serif"/>
                <a:sym typeface="Microsoft Sans Serif"/>
              </a:rPr>
              <a:pPr hangingPunct="0"/>
              <a:t>20</a:t>
            </a:fld>
            <a:endParaRPr kern="0" dirty="0">
              <a:cs typeface="Microsoft Sans Serif"/>
              <a:sym typeface="Microsoft Sans Serif"/>
            </a:endParaRPr>
          </a:p>
        </p:txBody>
      </p:sp>
      <p:sp>
        <p:nvSpPr>
          <p:cNvPr id="8" name="文字版面配置區 7">
            <a:extLst>
              <a:ext uri="{FF2B5EF4-FFF2-40B4-BE49-F238E27FC236}">
                <a16:creationId xmlns="" xmlns:a16="http://schemas.microsoft.com/office/drawing/2014/main" id="{F5F9284F-02F5-4D45-8EE8-6A0D4F861C0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TW" dirty="0"/>
              <a:t>06</a:t>
            </a:r>
            <a:r>
              <a:rPr lang="zh-TW" altLang="en-US" dirty="0"/>
              <a:t> 做一個歌詞產生器的網路</a:t>
            </a:r>
            <a:r>
              <a:rPr lang="en-US" altLang="zh-TW" dirty="0"/>
              <a:t>App!</a:t>
            </a:r>
            <a:endParaRPr lang="zh-TW" altLang="en-US" dirty="0"/>
          </a:p>
        </p:txBody>
      </p:sp>
      <p:sp>
        <p:nvSpPr>
          <p:cNvPr id="10" name="我們來試試剛開始可能有點可怕的終端機。">
            <a:extLst>
              <a:ext uri="{FF2B5EF4-FFF2-40B4-BE49-F238E27FC236}">
                <a16:creationId xmlns="" xmlns:a16="http://schemas.microsoft.com/office/drawing/2014/main" id="{E0FF2133-FE3B-46D9-9B6B-D1FC348A9E8F}"/>
              </a:ext>
            </a:extLst>
          </p:cNvPr>
          <p:cNvSpPr/>
          <p:nvPr/>
        </p:nvSpPr>
        <p:spPr>
          <a:xfrm>
            <a:off x="2242567" y="1813221"/>
            <a:ext cx="7706866" cy="471924"/>
          </a:xfrm>
          <a:prstGeom prst="roundRect">
            <a:avLst>
              <a:gd name="adj" fmla="val 15000"/>
            </a:avLst>
          </a:prstGeom>
          <a:solidFill>
            <a:srgbClr val="FFC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>
                <a:solidFill>
                  <a:srgbClr val="FFFFFF"/>
                </a:solidFill>
              </a:defRPr>
            </a:lvl1pPr>
          </a:lstStyle>
          <a:p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sym typeface="Microsoft Sans Serif"/>
              </a:rPr>
              <a:t>一樣是用酷炫的</a:t>
            </a:r>
            <a:r>
              <a:rPr lang="en-US" altLang="zh-TW" sz="2800" b="1" kern="0" dirty="0" err="1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gradio</a:t>
            </a:r>
            <a:endParaRPr lang="en-US" altLang="zh-TW" sz="2800" b="1" kern="0" dirty="0">
              <a:solidFill>
                <a:schemeClr val="accent4">
                  <a:lumMod val="50000"/>
                </a:schemeClr>
              </a:solidFill>
              <a:latin typeface="微軟正黑體" pitchFamily="34" charset="-120"/>
              <a:ea typeface="微軟正黑體" pitchFamily="34" charset="-120"/>
              <a:sym typeface="Microsoft Sans Serif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="" xmlns:a16="http://schemas.microsoft.com/office/drawing/2014/main" id="{3D260692-43A7-4DE7-A487-5C8E86FB2E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837" y="2893287"/>
            <a:ext cx="10207443" cy="1728948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="" xmlns:a16="http://schemas.microsoft.com/office/drawing/2014/main" id="{14288C00-CB55-4FD9-9FFB-EA6099D2814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64" t="31890" b="-1"/>
          <a:stretch/>
        </p:blipFill>
        <p:spPr>
          <a:xfrm>
            <a:off x="979084" y="4509940"/>
            <a:ext cx="10141195" cy="429801"/>
          </a:xfrm>
          <a:prstGeom prst="rect">
            <a:avLst/>
          </a:prstGeom>
        </p:spPr>
      </p:pic>
      <p:sp>
        <p:nvSpPr>
          <p:cNvPr id="7" name="我們用的套件, 大家也習慣稱 tf.Keras。">
            <a:extLst>
              <a:ext uri="{FF2B5EF4-FFF2-40B4-BE49-F238E27FC236}">
                <a16:creationId xmlns="" xmlns:a16="http://schemas.microsoft.com/office/drawing/2014/main" id="{14D6D383-DA81-4383-9AD4-48ACF3D69368}"/>
              </a:ext>
            </a:extLst>
          </p:cNvPr>
          <p:cNvSpPr txBox="1"/>
          <p:nvPr/>
        </p:nvSpPr>
        <p:spPr>
          <a:xfrm>
            <a:off x="717144" y="2463073"/>
            <a:ext cx="10519396" cy="51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71437" tIns="71437" rIns="71437" bIns="71437" anchor="ctr">
            <a:spAutoFit/>
          </a:bodyPr>
          <a:lstStyle/>
          <a:p>
            <a:pPr marL="342900" indent="-342900">
              <a:buClr>
                <a:srgbClr val="FF8E7B"/>
              </a:buClr>
              <a:buFont typeface="Yu Mincho Demibold" panose="02020600000000000000" pitchFamily="18" charset="-128"/>
              <a:buChar char="▶"/>
            </a:pPr>
            <a:r>
              <a:rPr lang="zh-TW" altLang="en-US" sz="2400" b="1" dirty="0">
                <a:latin typeface="微軟正黑體" pitchFamily="34" charset="-120"/>
                <a:ea typeface="微軟正黑體" pitchFamily="34" charset="-120"/>
              </a:rPr>
              <a:t>建立互動介面</a:t>
            </a:r>
            <a:r>
              <a:rPr lang="en-US" altLang="zh-TW" sz="2400" b="1" dirty="0" err="1">
                <a:latin typeface="微軟正黑體" pitchFamily="34" charset="-120"/>
                <a:ea typeface="微軟正黑體" pitchFamily="34" charset="-120"/>
              </a:rPr>
              <a:t>iface</a:t>
            </a:r>
            <a:endParaRPr lang="en-US" altLang="zh-TW" sz="2400" b="1" dirty="0">
              <a:latin typeface="微軟正黑體" pitchFamily="34" charset="-120"/>
              <a:ea typeface="微軟正黑體" pitchFamily="34" charset="-120"/>
            </a:endParaRPr>
          </a:p>
        </p:txBody>
      </p:sp>
      <p:grpSp>
        <p:nvGrpSpPr>
          <p:cNvPr id="11" name="群組 10">
            <a:extLst>
              <a:ext uri="{FF2B5EF4-FFF2-40B4-BE49-F238E27FC236}">
                <a16:creationId xmlns="" xmlns:a16="http://schemas.microsoft.com/office/drawing/2014/main" id="{DA9EFF7F-13CB-48C7-A4B2-E19F93BEF397}"/>
              </a:ext>
            </a:extLst>
          </p:cNvPr>
          <p:cNvGrpSpPr/>
          <p:nvPr/>
        </p:nvGrpSpPr>
        <p:grpSpPr>
          <a:xfrm>
            <a:off x="6704531" y="2949624"/>
            <a:ext cx="4714675" cy="726543"/>
            <a:chOff x="3576663" y="3775432"/>
            <a:chExt cx="2666712" cy="723522"/>
          </a:xfrm>
        </p:grpSpPr>
        <p:sp>
          <p:nvSpPr>
            <p:cNvPr id="12" name="等腰三角形 11">
              <a:extLst>
                <a:ext uri="{FF2B5EF4-FFF2-40B4-BE49-F238E27FC236}">
                  <a16:creationId xmlns="" xmlns:a16="http://schemas.microsoft.com/office/drawing/2014/main" id="{C3177E25-0EFD-4767-85FD-9ED9CAA05C5F}"/>
                </a:ext>
              </a:extLst>
            </p:cNvPr>
            <p:cNvSpPr/>
            <p:nvPr/>
          </p:nvSpPr>
          <p:spPr>
            <a:xfrm rot="15744049">
              <a:off x="3621102" y="3933894"/>
              <a:ext cx="520621" cy="609500"/>
            </a:xfrm>
            <a:prstGeom prst="triangle">
              <a:avLst>
                <a:gd name="adj" fmla="val 51566"/>
              </a:avLst>
            </a:prstGeom>
            <a:solidFill>
              <a:srgbClr val="DAE3F3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TW" alt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3" name="語音泡泡: 圓角矩形 12">
              <a:extLst>
                <a:ext uri="{FF2B5EF4-FFF2-40B4-BE49-F238E27FC236}">
                  <a16:creationId xmlns="" xmlns:a16="http://schemas.microsoft.com/office/drawing/2014/main" id="{CC3B817E-367D-4062-9C8E-D0F5BB63F845}"/>
                </a:ext>
              </a:extLst>
            </p:cNvPr>
            <p:cNvSpPr/>
            <p:nvPr/>
          </p:nvSpPr>
          <p:spPr>
            <a:xfrm>
              <a:off x="3994200" y="3775432"/>
              <a:ext cx="2249175" cy="718892"/>
            </a:xfrm>
            <a:prstGeom prst="wedgeRoundRectCallout">
              <a:avLst>
                <a:gd name="adj1" fmla="val -40939"/>
                <a:gd name="adj2" fmla="val -32150"/>
                <a:gd name="adj3" fmla="val 16667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sz="2400" b="1" dirty="0">
                  <a:solidFill>
                    <a:srgbClr val="0A6FB7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輸入跟輸出都是一段文字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93175422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幻燈片編號">
            <a:extLst>
              <a:ext uri="{FF2B5EF4-FFF2-40B4-BE49-F238E27FC236}">
                <a16:creationId xmlns="" xmlns:a16="http://schemas.microsoft.com/office/drawing/2014/main" id="{966276DD-67A7-43C9-BB97-E7F231EC6A36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hangingPunct="0"/>
            <a:fld id="{86CB4B4D-7CA3-9044-876B-883B54F8677D}" type="slidenum">
              <a:rPr kern="0">
                <a:cs typeface="Microsoft Sans Serif"/>
                <a:sym typeface="Microsoft Sans Serif"/>
              </a:rPr>
              <a:pPr hangingPunct="0"/>
              <a:t>21</a:t>
            </a:fld>
            <a:endParaRPr kern="0" dirty="0">
              <a:cs typeface="Microsoft Sans Serif"/>
              <a:sym typeface="Microsoft Sans Serif"/>
            </a:endParaRPr>
          </a:p>
        </p:txBody>
      </p:sp>
      <p:sp>
        <p:nvSpPr>
          <p:cNvPr id="8" name="文字版面配置區 7">
            <a:extLst>
              <a:ext uri="{FF2B5EF4-FFF2-40B4-BE49-F238E27FC236}">
                <a16:creationId xmlns="" xmlns:a16="http://schemas.microsoft.com/office/drawing/2014/main" id="{F5F9284F-02F5-4D45-8EE8-6A0D4F861C0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TW" dirty="0"/>
              <a:t>06</a:t>
            </a:r>
            <a:r>
              <a:rPr lang="zh-TW" altLang="en-US" dirty="0"/>
              <a:t> 做一個歌詞產生器的網路</a:t>
            </a:r>
            <a:r>
              <a:rPr lang="en-US" altLang="zh-TW" dirty="0"/>
              <a:t>App!</a:t>
            </a:r>
            <a:endParaRPr lang="zh-TW" altLang="en-US" dirty="0"/>
          </a:p>
        </p:txBody>
      </p:sp>
      <p:sp>
        <p:nvSpPr>
          <p:cNvPr id="10" name="我們來試試剛開始可能有點可怕的終端機。">
            <a:extLst>
              <a:ext uri="{FF2B5EF4-FFF2-40B4-BE49-F238E27FC236}">
                <a16:creationId xmlns="" xmlns:a16="http://schemas.microsoft.com/office/drawing/2014/main" id="{E0FF2133-FE3B-46D9-9B6B-D1FC348A9E8F}"/>
              </a:ext>
            </a:extLst>
          </p:cNvPr>
          <p:cNvSpPr/>
          <p:nvPr/>
        </p:nvSpPr>
        <p:spPr>
          <a:xfrm>
            <a:off x="2242567" y="1813221"/>
            <a:ext cx="7706866" cy="471924"/>
          </a:xfrm>
          <a:prstGeom prst="roundRect">
            <a:avLst>
              <a:gd name="adj" fmla="val 15000"/>
            </a:avLst>
          </a:prstGeom>
          <a:solidFill>
            <a:srgbClr val="FFC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>
                <a:solidFill>
                  <a:srgbClr val="FFFFFF"/>
                </a:solidFill>
              </a:defRPr>
            </a:lvl1pPr>
          </a:lstStyle>
          <a:p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歌詞產生器的</a:t>
            </a:r>
            <a:r>
              <a:rPr lang="en-US" altLang="zh-TW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web app</a:t>
            </a:r>
            <a:endParaRPr lang="en-US" altLang="zh-TW" sz="2800" b="1" kern="0" dirty="0">
              <a:solidFill>
                <a:schemeClr val="accent4">
                  <a:lumMod val="50000"/>
                </a:schemeClr>
              </a:solidFill>
              <a:latin typeface="微軟正黑體" pitchFamily="34" charset="-120"/>
              <a:ea typeface="微軟正黑體" pitchFamily="34" charset="-120"/>
              <a:sym typeface="Microsoft Sans Serif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="" xmlns:a16="http://schemas.microsoft.com/office/drawing/2014/main" id="{6727BD23-1D11-4727-BC6C-61FFE0C5C3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45" t="1710" r="6721" b="2842"/>
          <a:stretch/>
        </p:blipFill>
        <p:spPr>
          <a:xfrm>
            <a:off x="3388741" y="2347514"/>
            <a:ext cx="1728687" cy="3591584"/>
          </a:xfrm>
          <a:prstGeom prst="roundRect">
            <a:avLst/>
          </a:prstGeom>
        </p:spPr>
      </p:pic>
      <p:grpSp>
        <p:nvGrpSpPr>
          <p:cNvPr id="14" name="群組 13">
            <a:extLst>
              <a:ext uri="{FF2B5EF4-FFF2-40B4-BE49-F238E27FC236}">
                <a16:creationId xmlns="" xmlns:a16="http://schemas.microsoft.com/office/drawing/2014/main" id="{F1F3EA0F-587A-48E4-A071-EE09D5554862}"/>
              </a:ext>
            </a:extLst>
          </p:cNvPr>
          <p:cNvGrpSpPr/>
          <p:nvPr/>
        </p:nvGrpSpPr>
        <p:grpSpPr>
          <a:xfrm>
            <a:off x="7812505" y="2586575"/>
            <a:ext cx="2227276" cy="1595686"/>
            <a:chOff x="4983304" y="4141537"/>
            <a:chExt cx="2647005" cy="3934885"/>
          </a:xfrm>
        </p:grpSpPr>
        <p:sp>
          <p:nvSpPr>
            <p:cNvPr id="15" name="泡泡引言框">
              <a:extLst>
                <a:ext uri="{FF2B5EF4-FFF2-40B4-BE49-F238E27FC236}">
                  <a16:creationId xmlns="" xmlns:a16="http://schemas.microsoft.com/office/drawing/2014/main" id="{506752B9-7088-4120-B034-CABBC6A887AF}"/>
                </a:ext>
              </a:extLst>
            </p:cNvPr>
            <p:cNvSpPr/>
            <p:nvPr/>
          </p:nvSpPr>
          <p:spPr>
            <a:xfrm>
              <a:off x="4983304" y="4141537"/>
              <a:ext cx="2647005" cy="39348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290" y="0"/>
                  </a:moveTo>
                  <a:cubicBezTo>
                    <a:pt x="1025" y="0"/>
                    <a:pt x="0" y="1751"/>
                    <a:pt x="0" y="3911"/>
                  </a:cubicBezTo>
                  <a:lnTo>
                    <a:pt x="0" y="13394"/>
                  </a:lnTo>
                  <a:cubicBezTo>
                    <a:pt x="0" y="15554"/>
                    <a:pt x="1025" y="17307"/>
                    <a:pt x="2290" y="17307"/>
                  </a:cubicBezTo>
                  <a:lnTo>
                    <a:pt x="4328" y="17307"/>
                  </a:lnTo>
                  <a:lnTo>
                    <a:pt x="2035" y="21600"/>
                  </a:lnTo>
                  <a:lnTo>
                    <a:pt x="5749" y="17307"/>
                  </a:lnTo>
                  <a:lnTo>
                    <a:pt x="19310" y="17307"/>
                  </a:lnTo>
                  <a:cubicBezTo>
                    <a:pt x="20575" y="17307"/>
                    <a:pt x="21600" y="15554"/>
                    <a:pt x="21600" y="13394"/>
                  </a:cubicBezTo>
                  <a:lnTo>
                    <a:pt x="21600" y="3911"/>
                  </a:lnTo>
                  <a:cubicBezTo>
                    <a:pt x="21600" y="1751"/>
                    <a:pt x="20575" y="0"/>
                    <a:pt x="19310" y="0"/>
                  </a:cubicBezTo>
                  <a:lnTo>
                    <a:pt x="2290" y="0"/>
                  </a:lnTo>
                  <a:close/>
                </a:path>
              </a:pathLst>
            </a:custGeom>
            <a:solidFill>
              <a:srgbClr val="FFFFFF"/>
            </a:solidFill>
            <a:ln w="63500">
              <a:solidFill>
                <a:srgbClr val="000000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 algn="ctr" defTabSz="584200">
                <a:lnSpc>
                  <a:spcPct val="80000"/>
                </a:lnSpc>
                <a:defRPr sz="46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dirty="0"/>
            </a:p>
          </p:txBody>
        </p:sp>
        <p:sp>
          <p:nvSpPr>
            <p:cNvPr id="16" name="第一次正式使用超酷炫 Gradio 套件!">
              <a:extLst>
                <a:ext uri="{FF2B5EF4-FFF2-40B4-BE49-F238E27FC236}">
                  <a16:creationId xmlns="" xmlns:a16="http://schemas.microsoft.com/office/drawing/2014/main" id="{FB9CEBB4-F175-4DD6-A551-C9D680AAE548}"/>
                </a:ext>
              </a:extLst>
            </p:cNvPr>
            <p:cNvSpPr txBox="1"/>
            <p:nvPr/>
          </p:nvSpPr>
          <p:spPr>
            <a:xfrm>
              <a:off x="5132514" y="4242735"/>
              <a:ext cx="2475855" cy="308802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71437" tIns="71437" rIns="71437" bIns="71437" anchor="ctr">
              <a:spAutoFit/>
            </a:bodyPr>
            <a:lstStyle/>
            <a:p>
              <a:r>
                <a:rPr lang="zh-TW" altLang="en-US" sz="2400" b="1" dirty="0">
                  <a:latin typeface="微軟正黑體" pitchFamily="34" charset="-120"/>
                  <a:ea typeface="微軟正黑體" pitchFamily="34" charset="-120"/>
                </a:rPr>
                <a:t>歌詞產生器的</a:t>
              </a:r>
              <a:r>
                <a:rPr lang="en-US" altLang="zh-TW" sz="2400" b="1" dirty="0">
                  <a:latin typeface="微軟正黑體" pitchFamily="34" charset="-120"/>
                  <a:ea typeface="微軟正黑體" pitchFamily="34" charset="-120"/>
                </a:rPr>
                <a:t>web app </a:t>
              </a:r>
              <a:r>
                <a:rPr lang="zh-TW" altLang="en-US" sz="2400" b="1" dirty="0">
                  <a:latin typeface="微軟正黑體" pitchFamily="34" charset="-120"/>
                  <a:ea typeface="微軟正黑體" pitchFamily="34" charset="-120"/>
                </a:rPr>
                <a:t>就完成了！</a:t>
              </a:r>
              <a:r>
                <a:rPr lang="en-US" altLang="zh-TW" sz="2400" b="1" dirty="0">
                  <a:latin typeface="微軟正黑體" pitchFamily="34" charset="-120"/>
                  <a:ea typeface="微軟正黑體" pitchFamily="34" charset="-120"/>
                </a:rPr>
                <a:t>!</a:t>
              </a:r>
              <a:endParaRPr sz="2400" b="1" dirty="0"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pic>
        <p:nvPicPr>
          <p:cNvPr id="6" name="圖片 5">
            <a:extLst>
              <a:ext uri="{FF2B5EF4-FFF2-40B4-BE49-F238E27FC236}">
                <a16:creationId xmlns="" xmlns:a16="http://schemas.microsoft.com/office/drawing/2014/main" id="{50BDAF17-E3E7-47EB-AF53-D7BC6A9985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1115" y="3493467"/>
            <a:ext cx="2463613" cy="2445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845307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幻燈片編號">
            <a:extLst>
              <a:ext uri="{FF2B5EF4-FFF2-40B4-BE49-F238E27FC236}">
                <a16:creationId xmlns="" xmlns:a16="http://schemas.microsoft.com/office/drawing/2014/main" id="{9E8F7718-31C8-4ADA-B0AB-ADC66F40C901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750718" y="6387706"/>
            <a:ext cx="240451" cy="37959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hangingPunct="0"/>
            <a:fld id="{86CB4B4D-7CA3-9044-876B-883B54F8677D}" type="slidenum">
              <a:rPr kern="0">
                <a:cs typeface="Microsoft Sans Serif"/>
                <a:sym typeface="Microsoft Sans Serif"/>
              </a:rPr>
              <a:pPr hangingPunct="0"/>
              <a:t>22</a:t>
            </a:fld>
            <a:endParaRPr kern="0" dirty="0">
              <a:cs typeface="Microsoft Sans Serif"/>
              <a:sym typeface="Microsoft Sans Serif"/>
            </a:endParaRPr>
          </a:p>
        </p:txBody>
      </p:sp>
      <p:sp>
        <p:nvSpPr>
          <p:cNvPr id="4" name="文字版面配置區 3">
            <a:extLst>
              <a:ext uri="{FF2B5EF4-FFF2-40B4-BE49-F238E27FC236}">
                <a16:creationId xmlns="" xmlns:a16="http://schemas.microsoft.com/office/drawing/2014/main" id="{9CB4F019-90C6-4BCD-8063-72574E4C4B9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冒險旅程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31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="" xmlns:a16="http://schemas.microsoft.com/office/drawing/2014/main" id="{C3B003C0-9A24-4239-B92D-FEC6F13D5D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60000"/>
              </a:lnSpc>
              <a:buFont typeface="+mj-lt"/>
              <a:buAutoNum type="arabicPeriod"/>
            </a:pP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發現簡體中文的模型也可以使用的話，真的增加了許多可能。找找還有沒有什麼有趣的模型，打造一個酷炫的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NLP 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應用！可以的話，做成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web app 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和親朋好友們分享哦。</a:t>
            </a:r>
            <a:endParaRPr lang="en-US" altLang="zh-TW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lnSpc>
                <a:spcPct val="160000"/>
              </a:lnSpc>
              <a:buFont typeface="+mj-lt"/>
              <a:buAutoNum type="arabicPeriod"/>
            </a:pPr>
            <a:endParaRPr lang="en-US" altLang="zh-TW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ct val="160000"/>
              </a:lnSpc>
              <a:buNone/>
            </a:pPr>
            <a:endParaRPr lang="en-US" altLang="zh-TW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2" name="圖片 11">
            <a:extLst>
              <a:ext uri="{FF2B5EF4-FFF2-40B4-BE49-F238E27FC236}">
                <a16:creationId xmlns="" xmlns:a16="http://schemas.microsoft.com/office/drawing/2014/main" id="{8B12A5E8-C4F2-4B56-9D80-1A6248F59A7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4836" y="5252198"/>
            <a:ext cx="907788" cy="987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186672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幻燈片編號">
            <a:extLst>
              <a:ext uri="{FF2B5EF4-FFF2-40B4-BE49-F238E27FC236}">
                <a16:creationId xmlns="" xmlns:a16="http://schemas.microsoft.com/office/drawing/2014/main" id="{9E8F7718-31C8-4ADA-B0AB-ADC66F40C901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750718" y="6387706"/>
            <a:ext cx="240451" cy="37959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hangingPunct="0"/>
            <a:fld id="{86CB4B4D-7CA3-9044-876B-883B54F8677D}" type="slidenum">
              <a:rPr kern="0">
                <a:cs typeface="Microsoft Sans Serif"/>
                <a:sym typeface="Microsoft Sans Serif"/>
              </a:rPr>
              <a:pPr hangingPunct="0"/>
              <a:t>23</a:t>
            </a:fld>
            <a:endParaRPr kern="0" dirty="0">
              <a:cs typeface="Microsoft Sans Serif"/>
              <a:sym typeface="Microsoft Sans Serif"/>
            </a:endParaRPr>
          </a:p>
        </p:txBody>
      </p:sp>
      <p:sp>
        <p:nvSpPr>
          <p:cNvPr id="4" name="文字版面配置區 3">
            <a:extLst>
              <a:ext uri="{FF2B5EF4-FFF2-40B4-BE49-F238E27FC236}">
                <a16:creationId xmlns="" xmlns:a16="http://schemas.microsoft.com/office/drawing/2014/main" id="{9CB4F019-90C6-4BCD-8063-72574E4C4B9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冒險旅程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31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="" xmlns:a16="http://schemas.microsoft.com/office/drawing/2014/main" id="{C3B003C0-9A24-4239-B92D-FEC6F13D5D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60000"/>
              </a:lnSpc>
              <a:buFont typeface="+mj-lt"/>
              <a:buAutoNum type="arabicPeriod" startAt="2"/>
            </a:pP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想一些天馬行空的應用。比方說用 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Q&amp;A 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模型，可以打造一個售票系統嗎？發揮你的創意試試看，不一定真的會如我們想像般的順利，但是記錄一下你發現什麼有趣的東西。</a:t>
            </a:r>
            <a:endParaRPr lang="en-US" altLang="zh-TW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lnSpc>
                <a:spcPct val="160000"/>
              </a:lnSpc>
              <a:buFont typeface="+mj-lt"/>
              <a:buAutoNum type="arabicPeriod" startAt="2"/>
            </a:pPr>
            <a:endParaRPr lang="en-US" altLang="zh-TW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ct val="160000"/>
              </a:lnSpc>
              <a:buNone/>
            </a:pPr>
            <a:endParaRPr lang="en-US" altLang="zh-TW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2" name="圖片 11">
            <a:extLst>
              <a:ext uri="{FF2B5EF4-FFF2-40B4-BE49-F238E27FC236}">
                <a16:creationId xmlns="" xmlns:a16="http://schemas.microsoft.com/office/drawing/2014/main" id="{8B12A5E8-C4F2-4B56-9D80-1A6248F59A7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4836" y="5252198"/>
            <a:ext cx="907788" cy="987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271779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幻燈片編號">
            <a:extLst>
              <a:ext uri="{FF2B5EF4-FFF2-40B4-BE49-F238E27FC236}">
                <a16:creationId xmlns="" xmlns:a16="http://schemas.microsoft.com/office/drawing/2014/main" id="{966276DD-67A7-43C9-BB97-E7F231EC6A36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750719" y="6387706"/>
            <a:ext cx="240450" cy="37959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hangingPunct="0"/>
            <a:fld id="{86CB4B4D-7CA3-9044-876B-883B54F8677D}" type="slidenum">
              <a:rPr kern="0"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pPr hangingPunct="0"/>
              <a:t>3</a:t>
            </a:fld>
            <a:endParaRPr kern="0" dirty="0"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p:sp>
        <p:nvSpPr>
          <p:cNvPr id="8" name="文字版面配置區 7">
            <a:extLst>
              <a:ext uri="{FF2B5EF4-FFF2-40B4-BE49-F238E27FC236}">
                <a16:creationId xmlns="" xmlns:a16="http://schemas.microsoft.com/office/drawing/2014/main" id="{F5F9284F-02F5-4D45-8EE8-6A0D4F861C0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01 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繁體簡體互換</a:t>
            </a:r>
          </a:p>
        </p:txBody>
      </p:sp>
      <p:sp>
        <p:nvSpPr>
          <p:cNvPr id="10" name="我們來試試剛開始可能有點可怕的終端機。">
            <a:extLst>
              <a:ext uri="{FF2B5EF4-FFF2-40B4-BE49-F238E27FC236}">
                <a16:creationId xmlns="" xmlns:a16="http://schemas.microsoft.com/office/drawing/2014/main" id="{E0FF2133-FE3B-46D9-9B6B-D1FC348A9E8F}"/>
              </a:ext>
            </a:extLst>
          </p:cNvPr>
          <p:cNvSpPr/>
          <p:nvPr/>
        </p:nvSpPr>
        <p:spPr>
          <a:xfrm>
            <a:off x="2242567" y="1813221"/>
            <a:ext cx="7706866" cy="471924"/>
          </a:xfrm>
          <a:prstGeom prst="roundRect">
            <a:avLst>
              <a:gd name="adj" fmla="val 15000"/>
            </a:avLst>
          </a:prstGeom>
          <a:solidFill>
            <a:srgbClr val="FFC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>
                <a:solidFill>
                  <a:srgbClr val="FFFFFF"/>
                </a:solidFill>
              </a:defRPr>
            </a:lvl1pPr>
          </a:lstStyle>
          <a:p>
            <a:r>
              <a:rPr lang="en-US" altLang="zh-TW" sz="2800" b="1" kern="0" dirty="0" err="1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</a:rPr>
              <a:t>OpenCC</a:t>
            </a:r>
            <a:r>
              <a:rPr lang="en-US" altLang="zh-TW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</a:rPr>
              <a:t> </a:t>
            </a:r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</a:rPr>
              <a:t>做簡繁轉換</a:t>
            </a:r>
            <a:endParaRPr sz="2800" b="1" kern="0" dirty="0">
              <a:solidFill>
                <a:schemeClr val="accent4">
                  <a:lumMod val="50000"/>
                </a:schemeClr>
              </a:solidFill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="" xmlns:a16="http://schemas.microsoft.com/office/drawing/2014/main" id="{A51B8261-1FB5-41C0-BAD8-49975949F4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824" y="3007690"/>
            <a:ext cx="10375589" cy="618019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="" xmlns:a16="http://schemas.microsoft.com/office/drawing/2014/main" id="{EC05ADDF-96D5-4E50-B3AA-7FCC8467FA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822" y="3608619"/>
            <a:ext cx="10351817" cy="618019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="" xmlns:a16="http://schemas.microsoft.com/office/drawing/2014/main" id="{EFB008C3-7B2D-43F8-A27F-2A8F1FC7FD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050" y="4840111"/>
            <a:ext cx="10375589" cy="989855"/>
          </a:xfrm>
          <a:prstGeom prst="rect">
            <a:avLst/>
          </a:prstGeom>
        </p:spPr>
      </p:pic>
      <p:sp>
        <p:nvSpPr>
          <p:cNvPr id="11" name="我們用的套件, 大家也習慣稱 tf.Keras。">
            <a:extLst>
              <a:ext uri="{FF2B5EF4-FFF2-40B4-BE49-F238E27FC236}">
                <a16:creationId xmlns="" xmlns:a16="http://schemas.microsoft.com/office/drawing/2014/main" id="{1A098280-8BF3-4049-8AAC-0E1E8C910F56}"/>
              </a:ext>
            </a:extLst>
          </p:cNvPr>
          <p:cNvSpPr txBox="1"/>
          <p:nvPr/>
        </p:nvSpPr>
        <p:spPr>
          <a:xfrm>
            <a:off x="581509" y="2529214"/>
            <a:ext cx="8829258" cy="51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71437" tIns="71437" rIns="71437" bIns="71437" anchor="ctr">
            <a:spAutoFit/>
          </a:bodyPr>
          <a:lstStyle/>
          <a:p>
            <a:pPr marL="342900" indent="-342900">
              <a:buClr>
                <a:srgbClr val="FF8E7B"/>
              </a:buClr>
              <a:buFont typeface="Yu Mincho Demibold" panose="02020600000000000000" pitchFamily="18" charset="-128"/>
              <a:buChar char="▶"/>
            </a:pPr>
            <a:r>
              <a:rPr lang="zh-TW" altLang="en-US" sz="2400" b="1" dirty="0">
                <a:latin typeface="微軟正黑體" pitchFamily="34" charset="-120"/>
                <a:ea typeface="微軟正黑體" pitchFamily="34" charset="-120"/>
              </a:rPr>
              <a:t>安裝</a:t>
            </a:r>
            <a:r>
              <a:rPr lang="en-US" altLang="zh-TW" sz="2400" b="1" dirty="0" err="1">
                <a:latin typeface="微軟正黑體" pitchFamily="34" charset="-120"/>
                <a:ea typeface="微軟正黑體" pitchFamily="34" charset="-120"/>
              </a:rPr>
              <a:t>OpenCC</a:t>
            </a:r>
            <a:r>
              <a:rPr lang="zh-TW" altLang="en-US" sz="2400" b="1" dirty="0">
                <a:latin typeface="微軟正黑體" pitchFamily="34" charset="-120"/>
                <a:ea typeface="微軟正黑體" pitchFamily="34" charset="-120"/>
              </a:rPr>
              <a:t>套件</a:t>
            </a:r>
            <a:endParaRPr lang="en-US" altLang="zh-TW" sz="2400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2" name="我們用的套件, 大家也習慣稱 tf.Keras。">
            <a:extLst>
              <a:ext uri="{FF2B5EF4-FFF2-40B4-BE49-F238E27FC236}">
                <a16:creationId xmlns="" xmlns:a16="http://schemas.microsoft.com/office/drawing/2014/main" id="{60E4DF1B-D9DE-4310-9161-330B577D41F7}"/>
              </a:ext>
            </a:extLst>
          </p:cNvPr>
          <p:cNvSpPr txBox="1"/>
          <p:nvPr/>
        </p:nvSpPr>
        <p:spPr>
          <a:xfrm>
            <a:off x="581509" y="4367688"/>
            <a:ext cx="8829258" cy="51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71437" tIns="71437" rIns="71437" bIns="71437" anchor="ctr">
            <a:spAutoFit/>
          </a:bodyPr>
          <a:lstStyle/>
          <a:p>
            <a:pPr marL="342900" indent="-342900">
              <a:buClr>
                <a:srgbClr val="FF8E7B"/>
              </a:buClr>
              <a:buFont typeface="Yu Mincho Demibold" panose="02020600000000000000" pitchFamily="18" charset="-128"/>
              <a:buChar char="▶"/>
            </a:pPr>
            <a:r>
              <a:rPr lang="zh-TW" altLang="en-US" sz="2400" b="1" dirty="0">
                <a:latin typeface="微軟正黑體" pitchFamily="34" charset="-120"/>
                <a:ea typeface="微軟正黑體" pitchFamily="34" charset="-120"/>
              </a:rPr>
              <a:t>繁體字轉成簡體</a:t>
            </a:r>
            <a:endParaRPr lang="en-US" altLang="zh-TW" sz="24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12482617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="" xmlns:a16="http://schemas.microsoft.com/office/drawing/2014/main" id="{71669B54-91C2-43DD-B767-D6BACACDBB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9" name="幻燈片編號">
            <a:extLst>
              <a:ext uri="{FF2B5EF4-FFF2-40B4-BE49-F238E27FC236}">
                <a16:creationId xmlns="" xmlns:a16="http://schemas.microsoft.com/office/drawing/2014/main" id="{966276DD-67A7-43C9-BB97-E7F231EC6A36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750719" y="6387706"/>
            <a:ext cx="240450" cy="37959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hangingPunct="0"/>
            <a:fld id="{86CB4B4D-7CA3-9044-876B-883B54F8677D}" type="slidenum">
              <a:rPr kern="0"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pPr hangingPunct="0"/>
              <a:t>4</a:t>
            </a:fld>
            <a:endParaRPr kern="0" dirty="0"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p:sp>
        <p:nvSpPr>
          <p:cNvPr id="8" name="文字版面配置區 7">
            <a:extLst>
              <a:ext uri="{FF2B5EF4-FFF2-40B4-BE49-F238E27FC236}">
                <a16:creationId xmlns="" xmlns:a16="http://schemas.microsoft.com/office/drawing/2014/main" id="{F5F9284F-02F5-4D45-8EE8-6A0D4F861C0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570646" y="651241"/>
            <a:ext cx="9630811" cy="471924"/>
          </a:xfrm>
        </p:spPr>
        <p:txBody>
          <a:bodyPr/>
          <a:lstStyle/>
          <a:p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01 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繁體簡體互換</a:t>
            </a:r>
          </a:p>
        </p:txBody>
      </p:sp>
      <p:sp>
        <p:nvSpPr>
          <p:cNvPr id="10" name="我們來試試剛開始可能有點可怕的終端機。">
            <a:extLst>
              <a:ext uri="{FF2B5EF4-FFF2-40B4-BE49-F238E27FC236}">
                <a16:creationId xmlns="" xmlns:a16="http://schemas.microsoft.com/office/drawing/2014/main" id="{E0FF2133-FE3B-46D9-9B6B-D1FC348A9E8F}"/>
              </a:ext>
            </a:extLst>
          </p:cNvPr>
          <p:cNvSpPr/>
          <p:nvPr/>
        </p:nvSpPr>
        <p:spPr>
          <a:xfrm>
            <a:off x="2242567" y="1813221"/>
            <a:ext cx="7706866" cy="471924"/>
          </a:xfrm>
          <a:prstGeom prst="roundRect">
            <a:avLst>
              <a:gd name="adj" fmla="val 15000"/>
            </a:avLst>
          </a:prstGeom>
          <a:solidFill>
            <a:srgbClr val="FFC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>
                <a:solidFill>
                  <a:srgbClr val="FFFFFF"/>
                </a:solidFill>
              </a:defRPr>
            </a:lvl1pPr>
          </a:lstStyle>
          <a:p>
            <a:r>
              <a:rPr lang="en-US" altLang="zh-TW" sz="2800" b="1" kern="0" dirty="0" err="1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OpenCC</a:t>
            </a:r>
            <a:r>
              <a:rPr lang="en-US" altLang="zh-TW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做簡繁轉換</a:t>
            </a:r>
            <a:endParaRPr lang="zh-TW" altLang="en-US" sz="2800" b="1" kern="0" dirty="0">
              <a:solidFill>
                <a:schemeClr val="accent4">
                  <a:lumMod val="50000"/>
                </a:schemeClr>
              </a:solidFill>
              <a:latin typeface="微軟正黑體" pitchFamily="34" charset="-120"/>
              <a:ea typeface="微軟正黑體" pitchFamily="34" charset="-120"/>
              <a:sym typeface="Microsoft Sans Serif"/>
            </a:endParaRPr>
          </a:p>
        </p:txBody>
      </p:sp>
      <p:pic>
        <p:nvPicPr>
          <p:cNvPr id="7" name="內容版面配置區 7">
            <a:extLst>
              <a:ext uri="{FF2B5EF4-FFF2-40B4-BE49-F238E27FC236}">
                <a16:creationId xmlns="" xmlns:a16="http://schemas.microsoft.com/office/drawing/2014/main" id="{9DA047CB-F947-4F64-9030-6E617C83B9F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74" y="2513537"/>
            <a:ext cx="10103528" cy="3435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</p:pic>
    </p:spTree>
    <p:extLst>
      <p:ext uri="{BB962C8B-B14F-4D97-AF65-F5344CB8AC3E}">
        <p14:creationId xmlns:p14="http://schemas.microsoft.com/office/powerpoint/2010/main" val="849858691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="" xmlns:a16="http://schemas.microsoft.com/office/drawing/2014/main" id="{71669B54-91C2-43DD-B767-D6BACACDBB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9" name="幻燈片編號">
            <a:extLst>
              <a:ext uri="{FF2B5EF4-FFF2-40B4-BE49-F238E27FC236}">
                <a16:creationId xmlns="" xmlns:a16="http://schemas.microsoft.com/office/drawing/2014/main" id="{966276DD-67A7-43C9-BB97-E7F231EC6A36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750719" y="6387706"/>
            <a:ext cx="240450" cy="37959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hangingPunct="0"/>
            <a:fld id="{86CB4B4D-7CA3-9044-876B-883B54F8677D}" type="slidenum">
              <a:rPr kern="0"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pPr hangingPunct="0"/>
              <a:t>5</a:t>
            </a:fld>
            <a:endParaRPr kern="0" dirty="0"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p:sp>
        <p:nvSpPr>
          <p:cNvPr id="8" name="文字版面配置區 7">
            <a:extLst>
              <a:ext uri="{FF2B5EF4-FFF2-40B4-BE49-F238E27FC236}">
                <a16:creationId xmlns="" xmlns:a16="http://schemas.microsoft.com/office/drawing/2014/main" id="{F5F9284F-02F5-4D45-8EE8-6A0D4F861C0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570646" y="651241"/>
            <a:ext cx="9630811" cy="471924"/>
          </a:xfrm>
        </p:spPr>
        <p:txBody>
          <a:bodyPr/>
          <a:lstStyle/>
          <a:p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01 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繁體簡體互換</a:t>
            </a:r>
          </a:p>
        </p:txBody>
      </p:sp>
      <p:sp>
        <p:nvSpPr>
          <p:cNvPr id="10" name="我們來試試剛開始可能有點可怕的終端機。">
            <a:extLst>
              <a:ext uri="{FF2B5EF4-FFF2-40B4-BE49-F238E27FC236}">
                <a16:creationId xmlns="" xmlns:a16="http://schemas.microsoft.com/office/drawing/2014/main" id="{E0FF2133-FE3B-46D9-9B6B-D1FC348A9E8F}"/>
              </a:ext>
            </a:extLst>
          </p:cNvPr>
          <p:cNvSpPr/>
          <p:nvPr/>
        </p:nvSpPr>
        <p:spPr>
          <a:xfrm>
            <a:off x="2242567" y="1813221"/>
            <a:ext cx="7706866" cy="471924"/>
          </a:xfrm>
          <a:prstGeom prst="roundRect">
            <a:avLst>
              <a:gd name="adj" fmla="val 15000"/>
            </a:avLst>
          </a:prstGeom>
          <a:solidFill>
            <a:srgbClr val="FFC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>
                <a:solidFill>
                  <a:srgbClr val="FFFFFF"/>
                </a:solidFill>
              </a:defRPr>
            </a:lvl1pPr>
          </a:lstStyle>
          <a:p>
            <a:r>
              <a:rPr lang="zh-TW" altLang="en-US" sz="2800" b="1" kern="0" dirty="0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</a:rPr>
              <a:t>快速指令做簡繁轉換</a:t>
            </a:r>
            <a:endParaRPr sz="2800" b="1" kern="0" dirty="0">
              <a:solidFill>
                <a:srgbClr val="0A6FB7"/>
              </a:solidFill>
              <a:latin typeface="微軟正黑體" pitchFamily="34" charset="-120"/>
              <a:ea typeface="微軟正黑體" pitchFamily="34" charset="-120"/>
              <a:sym typeface="Microsoft Sans Serif"/>
            </a:endParaRPr>
          </a:p>
        </p:txBody>
      </p:sp>
      <p:pic>
        <p:nvPicPr>
          <p:cNvPr id="6" name="內容版面配置區 10">
            <a:extLst>
              <a:ext uri="{FF2B5EF4-FFF2-40B4-BE49-F238E27FC236}">
                <a16:creationId xmlns="" xmlns:a16="http://schemas.microsoft.com/office/drawing/2014/main" id="{B1003112-E12C-4978-956A-58FD9D81150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9683" y="2755481"/>
            <a:ext cx="7552633" cy="29642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</p:pic>
      <p:sp>
        <p:nvSpPr>
          <p:cNvPr id="7" name="我們用的套件, 大家也習慣稱 tf.Keras。">
            <a:extLst>
              <a:ext uri="{FF2B5EF4-FFF2-40B4-BE49-F238E27FC236}">
                <a16:creationId xmlns="" xmlns:a16="http://schemas.microsoft.com/office/drawing/2014/main" id="{8ECC30A9-C6E4-4A08-B19C-A5DD0BEF7614}"/>
              </a:ext>
            </a:extLst>
          </p:cNvPr>
          <p:cNvSpPr txBox="1"/>
          <p:nvPr/>
        </p:nvSpPr>
        <p:spPr>
          <a:xfrm>
            <a:off x="1654630" y="5756594"/>
            <a:ext cx="8295492" cy="51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71437" tIns="71437" rIns="71437" bIns="71437" anchor="ctr">
            <a:spAutoFit/>
          </a:bodyPr>
          <a:lstStyle/>
          <a:p>
            <a:pPr>
              <a:buClr>
                <a:srgbClr val="FF8E7B"/>
              </a:buClr>
            </a:pPr>
            <a:r>
              <a:rPr lang="zh-TW" altLang="en-US" sz="2400" b="1" u="sng" dirty="0">
                <a:latin typeface="微軟正黑體" pitchFamily="34" charset="-120"/>
                <a:ea typeface="微軟正黑體" pitchFamily="34" charset="-120"/>
                <a:hlinkClick r:id="rId3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更多有趣的轉換</a:t>
            </a:r>
            <a:r>
              <a:rPr lang="en-US" altLang="zh-TW" sz="2400" b="1" u="sng" dirty="0">
                <a:latin typeface="微軟正黑體" pitchFamily="34" charset="-120"/>
                <a:ea typeface="微軟正黑體" pitchFamily="34" charset="-120"/>
                <a:hlinkClick r:id="rId3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:</a:t>
            </a:r>
            <a:r>
              <a:rPr lang="en-US" altLang="zh-TW" sz="2400" b="1" dirty="0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  <a:hlinkClick r:id="rId3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https://github.com/BYVoid/OpenCC</a:t>
            </a:r>
            <a:endParaRPr lang="en-US" altLang="zh-TW" sz="3200" b="1" dirty="0">
              <a:solidFill>
                <a:srgbClr val="0A6FB7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="" xmlns:a16="http://schemas.microsoft.com/office/drawing/2014/main" id="{B6A2AA4C-2331-4BEE-B53B-6AD910EE9E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89023" y="4959522"/>
            <a:ext cx="1248070" cy="1248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978848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幻燈片編號">
            <a:extLst>
              <a:ext uri="{FF2B5EF4-FFF2-40B4-BE49-F238E27FC236}">
                <a16:creationId xmlns="" xmlns:a16="http://schemas.microsoft.com/office/drawing/2014/main" id="{966276DD-67A7-43C9-BB97-E7F231EC6A36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750719" y="6387706"/>
            <a:ext cx="240450" cy="37959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hangingPunct="0"/>
            <a:fld id="{86CB4B4D-7CA3-9044-876B-883B54F8677D}" type="slidenum">
              <a:rPr kern="0"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pPr hangingPunct="0"/>
              <a:t>6</a:t>
            </a:fld>
            <a:endParaRPr kern="0" dirty="0"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p:sp>
        <p:nvSpPr>
          <p:cNvPr id="8" name="文字版面配置區 7">
            <a:extLst>
              <a:ext uri="{FF2B5EF4-FFF2-40B4-BE49-F238E27FC236}">
                <a16:creationId xmlns="" xmlns:a16="http://schemas.microsoft.com/office/drawing/2014/main" id="{F5F9284F-02F5-4D45-8EE8-6A0D4F861C0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01 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繁體簡體互換</a:t>
            </a:r>
          </a:p>
        </p:txBody>
      </p:sp>
      <p:sp>
        <p:nvSpPr>
          <p:cNvPr id="10" name="我們來試試剛開始可能有點可怕的終端機。">
            <a:extLst>
              <a:ext uri="{FF2B5EF4-FFF2-40B4-BE49-F238E27FC236}">
                <a16:creationId xmlns="" xmlns:a16="http://schemas.microsoft.com/office/drawing/2014/main" id="{E0FF2133-FE3B-46D9-9B6B-D1FC348A9E8F}"/>
              </a:ext>
            </a:extLst>
          </p:cNvPr>
          <p:cNvSpPr/>
          <p:nvPr/>
        </p:nvSpPr>
        <p:spPr>
          <a:xfrm>
            <a:off x="2242567" y="1813221"/>
            <a:ext cx="7706866" cy="471924"/>
          </a:xfrm>
          <a:prstGeom prst="roundRect">
            <a:avLst>
              <a:gd name="adj" fmla="val 15000"/>
            </a:avLst>
          </a:prstGeom>
          <a:solidFill>
            <a:srgbClr val="FFC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>
                <a:solidFill>
                  <a:srgbClr val="FFFFFF"/>
                </a:solidFill>
              </a:defRPr>
            </a:lvl1pPr>
          </a:lstStyle>
          <a:p>
            <a:r>
              <a:rPr lang="zh-TW" altLang="en-US" sz="2800" b="1" kern="0" dirty="0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</a:rPr>
              <a:t>快速指令做簡繁轉換</a:t>
            </a:r>
            <a:endParaRPr sz="2800" b="1" kern="0" dirty="0">
              <a:solidFill>
                <a:srgbClr val="0A6FB7"/>
              </a:solidFill>
              <a:latin typeface="微軟正黑體" pitchFamily="34" charset="-120"/>
              <a:ea typeface="微軟正黑體" pitchFamily="34" charset="-120"/>
              <a:sym typeface="Microsoft Sans Serif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="" xmlns:a16="http://schemas.microsoft.com/office/drawing/2014/main" id="{D61CCCC3-B962-4A65-9906-4A9FBC4E8B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803" y="2935747"/>
            <a:ext cx="10240780" cy="983114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="" xmlns:a16="http://schemas.microsoft.com/office/drawing/2014/main" id="{CA6D0005-EA5E-4238-ADD9-61C38D4D05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803" y="3918861"/>
            <a:ext cx="10240780" cy="959708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="" xmlns:a16="http://schemas.microsoft.com/office/drawing/2014/main" id="{4EA49785-F210-48C3-BD36-2C8C3560EF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803" y="4901975"/>
            <a:ext cx="10240780" cy="972522"/>
          </a:xfrm>
          <a:prstGeom prst="rect">
            <a:avLst/>
          </a:prstGeom>
        </p:spPr>
      </p:pic>
      <p:sp>
        <p:nvSpPr>
          <p:cNvPr id="11" name="我們用的套件, 大家也習慣稱 tf.Keras。">
            <a:extLst>
              <a:ext uri="{FF2B5EF4-FFF2-40B4-BE49-F238E27FC236}">
                <a16:creationId xmlns="" xmlns:a16="http://schemas.microsoft.com/office/drawing/2014/main" id="{C3BE511D-C7FD-4ACD-9624-53E4CDE99379}"/>
              </a:ext>
            </a:extLst>
          </p:cNvPr>
          <p:cNvSpPr txBox="1"/>
          <p:nvPr/>
        </p:nvSpPr>
        <p:spPr>
          <a:xfrm>
            <a:off x="581509" y="2529214"/>
            <a:ext cx="8829258" cy="51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71437" tIns="71437" rIns="71437" bIns="71437" anchor="ctr">
            <a:spAutoFit/>
          </a:bodyPr>
          <a:lstStyle/>
          <a:p>
            <a:pPr marL="342900" indent="-342900">
              <a:buClr>
                <a:srgbClr val="FF8E7B"/>
              </a:buClr>
              <a:buFont typeface="Yu Mincho Demibold" panose="02020600000000000000" pitchFamily="18" charset="-128"/>
              <a:buChar char="▶"/>
            </a:pPr>
            <a:r>
              <a:rPr lang="zh-TW" altLang="en-US" sz="2400" b="1" dirty="0">
                <a:latin typeface="微軟正黑體" pitchFamily="34" charset="-120"/>
                <a:ea typeface="微軟正黑體" pitchFamily="34" charset="-120"/>
              </a:rPr>
              <a:t>輕鬆又快速簡繁轉換</a:t>
            </a:r>
            <a:r>
              <a:rPr lang="en-US" altLang="zh-TW" sz="2400" b="1" dirty="0">
                <a:latin typeface="微軟正黑體" pitchFamily="34" charset="-120"/>
                <a:ea typeface="微軟正黑體" pitchFamily="34" charset="-12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016222744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幻燈片編號">
            <a:extLst>
              <a:ext uri="{FF2B5EF4-FFF2-40B4-BE49-F238E27FC236}">
                <a16:creationId xmlns="" xmlns:a16="http://schemas.microsoft.com/office/drawing/2014/main" id="{966276DD-67A7-43C9-BB97-E7F231EC6A36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750719" y="6387706"/>
            <a:ext cx="240450" cy="37959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hangingPunct="0"/>
            <a:fld id="{86CB4B4D-7CA3-9044-876B-883B54F8677D}" type="slidenum">
              <a:rPr kern="0"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pPr hangingPunct="0"/>
              <a:t>7</a:t>
            </a:fld>
            <a:endParaRPr kern="0" dirty="0"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p:sp>
        <p:nvSpPr>
          <p:cNvPr id="8" name="文字版面配置區 7">
            <a:extLst>
              <a:ext uri="{FF2B5EF4-FFF2-40B4-BE49-F238E27FC236}">
                <a16:creationId xmlns="" xmlns:a16="http://schemas.microsoft.com/office/drawing/2014/main" id="{F5F9284F-02F5-4D45-8EE8-6A0D4F861C0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02 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中文版的一行文生成器</a:t>
            </a:r>
          </a:p>
        </p:txBody>
      </p:sp>
      <p:sp>
        <p:nvSpPr>
          <p:cNvPr id="10" name="我們來試試剛開始可能有點可怕的終端機。">
            <a:extLst>
              <a:ext uri="{FF2B5EF4-FFF2-40B4-BE49-F238E27FC236}">
                <a16:creationId xmlns="" xmlns:a16="http://schemas.microsoft.com/office/drawing/2014/main" id="{E0FF2133-FE3B-46D9-9B6B-D1FC348A9E8F}"/>
              </a:ext>
            </a:extLst>
          </p:cNvPr>
          <p:cNvSpPr/>
          <p:nvPr/>
        </p:nvSpPr>
        <p:spPr>
          <a:xfrm>
            <a:off x="2242567" y="1813221"/>
            <a:ext cx="7706866" cy="471924"/>
          </a:xfrm>
          <a:prstGeom prst="roundRect">
            <a:avLst>
              <a:gd name="adj" fmla="val 15000"/>
            </a:avLst>
          </a:prstGeom>
          <a:solidFill>
            <a:srgbClr val="FFC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>
                <a:solidFill>
                  <a:srgbClr val="FFFFFF"/>
                </a:solidFill>
              </a:defRPr>
            </a:lvl1pPr>
          </a:lstStyle>
          <a:p>
            <a:r>
              <a:rPr lang="en-US" altLang="zh-TW" sz="2800" b="1" kern="0" dirty="0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</a:rPr>
              <a:t>gpt2-mediumchinese</a:t>
            </a:r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 簡體中文模型</a:t>
            </a:r>
            <a:endParaRPr sz="2800" b="1" kern="0" dirty="0">
              <a:solidFill>
                <a:schemeClr val="accent4">
                  <a:lumMod val="50000"/>
                </a:schemeClr>
              </a:solidFill>
              <a:latin typeface="微軟正黑體" pitchFamily="34" charset="-120"/>
              <a:ea typeface="微軟正黑體" pitchFamily="34" charset="-120"/>
              <a:sym typeface="Microsoft Sans Serif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="" xmlns:a16="http://schemas.microsoft.com/office/drawing/2014/main" id="{EAC0D4BE-FEBA-458A-BF77-BCB7656FA5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53" y="2929399"/>
            <a:ext cx="10545454" cy="711878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="" xmlns:a16="http://schemas.microsoft.com/office/drawing/2014/main" id="{A25315BB-48F9-4980-A56A-C00023D41B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595" y="3659203"/>
            <a:ext cx="10545454" cy="662100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="" xmlns:a16="http://schemas.microsoft.com/office/drawing/2014/main" id="{32E22EA1-4509-4D11-AE40-412AE48BAC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545" y="4871875"/>
            <a:ext cx="10404869" cy="515650"/>
          </a:xfrm>
          <a:prstGeom prst="rect">
            <a:avLst/>
          </a:prstGeom>
        </p:spPr>
      </p:pic>
      <p:sp>
        <p:nvSpPr>
          <p:cNvPr id="11" name="我們用的套件, 大家也習慣稱 tf.Keras。">
            <a:extLst>
              <a:ext uri="{FF2B5EF4-FFF2-40B4-BE49-F238E27FC236}">
                <a16:creationId xmlns="" xmlns:a16="http://schemas.microsoft.com/office/drawing/2014/main" id="{E83EB6D8-DF72-419B-BE8B-1764138E43D4}"/>
              </a:ext>
            </a:extLst>
          </p:cNvPr>
          <p:cNvSpPr txBox="1"/>
          <p:nvPr/>
        </p:nvSpPr>
        <p:spPr>
          <a:xfrm>
            <a:off x="581509" y="2529214"/>
            <a:ext cx="8829258" cy="51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71437" tIns="71437" rIns="71437" bIns="71437" anchor="ctr">
            <a:spAutoFit/>
          </a:bodyPr>
          <a:lstStyle/>
          <a:p>
            <a:pPr marL="342900" indent="-342900">
              <a:buClr>
                <a:srgbClr val="FF8E7B"/>
              </a:buClr>
              <a:buFont typeface="Yu Mincho Demibold" panose="02020600000000000000" pitchFamily="18" charset="-128"/>
              <a:buChar char="▶"/>
            </a:pPr>
            <a:r>
              <a:rPr lang="zh-TW" altLang="en-US" sz="2400" b="1" dirty="0">
                <a:latin typeface="微軟正黑體" pitchFamily="34" charset="-120"/>
                <a:ea typeface="微軟正黑體" pitchFamily="34" charset="-120"/>
              </a:rPr>
              <a:t>先把熟悉的</a:t>
            </a:r>
            <a:r>
              <a:rPr lang="en-US" altLang="zh-TW" sz="2400" b="1" dirty="0">
                <a:latin typeface="微軟正黑體" pitchFamily="34" charset="-120"/>
                <a:ea typeface="微軟正黑體" pitchFamily="34" charset="-120"/>
              </a:rPr>
              <a:t>transformers </a:t>
            </a:r>
            <a:r>
              <a:rPr lang="zh-TW" altLang="en-US" sz="2400" b="1" dirty="0">
                <a:latin typeface="微軟正黑體" pitchFamily="34" charset="-120"/>
                <a:ea typeface="微軟正黑體" pitchFamily="34" charset="-120"/>
              </a:rPr>
              <a:t>跟 </a:t>
            </a:r>
            <a:r>
              <a:rPr lang="en-US" altLang="zh-TW" sz="2400" b="1" dirty="0">
                <a:latin typeface="微軟正黑體" pitchFamily="34" charset="-120"/>
                <a:ea typeface="微軟正黑體" pitchFamily="34" charset="-120"/>
              </a:rPr>
              <a:t>pipeline </a:t>
            </a:r>
            <a:r>
              <a:rPr lang="zh-TW" altLang="en-US" sz="2400" b="1" dirty="0">
                <a:latin typeface="微軟正黑體" pitchFamily="34" charset="-120"/>
                <a:ea typeface="微軟正黑體" pitchFamily="34" charset="-120"/>
              </a:rPr>
              <a:t>讀進來</a:t>
            </a:r>
            <a:endParaRPr lang="en-US" altLang="zh-TW" sz="2400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2" name="我們用的套件, 大家也習慣稱 tf.Keras。">
            <a:extLst>
              <a:ext uri="{FF2B5EF4-FFF2-40B4-BE49-F238E27FC236}">
                <a16:creationId xmlns="" xmlns:a16="http://schemas.microsoft.com/office/drawing/2014/main" id="{F443A069-7BC4-444F-B448-8D1A8B0A231A}"/>
              </a:ext>
            </a:extLst>
          </p:cNvPr>
          <p:cNvSpPr txBox="1"/>
          <p:nvPr/>
        </p:nvSpPr>
        <p:spPr>
          <a:xfrm>
            <a:off x="581509" y="4337524"/>
            <a:ext cx="8829258" cy="51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71437" tIns="71437" rIns="71437" bIns="71437" anchor="ctr">
            <a:spAutoFit/>
          </a:bodyPr>
          <a:lstStyle/>
          <a:p>
            <a:pPr marL="342900" indent="-342900">
              <a:buClr>
                <a:srgbClr val="FF8E7B"/>
              </a:buClr>
              <a:buFont typeface="Yu Mincho Demibold" panose="02020600000000000000" pitchFamily="18" charset="-128"/>
              <a:buChar char="▶"/>
            </a:pPr>
            <a:r>
              <a:rPr lang="zh-TW" altLang="en-US" sz="2400" b="1" dirty="0">
                <a:latin typeface="微軟正黑體" pitchFamily="34" charset="-120"/>
                <a:ea typeface="微軟正黑體" pitchFamily="34" charset="-120"/>
              </a:rPr>
              <a:t>指定「簡體中文」模型</a:t>
            </a:r>
            <a:endParaRPr lang="en-US" altLang="zh-TW" sz="2400" b="1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3" name="圖片 12">
            <a:extLst>
              <a:ext uri="{FF2B5EF4-FFF2-40B4-BE49-F238E27FC236}">
                <a16:creationId xmlns="" xmlns:a16="http://schemas.microsoft.com/office/drawing/2014/main" id="{2CE9DDD2-928F-4027-B3C4-4782010216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270" y="5427825"/>
            <a:ext cx="10469418" cy="461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802299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幻燈片編號">
            <a:extLst>
              <a:ext uri="{FF2B5EF4-FFF2-40B4-BE49-F238E27FC236}">
                <a16:creationId xmlns="" xmlns:a16="http://schemas.microsoft.com/office/drawing/2014/main" id="{966276DD-67A7-43C9-BB97-E7F231EC6A36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750719" y="6387706"/>
            <a:ext cx="240450" cy="37959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hangingPunct="0"/>
            <a:fld id="{86CB4B4D-7CA3-9044-876B-883B54F8677D}" type="slidenum">
              <a:rPr kern="0"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pPr hangingPunct="0"/>
              <a:t>8</a:t>
            </a:fld>
            <a:endParaRPr kern="0" dirty="0"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p:sp>
        <p:nvSpPr>
          <p:cNvPr id="8" name="文字版面配置區 7">
            <a:extLst>
              <a:ext uri="{FF2B5EF4-FFF2-40B4-BE49-F238E27FC236}">
                <a16:creationId xmlns="" xmlns:a16="http://schemas.microsoft.com/office/drawing/2014/main" id="{F5F9284F-02F5-4D45-8EE8-6A0D4F861C0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02 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中文版的一行文生成器</a:t>
            </a:r>
          </a:p>
        </p:txBody>
      </p:sp>
      <p:sp>
        <p:nvSpPr>
          <p:cNvPr id="10" name="我們來試試剛開始可能有點可怕的終端機。">
            <a:extLst>
              <a:ext uri="{FF2B5EF4-FFF2-40B4-BE49-F238E27FC236}">
                <a16:creationId xmlns="" xmlns:a16="http://schemas.microsoft.com/office/drawing/2014/main" id="{E0FF2133-FE3B-46D9-9B6B-D1FC348A9E8F}"/>
              </a:ext>
            </a:extLst>
          </p:cNvPr>
          <p:cNvSpPr/>
          <p:nvPr/>
        </p:nvSpPr>
        <p:spPr>
          <a:xfrm>
            <a:off x="2242567" y="1813221"/>
            <a:ext cx="7706866" cy="471924"/>
          </a:xfrm>
          <a:prstGeom prst="roundRect">
            <a:avLst>
              <a:gd name="adj" fmla="val 15000"/>
            </a:avLst>
          </a:prstGeom>
          <a:solidFill>
            <a:srgbClr val="FFC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>
                <a:solidFill>
                  <a:srgbClr val="FFFFFF"/>
                </a:solidFill>
              </a:defRPr>
            </a:lvl1pPr>
          </a:lstStyle>
          <a:p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t>簡體中文文本生成</a:t>
            </a:r>
            <a:endParaRPr sz="2800" b="1" kern="0" dirty="0">
              <a:solidFill>
                <a:schemeClr val="accent4">
                  <a:lumMod val="50000"/>
                </a:schemeClr>
              </a:solidFill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p:grpSp>
        <p:nvGrpSpPr>
          <p:cNvPr id="5" name="群組 4">
            <a:extLst>
              <a:ext uri="{FF2B5EF4-FFF2-40B4-BE49-F238E27FC236}">
                <a16:creationId xmlns="" xmlns:a16="http://schemas.microsoft.com/office/drawing/2014/main" id="{B1827796-7594-416B-A9CC-4E7A95CAEE04}"/>
              </a:ext>
            </a:extLst>
          </p:cNvPr>
          <p:cNvGrpSpPr/>
          <p:nvPr/>
        </p:nvGrpSpPr>
        <p:grpSpPr>
          <a:xfrm>
            <a:off x="689011" y="2930931"/>
            <a:ext cx="10469419" cy="1340025"/>
            <a:chOff x="721095" y="2578005"/>
            <a:chExt cx="10469419" cy="1340025"/>
          </a:xfrm>
        </p:grpSpPr>
        <p:grpSp>
          <p:nvGrpSpPr>
            <p:cNvPr id="4" name="群組 3">
              <a:extLst>
                <a:ext uri="{FF2B5EF4-FFF2-40B4-BE49-F238E27FC236}">
                  <a16:creationId xmlns="" xmlns:a16="http://schemas.microsoft.com/office/drawing/2014/main" id="{66FF9A2F-83D3-4D64-A984-E9B760BE4B73}"/>
                </a:ext>
              </a:extLst>
            </p:cNvPr>
            <p:cNvGrpSpPr/>
            <p:nvPr/>
          </p:nvGrpSpPr>
          <p:grpSpPr>
            <a:xfrm>
              <a:off x="721095" y="2578005"/>
              <a:ext cx="10469419" cy="891503"/>
              <a:chOff x="721095" y="2578005"/>
              <a:chExt cx="10469419" cy="891503"/>
            </a:xfrm>
          </p:grpSpPr>
          <p:pic>
            <p:nvPicPr>
              <p:cNvPr id="3" name="圖片 2">
                <a:extLst>
                  <a:ext uri="{FF2B5EF4-FFF2-40B4-BE49-F238E27FC236}">
                    <a16:creationId xmlns="" xmlns:a16="http://schemas.microsoft.com/office/drawing/2014/main" id="{2B38315E-450C-4E10-BE36-AAB37C469F3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t="2174" b="73723"/>
              <a:stretch/>
            </p:blipFill>
            <p:spPr>
              <a:xfrm>
                <a:off x="721097" y="2578005"/>
                <a:ext cx="10469417" cy="529904"/>
              </a:xfrm>
              <a:prstGeom prst="rect">
                <a:avLst/>
              </a:prstGeom>
            </p:spPr>
          </p:pic>
          <p:pic>
            <p:nvPicPr>
              <p:cNvPr id="11" name="圖片 10">
                <a:extLst>
                  <a:ext uri="{FF2B5EF4-FFF2-40B4-BE49-F238E27FC236}">
                    <a16:creationId xmlns="" xmlns:a16="http://schemas.microsoft.com/office/drawing/2014/main" id="{3378B9A5-3B3F-4FC6-8B3E-F4EAF2BF388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t="42290" b="40402"/>
              <a:stretch/>
            </p:blipFill>
            <p:spPr>
              <a:xfrm>
                <a:off x="721095" y="3088991"/>
                <a:ext cx="10469417" cy="380517"/>
              </a:xfrm>
              <a:prstGeom prst="rect">
                <a:avLst/>
              </a:prstGeom>
            </p:spPr>
          </p:pic>
        </p:grpSp>
        <p:pic>
          <p:nvPicPr>
            <p:cNvPr id="12" name="圖片 11">
              <a:extLst>
                <a:ext uri="{FF2B5EF4-FFF2-40B4-BE49-F238E27FC236}">
                  <a16:creationId xmlns="" xmlns:a16="http://schemas.microsoft.com/office/drawing/2014/main" id="{EA321E3E-F5AC-4130-93B1-D22074DFB37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73659" b="1727"/>
            <a:stretch/>
          </p:blipFill>
          <p:spPr>
            <a:xfrm>
              <a:off x="721096" y="3376914"/>
              <a:ext cx="10469417" cy="541116"/>
            </a:xfrm>
            <a:prstGeom prst="rect">
              <a:avLst/>
            </a:prstGeom>
          </p:spPr>
        </p:pic>
      </p:grpSp>
      <p:pic>
        <p:nvPicPr>
          <p:cNvPr id="7" name="圖片 6">
            <a:extLst>
              <a:ext uri="{FF2B5EF4-FFF2-40B4-BE49-F238E27FC236}">
                <a16:creationId xmlns="" xmlns:a16="http://schemas.microsoft.com/office/drawing/2014/main" id="{885B64A3-4B8C-4DF0-AF86-3CAA672267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540" y="4400317"/>
            <a:ext cx="7601341" cy="1231963"/>
          </a:xfrm>
          <a:prstGeom prst="rect">
            <a:avLst/>
          </a:prstGeom>
        </p:spPr>
      </p:pic>
      <p:sp>
        <p:nvSpPr>
          <p:cNvPr id="14" name="我們用的套件, 大家也習慣稱 tf.Keras。">
            <a:extLst>
              <a:ext uri="{FF2B5EF4-FFF2-40B4-BE49-F238E27FC236}">
                <a16:creationId xmlns="" xmlns:a16="http://schemas.microsoft.com/office/drawing/2014/main" id="{2C522F3B-10E5-497A-B2F6-F7566EBB4321}"/>
              </a:ext>
            </a:extLst>
          </p:cNvPr>
          <p:cNvSpPr txBox="1"/>
          <p:nvPr/>
        </p:nvSpPr>
        <p:spPr>
          <a:xfrm>
            <a:off x="689011" y="2448107"/>
            <a:ext cx="8829258" cy="51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71437" tIns="71437" rIns="71437" bIns="71437" anchor="ctr">
            <a:spAutoFit/>
          </a:bodyPr>
          <a:lstStyle/>
          <a:p>
            <a:pPr marL="342900" indent="-342900">
              <a:buClr>
                <a:srgbClr val="FF8E7B"/>
              </a:buClr>
              <a:buFont typeface="Yu Mincho Demibold" panose="02020600000000000000" pitchFamily="18" charset="-128"/>
              <a:buChar char="▶"/>
            </a:pPr>
            <a:r>
              <a:rPr lang="zh-TW" altLang="en-US" sz="2400" b="1" dirty="0">
                <a:latin typeface="微軟正黑體" pitchFamily="34" charset="-120"/>
                <a:ea typeface="微軟正黑體" pitchFamily="34" charset="-120"/>
              </a:rPr>
              <a:t>生成不超過</a:t>
            </a:r>
            <a:r>
              <a:rPr lang="en-US" altLang="zh-TW" sz="2400" b="1" dirty="0">
                <a:latin typeface="微軟正黑體" pitchFamily="34" charset="-120"/>
                <a:ea typeface="微軟正黑體" pitchFamily="34" charset="-120"/>
              </a:rPr>
              <a:t>100</a:t>
            </a:r>
            <a:r>
              <a:rPr lang="zh-TW" altLang="en-US" sz="2400" b="1" dirty="0">
                <a:latin typeface="微軟正黑體" pitchFamily="34" charset="-120"/>
                <a:ea typeface="微軟正黑體" pitchFamily="34" charset="-120"/>
              </a:rPr>
              <a:t>字的段落</a:t>
            </a:r>
            <a:endParaRPr lang="en-US" altLang="zh-TW" sz="24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71713437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="" xmlns:a16="http://schemas.microsoft.com/office/drawing/2014/main" id="{71669B54-91C2-43DD-B767-D6BACACDBB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9" name="幻燈片編號">
            <a:extLst>
              <a:ext uri="{FF2B5EF4-FFF2-40B4-BE49-F238E27FC236}">
                <a16:creationId xmlns="" xmlns:a16="http://schemas.microsoft.com/office/drawing/2014/main" id="{966276DD-67A7-43C9-BB97-E7F231EC6A36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750719" y="6387706"/>
            <a:ext cx="240450" cy="37959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hangingPunct="0"/>
            <a:fld id="{86CB4B4D-7CA3-9044-876B-883B54F8677D}" type="slidenum">
              <a:rPr kern="0"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pPr hangingPunct="0"/>
              <a:t>9</a:t>
            </a:fld>
            <a:endParaRPr kern="0" dirty="0"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p:sp>
        <p:nvSpPr>
          <p:cNvPr id="8" name="文字版面配置區 7">
            <a:extLst>
              <a:ext uri="{FF2B5EF4-FFF2-40B4-BE49-F238E27FC236}">
                <a16:creationId xmlns="" xmlns:a16="http://schemas.microsoft.com/office/drawing/2014/main" id="{F5F9284F-02F5-4D45-8EE8-6A0D4F861C0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570646" y="651241"/>
            <a:ext cx="9630811" cy="471924"/>
          </a:xfrm>
        </p:spPr>
        <p:txBody>
          <a:bodyPr/>
          <a:lstStyle/>
          <a:p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02 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中文版的一行文生成器</a:t>
            </a:r>
          </a:p>
        </p:txBody>
      </p:sp>
      <p:sp>
        <p:nvSpPr>
          <p:cNvPr id="10" name="我們來試試剛開始可能有點可怕的終端機。">
            <a:extLst>
              <a:ext uri="{FF2B5EF4-FFF2-40B4-BE49-F238E27FC236}">
                <a16:creationId xmlns="" xmlns:a16="http://schemas.microsoft.com/office/drawing/2014/main" id="{E0FF2133-FE3B-46D9-9B6B-D1FC348A9E8F}"/>
              </a:ext>
            </a:extLst>
          </p:cNvPr>
          <p:cNvSpPr/>
          <p:nvPr/>
        </p:nvSpPr>
        <p:spPr>
          <a:xfrm>
            <a:off x="2242567" y="1813221"/>
            <a:ext cx="7706866" cy="471924"/>
          </a:xfrm>
          <a:prstGeom prst="roundRect">
            <a:avLst>
              <a:gd name="adj" fmla="val 15000"/>
            </a:avLst>
          </a:prstGeom>
          <a:solidFill>
            <a:srgbClr val="FFC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>
                <a:solidFill>
                  <a:srgbClr val="FFFFFF"/>
                </a:solidFill>
              </a:defRPr>
            </a:lvl1pPr>
          </a:lstStyle>
          <a:p>
            <a:r>
              <a:rPr lang="en-US" altLang="zh-TW" sz="2800" b="1" kern="0" dirty="0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  <a:cs typeface="Microsoft Sans Serif"/>
              </a:rPr>
              <a:t>split(</a:t>
            </a:r>
            <a:r>
              <a:rPr lang="zh-TW" altLang="en-US" sz="2800" b="1" kern="0" dirty="0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  <a:cs typeface="Microsoft Sans Serif"/>
              </a:rPr>
              <a:t> </a:t>
            </a:r>
            <a:r>
              <a:rPr lang="en-US" altLang="zh-TW" sz="2800" b="1" kern="0" dirty="0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  <a:cs typeface="Microsoft Sans Serif"/>
              </a:rPr>
              <a:t>)</a:t>
            </a:r>
            <a:r>
              <a:rPr lang="zh-TW" altLang="en-US" sz="2800" b="1" kern="0" dirty="0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  <a:cs typeface="Microsoft Sans Serif"/>
              </a:rPr>
              <a:t> </a:t>
            </a:r>
            <a:r>
              <a:rPr lang="en-US" altLang="zh-TW" sz="2800" b="1" kern="0" dirty="0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  <a:cs typeface="Microsoft Sans Serif"/>
              </a:rPr>
              <a:t>:</a:t>
            </a:r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t>讓歐美語言模型在中文看起來比較順眼</a:t>
            </a:r>
            <a:endParaRPr sz="2800" b="1" kern="0" dirty="0">
              <a:solidFill>
                <a:schemeClr val="accent4">
                  <a:lumMod val="50000"/>
                </a:schemeClr>
              </a:solidFill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p:pic>
        <p:nvPicPr>
          <p:cNvPr id="6" name="內容版面配置區 13">
            <a:extLst>
              <a:ext uri="{FF2B5EF4-FFF2-40B4-BE49-F238E27FC236}">
                <a16:creationId xmlns="" xmlns:a16="http://schemas.microsoft.com/office/drawing/2014/main" id="{C8FC9F26-9917-476E-B18E-85FEF791D82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6778" y="2477001"/>
            <a:ext cx="6754343" cy="35081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</p:pic>
    </p:spTree>
    <p:extLst>
      <p:ext uri="{BB962C8B-B14F-4D97-AF65-F5344CB8AC3E}">
        <p14:creationId xmlns:p14="http://schemas.microsoft.com/office/powerpoint/2010/main" val="1810804491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22_BasicWhi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21_BasicWhite">
      <a:majorFont>
        <a:latin typeface="Microsoft Sans Serif"/>
        <a:ea typeface="Microsoft Sans Serif"/>
        <a:cs typeface="Microsoft Sans Serif"/>
      </a:majorFont>
      <a:minorFont>
        <a:latin typeface="Microsoft Sans Serif"/>
        <a:ea typeface="Microsoft Sans Serif"/>
        <a:cs typeface="Microsoft Sans Serif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2438338" rtl="0" fontAlgn="auto" latinLnBrk="0" hangingPunct="0">
          <a:lnSpc>
            <a:spcPct val="11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kumimoji="0" sz="4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Microsoft Sans Serif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5575</TotalTime>
  <Words>666</Words>
  <Application>Microsoft Office PowerPoint</Application>
  <PresentationFormat>自訂</PresentationFormat>
  <Paragraphs>93</Paragraphs>
  <Slides>23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23</vt:i4>
      </vt:variant>
    </vt:vector>
  </HeadingPairs>
  <TitlesOfParts>
    <vt:vector size="24" baseType="lpstr">
      <vt:lpstr>22_BasicWhite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禍害遺千年</dc:creator>
  <cp:lastModifiedBy>chwa</cp:lastModifiedBy>
  <cp:revision>228</cp:revision>
  <dcterms:created xsi:type="dcterms:W3CDTF">2020-07-01T18:22:10Z</dcterms:created>
  <dcterms:modified xsi:type="dcterms:W3CDTF">2022-10-14T08:01:28Z</dcterms:modified>
</cp:coreProperties>
</file>