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98" r:id="rId2"/>
    <p:sldId id="299" r:id="rId3"/>
    <p:sldId id="300" r:id="rId4"/>
    <p:sldId id="301" r:id="rId5"/>
    <p:sldId id="303" r:id="rId6"/>
    <p:sldId id="304" r:id="rId7"/>
    <p:sldId id="315" r:id="rId8"/>
    <p:sldId id="305" r:id="rId9"/>
    <p:sldId id="306" r:id="rId10"/>
    <p:sldId id="307" r:id="rId11"/>
    <p:sldId id="316" r:id="rId12"/>
    <p:sldId id="308" r:id="rId13"/>
    <p:sldId id="309" r:id="rId14"/>
    <p:sldId id="318" r:id="rId15"/>
    <p:sldId id="310" r:id="rId16"/>
    <p:sldId id="311" r:id="rId17"/>
    <p:sldId id="312" r:id="rId18"/>
    <p:sldId id="313" r:id="rId19"/>
    <p:sldId id="31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D9BF"/>
    <a:srgbClr val="FF8E7B"/>
    <a:srgbClr val="B69E9B"/>
    <a:srgbClr val="0A6FB7"/>
    <a:srgbClr val="C9C9C9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1" autoAdjust="0"/>
    <p:restoredTop sz="86313" autoAdjust="0"/>
  </p:normalViewPr>
  <p:slideViewPr>
    <p:cSldViewPr snapToGrid="0" snapToObjects="1" showGuides="1">
      <p:cViewPr>
        <p:scale>
          <a:sx n="70" d="100"/>
          <a:sy n="70" d="100"/>
        </p:scale>
        <p:origin x="-797" y="-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D72CE-69B6-47ED-97DD-8BA93855A417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048FE-03F9-43B2-A45C-F25DE90AF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18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048FE-03F9-43B2-A45C-F25DE90AF31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626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048FE-03F9-43B2-A45C-F25DE90AF31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12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048FE-03F9-43B2-A45C-F25DE90AF31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91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9154FD10-E9B5-6543-8265-E64DE2F8FC9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形狀">
            <a:extLst>
              <a:ext uri="{FF2B5EF4-FFF2-40B4-BE49-F238E27FC236}">
                <a16:creationId xmlns="" xmlns:a16="http://schemas.microsoft.com/office/drawing/2014/main" id="{91F63CD3-D26C-40D0-A908-E258A52DC904}"/>
              </a:ext>
            </a:extLst>
          </p:cNvPr>
          <p:cNvSpPr/>
          <p:nvPr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1288939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9154FD10-E9B5-6543-8265-E64DE2F8FC9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860B3BFE-2F1C-4E24-93EC-C96B839251F8}"/>
              </a:ext>
            </a:extLst>
          </p:cNvPr>
          <p:cNvSpPr txBox="1"/>
          <p:nvPr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》III-32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="" xmlns:a16="http://schemas.microsoft.com/office/drawing/2014/main" id="{73B942A4-7575-3F42-931C-948FAE61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0980285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9154FD10-E9B5-6543-8265-E64DE2F8FC9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="" xmlns:a16="http://schemas.microsoft.com/office/drawing/2014/main" id="{9311D026-6379-4932-929E-12636B522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3036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9154FD10-E9B5-6543-8265-E64DE2F8FC9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15" name="影像" descr="影像">
            <a:extLst>
              <a:ext uri="{FF2B5EF4-FFF2-40B4-BE49-F238E27FC236}">
                <a16:creationId xmlns="" xmlns:a16="http://schemas.microsoft.com/office/drawing/2014/main" id="{F20D0D5D-45FC-4E7D-AABB-A010DD22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88248893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9154FD10-E9B5-6543-8265-E64DE2F8FC9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FEB63DF0-14B1-4687-AA56-33ACE68F0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02" y="1807184"/>
            <a:ext cx="2126712" cy="1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8031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9154FD10-E9B5-6543-8265-E64DE2F8FC9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FFB273EB-AD95-4363-B438-1731E0C72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72" y="1877343"/>
            <a:ext cx="1080394" cy="165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3867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9154FD10-E9B5-6543-8265-E64DE2F8FC9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F4B5DA7F-0C68-4220-9A45-2A827B3B3017}"/>
              </a:ext>
            </a:extLst>
          </p:cNvPr>
          <p:cNvSpPr txBox="1"/>
          <p:nvPr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》III-32</a:t>
            </a:r>
          </a:p>
        </p:txBody>
      </p:sp>
    </p:spTree>
    <p:extLst>
      <p:ext uri="{BB962C8B-B14F-4D97-AF65-F5344CB8AC3E}">
        <p14:creationId xmlns:p14="http://schemas.microsoft.com/office/powerpoint/2010/main" val="93002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med"/>
  <p:txStyles>
    <p:titleStyle>
      <a:lvl1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59" name="安裝 Anaconda"/>
          <p:cNvSpPr txBox="1">
            <a:spLocks noGrp="1"/>
          </p:cNvSpPr>
          <p:nvPr>
            <p:ph type="body" sz="quarter" idx="15"/>
          </p:nvPr>
        </p:nvSpPr>
        <p:spPr>
          <a:xfrm>
            <a:off x="979947" y="4492835"/>
            <a:ext cx="10369364" cy="915122"/>
          </a:xfrm>
          <a:prstGeom prst="rect">
            <a:avLst/>
          </a:prstGeom>
        </p:spPr>
        <p:txBody>
          <a:bodyPr/>
          <a:lstStyle/>
          <a:p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神經網路的另一個打造方式</a:t>
            </a:r>
            <a:endParaRPr lang="en-US" altLang="zh-TW" sz="6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冒險01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dirty="0"/>
              <a:t>32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="" xmlns:a16="http://schemas.microsoft.com/office/drawing/2014/main" id="{95BF1F53-AE53-2449-804E-0384586C86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04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第二代：用串列將神經網路層一次放進模型中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42BD685A-D616-7946-8916-C621E3EC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="" xmlns:a16="http://schemas.microsoft.com/office/drawing/2014/main" id="{6304A36D-9577-1E4D-805F-E0810AE833FD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用新的方法見證奇蹟的一刻</a:t>
            </a:r>
            <a:endParaRPr lang="en-US" altLang="zh-TW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5" name="我覺得這個問題, 應該可以用 AI 來做!">
            <a:extLst>
              <a:ext uri="{FF2B5EF4-FFF2-40B4-BE49-F238E27FC236}">
                <a16:creationId xmlns="" xmlns:a16="http://schemas.microsoft.com/office/drawing/2014/main" id="{360960C9-18BF-5A49-9ECB-E9FCCA1556D8}"/>
              </a:ext>
            </a:extLst>
          </p:cNvPr>
          <p:cNvSpPr txBox="1"/>
          <p:nvPr/>
        </p:nvSpPr>
        <p:spPr>
          <a:xfrm>
            <a:off x="838200" y="2393433"/>
            <a:ext cx="10515600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標準系統字體"/>
              <a:buChar char="►"/>
            </a:pP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建立新的 </a:t>
            </a:r>
            <a:r>
              <a:rPr lang="en" altLang="zh-TW" sz="22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second_model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。 </a:t>
            </a:r>
            <a:endParaRPr lang="en-US" altLang="zh-TW" sz="22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8" name="內容版面配置區 6">
            <a:extLst>
              <a:ext uri="{FF2B5EF4-FFF2-40B4-BE49-F238E27FC236}">
                <a16:creationId xmlns="" xmlns:a16="http://schemas.microsoft.com/office/drawing/2014/main" id="{4BAC0D4D-BC50-5A4B-A537-EF223A114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0681"/>
            <a:ext cx="10512000" cy="546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grpSp>
        <p:nvGrpSpPr>
          <p:cNvPr id="7" name="群組 6">
            <a:extLst>
              <a:ext uri="{FF2B5EF4-FFF2-40B4-BE49-F238E27FC236}">
                <a16:creationId xmlns="" xmlns:a16="http://schemas.microsoft.com/office/drawing/2014/main" id="{B8492EE1-F60D-45BB-A9CF-ED6832D88809}"/>
              </a:ext>
            </a:extLst>
          </p:cNvPr>
          <p:cNvGrpSpPr/>
          <p:nvPr/>
        </p:nvGrpSpPr>
        <p:grpSpPr>
          <a:xfrm>
            <a:off x="3306505" y="3616666"/>
            <a:ext cx="5081375" cy="1404513"/>
            <a:chOff x="4973053" y="3721432"/>
            <a:chExt cx="5081375" cy="1711673"/>
          </a:xfrm>
        </p:grpSpPr>
        <p:pic>
          <p:nvPicPr>
            <p:cNvPr id="16" name="圖片 15">
              <a:extLst>
                <a:ext uri="{FF2B5EF4-FFF2-40B4-BE49-F238E27FC236}">
                  <a16:creationId xmlns="" xmlns:a16="http://schemas.microsoft.com/office/drawing/2014/main" id="{315F2360-3646-0744-931E-2F02FC66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3053" y="3721432"/>
              <a:ext cx="5081375" cy="1711673"/>
            </a:xfrm>
            <a:prstGeom prst="rect">
              <a:avLst/>
            </a:prstGeom>
          </p:spPr>
        </p:pic>
        <p:sp>
          <p:nvSpPr>
            <p:cNvPr id="17" name="我覺得這個問題, 應該可以用 AI 來做!">
              <a:extLst>
                <a:ext uri="{FF2B5EF4-FFF2-40B4-BE49-F238E27FC236}">
                  <a16:creationId xmlns="" xmlns:a16="http://schemas.microsoft.com/office/drawing/2014/main" id="{81A19EF6-4E71-C34D-8F46-6D7D178094AA}"/>
                </a:ext>
              </a:extLst>
            </p:cNvPr>
            <p:cNvSpPr txBox="1"/>
            <p:nvPr/>
          </p:nvSpPr>
          <p:spPr>
            <a:xfrm>
              <a:off x="5186039" y="3893954"/>
              <a:ext cx="4655401" cy="10760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>
                <a:buClr>
                  <a:srgbClr val="FF8E7B"/>
                </a:buClr>
              </a:pPr>
              <a:r>
                <a:rPr lang="en" altLang="zh-TW" sz="2400" b="1" kern="0" dirty="0">
                  <a:latin typeface="微軟正黑體" pitchFamily="34" charset="-120"/>
                  <a:ea typeface="微軟正黑體" pitchFamily="34" charset="-120"/>
                  <a:sym typeface="Microsoft Sans Serif"/>
                </a:rPr>
                <a:t>Sequential </a:t>
              </a:r>
              <a:r>
                <a:rPr lang="zh-TW" altLang="en-US" sz="2400" b="1" kern="0" dirty="0">
                  <a:latin typeface="微軟正黑體" pitchFamily="34" charset="-120"/>
                  <a:ea typeface="微軟正黑體" pitchFamily="34" charset="-120"/>
                  <a:sym typeface="Microsoft Sans Serif"/>
                </a:rPr>
                <a:t>可以把 </a:t>
              </a:r>
              <a:r>
                <a:rPr lang="en" altLang="zh-TW" sz="2400" b="1" kern="0" dirty="0">
                  <a:latin typeface="微軟正黑體" pitchFamily="34" charset="-120"/>
                  <a:ea typeface="微軟正黑體" pitchFamily="34" charset="-120"/>
                  <a:sym typeface="Microsoft Sans Serif"/>
                </a:rPr>
                <a:t>many_layers </a:t>
              </a:r>
              <a:r>
                <a:rPr lang="zh-TW" altLang="en-US" sz="2400" b="1" kern="0" dirty="0">
                  <a:latin typeface="微軟正黑體" pitchFamily="34" charset="-120"/>
                  <a:ea typeface="微軟正黑體" pitchFamily="34" charset="-120"/>
                  <a:sym typeface="Microsoft Sans Serif"/>
                </a:rPr>
                <a:t>裡的隱藏層全建好</a:t>
              </a:r>
              <a:r>
                <a:rPr lang="en-US" altLang="zh-TW" sz="2400" b="1" kern="0" dirty="0">
                  <a:latin typeface="微軟正黑體" pitchFamily="34" charset="-120"/>
                  <a:ea typeface="微軟正黑體" pitchFamily="34" charset="-120"/>
                  <a:sym typeface="Microsoft Sans Serif"/>
                </a:rPr>
                <a:t>!</a:t>
              </a:r>
            </a:p>
          </p:txBody>
        </p:sp>
      </p:grpSp>
      <p:sp>
        <p:nvSpPr>
          <p:cNvPr id="18" name="幻燈片編號">
            <a:extLst>
              <a:ext uri="{FF2B5EF4-FFF2-40B4-BE49-F238E27FC236}">
                <a16:creationId xmlns="" xmlns:a16="http://schemas.microsoft.com/office/drawing/2014/main" id="{7ED10690-2AC9-344F-A216-028FF55C564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9" name="內容版面配置區 4">
            <a:extLst>
              <a:ext uri="{FF2B5EF4-FFF2-40B4-BE49-F238E27FC236}">
                <a16:creationId xmlns="" xmlns:a16="http://schemas.microsoft.com/office/drawing/2014/main" id="{7209C883-9204-44E1-8E03-5ADD0E390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867" y="3676442"/>
            <a:ext cx="1714208" cy="2129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96070988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="" xmlns:a16="http://schemas.microsoft.com/office/drawing/2014/main" id="{95BF1F53-AE53-2449-804E-0384586C86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04 </a:t>
            </a:r>
            <a:r>
              <a:rPr lang="zh-TW" altLang="en-US" dirty="0"/>
              <a:t>第二代：用串列將神經網路層一次放進模型中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42BD685A-D616-7946-8916-C621E3EC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="" xmlns:a16="http://schemas.microsoft.com/office/drawing/2014/main" id="{6304A36D-9577-1E4D-805F-E0810AE833FD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用新的方法見證奇蹟的一刻</a:t>
            </a:r>
            <a:endParaRPr lang="en-US" altLang="zh-TW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1" name="內容版面配置區 9">
            <a:extLst>
              <a:ext uri="{FF2B5EF4-FFF2-40B4-BE49-F238E27FC236}">
                <a16:creationId xmlns="" xmlns:a16="http://schemas.microsoft.com/office/drawing/2014/main" id="{B65EA3C0-CE89-8A4E-9313-D4E206C81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00" y="2699821"/>
            <a:ext cx="10512000" cy="53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2" name="我覺得這個問題, 應該可以用 AI 來做!">
            <a:extLst>
              <a:ext uri="{FF2B5EF4-FFF2-40B4-BE49-F238E27FC236}">
                <a16:creationId xmlns="" xmlns:a16="http://schemas.microsoft.com/office/drawing/2014/main" id="{4FDF6415-B2C6-A645-A631-1E85BFB3FB8C}"/>
              </a:ext>
            </a:extLst>
          </p:cNvPr>
          <p:cNvSpPr txBox="1"/>
          <p:nvPr/>
        </p:nvSpPr>
        <p:spPr>
          <a:xfrm>
            <a:off x="834600" y="2276827"/>
            <a:ext cx="10515600" cy="48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 defTabSz="1219169">
              <a:lnSpc>
                <a:spcPct val="110000"/>
              </a:lnSpc>
              <a:spcBef>
                <a:spcPts val="2250"/>
              </a:spcBef>
              <a:buClr>
                <a:srgbClr val="FF8E7B"/>
              </a:buClr>
              <a:buSzPct val="123000"/>
              <a:buFont typeface="Yu Mincho Demibold" panose="02020600000000000000" pitchFamily="18" charset="-128"/>
              <a:buChar char="▶"/>
            </a:pPr>
            <a:r>
              <a:rPr lang="zh-TW" altLang="en-US" sz="2200" b="1" kern="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用 </a:t>
            </a:r>
            <a:r>
              <a:rPr lang="en-US" altLang="zh-TW" sz="2200" b="1" kern="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summary</a:t>
            </a:r>
            <a:r>
              <a:rPr lang="zh-TW" altLang="en-US" sz="2200" b="1" kern="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 看一下 </a:t>
            </a:r>
            <a:r>
              <a:rPr lang="en-US" altLang="zh-TW" sz="2200" b="1" kern="0" dirty="0" err="1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second_model</a:t>
            </a:r>
            <a:r>
              <a:rPr lang="zh-TW" altLang="en-US" sz="2200" b="1" kern="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 的架構</a:t>
            </a:r>
            <a:endParaRPr lang="en-US" altLang="zh-TW" sz="2200" b="1" kern="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15" name="內容版面配置區 13">
            <a:extLst>
              <a:ext uri="{FF2B5EF4-FFF2-40B4-BE49-F238E27FC236}">
                <a16:creationId xmlns="" xmlns:a16="http://schemas.microsoft.com/office/drawing/2014/main" id="{3E3B9ED1-5FB3-D547-A285-C02A8206E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028" y="3949014"/>
            <a:ext cx="1292172" cy="1985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16" name="圖片 15">
            <a:extLst>
              <a:ext uri="{FF2B5EF4-FFF2-40B4-BE49-F238E27FC236}">
                <a16:creationId xmlns="" xmlns:a16="http://schemas.microsoft.com/office/drawing/2014/main" id="{315F2360-3646-0744-931E-2F02FC661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138" y="3721432"/>
            <a:ext cx="2480290" cy="1711673"/>
          </a:xfrm>
          <a:prstGeom prst="rect">
            <a:avLst/>
          </a:prstGeom>
        </p:spPr>
      </p:pic>
      <p:sp>
        <p:nvSpPr>
          <p:cNvPr id="17" name="我覺得這個問題, 應該可以用 AI 來做!">
            <a:extLst>
              <a:ext uri="{FF2B5EF4-FFF2-40B4-BE49-F238E27FC236}">
                <a16:creationId xmlns="" xmlns:a16="http://schemas.microsoft.com/office/drawing/2014/main" id="{81A19EF6-4E71-C34D-8F46-6D7D178094AA}"/>
              </a:ext>
            </a:extLst>
          </p:cNvPr>
          <p:cNvSpPr txBox="1"/>
          <p:nvPr/>
        </p:nvSpPr>
        <p:spPr>
          <a:xfrm>
            <a:off x="7793261" y="3898166"/>
            <a:ext cx="2091866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buClr>
                <a:srgbClr val="FF8E7B"/>
              </a:buClr>
            </a:pPr>
            <a:r>
              <a:rPr lang="zh-TW" altLang="en-US" sz="20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是不是跟剛剛的 </a:t>
            </a:r>
            <a:r>
              <a:rPr lang="en-US" altLang="zh-TW" sz="20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model</a:t>
            </a:r>
            <a:r>
              <a:rPr lang="zh-TW" altLang="en-US" sz="20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 架構長得一模模一樣樣呢？</a:t>
            </a:r>
            <a:endParaRPr lang="en-US" altLang="zh-TW" sz="20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sp>
        <p:nvSpPr>
          <p:cNvPr id="18" name="幻燈片編號">
            <a:extLst>
              <a:ext uri="{FF2B5EF4-FFF2-40B4-BE49-F238E27FC236}">
                <a16:creationId xmlns="" xmlns:a16="http://schemas.microsoft.com/office/drawing/2014/main" id="{7ED10690-2AC9-344F-A216-028FF55C564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17F76742-A12D-4B68-AD27-7E4473C7A2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21"/>
          <a:stretch/>
        </p:blipFill>
        <p:spPr>
          <a:xfrm>
            <a:off x="905224" y="3251575"/>
            <a:ext cx="3352740" cy="269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2358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="" xmlns:a16="http://schemas.microsoft.com/office/drawing/2014/main" id="{C1A8B28C-CC95-8641-8477-14C339E403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333867"/>
            <a:ext cx="8832568" cy="841256"/>
          </a:xfrm>
        </p:spPr>
        <p:txBody>
          <a:bodyPr/>
          <a:lstStyle/>
          <a:p>
            <a:r>
              <a:rPr lang="en-US" altLang="zh-TW" dirty="0"/>
              <a:t>05 </a:t>
            </a:r>
            <a:r>
              <a:rPr lang="zh-TW" altLang="en-US" dirty="0"/>
              <a:t>第三代：用兩個串列定義神經網路，再一次放進模型中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9469F7DA-D691-AA4B-9B73-606517508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="" xmlns:a16="http://schemas.microsoft.com/office/drawing/2014/main" id="{301035B5-7D6D-DE40-A19C-744E04FFD615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打造兩個神經網路串列</a:t>
            </a:r>
            <a:endParaRPr lang="en-US" altLang="zh-TW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5" name="我覺得這個問題, 應該可以用 AI 來做!">
            <a:extLst>
              <a:ext uri="{FF2B5EF4-FFF2-40B4-BE49-F238E27FC236}">
                <a16:creationId xmlns="" xmlns:a16="http://schemas.microsoft.com/office/drawing/2014/main" id="{CA617566-2C6E-C343-BEE1-D0CD4AAC1D85}"/>
              </a:ext>
            </a:extLst>
          </p:cNvPr>
          <p:cNvSpPr txBox="1"/>
          <p:nvPr/>
        </p:nvSpPr>
        <p:spPr>
          <a:xfrm>
            <a:off x="838200" y="2249056"/>
            <a:ext cx="10515600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標準系統字體"/>
              <a:buChar char="►"/>
            </a:pP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打造特徵擷取器的部份，叫 </a:t>
            </a:r>
            <a:r>
              <a:rPr lang="en" altLang="zh-TW" sz="22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CNN_layers</a:t>
            </a:r>
            <a:r>
              <a:rPr lang="en" altLang="zh-TW" sz="22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 </a:t>
            </a:r>
            <a:endParaRPr lang="en-US" altLang="zh-TW" sz="22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8" name="內容版面配置區 6">
            <a:extLst>
              <a:ext uri="{FF2B5EF4-FFF2-40B4-BE49-F238E27FC236}">
                <a16:creationId xmlns="" xmlns:a16="http://schemas.microsoft.com/office/drawing/2014/main" id="{4BD4D7B4-BD8C-A24D-94ED-B850BDF1E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86"/>
          <a:stretch/>
        </p:blipFill>
        <p:spPr>
          <a:xfrm>
            <a:off x="838199" y="2703263"/>
            <a:ext cx="10230853" cy="1855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9" name="內容版面配置區 6">
            <a:extLst>
              <a:ext uri="{FF2B5EF4-FFF2-40B4-BE49-F238E27FC236}">
                <a16:creationId xmlns="" xmlns:a16="http://schemas.microsoft.com/office/drawing/2014/main" id="{43849C8F-A9AA-214E-B21B-9B731E79D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50"/>
          <a:stretch/>
        </p:blipFill>
        <p:spPr>
          <a:xfrm>
            <a:off x="838200" y="5114380"/>
            <a:ext cx="10230852" cy="814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0" name="我覺得這個問題, 應該可以用 AI 來做!">
            <a:extLst>
              <a:ext uri="{FF2B5EF4-FFF2-40B4-BE49-F238E27FC236}">
                <a16:creationId xmlns="" xmlns:a16="http://schemas.microsoft.com/office/drawing/2014/main" id="{CCF14119-D7DC-D242-BA10-B3E2461D2D02}"/>
              </a:ext>
            </a:extLst>
          </p:cNvPr>
          <p:cNvSpPr txBox="1"/>
          <p:nvPr/>
        </p:nvSpPr>
        <p:spPr>
          <a:xfrm>
            <a:off x="838199" y="4646946"/>
            <a:ext cx="10515600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標準系統字體"/>
              <a:buChar char="►"/>
            </a:pP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分類器的部份就兩層全連接層，叫它 </a:t>
            </a:r>
            <a:r>
              <a:rPr lang="en" altLang="zh-TW" sz="22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FC_ layers</a:t>
            </a:r>
            <a:r>
              <a:rPr lang="zh-TW" altLang="en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。</a:t>
            </a:r>
            <a:endParaRPr lang="en-US" altLang="zh-TW" sz="22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sp>
        <p:nvSpPr>
          <p:cNvPr id="11" name="幻燈片編號">
            <a:extLst>
              <a:ext uri="{FF2B5EF4-FFF2-40B4-BE49-F238E27FC236}">
                <a16:creationId xmlns="" xmlns:a16="http://schemas.microsoft.com/office/drawing/2014/main" id="{6721B27C-DCC9-B94B-8603-9F2C2D7AD7C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93744550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="" xmlns:a16="http://schemas.microsoft.com/office/drawing/2014/main" id="{253D0AEE-4EAA-7945-A855-114E7D733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333867"/>
            <a:ext cx="8832568" cy="841256"/>
          </a:xfrm>
        </p:spPr>
        <p:txBody>
          <a:bodyPr/>
          <a:lstStyle/>
          <a:p>
            <a:r>
              <a:rPr lang="en-US" altLang="zh-TW" dirty="0"/>
              <a:t>05 </a:t>
            </a:r>
            <a:r>
              <a:rPr lang="zh-TW" altLang="en-US" dirty="0"/>
              <a:t>第三代：用兩個串列定義神經網路，再一次放進模型中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13A632D-531B-364F-BF4F-CAFBF100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="" xmlns:a16="http://schemas.microsoft.com/office/drawing/2014/main" id="{4A153621-0ACF-6849-A298-039CFAAD56DA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串起來再給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Sequential</a:t>
            </a:r>
          </a:p>
        </p:txBody>
      </p:sp>
      <p:sp>
        <p:nvSpPr>
          <p:cNvPr id="8" name="我覺得這個問題, 應該可以用 AI 來做!">
            <a:extLst>
              <a:ext uri="{FF2B5EF4-FFF2-40B4-BE49-F238E27FC236}">
                <a16:creationId xmlns="" xmlns:a16="http://schemas.microsoft.com/office/drawing/2014/main" id="{532CE9F6-3D24-C942-AAD5-A344D50CF70B}"/>
              </a:ext>
            </a:extLst>
          </p:cNvPr>
          <p:cNvSpPr txBox="1"/>
          <p:nvPr/>
        </p:nvSpPr>
        <p:spPr>
          <a:xfrm>
            <a:off x="838199" y="2610625"/>
            <a:ext cx="10515600" cy="118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8E7B"/>
              </a:buClr>
              <a:buFont typeface="標準系統字體"/>
              <a:buChar char="►"/>
            </a:pP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將</a:t>
            </a:r>
            <a:r>
              <a:rPr lang="en" altLang="zh-TW" sz="2400" b="1" kern="0" dirty="0" err="1">
                <a:latin typeface="微軟正黑體" pitchFamily="34" charset="-120"/>
                <a:ea typeface="微軟正黑體" pitchFamily="34" charset="-120"/>
                <a:sym typeface="Microsoft Sans Serif"/>
              </a:rPr>
              <a:t>CNN_layers</a:t>
            </a:r>
            <a:r>
              <a:rPr lang="en" altLang="zh-TW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 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和 </a:t>
            </a:r>
            <a:r>
              <a:rPr lang="en" altLang="zh-TW" sz="2400" b="1" kern="0" dirty="0" err="1">
                <a:latin typeface="微軟正黑體" pitchFamily="34" charset="-120"/>
                <a:ea typeface="微軟正黑體" pitchFamily="34" charset="-120"/>
                <a:sym typeface="Microsoft Sans Serif"/>
              </a:rPr>
              <a:t>FC_layers</a:t>
            </a:r>
            <a:r>
              <a:rPr lang="en" altLang="zh-TW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 </a:t>
            </a: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這兩個串列加起來，再送給 </a:t>
            </a:r>
            <a:r>
              <a:rPr lang="en" altLang="zh-TW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Sequential</a:t>
            </a:r>
            <a:endParaRPr lang="en-US" altLang="zh-TW" sz="24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  <a:p>
            <a:pPr marL="342900" indent="-342900">
              <a:lnSpc>
                <a:spcPct val="150000"/>
              </a:lnSpc>
              <a:buClr>
                <a:srgbClr val="FF8E7B"/>
              </a:buClr>
              <a:buFont typeface="標準系統字體"/>
              <a:buChar char="►"/>
            </a:pP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打造出來的全新三代並將函式的結果定義成變數 </a:t>
            </a:r>
            <a:r>
              <a:rPr lang="en" altLang="zh-TW" sz="24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third_model</a:t>
            </a:r>
            <a:r>
              <a:rPr lang="zh-TW" altLang="en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：</a:t>
            </a:r>
            <a:endParaRPr lang="en-US" altLang="zh-TW" sz="24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11" name="內容版面配置區 9">
            <a:extLst>
              <a:ext uri="{FF2B5EF4-FFF2-40B4-BE49-F238E27FC236}">
                <a16:creationId xmlns="" xmlns:a16="http://schemas.microsoft.com/office/drawing/2014/main" id="{857A6479-A35A-804C-B22D-68D3AF9F8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175"/>
          <a:stretch/>
        </p:blipFill>
        <p:spPr>
          <a:xfrm>
            <a:off x="841800" y="3895351"/>
            <a:ext cx="10512000" cy="522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6" name="幻燈片編號">
            <a:extLst>
              <a:ext uri="{FF2B5EF4-FFF2-40B4-BE49-F238E27FC236}">
                <a16:creationId xmlns="" xmlns:a16="http://schemas.microsoft.com/office/drawing/2014/main" id="{6BB89CE1-9146-6841-B576-A3BE579A86F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1791861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="" xmlns:a16="http://schemas.microsoft.com/office/drawing/2014/main" id="{253D0AEE-4EAA-7945-A855-114E7D733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333867"/>
            <a:ext cx="8832568" cy="841256"/>
          </a:xfrm>
        </p:spPr>
        <p:txBody>
          <a:bodyPr/>
          <a:lstStyle/>
          <a:p>
            <a:r>
              <a:rPr lang="en-US" altLang="zh-TW" dirty="0"/>
              <a:t>05 </a:t>
            </a:r>
            <a:r>
              <a:rPr lang="zh-TW" altLang="en-US" dirty="0"/>
              <a:t>第三代：用兩個串列定義神經網路，再一次放進模型中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13A632D-531B-364F-BF4F-CAFBF100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="" xmlns:a16="http://schemas.microsoft.com/office/drawing/2014/main" id="{4A153621-0ACF-6849-A298-039CFAAD56DA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欣賞一下自己的作品</a:t>
            </a:r>
            <a:endParaRPr lang="en-US" altLang="zh-TW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1" name="內容版面配置區 9">
            <a:extLst>
              <a:ext uri="{FF2B5EF4-FFF2-40B4-BE49-F238E27FC236}">
                <a16:creationId xmlns="" xmlns:a16="http://schemas.microsoft.com/office/drawing/2014/main" id="{857A6479-A35A-804C-B22D-68D3AF9F8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852"/>
          <a:stretch/>
        </p:blipFill>
        <p:spPr>
          <a:xfrm>
            <a:off x="838198" y="2314176"/>
            <a:ext cx="10512000" cy="526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14" name="內容版面配置區 12">
            <a:extLst>
              <a:ext uri="{FF2B5EF4-FFF2-40B4-BE49-F238E27FC236}">
                <a16:creationId xmlns="" xmlns:a16="http://schemas.microsoft.com/office/drawing/2014/main" id="{3DD55487-E5D4-854C-B355-42AB22008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920" y="3020482"/>
            <a:ext cx="3659024" cy="2365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5" name="我覺得這個問題, 應該可以用 AI 來做!">
            <a:extLst>
              <a:ext uri="{FF2B5EF4-FFF2-40B4-BE49-F238E27FC236}">
                <a16:creationId xmlns="" xmlns:a16="http://schemas.microsoft.com/office/drawing/2014/main" id="{5288507F-9671-5C45-9CC8-8237A6DE79F0}"/>
              </a:ext>
            </a:extLst>
          </p:cNvPr>
          <p:cNvSpPr txBox="1"/>
          <p:nvPr/>
        </p:nvSpPr>
        <p:spPr>
          <a:xfrm>
            <a:off x="4884520" y="4032496"/>
            <a:ext cx="4564280" cy="1683152"/>
          </a:xfrm>
          <a:prstGeom prst="rect">
            <a:avLst/>
          </a:prstGeom>
          <a:noFill/>
          <a:ln w="38100">
            <a:solidFill>
              <a:srgbClr val="8DD9BF"/>
            </a:solidFill>
            <a:prstDash val="dash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="http://schemas.openxmlformats.org/officeDocument/2006/math"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1437" tIns="71437" rIns="71437" bIns="71437" anchor="ctr">
            <a:spAutoFit/>
          </a:bodyPr>
          <a:lstStyle/>
          <a:p>
            <a:pPr>
              <a:buClr>
                <a:srgbClr val="FF8E7B"/>
              </a:buClr>
            </a:pPr>
            <a:r>
              <a:rPr lang="zh-TW" altLang="en-US" sz="20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我們用三種不同方式，打造了三個神經網路模型</a:t>
            </a:r>
            <a:r>
              <a:rPr lang="en-US" altLang="zh-TW" sz="20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:</a:t>
            </a:r>
          </a:p>
          <a:p>
            <a:pPr>
              <a:buClr>
                <a:srgbClr val="FF8E7B"/>
              </a:buClr>
            </a:pPr>
            <a:r>
              <a:rPr lang="en" altLang="zh-TW" sz="20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model</a:t>
            </a:r>
            <a:r>
              <a:rPr lang="zh-TW" altLang="en" sz="20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、</a:t>
            </a:r>
            <a:r>
              <a:rPr lang="en" altLang="zh-TW" sz="20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second_ model</a:t>
            </a:r>
            <a:r>
              <a:rPr lang="zh-TW" altLang="en" sz="20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、</a:t>
            </a:r>
            <a:r>
              <a:rPr lang="en" altLang="zh-TW" sz="20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third_model</a:t>
            </a:r>
            <a:r>
              <a:rPr lang="zh-TW" altLang="en-US" sz="20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 </a:t>
            </a:r>
            <a:r>
              <a:rPr lang="zh-TW" altLang="en-US" sz="20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基本上是完全一樣的神經網路模型！</a:t>
            </a:r>
            <a:endParaRPr lang="en-US" altLang="zh-TW" sz="20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sp>
        <p:nvSpPr>
          <p:cNvPr id="16" name="幻燈片編號">
            <a:extLst>
              <a:ext uri="{FF2B5EF4-FFF2-40B4-BE49-F238E27FC236}">
                <a16:creationId xmlns="" xmlns:a16="http://schemas.microsoft.com/office/drawing/2014/main" id="{6BB89CE1-9146-6841-B576-A3BE579A86F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D10D2C6B-773D-4335-AF7E-B26885842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48" y="2890661"/>
            <a:ext cx="3659024" cy="296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6514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="" xmlns:a16="http://schemas.microsoft.com/office/drawing/2014/main" id="{1A7A05F3-B63C-0D4B-80FB-EF3D76CB68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333867"/>
            <a:ext cx="8832568" cy="841256"/>
          </a:xfrm>
        </p:spPr>
        <p:txBody>
          <a:bodyPr/>
          <a:lstStyle/>
          <a:p>
            <a:r>
              <a:rPr kumimoji="1" lang="en-US" altLang="zh-TW" dirty="0"/>
              <a:t>06 </a:t>
            </a:r>
            <a:r>
              <a:rPr kumimoji="1" lang="zh-TW" altLang="en-US" dirty="0"/>
              <a:t>第四代：可以方便修改部份神經網路，不會動到別人！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684925A-50BA-AB4C-8CDA-E59F64A8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="" xmlns:a16="http://schemas.microsoft.com/office/drawing/2014/main" id="{FE3F3B4C-CC29-0B4E-9173-838BD9576D3D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新寫法的好處：方便修改！</a:t>
            </a:r>
            <a:endParaRPr lang="en-US" altLang="zh-TW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5" name="我覺得這個問題, 應該可以用 AI 來做!">
            <a:extLst>
              <a:ext uri="{FF2B5EF4-FFF2-40B4-BE49-F238E27FC236}">
                <a16:creationId xmlns="" xmlns:a16="http://schemas.microsoft.com/office/drawing/2014/main" id="{CCFFA958-2AE5-AF4C-937D-DDD122FEE8F7}"/>
              </a:ext>
            </a:extLst>
          </p:cNvPr>
          <p:cNvSpPr txBox="1"/>
          <p:nvPr/>
        </p:nvSpPr>
        <p:spPr>
          <a:xfrm>
            <a:off x="838199" y="2265098"/>
            <a:ext cx="10515600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標準系統字體"/>
              <a:buChar char="►"/>
            </a:pP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只針對 </a:t>
            </a:r>
            <a:r>
              <a:rPr lang="en" altLang="zh-TW" sz="2200" b="1" kern="0" dirty="0" err="1">
                <a:latin typeface="微軟正黑體" pitchFamily="34" charset="-120"/>
                <a:ea typeface="微軟正黑體" pitchFamily="34" charset="-120"/>
                <a:sym typeface="Microsoft Sans Serif"/>
              </a:rPr>
              <a:t>FC_layers</a:t>
            </a:r>
            <a:r>
              <a:rPr lang="en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 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做修改，就叫做 </a:t>
            </a:r>
            <a:r>
              <a:rPr lang="en" altLang="zh-TW" sz="22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new_FC_layers</a:t>
            </a:r>
            <a:r>
              <a:rPr lang="zh-TW" altLang="en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。</a:t>
            </a:r>
            <a:endParaRPr lang="en-US" altLang="zh-TW" sz="22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8" name="內容版面配置區 6">
            <a:extLst>
              <a:ext uri="{FF2B5EF4-FFF2-40B4-BE49-F238E27FC236}">
                <a16:creationId xmlns="" xmlns:a16="http://schemas.microsoft.com/office/drawing/2014/main" id="{996CB33C-6E8F-364D-BF06-3FB4FF7C3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64616"/>
            <a:ext cx="10512000" cy="140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9" name="我覺得這個問題, 應該可以用 AI 來做!">
            <a:extLst>
              <a:ext uri="{FF2B5EF4-FFF2-40B4-BE49-F238E27FC236}">
                <a16:creationId xmlns="" xmlns:a16="http://schemas.microsoft.com/office/drawing/2014/main" id="{3F7514AE-4DBA-B74D-8F1F-BDEAE4941AA5}"/>
              </a:ext>
            </a:extLst>
          </p:cNvPr>
          <p:cNvSpPr txBox="1"/>
          <p:nvPr/>
        </p:nvSpPr>
        <p:spPr>
          <a:xfrm>
            <a:off x="841801" y="4327290"/>
            <a:ext cx="10515600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標準系統字體"/>
              <a:buChar char="►"/>
            </a:pP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全新四號模型來了，就叫做</a:t>
            </a:r>
            <a:r>
              <a:rPr lang="en-US" altLang="zh-TW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 </a:t>
            </a:r>
            <a:r>
              <a:rPr lang="en" altLang="zh-TW" sz="2200" b="1" kern="0" dirty="0" err="1">
                <a:latin typeface="微軟正黑體" pitchFamily="34" charset="-120"/>
                <a:ea typeface="微軟正黑體" pitchFamily="34" charset="-120"/>
                <a:sym typeface="Microsoft Sans Serif"/>
              </a:rPr>
              <a:t>fourth_model</a:t>
            </a:r>
            <a:r>
              <a:rPr lang="zh-TW" altLang="en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。</a:t>
            </a:r>
            <a:endParaRPr lang="en-US" altLang="zh-TW" sz="22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12" name="內容版面配置區 10">
            <a:extLst>
              <a:ext uri="{FF2B5EF4-FFF2-40B4-BE49-F238E27FC236}">
                <a16:creationId xmlns="" xmlns:a16="http://schemas.microsoft.com/office/drawing/2014/main" id="{76FF4AB6-45FA-6642-9E40-52C88DF98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99" y="4854976"/>
            <a:ext cx="10512000" cy="546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15" name="內容版面配置區 13">
            <a:extLst>
              <a:ext uri="{FF2B5EF4-FFF2-40B4-BE49-F238E27FC236}">
                <a16:creationId xmlns="" xmlns:a16="http://schemas.microsoft.com/office/drawing/2014/main" id="{3056F2EE-4180-7B46-AE92-72AC1C0B5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99" y="5414742"/>
            <a:ext cx="10512000" cy="53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6" name="幻燈片編號">
            <a:extLst>
              <a:ext uri="{FF2B5EF4-FFF2-40B4-BE49-F238E27FC236}">
                <a16:creationId xmlns="" xmlns:a16="http://schemas.microsoft.com/office/drawing/2014/main" id="{6E35C5A5-F88B-5242-8F2A-A5304B0AD7F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3406630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="" xmlns:a16="http://schemas.microsoft.com/office/drawing/2014/main" id="{36FBC684-357B-D546-A80E-130FD08F3E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333867"/>
            <a:ext cx="8832568" cy="841256"/>
          </a:xfrm>
        </p:spPr>
        <p:txBody>
          <a:bodyPr/>
          <a:lstStyle/>
          <a:p>
            <a:r>
              <a:rPr kumimoji="1" lang="en-US" altLang="zh-TW" dirty="0">
                <a:latin typeface="微軟正黑體" pitchFamily="34" charset="-120"/>
                <a:ea typeface="微軟正黑體" pitchFamily="34" charset="-120"/>
              </a:rPr>
              <a:t>06 </a:t>
            </a:r>
            <a:r>
              <a:rPr kumimoji="1" lang="zh-TW" altLang="en-US" dirty="0">
                <a:latin typeface="微軟正黑體" pitchFamily="34" charset="-120"/>
                <a:ea typeface="微軟正黑體" pitchFamily="34" charset="-120"/>
              </a:rPr>
              <a:t>第四代：可以方便修改部份神經網路，不會動到別人！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4D01DF8-4712-F64B-9B84-1B33AFE24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="" xmlns:a16="http://schemas.microsoft.com/office/drawing/2014/main" id="{1D2A6CCC-C22D-F143-B115-104A3259A0AE}"/>
              </a:ext>
            </a:extLst>
          </p:cNvPr>
          <p:cNvSpPr/>
          <p:nvPr/>
        </p:nvSpPr>
        <p:spPr>
          <a:xfrm>
            <a:off x="3132882" y="1792519"/>
            <a:ext cx="5941667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和直接重新定義神經網路不一樣嗎？</a:t>
            </a:r>
            <a:endParaRPr lang="en-US" altLang="zh-TW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內容版面配置區 5">
            <a:extLst>
              <a:ext uri="{FF2B5EF4-FFF2-40B4-BE49-F238E27FC236}">
                <a16:creationId xmlns="" xmlns:a16="http://schemas.microsoft.com/office/drawing/2014/main" id="{DC1736BB-ED26-6D42-AFC5-1935F386B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76"/>
          <a:stretch/>
        </p:blipFill>
        <p:spPr>
          <a:xfrm>
            <a:off x="1174137" y="2322950"/>
            <a:ext cx="4876525" cy="3606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="" xmlns:a16="http://schemas.microsoft.com/office/drawing/2014/main" id="{63ED6CAE-51C6-EB42-910A-1F91CF05A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295" y="2597583"/>
            <a:ext cx="3975840" cy="2440118"/>
          </a:xfrm>
          <a:prstGeom prst="rect">
            <a:avLst/>
          </a:prstGeom>
        </p:spPr>
      </p:pic>
      <p:sp>
        <p:nvSpPr>
          <p:cNvPr id="15" name="我覺得這個問題, 應該可以用 AI 來做!">
            <a:extLst>
              <a:ext uri="{FF2B5EF4-FFF2-40B4-BE49-F238E27FC236}">
                <a16:creationId xmlns="" xmlns:a16="http://schemas.microsoft.com/office/drawing/2014/main" id="{89121C46-8CF7-704F-B0D6-97FC34F24FF3}"/>
              </a:ext>
            </a:extLst>
          </p:cNvPr>
          <p:cNvSpPr txBox="1"/>
          <p:nvPr/>
        </p:nvSpPr>
        <p:spPr>
          <a:xfrm>
            <a:off x="6149165" y="2931194"/>
            <a:ext cx="3693968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buClr>
                <a:srgbClr val="FF8E7B"/>
              </a:buClr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前面 </a:t>
            </a:r>
            <a:r>
              <a:rPr lang="en" altLang="zh-TW" sz="2000" b="1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CNN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層那邊，和前三代長得一樣，但前面</a:t>
            </a:r>
            <a:r>
              <a:rPr lang="en" altLang="zh-TW" sz="2000" b="1" dirty="0" err="1">
                <a:latin typeface="微軟正黑體" pitchFamily="34" charset="-120"/>
                <a:ea typeface="微軟正黑體" pitchFamily="34" charset="-120"/>
                <a:sym typeface="Microsoft Sans Serif"/>
              </a:rPr>
              <a:t>CNN_layers</a:t>
            </a:r>
            <a:r>
              <a:rPr lang="en" altLang="zh-TW" sz="2000" b="1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訓練過的參數都記得，只有後面的 </a:t>
            </a:r>
            <a:r>
              <a:rPr lang="en" altLang="zh-TW" sz="2000" b="1" dirty="0" err="1">
                <a:latin typeface="微軟正黑體" pitchFamily="34" charset="-120"/>
                <a:ea typeface="微軟正黑體" pitchFamily="34" charset="-120"/>
                <a:sym typeface="Microsoft Sans Serif"/>
              </a:rPr>
              <a:t>new_FC_layers</a:t>
            </a:r>
            <a:r>
              <a:rPr lang="en" altLang="zh-TW" sz="2000" b="1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要重新訓練。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sp>
        <p:nvSpPr>
          <p:cNvPr id="16" name="幻燈片編號">
            <a:extLst>
              <a:ext uri="{FF2B5EF4-FFF2-40B4-BE49-F238E27FC236}">
                <a16:creationId xmlns="" xmlns:a16="http://schemas.microsoft.com/office/drawing/2014/main" id="{51C2C9C2-EC23-9542-9AF7-2702AC5D5E4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="" xmlns:a16="http://schemas.microsoft.com/office/drawing/2014/main" id="{CF2A6E25-4AE2-9D49-B79C-B3E5734D8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712" y="3665182"/>
            <a:ext cx="1610727" cy="23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518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="" xmlns:a16="http://schemas.microsoft.com/office/drawing/2014/main" id="{45B0EEBF-E97C-4A4F-A7CF-729BD44956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TW" altLang="en-US" dirty="0"/>
              <a:t>冒險旅途 </a:t>
            </a:r>
            <a:r>
              <a:rPr kumimoji="1" lang="en-US" altLang="zh-TW" dirty="0"/>
              <a:t>32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33BA34AE-CD57-7F47-8007-7FF83C7E8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看完本冒險後，了解到許多強化學習的概念跟實例，請根據生活周遭環境，想出一個問題可以透過強化學習來解決的，並且說明清楚你的問題要如何設計。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幻燈片編號">
            <a:extLst>
              <a:ext uri="{FF2B5EF4-FFF2-40B4-BE49-F238E27FC236}">
                <a16:creationId xmlns="" xmlns:a16="http://schemas.microsoft.com/office/drawing/2014/main" id="{091F5D58-7F6B-C446-AC48-87D0B13974F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73658485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="" xmlns:a16="http://schemas.microsoft.com/office/drawing/2014/main" id="{45B0EEBF-E97C-4A4F-A7CF-729BD44956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TW" altLang="en-US" dirty="0"/>
              <a:t>冒險旅途 </a:t>
            </a:r>
            <a:r>
              <a:rPr kumimoji="1" lang="en-US" altLang="zh-TW" dirty="0"/>
              <a:t>32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33BA34AE-CD57-7F47-8007-7FF83C7E8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60000"/>
              </a:lnSpc>
              <a:buFont typeface="+mj-lt"/>
              <a:buAutoNum type="arabicPeriod" startAt="2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請嘗試用各種方式來確認，</a:t>
            </a:r>
            <a:r>
              <a:rPr lang="en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fourth_model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third_model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的前三層卷積層，它們權重其實完全相同。</a:t>
            </a:r>
          </a:p>
        </p:txBody>
      </p:sp>
      <p:sp>
        <p:nvSpPr>
          <p:cNvPr id="4" name="幻燈片編號">
            <a:extLst>
              <a:ext uri="{FF2B5EF4-FFF2-40B4-BE49-F238E27FC236}">
                <a16:creationId xmlns="" xmlns:a16="http://schemas.microsoft.com/office/drawing/2014/main" id="{919FF912-7CBD-F344-A872-32DEB74A78A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17284266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="" xmlns:a16="http://schemas.microsoft.com/office/drawing/2014/main" id="{45B0EEBF-E97C-4A4F-A7CF-729BD44956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TW" altLang="en-US" dirty="0"/>
              <a:t>冒險旅途 </a:t>
            </a:r>
            <a:r>
              <a:rPr kumimoji="1" lang="en-US" altLang="zh-TW" dirty="0"/>
              <a:t>32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33BA34AE-CD57-7F47-8007-7FF83C7E8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 startAt="3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以串列的方式建立神經網路，除了容易修改部分神經網路層的設定外，是否還有其他優點呢？</a:t>
            </a:r>
          </a:p>
        </p:txBody>
      </p:sp>
      <p:sp>
        <p:nvSpPr>
          <p:cNvPr id="4" name="幻燈片編號">
            <a:extLst>
              <a:ext uri="{FF2B5EF4-FFF2-40B4-BE49-F238E27FC236}">
                <a16:creationId xmlns="" xmlns:a16="http://schemas.microsoft.com/office/drawing/2014/main" id="{F41C27F9-3B6D-F34A-B69B-9E67F307920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8856140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>
            <a:extLst>
              <a:ext uri="{FF2B5EF4-FFF2-40B4-BE49-F238E27FC236}">
                <a16:creationId xmlns="" xmlns:a16="http://schemas.microsoft.com/office/drawing/2014/main" id="{611999E0-45AB-8849-BBC2-2139DB090B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01 </a:t>
            </a:r>
            <a:r>
              <a:rPr lang="zh-TW" altLang="en-US" dirty="0"/>
              <a:t>把 </a:t>
            </a:r>
            <a:r>
              <a:rPr lang="en-US" altLang="zh-TW" dirty="0"/>
              <a:t>CNN </a:t>
            </a:r>
            <a:r>
              <a:rPr lang="zh-TW" altLang="en-US" dirty="0"/>
              <a:t>看成兩個神經網路模型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E0A3BDA0-29EE-BA4E-8A10-18852F425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我們來試試剛開始可能有點可怕的終端機。">
            <a:extLst>
              <a:ext uri="{FF2B5EF4-FFF2-40B4-BE49-F238E27FC236}">
                <a16:creationId xmlns="" xmlns:a16="http://schemas.microsoft.com/office/drawing/2014/main" id="{E7692DD1-8266-F24C-8B61-85597B7AA2D2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非常經典的例子叫 </a:t>
            </a:r>
            <a:r>
              <a:rPr lang="en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LeNet-5</a:t>
            </a:r>
            <a:endParaRPr lang="en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1" name="內容版面配置區 4">
            <a:extLst>
              <a:ext uri="{FF2B5EF4-FFF2-40B4-BE49-F238E27FC236}">
                <a16:creationId xmlns="" xmlns:a16="http://schemas.microsoft.com/office/drawing/2014/main" id="{FAEBAA12-3F2F-9648-8B60-2437299C4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3314"/>
            <a:ext cx="6121400" cy="3583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3" name="我覺得這個問題, 應該可以用 AI 來做!">
            <a:extLst>
              <a:ext uri="{FF2B5EF4-FFF2-40B4-BE49-F238E27FC236}">
                <a16:creationId xmlns="" xmlns:a16="http://schemas.microsoft.com/office/drawing/2014/main" id="{6D893006-4C38-EA4E-9DFD-56DCB5A31A19}"/>
              </a:ext>
            </a:extLst>
          </p:cNvPr>
          <p:cNvSpPr txBox="1"/>
          <p:nvPr/>
        </p:nvSpPr>
        <p:spPr>
          <a:xfrm>
            <a:off x="7099242" y="2264444"/>
            <a:ext cx="4254557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buClr>
                <a:srgbClr val="FF8E7B"/>
              </a:buClr>
            </a:pP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兩種不同用途的神經網路：</a:t>
            </a:r>
            <a:endParaRPr lang="en-US" altLang="zh-TW" sz="24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  <a:p>
            <a:pPr marL="342900" indent="-342900">
              <a:buClr>
                <a:srgbClr val="FF8E7B"/>
              </a:buClr>
              <a:buFont typeface="標準系統字體"/>
              <a:buChar char="►"/>
            </a:pP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一個是將圖變成適當的向量，表示那張圖的特徵表現向量。</a:t>
            </a:r>
            <a:endParaRPr lang="en-US" altLang="zh-TW" sz="24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  <a:p>
            <a:pPr marL="342900" indent="-342900">
              <a:buClr>
                <a:srgbClr val="FF8E7B"/>
              </a:buClr>
              <a:buFont typeface="標準系統字體"/>
              <a:buChar char="►"/>
            </a:pPr>
            <a:r>
              <a:rPr lang="zh-TW" altLang="en-US" sz="24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另一個是藉由圖片的表現向量來對圖片進行分類。</a:t>
            </a:r>
            <a:endParaRPr lang="en-US" altLang="zh-TW" sz="24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sp>
        <p:nvSpPr>
          <p:cNvPr id="15" name="我覺得這個問題, 應該可以用 AI 來做!">
            <a:extLst>
              <a:ext uri="{FF2B5EF4-FFF2-40B4-BE49-F238E27FC236}">
                <a16:creationId xmlns="" xmlns:a16="http://schemas.microsoft.com/office/drawing/2014/main" id="{5C8B3C01-483D-7E42-9A32-A9E46B1E3BAA}"/>
              </a:ext>
            </a:extLst>
          </p:cNvPr>
          <p:cNvSpPr txBox="1"/>
          <p:nvPr/>
        </p:nvSpPr>
        <p:spPr>
          <a:xfrm>
            <a:off x="7183595" y="4523607"/>
            <a:ext cx="4195604" cy="1683152"/>
          </a:xfrm>
          <a:prstGeom prst="rect">
            <a:avLst/>
          </a:prstGeom>
          <a:noFill/>
          <a:ln>
            <a:prstDash val="dash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="http://schemas.openxmlformats.org/officeDocument/2006/math"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1437" tIns="71437" rIns="71437" bIns="71437" anchor="ctr">
            <a:spAutoFit/>
          </a:bodyPr>
          <a:lstStyle/>
          <a:p>
            <a:pPr>
              <a:buClr>
                <a:srgbClr val="FF8E7B"/>
              </a:buClr>
            </a:pPr>
            <a:r>
              <a:rPr lang="zh-TW" altLang="en-US" sz="20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學一個新的寫法：</a:t>
            </a:r>
            <a:endParaRPr lang="en-US" altLang="zh-TW" sz="20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  <a:p>
            <a:pPr>
              <a:buClr>
                <a:srgbClr val="FF8E7B"/>
              </a:buClr>
            </a:pPr>
            <a:r>
              <a:rPr lang="zh-TW" altLang="en-US" sz="20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說哪幾層的神經網路要放在一起。於是就可以分成兩個部份：</a:t>
            </a:r>
            <a:endParaRPr lang="en-US" altLang="zh-TW" sz="20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  <a:p>
            <a:pPr>
              <a:buClr>
                <a:srgbClr val="FF8E7B"/>
              </a:buClr>
            </a:pPr>
            <a:r>
              <a:rPr lang="zh-TW" altLang="en-US" sz="20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特徵擷取器和分類器</a:t>
            </a:r>
            <a:endParaRPr lang="en-US" altLang="zh-TW" sz="20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  <a:p>
            <a:pPr>
              <a:buClr>
                <a:srgbClr val="FF8E7B"/>
              </a:buClr>
            </a:pPr>
            <a:r>
              <a:rPr lang="zh-TW" altLang="en-US" sz="20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再把它們串成一個完整的 </a:t>
            </a:r>
            <a:r>
              <a:rPr lang="en" altLang="zh-TW" sz="20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LeNet-5</a:t>
            </a:r>
            <a:r>
              <a:rPr lang="zh-TW" altLang="en" sz="20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。</a:t>
            </a:r>
            <a:endParaRPr lang="en-US" altLang="zh-TW" sz="20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sp>
        <p:nvSpPr>
          <p:cNvPr id="16" name="幻燈片編號">
            <a:extLst>
              <a:ext uri="{FF2B5EF4-FFF2-40B4-BE49-F238E27FC236}">
                <a16:creationId xmlns="" xmlns:a16="http://schemas.microsoft.com/office/drawing/2014/main" id="{AD30070B-CC14-C448-A28B-332A9B88B53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8190013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>
            <a:extLst>
              <a:ext uri="{FF2B5EF4-FFF2-40B4-BE49-F238E27FC236}">
                <a16:creationId xmlns="" xmlns:a16="http://schemas.microsoft.com/office/drawing/2014/main" id="{79DF5EC1-30BF-B140-BF55-9A31B12797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02 </a:t>
            </a:r>
            <a:r>
              <a:rPr lang="zh-TW" altLang="en-US" dirty="0"/>
              <a:t>讀取 </a:t>
            </a:r>
            <a:r>
              <a:rPr lang="en-US" altLang="zh-TW" dirty="0"/>
              <a:t>CIFAR-10 </a:t>
            </a:r>
            <a:r>
              <a:rPr lang="zh-TW" altLang="en-US" dirty="0"/>
              <a:t>數據集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="" xmlns:a16="http://schemas.microsoft.com/office/drawing/2014/main" id="{69049B5B-1A4C-494D-B6CF-3C62B20F8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我們來試試剛開始可能有點可怕的終端機。">
            <a:extLst>
              <a:ext uri="{FF2B5EF4-FFF2-40B4-BE49-F238E27FC236}">
                <a16:creationId xmlns="" xmlns:a16="http://schemas.microsoft.com/office/drawing/2014/main" id="{1B988EB9-7444-DA48-9E3B-7EE510955D91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一如往常讀取套件和資料集</a:t>
            </a:r>
            <a:endParaRPr lang="en-US" altLang="zh-TW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1" name="內容版面配置區 9">
            <a:extLst>
              <a:ext uri="{FF2B5EF4-FFF2-40B4-BE49-F238E27FC236}">
                <a16:creationId xmlns="" xmlns:a16="http://schemas.microsoft.com/office/drawing/2014/main" id="{595901A7-D919-8E45-9104-8D89295A6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34" y="3521070"/>
            <a:ext cx="4467132" cy="237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13" name="內容版面配置區 5">
            <a:extLst>
              <a:ext uri="{FF2B5EF4-FFF2-40B4-BE49-F238E27FC236}">
                <a16:creationId xmlns="" xmlns:a16="http://schemas.microsoft.com/office/drawing/2014/main" id="{95D27414-74DC-B844-8288-E5528D1FB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5300"/>
            <a:ext cx="10512000" cy="546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4" name="幻燈片編號">
            <a:extLst>
              <a:ext uri="{FF2B5EF4-FFF2-40B4-BE49-F238E27FC236}">
                <a16:creationId xmlns="" xmlns:a16="http://schemas.microsoft.com/office/drawing/2014/main" id="{4C7E3123-9DD3-6242-8914-65A2C013460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9" name="我覺得這個問題, 應該可以用 AI 來做!">
            <a:extLst>
              <a:ext uri="{FF2B5EF4-FFF2-40B4-BE49-F238E27FC236}">
                <a16:creationId xmlns="" xmlns:a16="http://schemas.microsoft.com/office/drawing/2014/main" id="{34D1CBA3-CEF6-4672-A8B1-C192CC55EEB9}"/>
              </a:ext>
            </a:extLst>
          </p:cNvPr>
          <p:cNvSpPr txBox="1"/>
          <p:nvPr/>
        </p:nvSpPr>
        <p:spPr>
          <a:xfrm>
            <a:off x="838200" y="2416547"/>
            <a:ext cx="8839199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將預處理所需的函式讀進來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708747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>
            <a:extLst>
              <a:ext uri="{FF2B5EF4-FFF2-40B4-BE49-F238E27FC236}">
                <a16:creationId xmlns="" xmlns:a16="http://schemas.microsoft.com/office/drawing/2014/main" id="{C2F7097F-0EF6-AF44-A360-F106F010C0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02 </a:t>
            </a:r>
            <a:r>
              <a:rPr lang="zh-TW" altLang="en-US" dirty="0"/>
              <a:t>讀取 </a:t>
            </a:r>
            <a:r>
              <a:rPr lang="en-US" altLang="zh-TW" dirty="0"/>
              <a:t>CIFAR-10 </a:t>
            </a:r>
            <a:r>
              <a:rPr lang="zh-TW" altLang="en-US" dirty="0"/>
              <a:t>數據集</a:t>
            </a:r>
          </a:p>
        </p:txBody>
      </p:sp>
      <p:sp>
        <p:nvSpPr>
          <p:cNvPr id="27" name="內容版面配置區 26">
            <a:extLst>
              <a:ext uri="{FF2B5EF4-FFF2-40B4-BE49-F238E27FC236}">
                <a16:creationId xmlns="" xmlns:a16="http://schemas.microsoft.com/office/drawing/2014/main" id="{A48B8C52-26E3-D44C-9535-E1995D0A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0" name="我們來試試剛開始可能有點可怕的終端機。">
            <a:extLst>
              <a:ext uri="{FF2B5EF4-FFF2-40B4-BE49-F238E27FC236}">
                <a16:creationId xmlns="" xmlns:a16="http://schemas.microsoft.com/office/drawing/2014/main" id="{083F79A0-712E-1840-AA45-4FCFCFEFA529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一如往常讀取套件和資料集</a:t>
            </a:r>
            <a:endParaRPr lang="en-US" altLang="zh-TW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21" name="我覺得這個問題, 應該可以用 AI 來做!">
            <a:extLst>
              <a:ext uri="{FF2B5EF4-FFF2-40B4-BE49-F238E27FC236}">
                <a16:creationId xmlns="" xmlns:a16="http://schemas.microsoft.com/office/drawing/2014/main" id="{1445C1EF-108E-4C42-AA4B-F5AA00DBB132}"/>
              </a:ext>
            </a:extLst>
          </p:cNvPr>
          <p:cNvSpPr txBox="1"/>
          <p:nvPr/>
        </p:nvSpPr>
        <p:spPr>
          <a:xfrm>
            <a:off x="838200" y="2416547"/>
            <a:ext cx="8839199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準備了每一個類別的中文翻譯，就是 </a:t>
            </a:r>
            <a:r>
              <a:rPr lang="en" altLang="zh-TW" sz="2400" b="1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class_name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這個 </a:t>
            </a:r>
            <a:r>
              <a:rPr lang="en" altLang="zh-TW" sz="2400" b="1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list</a:t>
            </a:r>
            <a:r>
              <a:rPr lang="zh-TW" altLang="en" sz="2400" b="1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。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24" name="內容版面配置區 22">
            <a:extLst>
              <a:ext uri="{FF2B5EF4-FFF2-40B4-BE49-F238E27FC236}">
                <a16:creationId xmlns="" xmlns:a16="http://schemas.microsoft.com/office/drawing/2014/main" id="{4871F0E6-56BB-1F43-AD58-81A74E22C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4764"/>
            <a:ext cx="10512000" cy="402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25" name="我覺得這個問題, 應該可以用 AI 來做!">
            <a:extLst>
              <a:ext uri="{FF2B5EF4-FFF2-40B4-BE49-F238E27FC236}">
                <a16:creationId xmlns="" xmlns:a16="http://schemas.microsoft.com/office/drawing/2014/main" id="{61FBB4E7-BD9B-A842-A741-2C737A3B0F61}"/>
              </a:ext>
            </a:extLst>
          </p:cNvPr>
          <p:cNvSpPr txBox="1"/>
          <p:nvPr/>
        </p:nvSpPr>
        <p:spPr>
          <a:xfrm>
            <a:off x="838200" y="3760301"/>
            <a:ext cx="10512000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將圖片資料進行常規化，並對標籤資料進行 </a:t>
            </a:r>
            <a:r>
              <a:rPr lang="en" altLang="zh-TW" sz="2400" b="1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one-hot encoding</a:t>
            </a:r>
            <a:r>
              <a:rPr lang="zh-TW" altLang="en" sz="2400" b="1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。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26" name="內容版面配置區 10">
            <a:extLst>
              <a:ext uri="{FF2B5EF4-FFF2-40B4-BE49-F238E27FC236}">
                <a16:creationId xmlns="" xmlns:a16="http://schemas.microsoft.com/office/drawing/2014/main" id="{A8AB98F5-A546-CA40-A358-472E41A13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00" y="4216916"/>
            <a:ext cx="10512000" cy="1694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28" name="幻燈片編號">
            <a:extLst>
              <a:ext uri="{FF2B5EF4-FFF2-40B4-BE49-F238E27FC236}">
                <a16:creationId xmlns="" xmlns:a16="http://schemas.microsoft.com/office/drawing/2014/main" id="{CB4F981E-A5E8-F54A-A871-8DA8D600680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672088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="" xmlns:a16="http://schemas.microsoft.com/office/drawing/2014/main" id="{59BFD581-272E-6345-AA03-94181747EE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02 </a:t>
            </a:r>
            <a:r>
              <a:rPr lang="zh-TW" altLang="en-US" dirty="0"/>
              <a:t>讀取 </a:t>
            </a:r>
            <a:r>
              <a:rPr lang="en-US" altLang="zh-TW" dirty="0"/>
              <a:t>CIFAR-10 </a:t>
            </a:r>
            <a:r>
              <a:rPr lang="zh-TW" altLang="en-US" dirty="0"/>
              <a:t>數據集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846BD19-5765-2447-97D1-E7B6A4BD3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="" xmlns:a16="http://schemas.microsoft.com/office/drawing/2014/main" id="{6354FE52-F604-8945-AB65-66BED65D2E59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稍微看一下測試資料圖片</a:t>
            </a:r>
            <a:endParaRPr lang="en-US" altLang="zh-TW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內容版面配置區 5">
            <a:extLst>
              <a:ext uri="{FF2B5EF4-FFF2-40B4-BE49-F238E27FC236}">
                <a16:creationId xmlns="" xmlns:a16="http://schemas.microsoft.com/office/drawing/2014/main" id="{0CBA8C4C-3340-F14C-A211-1D70D51EB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07" r="58694"/>
          <a:stretch/>
        </p:blipFill>
        <p:spPr>
          <a:xfrm>
            <a:off x="1155851" y="3500998"/>
            <a:ext cx="2150654" cy="23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8" name="內容版面配置區 5">
            <a:extLst>
              <a:ext uri="{FF2B5EF4-FFF2-40B4-BE49-F238E27FC236}">
                <a16:creationId xmlns="" xmlns:a16="http://schemas.microsoft.com/office/drawing/2014/main" id="{909030DE-B0C8-DE4A-BA15-836032B90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589"/>
          <a:stretch/>
        </p:blipFill>
        <p:spPr>
          <a:xfrm>
            <a:off x="834600" y="2527688"/>
            <a:ext cx="10512000" cy="812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373CEE24-6865-5E4C-ACA0-6CB66E9A676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6078672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我覺得這個問題, 應該可以用 AI 來做!">
            <a:extLst>
              <a:ext uri="{FF2B5EF4-FFF2-40B4-BE49-F238E27FC236}">
                <a16:creationId xmlns="" xmlns:a16="http://schemas.microsoft.com/office/drawing/2014/main" id="{7A84AEFE-DFEE-4B9E-9698-0EBF6D439AE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3887852"/>
            <a:ext cx="10515600" cy="48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打造神經網路，並以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4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倍的成長增加過濾器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sp>
        <p:nvSpPr>
          <p:cNvPr id="2" name="文字版面配置區 1">
            <a:extLst>
              <a:ext uri="{FF2B5EF4-FFF2-40B4-BE49-F238E27FC236}">
                <a16:creationId xmlns="" xmlns:a16="http://schemas.microsoft.com/office/drawing/2014/main" id="{9357EB5F-A1FA-A942-8000-5BE1820582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03 </a:t>
            </a:r>
            <a:r>
              <a:rPr lang="zh-TW" altLang="en-US" dirty="0"/>
              <a:t>第一代：過去標準逐層打造神經網路的方法</a:t>
            </a:r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="" xmlns:a16="http://schemas.microsoft.com/office/drawing/2014/main" id="{F65FE1AD-159D-7E4B-991D-93FD3668FEF3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用以前的方法打造一個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</a:t>
            </a:r>
            <a:r>
              <a:rPr lang="en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LetNet-5</a:t>
            </a:r>
            <a:endParaRPr lang="en-US" altLang="zh-TW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內容版面配置區 5">
            <a:extLst>
              <a:ext uri="{FF2B5EF4-FFF2-40B4-BE49-F238E27FC236}">
                <a16:creationId xmlns="" xmlns:a16="http://schemas.microsoft.com/office/drawing/2014/main" id="{AE86518B-CD00-CB4E-8937-9416B4BC2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" t="4536" r="375"/>
          <a:stretch/>
        </p:blipFill>
        <p:spPr>
          <a:xfrm>
            <a:off x="838200" y="2673433"/>
            <a:ext cx="10515600" cy="979046"/>
          </a:xfrm>
          <a:prstGeom prst="rect">
            <a:avLst/>
          </a:prstGeom>
          <a:ln w="12700">
            <a:solidFill>
              <a:srgbClr val="C9C9C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8" name="我覺得這個問題, 應該可以用 AI 來做!">
            <a:extLst>
              <a:ext uri="{FF2B5EF4-FFF2-40B4-BE49-F238E27FC236}">
                <a16:creationId xmlns="" xmlns:a16="http://schemas.microsoft.com/office/drawing/2014/main" id="{589B6A8A-9D2E-1147-A5D6-BE02E3ECA83B}"/>
              </a:ext>
            </a:extLst>
          </p:cNvPr>
          <p:cNvSpPr txBox="1"/>
          <p:nvPr/>
        </p:nvSpPr>
        <p:spPr>
          <a:xfrm>
            <a:off x="841800" y="2267243"/>
            <a:ext cx="8839199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一樣先把基本的函式讀進來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sp>
        <p:nvSpPr>
          <p:cNvPr id="12" name="幻燈片編號">
            <a:extLst>
              <a:ext uri="{FF2B5EF4-FFF2-40B4-BE49-F238E27FC236}">
                <a16:creationId xmlns="" xmlns:a16="http://schemas.microsoft.com/office/drawing/2014/main" id="{E6F67675-F98A-D148-A9A9-57AE6312AAB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="" xmlns:a16="http://schemas.microsoft.com/office/drawing/2014/main" id="{857EAF80-0414-4EFF-B734-284DC8C6C4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" t="3670" r="410" b="31147"/>
          <a:stretch/>
        </p:blipFill>
        <p:spPr>
          <a:xfrm>
            <a:off x="838200" y="4397735"/>
            <a:ext cx="10515600" cy="1518508"/>
          </a:xfrm>
          <a:prstGeom prst="rect">
            <a:avLst/>
          </a:prstGeom>
          <a:ln w="12700">
            <a:solidFill>
              <a:srgbClr val="C9C9C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AA70013-C710-4597-88C6-1C477ABD3A69}"/>
              </a:ext>
            </a:extLst>
          </p:cNvPr>
          <p:cNvSpPr/>
          <p:nvPr/>
        </p:nvSpPr>
        <p:spPr>
          <a:xfrm>
            <a:off x="5261399" y="4555958"/>
            <a:ext cx="1171485" cy="320842"/>
          </a:xfrm>
          <a:prstGeom prst="rect">
            <a:avLst/>
          </a:prstGeom>
          <a:noFill/>
          <a:ln w="2857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="" xmlns:a16="http://schemas.microsoft.com/office/drawing/2014/main" id="{4193440A-D74A-43CE-9C74-0FC72B0AA179}"/>
              </a:ext>
            </a:extLst>
          </p:cNvPr>
          <p:cNvCxnSpPr>
            <a:cxnSpLocks/>
          </p:cNvCxnSpPr>
          <p:nvPr/>
        </p:nvCxnSpPr>
        <p:spPr>
          <a:xfrm>
            <a:off x="6432884" y="4876800"/>
            <a:ext cx="1732548" cy="413751"/>
          </a:xfrm>
          <a:prstGeom prst="straightConnector1">
            <a:avLst/>
          </a:prstGeom>
          <a:noFill/>
          <a:ln w="76200" cap="flat">
            <a:solidFill>
              <a:srgbClr val="DAE3F3"/>
            </a:solidFill>
            <a:prstDash val="sysDot"/>
            <a:miter lim="4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語音泡泡: 圓角矩形 15">
            <a:extLst>
              <a:ext uri="{FF2B5EF4-FFF2-40B4-BE49-F238E27FC236}">
                <a16:creationId xmlns="" xmlns:a16="http://schemas.microsoft.com/office/drawing/2014/main" id="{314D4760-6C76-4BEC-AAB5-51BE50F41AC5}"/>
              </a:ext>
            </a:extLst>
          </p:cNvPr>
          <p:cNvSpPr/>
          <p:nvPr/>
        </p:nvSpPr>
        <p:spPr>
          <a:xfrm>
            <a:off x="7894463" y="4929605"/>
            <a:ext cx="3976482" cy="1008568"/>
          </a:xfrm>
          <a:prstGeom prst="wedgeRoundRectCallout">
            <a:avLst>
              <a:gd name="adj1" fmla="val -40939"/>
              <a:gd name="adj2" fmla="val -3215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20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 </a:t>
            </a:r>
            <a:r>
              <a:rPr lang="zh-TW" altLang="en-US" sz="20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0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 X 32 </a:t>
            </a:r>
            <a:r>
              <a:rPr lang="zh-TW" altLang="en-US" sz="20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的彩色圖片資料集，所以輸入尺寸要指定成</a:t>
            </a:r>
            <a:r>
              <a:rPr lang="en-US" altLang="zh-TW" sz="2000" b="1" dirty="0" err="1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input_shape</a:t>
            </a:r>
            <a:r>
              <a:rPr lang="en-US" altLang="zh-TW" sz="20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=(32, 32, 3)</a:t>
            </a:r>
            <a:endParaRPr lang="zh-TW" altLang="en-US" sz="2000" b="1" dirty="0">
              <a:solidFill>
                <a:srgbClr val="0A6FB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3941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="" xmlns:a16="http://schemas.microsoft.com/office/drawing/2014/main" id="{9357EB5F-A1FA-A942-8000-5BE1820582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03 </a:t>
            </a:r>
            <a:r>
              <a:rPr lang="zh-TW" altLang="en-US" dirty="0"/>
              <a:t>第一代：過去標準逐層打造神經網路的方法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0FE42E7A-5A80-4145-A7EA-B8225E58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="" xmlns:a16="http://schemas.microsoft.com/office/drawing/2014/main" id="{F65FE1AD-159D-7E4B-991D-93FD3668FEF3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用以前的方法打造一個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</a:t>
            </a:r>
            <a:r>
              <a:rPr lang="en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LetNet-5</a:t>
            </a:r>
            <a:endParaRPr lang="en-US" altLang="zh-TW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1" name="內容版面配置區 9">
            <a:extLst>
              <a:ext uri="{FF2B5EF4-FFF2-40B4-BE49-F238E27FC236}">
                <a16:creationId xmlns="" xmlns:a16="http://schemas.microsoft.com/office/drawing/2014/main" id="{15AC11EB-4B43-1641-B4C2-CEE22451B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" t="66675" r="35876" b="22248"/>
          <a:stretch/>
        </p:blipFill>
        <p:spPr>
          <a:xfrm>
            <a:off x="838200" y="3365158"/>
            <a:ext cx="10303042" cy="393355"/>
          </a:xfrm>
          <a:prstGeom prst="rect">
            <a:avLst/>
          </a:prstGeom>
          <a:ln w="12700">
            <a:solidFill>
              <a:srgbClr val="C9C9C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2" name="幻燈片編號">
            <a:extLst>
              <a:ext uri="{FF2B5EF4-FFF2-40B4-BE49-F238E27FC236}">
                <a16:creationId xmlns="" xmlns:a16="http://schemas.microsoft.com/office/drawing/2014/main" id="{E6F67675-F98A-D148-A9A9-57AE6312AAB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9" name="我覺得這個問題, 應該可以用 AI 來做!">
            <a:extLst>
              <a:ext uri="{FF2B5EF4-FFF2-40B4-BE49-F238E27FC236}">
                <a16:creationId xmlns="" xmlns:a16="http://schemas.microsoft.com/office/drawing/2014/main" id="{4DF73FF2-15DF-4BDB-8AB3-4B45F098A23E}"/>
              </a:ext>
            </a:extLst>
          </p:cNvPr>
          <p:cNvSpPr txBox="1">
            <a:spLocks/>
          </p:cNvSpPr>
          <p:nvPr/>
        </p:nvSpPr>
        <p:spPr>
          <a:xfrm>
            <a:off x="838200" y="2877205"/>
            <a:ext cx="10515600" cy="48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marL="304800" marR="0" indent="-304800" algn="l" defTabSz="1219169" rtl="0" eaLnBrk="1" latinLnBrk="0" hangingPunct="1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icrosoft Sans Serif"/>
              </a:defRPr>
            </a:lvl1pPr>
            <a:lvl2pPr marL="609600" marR="0" indent="-304800" algn="l" defTabSz="1219169" rtl="0" eaLnBrk="1" latinLnBrk="0" hangingPunct="1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icrosoft Sans Serif"/>
              </a:defRPr>
            </a:lvl2pPr>
            <a:lvl3pPr marL="914400" marR="0" indent="-304800" algn="l" defTabSz="1219169" rtl="0" eaLnBrk="1" latinLnBrk="0" hangingPunct="1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icrosoft Sans Serif"/>
              </a:defRPr>
            </a:lvl3pPr>
            <a:lvl4pPr marL="1219200" marR="0" indent="-304800" algn="l" defTabSz="1219169" rtl="0" eaLnBrk="1" latinLnBrk="0" hangingPunct="1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icrosoft Sans Serif"/>
              </a:defRPr>
            </a:lvl4pPr>
            <a:lvl5pPr marL="1524000" marR="0" indent="-304800" algn="l" defTabSz="1219169" rtl="0" eaLnBrk="1" latinLnBrk="0" hangingPunct="1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icrosoft Sans Serif"/>
              </a:defRPr>
            </a:lvl5pPr>
            <a:lvl6pPr marL="1828800" marR="0" indent="-304800" algn="l" defTabSz="1219169" rtl="0" eaLnBrk="1" latinLnBrk="0" hangingPunct="1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icrosoft Sans Serif"/>
              </a:defRPr>
            </a:lvl6pPr>
            <a:lvl7pPr marL="2133600" marR="0" indent="-304800" algn="l" defTabSz="1219169" rtl="0" eaLnBrk="1" latinLnBrk="0" hangingPunct="1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icrosoft Sans Serif"/>
              </a:defRPr>
            </a:lvl7pPr>
            <a:lvl8pPr marL="2438400" marR="0" indent="-304800" algn="l" defTabSz="1219169" rtl="0" eaLnBrk="1" latinLnBrk="0" hangingPunct="1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icrosoft Sans Serif"/>
              </a:defRPr>
            </a:lvl8pPr>
            <a:lvl9pPr marL="2743200" marR="0" indent="-304800" algn="l" defTabSz="1219169" rtl="0" eaLnBrk="1" latinLnBrk="0" hangingPunct="1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icrosoft Sans Serif"/>
              </a:defRPr>
            </a:lvl9pPr>
          </a:lstStyle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</a:rPr>
              <a:t>拉平我們的記分版</a:t>
            </a:r>
            <a:endParaRPr lang="en-US" altLang="zh-TW" sz="2200" b="1" kern="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="" xmlns:a16="http://schemas.microsoft.com/office/drawing/2014/main" id="{A4540FE7-35D5-4A68-B402-D241EE959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" t="76854" r="29965" b="2200"/>
          <a:stretch/>
        </p:blipFill>
        <p:spPr>
          <a:xfrm>
            <a:off x="838200" y="4668253"/>
            <a:ext cx="10303041" cy="677685"/>
          </a:xfrm>
          <a:prstGeom prst="rect">
            <a:avLst/>
          </a:prstGeom>
          <a:ln w="12700">
            <a:solidFill>
              <a:srgbClr val="C9C9C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3" name="我覺得這個問題, 應該可以用 AI 來做!">
            <a:extLst>
              <a:ext uri="{FF2B5EF4-FFF2-40B4-BE49-F238E27FC236}">
                <a16:creationId xmlns="" xmlns:a16="http://schemas.microsoft.com/office/drawing/2014/main" id="{D4A3FD5A-FE1F-4821-A415-2E809818982C}"/>
              </a:ext>
            </a:extLst>
          </p:cNvPr>
          <p:cNvSpPr txBox="1">
            <a:spLocks/>
          </p:cNvSpPr>
          <p:nvPr/>
        </p:nvSpPr>
        <p:spPr>
          <a:xfrm>
            <a:off x="772795" y="4168164"/>
            <a:ext cx="10515600" cy="48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marL="304800" marR="0" indent="-304800" algn="l" defTabSz="1219169" rtl="0" eaLnBrk="1" latinLnBrk="0" hangingPunct="1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icrosoft Sans Serif"/>
              </a:defRPr>
            </a:lvl1pPr>
            <a:lvl2pPr marL="609600" marR="0" indent="-304800" algn="l" defTabSz="1219169" rtl="0" eaLnBrk="1" latinLnBrk="0" hangingPunct="1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icrosoft Sans Serif"/>
              </a:defRPr>
            </a:lvl2pPr>
            <a:lvl3pPr marL="914400" marR="0" indent="-304800" algn="l" defTabSz="1219169" rtl="0" eaLnBrk="1" latinLnBrk="0" hangingPunct="1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icrosoft Sans Serif"/>
              </a:defRPr>
            </a:lvl3pPr>
            <a:lvl4pPr marL="1219200" marR="0" indent="-304800" algn="l" defTabSz="1219169" rtl="0" eaLnBrk="1" latinLnBrk="0" hangingPunct="1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icrosoft Sans Serif"/>
              </a:defRPr>
            </a:lvl4pPr>
            <a:lvl5pPr marL="1524000" marR="0" indent="-304800" algn="l" defTabSz="1219169" rtl="0" eaLnBrk="1" latinLnBrk="0" hangingPunct="1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icrosoft Sans Serif"/>
              </a:defRPr>
            </a:lvl5pPr>
            <a:lvl6pPr marL="1828800" marR="0" indent="-304800" algn="l" defTabSz="1219169" rtl="0" eaLnBrk="1" latinLnBrk="0" hangingPunct="1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icrosoft Sans Serif"/>
              </a:defRPr>
            </a:lvl6pPr>
            <a:lvl7pPr marL="2133600" marR="0" indent="-304800" algn="l" defTabSz="1219169" rtl="0" eaLnBrk="1" latinLnBrk="0" hangingPunct="1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icrosoft Sans Serif"/>
              </a:defRPr>
            </a:lvl7pPr>
            <a:lvl8pPr marL="2438400" marR="0" indent="-304800" algn="l" defTabSz="1219169" rtl="0" eaLnBrk="1" latinLnBrk="0" hangingPunct="1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icrosoft Sans Serif"/>
              </a:defRPr>
            </a:lvl8pPr>
            <a:lvl9pPr marL="2743200" marR="0" indent="-304800" algn="l" defTabSz="1219169" rtl="0" eaLnBrk="1" latinLnBrk="0" hangingPunct="1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icrosoft Sans Serif"/>
              </a:defRPr>
            </a:lvl9pPr>
          </a:lstStyle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</a:rPr>
              <a:t>建立標準全連結神經網路，用來做分類</a:t>
            </a:r>
            <a:endParaRPr lang="en-US" altLang="zh-TW" sz="2200" b="1" kern="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87893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="" xmlns:a16="http://schemas.microsoft.com/office/drawing/2014/main" id="{7B10B57A-7B62-E74E-80FE-455AA87EB6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03 </a:t>
            </a:r>
            <a:r>
              <a:rPr lang="zh-TW" altLang="en-US" dirty="0"/>
              <a:t>第一代：過去標準逐層打造神經網路的方法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46304E55-98FD-874C-A872-CABA9215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="" xmlns:a16="http://schemas.microsoft.com/office/drawing/2014/main" id="{BDCBE7E6-38E4-C44C-8641-CB03F0E67F82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用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summary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欣賞一下結果</a:t>
            </a:r>
            <a:endParaRPr lang="en-US" altLang="zh-TW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內容版面配置區 5">
            <a:extLst>
              <a:ext uri="{FF2B5EF4-FFF2-40B4-BE49-F238E27FC236}">
                <a16:creationId xmlns="" xmlns:a16="http://schemas.microsoft.com/office/drawing/2014/main" id="{577E433B-D3DC-4749-92BA-31ACC0124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522"/>
          <a:stretch/>
        </p:blipFill>
        <p:spPr>
          <a:xfrm>
            <a:off x="838200" y="2715134"/>
            <a:ext cx="10512000" cy="59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18" name="內容版面配置區 16">
            <a:extLst>
              <a:ext uri="{FF2B5EF4-FFF2-40B4-BE49-F238E27FC236}">
                <a16:creationId xmlns="" xmlns:a16="http://schemas.microsoft.com/office/drawing/2014/main" id="{04DE5A60-E385-D143-8233-362B16808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264"/>
          <a:stretch/>
        </p:blipFill>
        <p:spPr>
          <a:xfrm>
            <a:off x="841800" y="3361285"/>
            <a:ext cx="5257799" cy="2508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19" name="內容版面配置區 16">
            <a:extLst>
              <a:ext uri="{FF2B5EF4-FFF2-40B4-BE49-F238E27FC236}">
                <a16:creationId xmlns="" xmlns:a16="http://schemas.microsoft.com/office/drawing/2014/main" id="{735CFA94-E78C-0C48-B7BE-511C8C758D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737"/>
          <a:stretch/>
        </p:blipFill>
        <p:spPr>
          <a:xfrm>
            <a:off x="6002488" y="4163669"/>
            <a:ext cx="5347712" cy="1822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20" name="幻燈片編號">
            <a:extLst>
              <a:ext uri="{FF2B5EF4-FFF2-40B4-BE49-F238E27FC236}">
                <a16:creationId xmlns="" xmlns:a16="http://schemas.microsoft.com/office/drawing/2014/main" id="{50ABAAD2-1CD7-3744-9081-56385798C90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7354098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="" xmlns:a16="http://schemas.microsoft.com/office/drawing/2014/main" id="{6AA96EC2-AA9A-934B-B019-0C6F2976DA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04 </a:t>
            </a:r>
            <a:r>
              <a:rPr lang="zh-TW" altLang="en-US" dirty="0"/>
              <a:t>第二代：用串列將神經網路層一次放進模型中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672597F-666A-D14E-B9DA-A40BD0CB8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="" xmlns:a16="http://schemas.microsoft.com/office/drawing/2014/main" id="{294B349A-2210-1E49-812F-F20D30386E4D}"/>
              </a:ext>
            </a:extLst>
          </p:cNvPr>
          <p:cNvSpPr/>
          <p:nvPr/>
        </p:nvSpPr>
        <p:spPr>
          <a:xfrm>
            <a:off x="3306505" y="1792519"/>
            <a:ext cx="6229381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我們的老朋友 </a:t>
            </a:r>
            <a:r>
              <a:rPr lang="en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Sequential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不只這樣</a:t>
            </a:r>
            <a:endParaRPr lang="en-US" altLang="zh-TW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5" name="我覺得這個問題, 應該可以用 AI 來做!">
            <a:extLst>
              <a:ext uri="{FF2B5EF4-FFF2-40B4-BE49-F238E27FC236}">
                <a16:creationId xmlns="" xmlns:a16="http://schemas.microsoft.com/office/drawing/2014/main" id="{5F0113ED-58FB-034F-91C4-FB44704B3089}"/>
              </a:ext>
            </a:extLst>
          </p:cNvPr>
          <p:cNvSpPr txBox="1"/>
          <p:nvPr/>
        </p:nvSpPr>
        <p:spPr>
          <a:xfrm>
            <a:off x="838200" y="3355961"/>
            <a:ext cx="10515600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標準系統字體"/>
              <a:buChar char="►"/>
            </a:pP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把原本模型所有神經網路層，都放到一個我們命令為 </a:t>
            </a:r>
            <a:r>
              <a:rPr lang="en" altLang="zh-TW" sz="22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many_layers</a:t>
            </a:r>
            <a:r>
              <a:rPr lang="en" altLang="zh-TW" sz="22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 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的神秘串列中。</a:t>
            </a:r>
            <a:endParaRPr lang="en-US" altLang="zh-TW" sz="22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8" name="內容版面配置區 6">
            <a:extLst>
              <a:ext uri="{FF2B5EF4-FFF2-40B4-BE49-F238E27FC236}">
                <a16:creationId xmlns="" xmlns:a16="http://schemas.microsoft.com/office/drawing/2014/main" id="{EE133AB0-847B-324D-845F-D86C8EE49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0168"/>
            <a:ext cx="10512000" cy="2329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15BCAE5E-6BD8-B144-A721-9369623F9B5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="" xmlns:a16="http://schemas.microsoft.com/office/drawing/2014/main" id="{B2972BD3-13A3-4521-B339-35D8B1C7C098}"/>
              </a:ext>
            </a:extLst>
          </p:cNvPr>
          <p:cNvGrpSpPr/>
          <p:nvPr/>
        </p:nvGrpSpPr>
        <p:grpSpPr>
          <a:xfrm>
            <a:off x="1437559" y="2542459"/>
            <a:ext cx="10155081" cy="598060"/>
            <a:chOff x="1049888" y="5678299"/>
            <a:chExt cx="5316197" cy="409124"/>
          </a:xfrm>
        </p:grpSpPr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F63087F0-2D2A-427C-AB2E-920396CBCCA1}"/>
                </a:ext>
              </a:extLst>
            </p:cNvPr>
            <p:cNvSpPr/>
            <p:nvPr/>
          </p:nvSpPr>
          <p:spPr>
            <a:xfrm>
              <a:off x="1049888" y="5678299"/>
              <a:ext cx="4974914" cy="407055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rgbClr val="99DDC6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cs typeface="Helvetica Neue Medium"/>
                <a:sym typeface="Helvetica Neue Medium"/>
              </a:endParaRPr>
            </a:p>
          </p:txBody>
        </p:sp>
        <p:sp>
          <p:nvSpPr>
            <p:cNvPr id="12" name="第一次正式使用超酷炫 Gradio 套件!">
              <a:extLst>
                <a:ext uri="{FF2B5EF4-FFF2-40B4-BE49-F238E27FC236}">
                  <a16:creationId xmlns="" xmlns:a16="http://schemas.microsoft.com/office/drawing/2014/main" id="{80BC5CB1-3E37-4CAD-93B1-ED2A2C70E76F}"/>
                </a:ext>
              </a:extLst>
            </p:cNvPr>
            <p:cNvSpPr txBox="1"/>
            <p:nvPr/>
          </p:nvSpPr>
          <p:spPr>
            <a:xfrm>
              <a:off x="1049888" y="5693967"/>
              <a:ext cx="5316197" cy="3934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800" b="1" kern="0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用串列將神經網路層一次放進模型中</a:t>
              </a:r>
              <a:r>
                <a:rPr lang="zh-TW" altLang="en-US" sz="2800" b="1" kern="0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  <a:sym typeface="Microsoft Sans Serif"/>
                </a:rPr>
                <a:t>，讓模型更有調整彈性</a:t>
              </a:r>
              <a:r>
                <a:rPr lang="en-US" altLang="zh-TW" sz="2800" b="1" kern="0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  <a:sym typeface="Microsoft Sans Serif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89342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冒險39</Template>
  <TotalTime>2334</TotalTime>
  <Words>817</Words>
  <Application>Microsoft Office PowerPoint</Application>
  <PresentationFormat>自訂</PresentationFormat>
  <Paragraphs>90</Paragraphs>
  <Slides>19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22_BasicWhite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a85633pp@gmail.com</dc:creator>
  <cp:lastModifiedBy>chwa</cp:lastModifiedBy>
  <cp:revision>14</cp:revision>
  <dcterms:created xsi:type="dcterms:W3CDTF">2022-10-07T05:23:01Z</dcterms:created>
  <dcterms:modified xsi:type="dcterms:W3CDTF">2022-10-14T08:01:51Z</dcterms:modified>
</cp:coreProperties>
</file>