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26"/>
  </p:notesMasterIdLst>
  <p:handoutMasterIdLst>
    <p:handoutMasterId r:id="rId27"/>
  </p:handoutMasterIdLst>
  <p:sldIdLst>
    <p:sldId id="298" r:id="rId2"/>
    <p:sldId id="359" r:id="rId3"/>
    <p:sldId id="360" r:id="rId4"/>
    <p:sldId id="361" r:id="rId5"/>
    <p:sldId id="362" r:id="rId6"/>
    <p:sldId id="365" r:id="rId7"/>
    <p:sldId id="372" r:id="rId8"/>
    <p:sldId id="373" r:id="rId9"/>
    <p:sldId id="366" r:id="rId10"/>
    <p:sldId id="367" r:id="rId11"/>
    <p:sldId id="374" r:id="rId12"/>
    <p:sldId id="368" r:id="rId13"/>
    <p:sldId id="369" r:id="rId14"/>
    <p:sldId id="375" r:id="rId15"/>
    <p:sldId id="376" r:id="rId16"/>
    <p:sldId id="370" r:id="rId17"/>
    <p:sldId id="371" r:id="rId18"/>
    <p:sldId id="377" r:id="rId19"/>
    <p:sldId id="381" r:id="rId20"/>
    <p:sldId id="379" r:id="rId21"/>
    <p:sldId id="382" r:id="rId22"/>
    <p:sldId id="383" r:id="rId23"/>
    <p:sldId id="305" r:id="rId24"/>
    <p:sldId id="364" r:id="rId2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85"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A6FB7"/>
    <a:srgbClr val="FF8E7B"/>
    <a:srgbClr val="99DDC6"/>
    <a:srgbClr val="DAE3F3"/>
    <a:srgbClr val="577590"/>
    <a:srgbClr val="FFFBE9"/>
    <a:srgbClr val="498972"/>
    <a:srgbClr val="90BE6D"/>
    <a:srgbClr val="FFCB78"/>
    <a:srgbClr val="F372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p:scale>
          <a:sx n="80" d="100"/>
          <a:sy n="80" d="100"/>
        </p:scale>
        <p:origin x="-619" y="-173"/>
      </p:cViewPr>
      <p:guideLst>
        <p:guide orient="horz" pos="2160"/>
        <p:guide pos="3885"/>
      </p:guideLst>
    </p:cSldViewPr>
  </p:slideViewPr>
  <p:notesTextViewPr>
    <p:cViewPr>
      <p:scale>
        <a:sx n="1" d="1"/>
        <a:sy n="1" d="1"/>
      </p:scale>
      <p:origin x="0" y="0"/>
    </p:cViewPr>
  </p:notesTextViewPr>
  <p:notesViewPr>
    <p:cSldViewPr snapToGrid="0" showGuides="1">
      <p:cViewPr varScale="1">
        <p:scale>
          <a:sx n="55" d="100"/>
          <a:sy n="55" d="100"/>
        </p:scale>
        <p:origin x="680" y="5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 xmlns:a16="http://schemas.microsoft.com/office/drawing/2014/main" id="{97CAAA1F-F4DD-450C-A923-AD6DF0E2300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a:extLst>
              <a:ext uri="{FF2B5EF4-FFF2-40B4-BE49-F238E27FC236}">
                <a16:creationId xmlns="" xmlns:a16="http://schemas.microsoft.com/office/drawing/2014/main" id="{06472379-190A-4E66-869F-A7D16D9EEDA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FE4686-08DE-4968-B5FE-398BCEB4809E}" type="datetimeFigureOut">
              <a:rPr lang="zh-TW" altLang="en-US" smtClean="0"/>
              <a:t>2022/10/14</a:t>
            </a:fld>
            <a:endParaRPr lang="zh-TW" altLang="en-US"/>
          </a:p>
        </p:txBody>
      </p:sp>
      <p:sp>
        <p:nvSpPr>
          <p:cNvPr id="4" name="頁尾版面配置區 3">
            <a:extLst>
              <a:ext uri="{FF2B5EF4-FFF2-40B4-BE49-F238E27FC236}">
                <a16:creationId xmlns="" xmlns:a16="http://schemas.microsoft.com/office/drawing/2014/main" id="{3A8B9A33-A1A5-4CBA-8DF3-8B2293EFB7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a:extLst>
              <a:ext uri="{FF2B5EF4-FFF2-40B4-BE49-F238E27FC236}">
                <a16:creationId xmlns="" xmlns:a16="http://schemas.microsoft.com/office/drawing/2014/main" id="{26A726FF-1FF2-4B50-BF38-F93E8C17D6A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DA4EFB9-C49E-4A54-8B8A-B1A341A3300D}" type="slidenum">
              <a:rPr lang="zh-TW" altLang="en-US" smtClean="0"/>
              <a:t>‹#›</a:t>
            </a:fld>
            <a:endParaRPr lang="zh-TW" altLang="en-US"/>
          </a:p>
        </p:txBody>
      </p:sp>
    </p:spTree>
    <p:extLst>
      <p:ext uri="{BB962C8B-B14F-4D97-AF65-F5344CB8AC3E}">
        <p14:creationId xmlns:p14="http://schemas.microsoft.com/office/powerpoint/2010/main" val="20184470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92B3D9-4AD9-428E-AB4A-5D696D3CAFA4}" type="datetimeFigureOut">
              <a:rPr lang="zh-TW" altLang="en-US" smtClean="0"/>
              <a:t>2022/10/14</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40A15D-B8E6-4875-B5DF-5CF5B435578D}" type="slidenum">
              <a:rPr lang="zh-TW" altLang="en-US" smtClean="0"/>
              <a:t>‹#›</a:t>
            </a:fld>
            <a:endParaRPr lang="zh-TW" altLang="en-US"/>
          </a:p>
        </p:txBody>
      </p:sp>
    </p:spTree>
    <p:extLst>
      <p:ext uri="{BB962C8B-B14F-4D97-AF65-F5344CB8AC3E}">
        <p14:creationId xmlns:p14="http://schemas.microsoft.com/office/powerpoint/2010/main" val="2094298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標準只帶標題">
    <p:spTree>
      <p:nvGrpSpPr>
        <p:cNvPr id="1" name=""/>
        <p:cNvGrpSpPr/>
        <p:nvPr/>
      </p:nvGrpSpPr>
      <p:grpSpPr>
        <a:xfrm>
          <a:off x="0" y="0"/>
          <a:ext cx="0" cy="0"/>
          <a:chOff x="0" y="0"/>
          <a:chExt cx="0" cy="0"/>
        </a:xfrm>
      </p:grpSpPr>
      <p:sp>
        <p:nvSpPr>
          <p:cNvPr id="29" name="幻燈片編號"/>
          <p:cNvSpPr txBox="1">
            <a:spLocks noGrp="1"/>
          </p:cNvSpPr>
          <p:nvPr>
            <p:ph type="sldNum" sz="quarter" idx="2"/>
          </p:nvPr>
        </p:nvSpPr>
        <p:spPr>
          <a:xfrm>
            <a:off x="11664156" y="6387706"/>
            <a:ext cx="413576" cy="379591"/>
          </a:xfrm>
          <a:prstGeom prst="rect">
            <a:avLst/>
          </a:prstGeom>
        </p:spPr>
        <p:txBody>
          <a:bodyPr/>
          <a:lstStyle>
            <a:lvl1pPr>
              <a:defRPr b="1" i="0">
                <a:latin typeface="Microsoft JhengHei" panose="020B0604030504040204" pitchFamily="34" charset="-120"/>
                <a:ea typeface="Microsoft JhengHei" panose="020B0604030504040204" pitchFamily="34" charset="-120"/>
              </a:defRPr>
            </a:lvl1pPr>
          </a:lstStyle>
          <a:p>
            <a:fld id="{86CB4B4D-7CA3-9044-876B-883B54F8677D}" type="slidenum">
              <a:rPr lang="en-US" altLang="zh-TW" smtClean="0"/>
              <a:pPr/>
              <a:t>‹#›</a:t>
            </a:fld>
            <a:endParaRPr lang="en-US" altLang="zh-TW"/>
          </a:p>
        </p:txBody>
      </p:sp>
      <p:sp>
        <p:nvSpPr>
          <p:cNvPr id="30" name="圓角矩形"/>
          <p:cNvSpPr/>
          <p:nvPr/>
        </p:nvSpPr>
        <p:spPr>
          <a:xfrm>
            <a:off x="635540" y="528335"/>
            <a:ext cx="10920922" cy="719020"/>
          </a:xfrm>
          <a:prstGeom prst="roundRect">
            <a:avLst>
              <a:gd name="adj" fmla="val 44157"/>
            </a:avLst>
          </a:prstGeom>
          <a:solidFill>
            <a:srgbClr val="FFFFFF"/>
          </a:solidFill>
          <a:ln w="12700" cap="flat">
            <a:noFill/>
            <a:miter lim="400000"/>
          </a:ln>
          <a:effectLst>
            <a:outerShdw blurRad="63500" dist="25400" dir="5400000" rotWithShape="0">
              <a:srgbClr val="000000">
                <a:alpha val="50000"/>
              </a:srgbClr>
            </a:outerShdw>
          </a:effectLst>
        </p:spPr>
        <p:txBody>
          <a:bodyPr wrap="square" lIns="50800" tIns="50800" rIns="50800" bIns="50800" numCol="1" anchor="ctr">
            <a:noAutofit/>
          </a:bodyP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33" name="冒險01"/>
          <p:cNvSpPr txBox="1">
            <a:spLocks noGrp="1"/>
          </p:cNvSpPr>
          <p:nvPr>
            <p:ph type="body" sz="quarter" idx="14"/>
          </p:nvPr>
        </p:nvSpPr>
        <p:spPr>
          <a:xfrm>
            <a:off x="1570646" y="651241"/>
            <a:ext cx="9630811" cy="471924"/>
          </a:xfrm>
          <a:prstGeom prst="rect">
            <a:avLst/>
          </a:prstGeom>
        </p:spPr>
        <p:txBody>
          <a:bodyPr anchor="ctr">
            <a:spAutoFit/>
          </a:bodyPr>
          <a:lstStyle>
            <a:lvl1pPr marL="0" indent="0">
              <a:lnSpc>
                <a:spcPct val="80000"/>
              </a:lnSpc>
              <a:spcBef>
                <a:spcPts val="0"/>
              </a:spcBef>
              <a:buSzTx/>
              <a:buNone/>
              <a:defRPr sz="3000" b="1" i="0" spc="-60">
                <a:solidFill>
                  <a:srgbClr val="E5504C"/>
                </a:solidFill>
                <a:latin typeface="Microsoft JhengHei" panose="020B0604030504040204" pitchFamily="34" charset="-120"/>
                <a:ea typeface="Microsoft JhengHei" panose="020B0604030504040204" pitchFamily="34" charset="-120"/>
              </a:defRPr>
            </a:lvl1pPr>
          </a:lstStyle>
          <a:p>
            <a:endParaRPr dirty="0"/>
          </a:p>
        </p:txBody>
      </p:sp>
      <p:sp>
        <p:nvSpPr>
          <p:cNvPr id="11" name="內容版面配置區 2">
            <a:extLst>
              <a:ext uri="{FF2B5EF4-FFF2-40B4-BE49-F238E27FC236}">
                <a16:creationId xmlns="" xmlns:a16="http://schemas.microsoft.com/office/drawing/2014/main" id="{1A90F509-0962-4D77-BB37-93AF94066124}"/>
              </a:ext>
            </a:extLst>
          </p:cNvPr>
          <p:cNvSpPr>
            <a:spLocks noGrp="1"/>
          </p:cNvSpPr>
          <p:nvPr>
            <p:ph idx="1"/>
          </p:nvPr>
        </p:nvSpPr>
        <p:spPr>
          <a:xfrm>
            <a:off x="838200" y="1825625"/>
            <a:ext cx="10515600" cy="4351338"/>
          </a:xfrm>
        </p:spPr>
        <p:txBody>
          <a:body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10" name="形狀">
            <a:extLst>
              <a:ext uri="{FF2B5EF4-FFF2-40B4-BE49-F238E27FC236}">
                <a16:creationId xmlns="" xmlns:a16="http://schemas.microsoft.com/office/drawing/2014/main" id="{91F63CD3-D26C-40D0-A908-E258A52DC904}"/>
              </a:ext>
            </a:extLst>
          </p:cNvPr>
          <p:cNvSpPr/>
          <p:nvPr userDrawn="1"/>
        </p:nvSpPr>
        <p:spPr>
          <a:xfrm>
            <a:off x="894047" y="618927"/>
            <a:ext cx="475129" cy="536551"/>
          </a:xfrm>
          <a:custGeom>
            <a:avLst/>
            <a:gdLst/>
            <a:ahLst/>
            <a:cxnLst>
              <a:cxn ang="0">
                <a:pos x="wd2" y="hd2"/>
              </a:cxn>
              <a:cxn ang="5400000">
                <a:pos x="wd2" y="hd2"/>
              </a:cxn>
              <a:cxn ang="10800000">
                <a:pos x="wd2" y="hd2"/>
              </a:cxn>
              <a:cxn ang="16200000">
                <a:pos x="wd2" y="hd2"/>
              </a:cxn>
            </a:cxnLst>
            <a:rect l="0" t="0" r="r" b="b"/>
            <a:pathLst>
              <a:path w="20338" h="21507" extrusionOk="0">
                <a:moveTo>
                  <a:pt x="9105" y="6"/>
                </a:moveTo>
                <a:cubicBezTo>
                  <a:pt x="7285" y="65"/>
                  <a:pt x="5468" y="611"/>
                  <a:pt x="3888" y="1688"/>
                </a:cubicBezTo>
                <a:cubicBezTo>
                  <a:pt x="-325" y="4560"/>
                  <a:pt x="-1262" y="10111"/>
                  <a:pt x="1805" y="14057"/>
                </a:cubicBezTo>
                <a:cubicBezTo>
                  <a:pt x="4439" y="17445"/>
                  <a:pt x="9304" y="18637"/>
                  <a:pt x="13373" y="16896"/>
                </a:cubicBezTo>
                <a:lnTo>
                  <a:pt x="13665" y="16773"/>
                </a:lnTo>
                <a:lnTo>
                  <a:pt x="13826" y="17025"/>
                </a:lnTo>
                <a:cubicBezTo>
                  <a:pt x="13840" y="17046"/>
                  <a:pt x="13850" y="17060"/>
                  <a:pt x="13862" y="17075"/>
                </a:cubicBezTo>
                <a:lnTo>
                  <a:pt x="17312" y="21507"/>
                </a:lnTo>
                <a:cubicBezTo>
                  <a:pt x="18351" y="20932"/>
                  <a:pt x="19362" y="20301"/>
                  <a:pt x="20338" y="19601"/>
                </a:cubicBezTo>
                <a:lnTo>
                  <a:pt x="16811" y="15068"/>
                </a:lnTo>
                <a:cubicBezTo>
                  <a:pt x="16783" y="15033"/>
                  <a:pt x="16753" y="15003"/>
                  <a:pt x="16721" y="14973"/>
                </a:cubicBezTo>
                <a:lnTo>
                  <a:pt x="16494" y="14755"/>
                </a:lnTo>
                <a:lnTo>
                  <a:pt x="16697" y="14521"/>
                </a:lnTo>
                <a:cubicBezTo>
                  <a:pt x="19481" y="11400"/>
                  <a:pt x="19646" y="6926"/>
                  <a:pt x="17091" y="3639"/>
                </a:cubicBezTo>
                <a:cubicBezTo>
                  <a:pt x="15174" y="1173"/>
                  <a:pt x="12138" y="-93"/>
                  <a:pt x="9105" y="6"/>
                </a:cubicBezTo>
                <a:close/>
                <a:moveTo>
                  <a:pt x="9135" y="1850"/>
                </a:moveTo>
                <a:cubicBezTo>
                  <a:pt x="9623" y="1832"/>
                  <a:pt x="10115" y="1861"/>
                  <a:pt x="10609" y="1934"/>
                </a:cubicBezTo>
                <a:cubicBezTo>
                  <a:pt x="12584" y="2225"/>
                  <a:pt x="14318" y="3213"/>
                  <a:pt x="15491" y="4723"/>
                </a:cubicBezTo>
                <a:cubicBezTo>
                  <a:pt x="17917" y="7844"/>
                  <a:pt x="17183" y="12232"/>
                  <a:pt x="13850" y="14504"/>
                </a:cubicBezTo>
                <a:cubicBezTo>
                  <a:pt x="12525" y="15407"/>
                  <a:pt x="10983" y="15845"/>
                  <a:pt x="9457" y="15845"/>
                </a:cubicBezTo>
                <a:cubicBezTo>
                  <a:pt x="7146" y="15845"/>
                  <a:pt x="4866" y="14847"/>
                  <a:pt x="3405" y="12967"/>
                </a:cubicBezTo>
                <a:cubicBezTo>
                  <a:pt x="979" y="9846"/>
                  <a:pt x="1713" y="5458"/>
                  <a:pt x="5046" y="3186"/>
                </a:cubicBezTo>
                <a:cubicBezTo>
                  <a:pt x="6255" y="2362"/>
                  <a:pt x="7670" y="1904"/>
                  <a:pt x="9135" y="1850"/>
                </a:cubicBezTo>
                <a:close/>
              </a:path>
            </a:pathLst>
          </a:custGeom>
          <a:solidFill>
            <a:srgbClr val="90BE6D"/>
          </a:solidFill>
          <a:ln w="12700" cap="flat">
            <a:noFill/>
            <a:miter lim="400000"/>
          </a:ln>
          <a:effectLst/>
        </p:spPr>
        <p:txBody>
          <a:bodyPr wrap="square" lIns="50800" tIns="50800" rIns="50800" bIns="50800" numCol="1" anchor="ctr">
            <a:noAutofit/>
          </a:bodyP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Tree>
    <p:extLst>
      <p:ext uri="{BB962C8B-B14F-4D97-AF65-F5344CB8AC3E}">
        <p14:creationId xmlns:p14="http://schemas.microsoft.com/office/powerpoint/2010/main" val="395153981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Jupyter Notebook">
    <p:spTree>
      <p:nvGrpSpPr>
        <p:cNvPr id="1" name=""/>
        <p:cNvGrpSpPr/>
        <p:nvPr/>
      </p:nvGrpSpPr>
      <p:grpSpPr>
        <a:xfrm>
          <a:off x="0" y="0"/>
          <a:ext cx="0" cy="0"/>
          <a:chOff x="0" y="0"/>
          <a:chExt cx="0" cy="0"/>
        </a:xfrm>
      </p:grpSpPr>
      <p:sp>
        <p:nvSpPr>
          <p:cNvPr id="130" name="圓角矩形"/>
          <p:cNvSpPr/>
          <p:nvPr/>
        </p:nvSpPr>
        <p:spPr>
          <a:xfrm>
            <a:off x="228574" y="323849"/>
            <a:ext cx="11732842" cy="5638385"/>
          </a:xfrm>
          <a:prstGeom prst="roundRect">
            <a:avLst>
              <a:gd name="adj" fmla="val 3104"/>
            </a:avLst>
          </a:prstGeom>
          <a:solidFill>
            <a:srgbClr val="FFFF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31" name="形狀"/>
          <p:cNvSpPr/>
          <p:nvPr/>
        </p:nvSpPr>
        <p:spPr>
          <a:xfrm>
            <a:off x="228600" y="247650"/>
            <a:ext cx="11732816" cy="1100932"/>
          </a:xfrm>
          <a:custGeom>
            <a:avLst/>
            <a:gdLst/>
            <a:ahLst/>
            <a:cxnLst>
              <a:cxn ang="0">
                <a:pos x="wd2" y="hd2"/>
              </a:cxn>
              <a:cxn ang="5400000">
                <a:pos x="wd2" y="hd2"/>
              </a:cxn>
              <a:cxn ang="10800000">
                <a:pos x="wd2" y="hd2"/>
              </a:cxn>
              <a:cxn ang="16200000">
                <a:pos x="wd2" y="hd2"/>
              </a:cxn>
            </a:cxnLst>
            <a:rect l="0" t="0" r="r" b="b"/>
            <a:pathLst>
              <a:path w="21600" h="21600" extrusionOk="0">
                <a:moveTo>
                  <a:pt x="513" y="0"/>
                </a:moveTo>
                <a:cubicBezTo>
                  <a:pt x="362" y="0"/>
                  <a:pt x="272" y="1"/>
                  <a:pt x="212" y="269"/>
                </a:cubicBezTo>
                <a:cubicBezTo>
                  <a:pt x="125" y="605"/>
                  <a:pt x="57" y="1333"/>
                  <a:pt x="25" y="2258"/>
                </a:cubicBezTo>
                <a:cubicBezTo>
                  <a:pt x="0" y="2900"/>
                  <a:pt x="0" y="3862"/>
                  <a:pt x="0" y="5466"/>
                </a:cubicBezTo>
                <a:lnTo>
                  <a:pt x="0" y="21600"/>
                </a:lnTo>
                <a:lnTo>
                  <a:pt x="21600" y="21600"/>
                </a:lnTo>
                <a:lnTo>
                  <a:pt x="21600" y="5466"/>
                </a:lnTo>
                <a:cubicBezTo>
                  <a:pt x="21600" y="3862"/>
                  <a:pt x="21600" y="2900"/>
                  <a:pt x="21575" y="2258"/>
                </a:cubicBezTo>
                <a:cubicBezTo>
                  <a:pt x="21543" y="1333"/>
                  <a:pt x="21475" y="605"/>
                  <a:pt x="21388" y="269"/>
                </a:cubicBezTo>
                <a:cubicBezTo>
                  <a:pt x="21328" y="1"/>
                  <a:pt x="21238" y="0"/>
                  <a:pt x="21087" y="0"/>
                </a:cubicBezTo>
                <a:lnTo>
                  <a:pt x="513" y="0"/>
                </a:lnTo>
                <a:close/>
              </a:path>
            </a:pathLst>
          </a:custGeom>
          <a:solidFill>
            <a:srgbClr val="DEDEDE"/>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32" name="矩形"/>
          <p:cNvSpPr/>
          <p:nvPr userDrawn="1"/>
        </p:nvSpPr>
        <p:spPr>
          <a:xfrm>
            <a:off x="432" y="6366739"/>
            <a:ext cx="12328397" cy="489966"/>
          </a:xfrm>
          <a:prstGeom prst="rect">
            <a:avLst/>
          </a:prstGeom>
          <a:solidFill>
            <a:srgbClr val="F3722C"/>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34" name="幻燈片編號"/>
          <p:cNvSpPr txBox="1">
            <a:spLocks noGrp="1"/>
          </p:cNvSpPr>
          <p:nvPr>
            <p:ph type="sldNum" sz="quarter" idx="2"/>
          </p:nvPr>
        </p:nvSpPr>
        <p:spPr>
          <a:xfrm>
            <a:off x="11664156" y="6387706"/>
            <a:ext cx="413576" cy="379591"/>
          </a:xfrm>
          <a:prstGeom prst="rect">
            <a:avLst/>
          </a:prstGeom>
        </p:spPr>
        <p:txBody>
          <a:bodyPr/>
          <a:lstStyle>
            <a:lvl1pPr>
              <a:defRPr b="1" i="0">
                <a:latin typeface="Microsoft JhengHei" panose="020B0604030504040204" pitchFamily="34" charset="-120"/>
                <a:ea typeface="Microsoft JhengHei" panose="020B0604030504040204" pitchFamily="34" charset="-120"/>
              </a:defRPr>
            </a:lvl1pPr>
          </a:lstStyle>
          <a:p>
            <a:fld id="{86CB4B4D-7CA3-9044-876B-883B54F8677D}" type="slidenum">
              <a:rPr lang="en-US" altLang="zh-TW" smtClean="0"/>
              <a:pPr/>
              <a:t>‹#›</a:t>
            </a:fld>
            <a:endParaRPr lang="en-US" altLang="zh-TW"/>
          </a:p>
        </p:txBody>
      </p:sp>
      <p:grpSp>
        <p:nvGrpSpPr>
          <p:cNvPr id="137" name="群組"/>
          <p:cNvGrpSpPr/>
          <p:nvPr/>
        </p:nvGrpSpPr>
        <p:grpSpPr>
          <a:xfrm>
            <a:off x="1783736" y="430098"/>
            <a:ext cx="9854284" cy="648793"/>
            <a:chOff x="0" y="0"/>
            <a:chExt cx="19708566" cy="1297585"/>
          </a:xfrm>
        </p:grpSpPr>
        <p:sp>
          <p:nvSpPr>
            <p:cNvPr id="135" name="圓角矩形"/>
            <p:cNvSpPr/>
            <p:nvPr/>
          </p:nvSpPr>
          <p:spPr>
            <a:xfrm>
              <a:off x="0" y="0"/>
              <a:ext cx="19708567" cy="1297586"/>
            </a:xfrm>
            <a:prstGeom prst="roundRect">
              <a:avLst>
                <a:gd name="adj" fmla="val 44157"/>
              </a:avLst>
            </a:prstGeom>
            <a:solidFill>
              <a:srgbClr val="FFFFFF"/>
            </a:solidFill>
            <a:ln w="12700" cap="flat">
              <a:noFill/>
              <a:miter lim="400000"/>
            </a:ln>
            <a:effectLst>
              <a:outerShdw blurRad="63500" dist="25400" dir="5400000" rotWithShape="0">
                <a:srgbClr val="000000">
                  <a:alpha val="50000"/>
                </a:srgbClr>
              </a:outerShdw>
            </a:effectLst>
          </p:spPr>
          <p:txBody>
            <a:bodyPr wrap="square" lIns="50800" tIns="50800" rIns="50800" bIns="50800" numCol="1" anchor="ctr">
              <a:noAutofit/>
            </a:bodyP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36" name="形狀"/>
            <p:cNvSpPr/>
            <p:nvPr/>
          </p:nvSpPr>
          <p:spPr>
            <a:xfrm>
              <a:off x="342663" y="191611"/>
              <a:ext cx="857446" cy="968293"/>
            </a:xfrm>
            <a:custGeom>
              <a:avLst/>
              <a:gdLst/>
              <a:ahLst/>
              <a:cxnLst>
                <a:cxn ang="0">
                  <a:pos x="wd2" y="hd2"/>
                </a:cxn>
                <a:cxn ang="5400000">
                  <a:pos x="wd2" y="hd2"/>
                </a:cxn>
                <a:cxn ang="10800000">
                  <a:pos x="wd2" y="hd2"/>
                </a:cxn>
                <a:cxn ang="16200000">
                  <a:pos x="wd2" y="hd2"/>
                </a:cxn>
              </a:cxnLst>
              <a:rect l="0" t="0" r="r" b="b"/>
              <a:pathLst>
                <a:path w="20338" h="21507" extrusionOk="0">
                  <a:moveTo>
                    <a:pt x="9105" y="6"/>
                  </a:moveTo>
                  <a:cubicBezTo>
                    <a:pt x="7285" y="65"/>
                    <a:pt x="5468" y="611"/>
                    <a:pt x="3888" y="1688"/>
                  </a:cubicBezTo>
                  <a:cubicBezTo>
                    <a:pt x="-325" y="4560"/>
                    <a:pt x="-1262" y="10111"/>
                    <a:pt x="1805" y="14057"/>
                  </a:cubicBezTo>
                  <a:cubicBezTo>
                    <a:pt x="4439" y="17445"/>
                    <a:pt x="9304" y="18637"/>
                    <a:pt x="13373" y="16896"/>
                  </a:cubicBezTo>
                  <a:lnTo>
                    <a:pt x="13665" y="16773"/>
                  </a:lnTo>
                  <a:lnTo>
                    <a:pt x="13826" y="17025"/>
                  </a:lnTo>
                  <a:cubicBezTo>
                    <a:pt x="13840" y="17046"/>
                    <a:pt x="13850" y="17060"/>
                    <a:pt x="13862" y="17075"/>
                  </a:cubicBezTo>
                  <a:lnTo>
                    <a:pt x="17312" y="21507"/>
                  </a:lnTo>
                  <a:cubicBezTo>
                    <a:pt x="18351" y="20932"/>
                    <a:pt x="19362" y="20301"/>
                    <a:pt x="20338" y="19601"/>
                  </a:cubicBezTo>
                  <a:lnTo>
                    <a:pt x="16811" y="15068"/>
                  </a:lnTo>
                  <a:cubicBezTo>
                    <a:pt x="16783" y="15033"/>
                    <a:pt x="16753" y="15003"/>
                    <a:pt x="16721" y="14973"/>
                  </a:cubicBezTo>
                  <a:lnTo>
                    <a:pt x="16494" y="14755"/>
                  </a:lnTo>
                  <a:lnTo>
                    <a:pt x="16697" y="14521"/>
                  </a:lnTo>
                  <a:cubicBezTo>
                    <a:pt x="19481" y="11400"/>
                    <a:pt x="19646" y="6926"/>
                    <a:pt x="17091" y="3639"/>
                  </a:cubicBezTo>
                  <a:cubicBezTo>
                    <a:pt x="15174" y="1173"/>
                    <a:pt x="12138" y="-93"/>
                    <a:pt x="9105" y="6"/>
                  </a:cubicBezTo>
                  <a:close/>
                  <a:moveTo>
                    <a:pt x="9135" y="1850"/>
                  </a:moveTo>
                  <a:cubicBezTo>
                    <a:pt x="9623" y="1832"/>
                    <a:pt x="10115" y="1861"/>
                    <a:pt x="10609" y="1934"/>
                  </a:cubicBezTo>
                  <a:cubicBezTo>
                    <a:pt x="12584" y="2225"/>
                    <a:pt x="14318" y="3213"/>
                    <a:pt x="15491" y="4723"/>
                  </a:cubicBezTo>
                  <a:cubicBezTo>
                    <a:pt x="17917" y="7844"/>
                    <a:pt x="17183" y="12232"/>
                    <a:pt x="13850" y="14504"/>
                  </a:cubicBezTo>
                  <a:cubicBezTo>
                    <a:pt x="12525" y="15407"/>
                    <a:pt x="10983" y="15845"/>
                    <a:pt x="9457" y="15845"/>
                  </a:cubicBezTo>
                  <a:cubicBezTo>
                    <a:pt x="7146" y="15845"/>
                    <a:pt x="4866" y="14847"/>
                    <a:pt x="3405" y="12967"/>
                  </a:cubicBezTo>
                  <a:cubicBezTo>
                    <a:pt x="979" y="9846"/>
                    <a:pt x="1713" y="5458"/>
                    <a:pt x="5046" y="3186"/>
                  </a:cubicBezTo>
                  <a:cubicBezTo>
                    <a:pt x="6255" y="2362"/>
                    <a:pt x="7670" y="1904"/>
                    <a:pt x="9135" y="1850"/>
                  </a:cubicBezTo>
                  <a:close/>
                </a:path>
              </a:pathLst>
            </a:custGeom>
            <a:solidFill>
              <a:srgbClr val="90BE6D"/>
            </a:solidFill>
            <a:ln w="12700" cap="flat">
              <a:noFill/>
              <a:miter lim="400000"/>
            </a:ln>
            <a:effectLst/>
          </p:spPr>
          <p:txBody>
            <a:bodyPr wrap="square" lIns="50800" tIns="50800" rIns="50800" bIns="50800" numCol="1" anchor="ctr">
              <a:noAutofit/>
            </a:bodyP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grpSp>
      <p:sp>
        <p:nvSpPr>
          <p:cNvPr id="138" name="冒險01"/>
          <p:cNvSpPr txBox="1">
            <a:spLocks noGrp="1"/>
          </p:cNvSpPr>
          <p:nvPr>
            <p:ph type="body" sz="quarter" idx="14"/>
          </p:nvPr>
        </p:nvSpPr>
        <p:spPr>
          <a:xfrm>
            <a:off x="2586638" y="518533"/>
            <a:ext cx="8832568" cy="471924"/>
          </a:xfrm>
          <a:prstGeom prst="rect">
            <a:avLst/>
          </a:prstGeom>
        </p:spPr>
        <p:txBody>
          <a:bodyPr anchor="ctr">
            <a:spAutoFit/>
          </a:bodyPr>
          <a:lstStyle>
            <a:lvl1pPr marL="0" indent="0">
              <a:lnSpc>
                <a:spcPct val="80000"/>
              </a:lnSpc>
              <a:spcBef>
                <a:spcPts val="0"/>
              </a:spcBef>
              <a:buSzTx/>
              <a:buNone/>
              <a:defRPr sz="3000" b="1" i="0" spc="-60">
                <a:solidFill>
                  <a:srgbClr val="E5504C"/>
                </a:solidFill>
                <a:latin typeface="Microsoft JhengHei" panose="020B0604030504040204" pitchFamily="34" charset="-120"/>
                <a:ea typeface="Microsoft JhengHei" panose="020B0604030504040204" pitchFamily="34" charset="-120"/>
              </a:defRPr>
            </a:lvl1pPr>
          </a:lstStyle>
          <a:p>
            <a:endParaRPr dirty="0"/>
          </a:p>
        </p:txBody>
      </p:sp>
      <p:sp>
        <p:nvSpPr>
          <p:cNvPr id="140" name="圓形"/>
          <p:cNvSpPr/>
          <p:nvPr/>
        </p:nvSpPr>
        <p:spPr>
          <a:xfrm>
            <a:off x="632225" y="625787"/>
            <a:ext cx="257416" cy="257416"/>
          </a:xfrm>
          <a:prstGeom prst="ellipse">
            <a:avLst/>
          </a:prstGeom>
          <a:solidFill>
            <a:srgbClr val="EC6B5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41" name="圓形"/>
          <p:cNvSpPr/>
          <p:nvPr/>
        </p:nvSpPr>
        <p:spPr>
          <a:xfrm>
            <a:off x="971398" y="625787"/>
            <a:ext cx="257416" cy="257416"/>
          </a:xfrm>
          <a:prstGeom prst="ellipse">
            <a:avLst/>
          </a:prstGeom>
          <a:solidFill>
            <a:srgbClr val="F4C04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42" name="圓形"/>
          <p:cNvSpPr/>
          <p:nvPr/>
        </p:nvSpPr>
        <p:spPr>
          <a:xfrm>
            <a:off x="1310571" y="625787"/>
            <a:ext cx="257416" cy="257416"/>
          </a:xfrm>
          <a:prstGeom prst="ellipse">
            <a:avLst/>
          </a:prstGeom>
          <a:solidFill>
            <a:srgbClr val="62C756"/>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4" name="文字方塊 13">
            <a:extLst>
              <a:ext uri="{FF2B5EF4-FFF2-40B4-BE49-F238E27FC236}">
                <a16:creationId xmlns="" xmlns:a16="http://schemas.microsoft.com/office/drawing/2014/main" id="{860B3BFE-2F1C-4E24-93EC-C96B839251F8}"/>
              </a:ext>
            </a:extLst>
          </p:cNvPr>
          <p:cNvSpPr txBox="1"/>
          <p:nvPr userDrawn="1"/>
        </p:nvSpPr>
        <p:spPr>
          <a:xfrm>
            <a:off x="69388" y="6167469"/>
            <a:ext cx="7082526" cy="65094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lvl="0" indent="0" algn="l" defTabSz="1219169" rtl="0" eaLnBrk="1" fontAlgn="auto" latinLnBrk="0" hangingPunct="0">
              <a:lnSpc>
                <a:spcPct val="110000"/>
              </a:lnSpc>
              <a:spcBef>
                <a:spcPts val="2250"/>
              </a:spcBef>
              <a:spcAft>
                <a:spcPts val="0"/>
              </a:spcAft>
              <a:buClrTx/>
              <a:buSzTx/>
              <a:buFontTx/>
              <a:buNone/>
              <a:tabLst/>
              <a:defRPr/>
            </a:pPr>
            <a:r>
              <a:rPr lang="en-US" altLang="zh-TW" sz="1800" b="1" i="0" dirty="0">
                <a:solidFill>
                  <a:schemeClr val="bg1"/>
                </a:solidFill>
                <a:latin typeface="Microsoft JhengHei" panose="020B0604030504040204" pitchFamily="34" charset="-120"/>
                <a:ea typeface="Microsoft JhengHei" panose="020B0604030504040204" pitchFamily="34" charset="-120"/>
              </a:rPr>
              <a:t>《</a:t>
            </a:r>
            <a:r>
              <a:rPr lang="zh-TW" altLang="en-US" sz="1800" b="1" i="0" dirty="0">
                <a:solidFill>
                  <a:schemeClr val="bg1"/>
                </a:solidFill>
                <a:latin typeface="Microsoft JhengHei" panose="020B0604030504040204" pitchFamily="34" charset="-120"/>
                <a:ea typeface="Microsoft JhengHei" panose="020B0604030504040204" pitchFamily="34" charset="-120"/>
              </a:rPr>
              <a:t>少年</a:t>
            </a:r>
            <a:r>
              <a:rPr lang="en-US" altLang="zh-TW" sz="1800" b="1" i="0" dirty="0" err="1">
                <a:solidFill>
                  <a:schemeClr val="bg1"/>
                </a:solidFill>
                <a:latin typeface="Microsoft JhengHei" panose="020B0604030504040204" pitchFamily="34" charset="-120"/>
                <a:ea typeface="Microsoft JhengHei" panose="020B0604030504040204" pitchFamily="34" charset="-120"/>
              </a:rPr>
              <a:t>Py</a:t>
            </a:r>
            <a:r>
              <a:rPr lang="zh-TW" altLang="en-US" sz="1800" b="1" i="0" dirty="0">
                <a:solidFill>
                  <a:schemeClr val="bg1"/>
                </a:solidFill>
                <a:latin typeface="Microsoft JhengHei" panose="020B0604030504040204" pitchFamily="34" charset="-120"/>
                <a:ea typeface="Microsoft JhengHei" panose="020B0604030504040204" pitchFamily="34" charset="-120"/>
              </a:rPr>
              <a:t>的大冒險</a:t>
            </a:r>
            <a:r>
              <a:rPr lang="en-US" altLang="zh-TW" sz="1800" b="1" i="0" dirty="0">
                <a:solidFill>
                  <a:schemeClr val="bg1"/>
                </a:solidFill>
                <a:latin typeface="Microsoft JhengHei" panose="020B0604030504040204" pitchFamily="34" charset="-120"/>
                <a:ea typeface="Microsoft JhengHei" panose="020B0604030504040204" pitchFamily="34" charset="-120"/>
              </a:rPr>
              <a:t>-</a:t>
            </a:r>
            <a:r>
              <a:rPr lang="zh-TW" altLang="en-US" sz="1800" b="1" i="0" dirty="0">
                <a:solidFill>
                  <a:schemeClr val="bg1"/>
                </a:solidFill>
                <a:latin typeface="Microsoft JhengHei" panose="020B0604030504040204" pitchFamily="34" charset="-120"/>
                <a:ea typeface="Microsoft JhengHei" panose="020B0604030504040204" pitchFamily="34" charset="-120"/>
              </a:rPr>
              <a:t>成為</a:t>
            </a:r>
            <a:r>
              <a:rPr lang="en-US" altLang="zh-TW" sz="1800" b="1" i="0" dirty="0">
                <a:solidFill>
                  <a:schemeClr val="bg1"/>
                </a:solidFill>
                <a:latin typeface="Microsoft JhengHei" panose="020B0604030504040204" pitchFamily="34" charset="-120"/>
                <a:ea typeface="Microsoft JhengHei" panose="020B0604030504040204" pitchFamily="34" charset="-120"/>
              </a:rPr>
              <a:t>Python AI </a:t>
            </a:r>
            <a:r>
              <a:rPr lang="zh-TW" altLang="en-US" sz="1800" b="1" i="0" dirty="0">
                <a:solidFill>
                  <a:schemeClr val="bg1"/>
                </a:solidFill>
                <a:latin typeface="Microsoft JhengHei" panose="020B0604030504040204" pitchFamily="34" charset="-120"/>
                <a:ea typeface="Microsoft JhengHei" panose="020B0604030504040204" pitchFamily="34" charset="-120"/>
              </a:rPr>
              <a:t>深度學習達人的第一門課</a:t>
            </a:r>
            <a:r>
              <a:rPr lang="en-US" altLang="zh-TW" sz="1800" b="1" i="0" dirty="0">
                <a:solidFill>
                  <a:schemeClr val="bg1"/>
                </a:solidFill>
                <a:latin typeface="Microsoft JhengHei" panose="020B0604030504040204" pitchFamily="34" charset="-120"/>
                <a:ea typeface="Microsoft JhengHei" panose="020B0604030504040204" pitchFamily="34" charset="-120"/>
              </a:rPr>
              <a:t>》</a:t>
            </a:r>
            <a:r>
              <a:rPr lang="en-US" altLang="zh-TW" sz="1800" b="1" i="0" dirty="0" smtClean="0">
                <a:solidFill>
                  <a:schemeClr val="bg1"/>
                </a:solidFill>
                <a:latin typeface="Microsoft JhengHei" panose="020B0604030504040204" pitchFamily="34" charset="-120"/>
                <a:ea typeface="Microsoft JhengHei" panose="020B0604030504040204" pitchFamily="34" charset="-120"/>
              </a:rPr>
              <a:t>III-33</a:t>
            </a:r>
            <a:endParaRPr lang="en-US" altLang="zh-TW" sz="1800" b="1" i="0" dirty="0">
              <a:solidFill>
                <a:schemeClr val="bg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706052108"/>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標準只帶標題">
    <p:spTree>
      <p:nvGrpSpPr>
        <p:cNvPr id="1" name=""/>
        <p:cNvGrpSpPr/>
        <p:nvPr/>
      </p:nvGrpSpPr>
      <p:grpSpPr>
        <a:xfrm>
          <a:off x="0" y="0"/>
          <a:ext cx="0" cy="0"/>
          <a:chOff x="0" y="0"/>
          <a:chExt cx="0" cy="0"/>
        </a:xfrm>
      </p:grpSpPr>
      <p:sp>
        <p:nvSpPr>
          <p:cNvPr id="29" name="幻燈片編號"/>
          <p:cNvSpPr txBox="1">
            <a:spLocks noGrp="1"/>
          </p:cNvSpPr>
          <p:nvPr>
            <p:ph type="sldNum" sz="quarter" idx="2"/>
          </p:nvPr>
        </p:nvSpPr>
        <p:spPr>
          <a:xfrm>
            <a:off x="11664156" y="6387706"/>
            <a:ext cx="413576" cy="379591"/>
          </a:xfrm>
          <a:prstGeom prst="rect">
            <a:avLst/>
          </a:prstGeom>
        </p:spPr>
        <p:txBody>
          <a:bodyPr/>
          <a:lstStyle>
            <a:lvl1pPr>
              <a:defRPr b="1" i="0">
                <a:latin typeface="Microsoft JhengHei" panose="020B0604030504040204" pitchFamily="34" charset="-120"/>
                <a:ea typeface="Microsoft JhengHei" panose="020B0604030504040204" pitchFamily="34" charset="-120"/>
              </a:defRPr>
            </a:lvl1pPr>
          </a:lstStyle>
          <a:p>
            <a:fld id="{86CB4B4D-7CA3-9044-876B-883B54F8677D}" type="slidenum">
              <a:rPr lang="en-US" altLang="zh-TW" smtClean="0"/>
              <a:pPr/>
              <a:t>‹#›</a:t>
            </a:fld>
            <a:endParaRPr lang="en-US" altLang="zh-TW"/>
          </a:p>
        </p:txBody>
      </p:sp>
      <p:sp>
        <p:nvSpPr>
          <p:cNvPr id="30" name="圓角矩形"/>
          <p:cNvSpPr/>
          <p:nvPr/>
        </p:nvSpPr>
        <p:spPr>
          <a:xfrm>
            <a:off x="635540" y="528335"/>
            <a:ext cx="10920922" cy="719020"/>
          </a:xfrm>
          <a:prstGeom prst="roundRect">
            <a:avLst>
              <a:gd name="adj" fmla="val 44157"/>
            </a:avLst>
          </a:prstGeom>
          <a:solidFill>
            <a:srgbClr val="FFFFFF"/>
          </a:solidFill>
          <a:ln w="12700" cap="flat">
            <a:noFill/>
            <a:miter lim="400000"/>
          </a:ln>
          <a:effectLst>
            <a:outerShdw blurRad="63500" dist="25400" dir="5400000" rotWithShape="0">
              <a:srgbClr val="000000">
                <a:alpha val="50000"/>
              </a:srgbClr>
            </a:outerShdw>
          </a:effectLst>
        </p:spPr>
        <p:txBody>
          <a:bodyPr wrap="square" lIns="50800" tIns="50800" rIns="50800" bIns="50800" numCol="1" anchor="ctr">
            <a:noAutofit/>
          </a:bodyP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33" name="冒險01"/>
          <p:cNvSpPr txBox="1">
            <a:spLocks noGrp="1"/>
          </p:cNvSpPr>
          <p:nvPr>
            <p:ph type="body" sz="quarter" idx="14" hasCustomPrompt="1"/>
          </p:nvPr>
        </p:nvSpPr>
        <p:spPr>
          <a:xfrm>
            <a:off x="1570646" y="651241"/>
            <a:ext cx="9630811" cy="471924"/>
          </a:xfrm>
          <a:prstGeom prst="rect">
            <a:avLst/>
          </a:prstGeom>
        </p:spPr>
        <p:txBody>
          <a:bodyPr anchor="ctr">
            <a:spAutoFit/>
          </a:bodyPr>
          <a:lstStyle>
            <a:lvl1pPr marL="0" indent="0">
              <a:lnSpc>
                <a:spcPct val="80000"/>
              </a:lnSpc>
              <a:spcBef>
                <a:spcPts val="0"/>
              </a:spcBef>
              <a:buSzTx/>
              <a:buNone/>
              <a:defRPr sz="3000" b="1" i="0" spc="-60">
                <a:solidFill>
                  <a:srgbClr val="E5504C"/>
                </a:solidFill>
                <a:latin typeface="Microsoft JhengHei" panose="020B0604030504040204" pitchFamily="34" charset="-120"/>
                <a:ea typeface="Microsoft JhengHei" panose="020B0604030504040204" pitchFamily="34" charset="-120"/>
              </a:defRPr>
            </a:lvl1pPr>
          </a:lstStyle>
          <a:p>
            <a:r>
              <a:rPr dirty="0" err="1"/>
              <a:t>冒險</a:t>
            </a:r>
            <a:r>
              <a:rPr lang="zh-TW" altLang="en-US" dirty="0"/>
              <a:t>旅程</a:t>
            </a:r>
            <a:endParaRPr dirty="0"/>
          </a:p>
        </p:txBody>
      </p:sp>
      <p:sp>
        <p:nvSpPr>
          <p:cNvPr id="11" name="內容版面配置區 2">
            <a:extLst>
              <a:ext uri="{FF2B5EF4-FFF2-40B4-BE49-F238E27FC236}">
                <a16:creationId xmlns="" xmlns:a16="http://schemas.microsoft.com/office/drawing/2014/main" id="{1A90F509-0962-4D77-BB37-93AF94066124}"/>
              </a:ext>
            </a:extLst>
          </p:cNvPr>
          <p:cNvSpPr>
            <a:spLocks noGrp="1"/>
          </p:cNvSpPr>
          <p:nvPr>
            <p:ph idx="1"/>
          </p:nvPr>
        </p:nvSpPr>
        <p:spPr>
          <a:xfrm>
            <a:off x="838200" y="1825625"/>
            <a:ext cx="10515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pic>
        <p:nvPicPr>
          <p:cNvPr id="9" name="內容版面配置區 4">
            <a:extLst>
              <a:ext uri="{FF2B5EF4-FFF2-40B4-BE49-F238E27FC236}">
                <a16:creationId xmlns="" xmlns:a16="http://schemas.microsoft.com/office/drawing/2014/main" id="{9311D026-6379-4932-929E-12636B522C5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732969" y="323829"/>
            <a:ext cx="744854" cy="923526"/>
          </a:xfrm>
          <a:prstGeom prst="rect">
            <a:avLst/>
          </a:prstGeom>
        </p:spPr>
      </p:pic>
    </p:spTree>
    <p:extLst>
      <p:ext uri="{BB962C8B-B14F-4D97-AF65-F5344CB8AC3E}">
        <p14:creationId xmlns:p14="http://schemas.microsoft.com/office/powerpoint/2010/main" val="1033484344"/>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標題01">
    <p:spTree>
      <p:nvGrpSpPr>
        <p:cNvPr id="1" name=""/>
        <p:cNvGrpSpPr/>
        <p:nvPr/>
      </p:nvGrpSpPr>
      <p:grpSpPr>
        <a:xfrm>
          <a:off x="0" y="0"/>
          <a:ext cx="0" cy="0"/>
          <a:chOff x="0" y="0"/>
          <a:chExt cx="0" cy="0"/>
        </a:xfrm>
      </p:grpSpPr>
      <p:sp>
        <p:nvSpPr>
          <p:cNvPr id="41" name="幻燈片編號"/>
          <p:cNvSpPr txBox="1">
            <a:spLocks noGrp="1"/>
          </p:cNvSpPr>
          <p:nvPr>
            <p:ph type="sldNum" sz="quarter" idx="2"/>
          </p:nvPr>
        </p:nvSpPr>
        <p:spPr>
          <a:xfrm>
            <a:off x="11664156" y="6387706"/>
            <a:ext cx="413576" cy="379591"/>
          </a:xfrm>
          <a:prstGeom prst="rect">
            <a:avLst/>
          </a:prstGeom>
        </p:spPr>
        <p:txBody>
          <a:bodyPr/>
          <a:lstStyle>
            <a:lvl1pPr>
              <a:defRPr b="1" i="0">
                <a:latin typeface="Microsoft JhengHei" panose="020B0604030504040204" pitchFamily="34" charset="-120"/>
                <a:ea typeface="Microsoft JhengHei" panose="020B0604030504040204" pitchFamily="34" charset="-120"/>
              </a:defRPr>
            </a:lvl1pPr>
          </a:lstStyle>
          <a:p>
            <a:fld id="{86CB4B4D-7CA3-9044-876B-883B54F8677D}" type="slidenum">
              <a:rPr lang="en-US" altLang="zh-TW" smtClean="0"/>
              <a:pPr/>
              <a:t>‹#›</a:t>
            </a:fld>
            <a:endParaRPr lang="zh-TW" altLang="en-US" dirty="0"/>
          </a:p>
        </p:txBody>
      </p:sp>
      <p:sp>
        <p:nvSpPr>
          <p:cNvPr id="42" name="圓角矩形"/>
          <p:cNvSpPr/>
          <p:nvPr/>
        </p:nvSpPr>
        <p:spPr>
          <a:xfrm>
            <a:off x="635540" y="512751"/>
            <a:ext cx="10920921" cy="719019"/>
          </a:xfrm>
          <a:prstGeom prst="roundRect">
            <a:avLst>
              <a:gd name="adj" fmla="val 44157"/>
            </a:avLst>
          </a:prstGeom>
          <a:solidFill>
            <a:srgbClr val="FFFFFF"/>
          </a:solidFill>
          <a:ln w="12700">
            <a:miter lim="400000"/>
          </a:ln>
          <a:effectLst>
            <a:outerShdw blurRad="63500" dist="25400" dir="5400000" rotWithShape="0">
              <a:srgbClr val="000000">
                <a:alpha val="50000"/>
              </a:srgbClr>
            </a:outerShdw>
          </a:effectLst>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43" name="圓角矩形"/>
          <p:cNvSpPr/>
          <p:nvPr/>
        </p:nvSpPr>
        <p:spPr>
          <a:xfrm>
            <a:off x="959886" y="977952"/>
            <a:ext cx="10409488" cy="5077595"/>
          </a:xfrm>
          <a:prstGeom prst="roundRect">
            <a:avLst>
              <a:gd name="adj" fmla="val 5428"/>
            </a:avLst>
          </a:prstGeom>
          <a:solidFill>
            <a:srgbClr val="FFCB78"/>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dirty="0"/>
          </a:p>
        </p:txBody>
      </p:sp>
      <p:sp>
        <p:nvSpPr>
          <p:cNvPr id="44" name="形狀"/>
          <p:cNvSpPr/>
          <p:nvPr/>
        </p:nvSpPr>
        <p:spPr>
          <a:xfrm>
            <a:off x="825417" y="618927"/>
            <a:ext cx="475129" cy="536551"/>
          </a:xfrm>
          <a:custGeom>
            <a:avLst/>
            <a:gdLst/>
            <a:ahLst/>
            <a:cxnLst>
              <a:cxn ang="0">
                <a:pos x="wd2" y="hd2"/>
              </a:cxn>
              <a:cxn ang="5400000">
                <a:pos x="wd2" y="hd2"/>
              </a:cxn>
              <a:cxn ang="10800000">
                <a:pos x="wd2" y="hd2"/>
              </a:cxn>
              <a:cxn ang="16200000">
                <a:pos x="wd2" y="hd2"/>
              </a:cxn>
            </a:cxnLst>
            <a:rect l="0" t="0" r="r" b="b"/>
            <a:pathLst>
              <a:path w="20338" h="21507" extrusionOk="0">
                <a:moveTo>
                  <a:pt x="9105" y="6"/>
                </a:moveTo>
                <a:cubicBezTo>
                  <a:pt x="7285" y="65"/>
                  <a:pt x="5468" y="611"/>
                  <a:pt x="3888" y="1688"/>
                </a:cubicBezTo>
                <a:cubicBezTo>
                  <a:pt x="-325" y="4560"/>
                  <a:pt x="-1262" y="10111"/>
                  <a:pt x="1805" y="14057"/>
                </a:cubicBezTo>
                <a:cubicBezTo>
                  <a:pt x="4439" y="17445"/>
                  <a:pt x="9304" y="18637"/>
                  <a:pt x="13373" y="16896"/>
                </a:cubicBezTo>
                <a:lnTo>
                  <a:pt x="13665" y="16773"/>
                </a:lnTo>
                <a:lnTo>
                  <a:pt x="13826" y="17025"/>
                </a:lnTo>
                <a:cubicBezTo>
                  <a:pt x="13840" y="17046"/>
                  <a:pt x="13850" y="17060"/>
                  <a:pt x="13862" y="17075"/>
                </a:cubicBezTo>
                <a:lnTo>
                  <a:pt x="17312" y="21507"/>
                </a:lnTo>
                <a:cubicBezTo>
                  <a:pt x="18351" y="20932"/>
                  <a:pt x="19362" y="20301"/>
                  <a:pt x="20338" y="19601"/>
                </a:cubicBezTo>
                <a:lnTo>
                  <a:pt x="16811" y="15068"/>
                </a:lnTo>
                <a:cubicBezTo>
                  <a:pt x="16783" y="15033"/>
                  <a:pt x="16753" y="15003"/>
                  <a:pt x="16721" y="14973"/>
                </a:cubicBezTo>
                <a:lnTo>
                  <a:pt x="16494" y="14755"/>
                </a:lnTo>
                <a:lnTo>
                  <a:pt x="16697" y="14521"/>
                </a:lnTo>
                <a:cubicBezTo>
                  <a:pt x="19481" y="11400"/>
                  <a:pt x="19646" y="6926"/>
                  <a:pt x="17091" y="3639"/>
                </a:cubicBezTo>
                <a:cubicBezTo>
                  <a:pt x="15174" y="1173"/>
                  <a:pt x="12138" y="-93"/>
                  <a:pt x="9105" y="6"/>
                </a:cubicBezTo>
                <a:close/>
                <a:moveTo>
                  <a:pt x="9135" y="1850"/>
                </a:moveTo>
                <a:cubicBezTo>
                  <a:pt x="9623" y="1832"/>
                  <a:pt x="10115" y="1861"/>
                  <a:pt x="10609" y="1934"/>
                </a:cubicBezTo>
                <a:cubicBezTo>
                  <a:pt x="12584" y="2225"/>
                  <a:pt x="14318" y="3213"/>
                  <a:pt x="15491" y="4723"/>
                </a:cubicBezTo>
                <a:cubicBezTo>
                  <a:pt x="17917" y="7844"/>
                  <a:pt x="17183" y="12232"/>
                  <a:pt x="13850" y="14504"/>
                </a:cubicBezTo>
                <a:cubicBezTo>
                  <a:pt x="12525" y="15407"/>
                  <a:pt x="10983" y="15845"/>
                  <a:pt x="9457" y="15845"/>
                </a:cubicBezTo>
                <a:cubicBezTo>
                  <a:pt x="7146" y="15845"/>
                  <a:pt x="4866" y="14847"/>
                  <a:pt x="3405" y="12967"/>
                </a:cubicBezTo>
                <a:cubicBezTo>
                  <a:pt x="979" y="9846"/>
                  <a:pt x="1713" y="5458"/>
                  <a:pt x="5046" y="3186"/>
                </a:cubicBezTo>
                <a:cubicBezTo>
                  <a:pt x="6255" y="2362"/>
                  <a:pt x="7670" y="1904"/>
                  <a:pt x="9135" y="1850"/>
                </a:cubicBezTo>
                <a:close/>
              </a:path>
            </a:pathLst>
          </a:custGeom>
          <a:solidFill>
            <a:srgbClr val="90BE6D"/>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grpSp>
        <p:nvGrpSpPr>
          <p:cNvPr id="47" name="群組"/>
          <p:cNvGrpSpPr/>
          <p:nvPr userDrawn="1"/>
        </p:nvGrpSpPr>
        <p:grpSpPr>
          <a:xfrm>
            <a:off x="704170" y="512751"/>
            <a:ext cx="10920922" cy="719020"/>
            <a:chOff x="0" y="0"/>
            <a:chExt cx="21841841" cy="1438038"/>
          </a:xfrm>
        </p:grpSpPr>
        <p:sp>
          <p:nvSpPr>
            <p:cNvPr id="45" name="圓角矩形"/>
            <p:cNvSpPr/>
            <p:nvPr/>
          </p:nvSpPr>
          <p:spPr>
            <a:xfrm>
              <a:off x="0" y="0"/>
              <a:ext cx="21841841" cy="1438038"/>
            </a:xfrm>
            <a:prstGeom prst="roundRect">
              <a:avLst>
                <a:gd name="adj" fmla="val 44157"/>
              </a:avLst>
            </a:prstGeom>
            <a:solidFill>
              <a:srgbClr val="FFFFFF"/>
            </a:solidFill>
            <a:ln w="12700" cap="flat">
              <a:noFill/>
              <a:miter lim="400000"/>
            </a:ln>
            <a:effectLst/>
          </p:spPr>
          <p:txBody>
            <a:bodyPr wrap="square" lIns="50800" tIns="50800" rIns="50800" bIns="50800" numCol="1" anchor="ctr">
              <a:noAutofit/>
            </a:bodyP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dirty="0"/>
            </a:p>
          </p:txBody>
        </p:sp>
        <p:sp>
          <p:nvSpPr>
            <p:cNvPr id="46" name="形狀"/>
            <p:cNvSpPr/>
            <p:nvPr userDrawn="1"/>
          </p:nvSpPr>
          <p:spPr>
            <a:xfrm>
              <a:off x="379753" y="212351"/>
              <a:ext cx="950257" cy="1073102"/>
            </a:xfrm>
            <a:custGeom>
              <a:avLst/>
              <a:gdLst/>
              <a:ahLst/>
              <a:cxnLst>
                <a:cxn ang="0">
                  <a:pos x="wd2" y="hd2"/>
                </a:cxn>
                <a:cxn ang="5400000">
                  <a:pos x="wd2" y="hd2"/>
                </a:cxn>
                <a:cxn ang="10800000">
                  <a:pos x="wd2" y="hd2"/>
                </a:cxn>
                <a:cxn ang="16200000">
                  <a:pos x="wd2" y="hd2"/>
                </a:cxn>
              </a:cxnLst>
              <a:rect l="0" t="0" r="r" b="b"/>
              <a:pathLst>
                <a:path w="20338" h="21507" extrusionOk="0">
                  <a:moveTo>
                    <a:pt x="9105" y="6"/>
                  </a:moveTo>
                  <a:cubicBezTo>
                    <a:pt x="7285" y="65"/>
                    <a:pt x="5468" y="611"/>
                    <a:pt x="3888" y="1688"/>
                  </a:cubicBezTo>
                  <a:cubicBezTo>
                    <a:pt x="-325" y="4560"/>
                    <a:pt x="-1262" y="10111"/>
                    <a:pt x="1805" y="14057"/>
                  </a:cubicBezTo>
                  <a:cubicBezTo>
                    <a:pt x="4439" y="17445"/>
                    <a:pt x="9304" y="18637"/>
                    <a:pt x="13373" y="16896"/>
                  </a:cubicBezTo>
                  <a:lnTo>
                    <a:pt x="13665" y="16773"/>
                  </a:lnTo>
                  <a:lnTo>
                    <a:pt x="13826" y="17025"/>
                  </a:lnTo>
                  <a:cubicBezTo>
                    <a:pt x="13840" y="17046"/>
                    <a:pt x="13850" y="17060"/>
                    <a:pt x="13862" y="17075"/>
                  </a:cubicBezTo>
                  <a:lnTo>
                    <a:pt x="17312" y="21507"/>
                  </a:lnTo>
                  <a:cubicBezTo>
                    <a:pt x="18351" y="20932"/>
                    <a:pt x="19362" y="20301"/>
                    <a:pt x="20338" y="19601"/>
                  </a:cubicBezTo>
                  <a:lnTo>
                    <a:pt x="16811" y="15068"/>
                  </a:lnTo>
                  <a:cubicBezTo>
                    <a:pt x="16783" y="15033"/>
                    <a:pt x="16753" y="15003"/>
                    <a:pt x="16721" y="14973"/>
                  </a:cubicBezTo>
                  <a:lnTo>
                    <a:pt x="16494" y="14755"/>
                  </a:lnTo>
                  <a:lnTo>
                    <a:pt x="16697" y="14521"/>
                  </a:lnTo>
                  <a:cubicBezTo>
                    <a:pt x="19481" y="11400"/>
                    <a:pt x="19646" y="6926"/>
                    <a:pt x="17091" y="3639"/>
                  </a:cubicBezTo>
                  <a:cubicBezTo>
                    <a:pt x="15174" y="1173"/>
                    <a:pt x="12138" y="-93"/>
                    <a:pt x="9105" y="6"/>
                  </a:cubicBezTo>
                  <a:close/>
                  <a:moveTo>
                    <a:pt x="9135" y="1850"/>
                  </a:moveTo>
                  <a:cubicBezTo>
                    <a:pt x="9623" y="1832"/>
                    <a:pt x="10115" y="1861"/>
                    <a:pt x="10609" y="1934"/>
                  </a:cubicBezTo>
                  <a:cubicBezTo>
                    <a:pt x="12584" y="2225"/>
                    <a:pt x="14318" y="3213"/>
                    <a:pt x="15491" y="4723"/>
                  </a:cubicBezTo>
                  <a:cubicBezTo>
                    <a:pt x="17917" y="7844"/>
                    <a:pt x="17183" y="12232"/>
                    <a:pt x="13850" y="14504"/>
                  </a:cubicBezTo>
                  <a:cubicBezTo>
                    <a:pt x="12525" y="15407"/>
                    <a:pt x="10983" y="15845"/>
                    <a:pt x="9457" y="15845"/>
                  </a:cubicBezTo>
                  <a:cubicBezTo>
                    <a:pt x="7146" y="15845"/>
                    <a:pt x="4866" y="14847"/>
                    <a:pt x="3405" y="12967"/>
                  </a:cubicBezTo>
                  <a:cubicBezTo>
                    <a:pt x="979" y="9846"/>
                    <a:pt x="1713" y="5458"/>
                    <a:pt x="5046" y="3186"/>
                  </a:cubicBezTo>
                  <a:cubicBezTo>
                    <a:pt x="6255" y="2362"/>
                    <a:pt x="7670" y="1904"/>
                    <a:pt x="9135" y="1850"/>
                  </a:cubicBezTo>
                  <a:close/>
                </a:path>
              </a:pathLst>
            </a:custGeom>
            <a:solidFill>
              <a:srgbClr val="498972"/>
            </a:solidFill>
            <a:ln w="12700" cap="flat">
              <a:noFill/>
              <a:miter lim="400000"/>
            </a:ln>
            <a:effectLst/>
          </p:spPr>
          <p:txBody>
            <a:bodyPr wrap="square" lIns="50800" tIns="50800" rIns="50800" bIns="50800" numCol="1" anchor="ctr">
              <a:noAutofit/>
            </a:bodyP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dirty="0"/>
            </a:p>
          </p:txBody>
        </p:sp>
      </p:grpSp>
      <p:sp>
        <p:nvSpPr>
          <p:cNvPr id="48" name="圓形"/>
          <p:cNvSpPr/>
          <p:nvPr/>
        </p:nvSpPr>
        <p:spPr>
          <a:xfrm>
            <a:off x="5283260" y="1771313"/>
            <a:ext cx="1762740" cy="1762740"/>
          </a:xfrm>
          <a:prstGeom prst="ellipse">
            <a:avLst/>
          </a:prstGeom>
          <a:solidFill>
            <a:srgbClr val="498972"/>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dirty="0"/>
          </a:p>
        </p:txBody>
      </p:sp>
      <p:sp>
        <p:nvSpPr>
          <p:cNvPr id="49" name="影像"/>
          <p:cNvSpPr>
            <a:spLocks noGrp="1"/>
          </p:cNvSpPr>
          <p:nvPr>
            <p:ph type="pic" sz="quarter" idx="14"/>
          </p:nvPr>
        </p:nvSpPr>
        <p:spPr>
          <a:xfrm>
            <a:off x="5442350" y="1868893"/>
            <a:ext cx="1444561" cy="2011212"/>
          </a:xfrm>
          <a:prstGeom prst="rect">
            <a:avLst/>
          </a:prstGeom>
        </p:spPr>
        <p:txBody>
          <a:bodyPr lIns="91439" tIns="45719" rIns="91439" bIns="45719">
            <a:noAutofit/>
          </a:bodyPr>
          <a:lstStyle/>
          <a:p>
            <a:endParaRPr dirty="0"/>
          </a:p>
        </p:txBody>
      </p:sp>
      <p:sp>
        <p:nvSpPr>
          <p:cNvPr id="50" name="開啟 Jupyter Notebook"/>
          <p:cNvSpPr txBox="1">
            <a:spLocks noGrp="1"/>
          </p:cNvSpPr>
          <p:nvPr>
            <p:ph type="body" sz="quarter" idx="15"/>
          </p:nvPr>
        </p:nvSpPr>
        <p:spPr>
          <a:xfrm>
            <a:off x="979947" y="4505145"/>
            <a:ext cx="10369364" cy="890500"/>
          </a:xfrm>
          <a:prstGeom prst="rect">
            <a:avLst/>
          </a:prstGeom>
        </p:spPr>
        <p:txBody>
          <a:bodyPr anchor="ctr">
            <a:spAutoFit/>
          </a:bodyPr>
          <a:lstStyle>
            <a:lvl1pPr marL="0" indent="0" algn="ctr">
              <a:lnSpc>
                <a:spcPct val="80000"/>
              </a:lnSpc>
              <a:spcBef>
                <a:spcPts val="0"/>
              </a:spcBef>
              <a:buSzTx/>
              <a:buNone/>
              <a:defRPr sz="6400" b="1" i="0" spc="-128">
                <a:solidFill>
                  <a:schemeClr val="tx1">
                    <a:lumMod val="95000"/>
                    <a:lumOff val="5000"/>
                    <a:alpha val="77331"/>
                  </a:schemeClr>
                </a:solidFill>
                <a:latin typeface="Microsoft JhengHei" panose="020B0604030504040204" pitchFamily="34" charset="-120"/>
                <a:ea typeface="Microsoft JhengHei" panose="020B0604030504040204" pitchFamily="34" charset="-120"/>
              </a:defRPr>
            </a:lvl1pPr>
          </a:lstStyle>
          <a:p>
            <a:r>
              <a:rPr dirty="0" err="1"/>
              <a:t>開啟</a:t>
            </a:r>
            <a:r>
              <a:rPr dirty="0"/>
              <a:t> </a:t>
            </a:r>
            <a:r>
              <a:rPr dirty="0" err="1"/>
              <a:t>Jupyter</a:t>
            </a:r>
            <a:r>
              <a:rPr dirty="0"/>
              <a:t> Notebook</a:t>
            </a:r>
          </a:p>
        </p:txBody>
      </p:sp>
      <p:sp>
        <p:nvSpPr>
          <p:cNvPr id="51" name="冒險01"/>
          <p:cNvSpPr txBox="1">
            <a:spLocks noGrp="1"/>
          </p:cNvSpPr>
          <p:nvPr>
            <p:ph type="body" sz="quarter" idx="16"/>
          </p:nvPr>
        </p:nvSpPr>
        <p:spPr>
          <a:xfrm>
            <a:off x="1570646" y="651241"/>
            <a:ext cx="9630811" cy="471924"/>
          </a:xfrm>
          <a:prstGeom prst="rect">
            <a:avLst/>
          </a:prstGeom>
        </p:spPr>
        <p:txBody>
          <a:bodyPr anchor="ctr">
            <a:spAutoFit/>
          </a:bodyPr>
          <a:lstStyle>
            <a:lvl1pPr marL="0" indent="0">
              <a:lnSpc>
                <a:spcPct val="80000"/>
              </a:lnSpc>
              <a:spcBef>
                <a:spcPts val="0"/>
              </a:spcBef>
              <a:buSzTx/>
              <a:buNone/>
              <a:defRPr sz="3000" b="1" i="0" spc="-60">
                <a:solidFill>
                  <a:schemeClr val="accent2"/>
                </a:solidFill>
                <a:latin typeface="Microsoft JhengHei" panose="020B0604030504040204" pitchFamily="34" charset="-120"/>
                <a:ea typeface="Microsoft JhengHei" panose="020B0604030504040204" pitchFamily="34" charset="-120"/>
              </a:defRPr>
            </a:lvl1pPr>
          </a:lstStyle>
          <a:p>
            <a:r>
              <a:rPr dirty="0"/>
              <a:t>冒險01</a:t>
            </a:r>
          </a:p>
        </p:txBody>
      </p:sp>
      <p:pic>
        <p:nvPicPr>
          <p:cNvPr id="15" name="影像" descr="影像">
            <a:extLst>
              <a:ext uri="{FF2B5EF4-FFF2-40B4-BE49-F238E27FC236}">
                <a16:creationId xmlns="" xmlns:a16="http://schemas.microsoft.com/office/drawing/2014/main" id="{F20D0D5D-45FC-4E7D-AABB-A010DD22F18B}"/>
              </a:ext>
            </a:extLst>
          </p:cNvPr>
          <p:cNvPicPr>
            <a:picLocks noChangeAspect="1"/>
          </p:cNvPicPr>
          <p:nvPr userDrawn="1"/>
        </p:nvPicPr>
        <p:blipFill>
          <a:blip r:embed="rId2"/>
          <a:srcRect l="3" t="2" r="5" b="17208"/>
          <a:stretch>
            <a:fillRect/>
          </a:stretch>
        </p:blipFill>
        <p:spPr>
          <a:xfrm>
            <a:off x="5442407" y="1868945"/>
            <a:ext cx="1444427" cy="1665070"/>
          </a:xfrm>
          <a:custGeom>
            <a:avLst/>
            <a:gdLst/>
            <a:ahLst/>
            <a:cxnLst>
              <a:cxn ang="0">
                <a:pos x="wd2" y="hd2"/>
              </a:cxn>
              <a:cxn ang="5400000">
                <a:pos x="wd2" y="hd2"/>
              </a:cxn>
              <a:cxn ang="10800000">
                <a:pos x="wd2" y="hd2"/>
              </a:cxn>
              <a:cxn ang="16200000">
                <a:pos x="wd2" y="hd2"/>
              </a:cxn>
            </a:cxnLst>
            <a:rect l="0" t="0" r="r" b="b"/>
            <a:pathLst>
              <a:path w="21600" h="20539" extrusionOk="0">
                <a:moveTo>
                  <a:pt x="4772" y="0"/>
                </a:moveTo>
                <a:cubicBezTo>
                  <a:pt x="3587" y="503"/>
                  <a:pt x="2474" y="1161"/>
                  <a:pt x="1481" y="1980"/>
                </a:cubicBezTo>
                <a:cubicBezTo>
                  <a:pt x="922" y="2441"/>
                  <a:pt x="437" y="2938"/>
                  <a:pt x="0" y="3454"/>
                </a:cubicBezTo>
                <a:lnTo>
                  <a:pt x="0" y="15881"/>
                </a:lnTo>
                <a:cubicBezTo>
                  <a:pt x="437" y="16397"/>
                  <a:pt x="922" y="16894"/>
                  <a:pt x="1481" y="17354"/>
                </a:cubicBezTo>
                <a:cubicBezTo>
                  <a:pt x="6628" y="21600"/>
                  <a:pt x="14972" y="21600"/>
                  <a:pt x="20119" y="17354"/>
                </a:cubicBezTo>
                <a:cubicBezTo>
                  <a:pt x="20678" y="16894"/>
                  <a:pt x="21163" y="16397"/>
                  <a:pt x="21600" y="15881"/>
                </a:cubicBezTo>
                <a:lnTo>
                  <a:pt x="21600" y="3454"/>
                </a:lnTo>
                <a:cubicBezTo>
                  <a:pt x="21163" y="2938"/>
                  <a:pt x="20678" y="2441"/>
                  <a:pt x="20119" y="1980"/>
                </a:cubicBezTo>
                <a:cubicBezTo>
                  <a:pt x="19126" y="1161"/>
                  <a:pt x="18013" y="503"/>
                  <a:pt x="16828" y="0"/>
                </a:cubicBezTo>
                <a:lnTo>
                  <a:pt x="4772" y="0"/>
                </a:lnTo>
                <a:close/>
              </a:path>
            </a:pathLst>
          </a:cu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pic>
    </p:spTree>
    <p:extLst>
      <p:ext uri="{BB962C8B-B14F-4D97-AF65-F5344CB8AC3E}">
        <p14:creationId xmlns:p14="http://schemas.microsoft.com/office/powerpoint/2010/main" val="1058456951"/>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標題05">
    <p:spTree>
      <p:nvGrpSpPr>
        <p:cNvPr id="1" name=""/>
        <p:cNvGrpSpPr/>
        <p:nvPr/>
      </p:nvGrpSpPr>
      <p:grpSpPr>
        <a:xfrm>
          <a:off x="0" y="0"/>
          <a:ext cx="0" cy="0"/>
          <a:chOff x="0" y="0"/>
          <a:chExt cx="0" cy="0"/>
        </a:xfrm>
      </p:grpSpPr>
      <p:sp>
        <p:nvSpPr>
          <p:cNvPr id="113" name="幻燈片編號"/>
          <p:cNvSpPr txBox="1">
            <a:spLocks noGrp="1"/>
          </p:cNvSpPr>
          <p:nvPr>
            <p:ph type="sldNum" sz="quarter" idx="2"/>
          </p:nvPr>
        </p:nvSpPr>
        <p:spPr>
          <a:xfrm>
            <a:off x="11664156" y="6387706"/>
            <a:ext cx="413576" cy="379591"/>
          </a:xfrm>
          <a:prstGeom prst="rect">
            <a:avLst/>
          </a:prstGeom>
        </p:spPr>
        <p:txBody>
          <a:bodyPr/>
          <a:lstStyle>
            <a:lvl1pPr>
              <a:defRPr b="1" i="0">
                <a:latin typeface="Microsoft JhengHei" panose="020B0604030504040204" pitchFamily="34" charset="-120"/>
                <a:ea typeface="Microsoft JhengHei" panose="020B0604030504040204" pitchFamily="34" charset="-120"/>
              </a:defRPr>
            </a:lvl1pPr>
          </a:lstStyle>
          <a:p>
            <a:fld id="{86CB4B4D-7CA3-9044-876B-883B54F8677D}" type="slidenum">
              <a:rPr lang="en-US" altLang="zh-TW" smtClean="0"/>
              <a:pPr/>
              <a:t>‹#›</a:t>
            </a:fld>
            <a:endParaRPr lang="en-US" altLang="zh-TW"/>
          </a:p>
        </p:txBody>
      </p:sp>
      <p:sp>
        <p:nvSpPr>
          <p:cNvPr id="114" name="圓角矩形"/>
          <p:cNvSpPr/>
          <p:nvPr/>
        </p:nvSpPr>
        <p:spPr>
          <a:xfrm>
            <a:off x="635540" y="512751"/>
            <a:ext cx="10920921" cy="719019"/>
          </a:xfrm>
          <a:prstGeom prst="roundRect">
            <a:avLst>
              <a:gd name="adj" fmla="val 44157"/>
            </a:avLst>
          </a:prstGeom>
          <a:solidFill>
            <a:srgbClr val="FFFFFF"/>
          </a:solidFill>
          <a:ln w="12700">
            <a:miter lim="400000"/>
          </a:ln>
          <a:effectLst>
            <a:outerShdw blurRad="63500" dist="25400" dir="5400000" rotWithShape="0">
              <a:srgbClr val="000000">
                <a:alpha val="50000"/>
              </a:srgbClr>
            </a:outerShdw>
          </a:effectLst>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15" name="圓角矩形"/>
          <p:cNvSpPr/>
          <p:nvPr/>
        </p:nvSpPr>
        <p:spPr>
          <a:xfrm>
            <a:off x="959886" y="977952"/>
            <a:ext cx="10409488" cy="5077595"/>
          </a:xfrm>
          <a:prstGeom prst="roundRect">
            <a:avLst>
              <a:gd name="adj" fmla="val 5428"/>
            </a:avLst>
          </a:prstGeom>
          <a:solidFill>
            <a:srgbClr val="90BE6D"/>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16" name="形狀"/>
          <p:cNvSpPr/>
          <p:nvPr/>
        </p:nvSpPr>
        <p:spPr>
          <a:xfrm>
            <a:off x="825417" y="618927"/>
            <a:ext cx="475129" cy="536551"/>
          </a:xfrm>
          <a:custGeom>
            <a:avLst/>
            <a:gdLst/>
            <a:ahLst/>
            <a:cxnLst>
              <a:cxn ang="0">
                <a:pos x="wd2" y="hd2"/>
              </a:cxn>
              <a:cxn ang="5400000">
                <a:pos x="wd2" y="hd2"/>
              </a:cxn>
              <a:cxn ang="10800000">
                <a:pos x="wd2" y="hd2"/>
              </a:cxn>
              <a:cxn ang="16200000">
                <a:pos x="wd2" y="hd2"/>
              </a:cxn>
            </a:cxnLst>
            <a:rect l="0" t="0" r="r" b="b"/>
            <a:pathLst>
              <a:path w="20338" h="21507" extrusionOk="0">
                <a:moveTo>
                  <a:pt x="9105" y="6"/>
                </a:moveTo>
                <a:cubicBezTo>
                  <a:pt x="7285" y="65"/>
                  <a:pt x="5468" y="611"/>
                  <a:pt x="3888" y="1688"/>
                </a:cubicBezTo>
                <a:cubicBezTo>
                  <a:pt x="-325" y="4560"/>
                  <a:pt x="-1262" y="10111"/>
                  <a:pt x="1805" y="14057"/>
                </a:cubicBezTo>
                <a:cubicBezTo>
                  <a:pt x="4439" y="17445"/>
                  <a:pt x="9304" y="18637"/>
                  <a:pt x="13373" y="16896"/>
                </a:cubicBezTo>
                <a:lnTo>
                  <a:pt x="13665" y="16773"/>
                </a:lnTo>
                <a:lnTo>
                  <a:pt x="13826" y="17025"/>
                </a:lnTo>
                <a:cubicBezTo>
                  <a:pt x="13840" y="17046"/>
                  <a:pt x="13850" y="17060"/>
                  <a:pt x="13862" y="17075"/>
                </a:cubicBezTo>
                <a:lnTo>
                  <a:pt x="17312" y="21507"/>
                </a:lnTo>
                <a:cubicBezTo>
                  <a:pt x="18351" y="20932"/>
                  <a:pt x="19362" y="20301"/>
                  <a:pt x="20338" y="19601"/>
                </a:cubicBezTo>
                <a:lnTo>
                  <a:pt x="16811" y="15068"/>
                </a:lnTo>
                <a:cubicBezTo>
                  <a:pt x="16783" y="15033"/>
                  <a:pt x="16753" y="15003"/>
                  <a:pt x="16721" y="14973"/>
                </a:cubicBezTo>
                <a:lnTo>
                  <a:pt x="16494" y="14755"/>
                </a:lnTo>
                <a:lnTo>
                  <a:pt x="16697" y="14521"/>
                </a:lnTo>
                <a:cubicBezTo>
                  <a:pt x="19481" y="11400"/>
                  <a:pt x="19646" y="6926"/>
                  <a:pt x="17091" y="3639"/>
                </a:cubicBezTo>
                <a:cubicBezTo>
                  <a:pt x="15174" y="1173"/>
                  <a:pt x="12138" y="-93"/>
                  <a:pt x="9105" y="6"/>
                </a:cubicBezTo>
                <a:close/>
                <a:moveTo>
                  <a:pt x="9135" y="1850"/>
                </a:moveTo>
                <a:cubicBezTo>
                  <a:pt x="9623" y="1832"/>
                  <a:pt x="10115" y="1861"/>
                  <a:pt x="10609" y="1934"/>
                </a:cubicBezTo>
                <a:cubicBezTo>
                  <a:pt x="12584" y="2225"/>
                  <a:pt x="14318" y="3213"/>
                  <a:pt x="15491" y="4723"/>
                </a:cubicBezTo>
                <a:cubicBezTo>
                  <a:pt x="17917" y="7844"/>
                  <a:pt x="17183" y="12232"/>
                  <a:pt x="13850" y="14504"/>
                </a:cubicBezTo>
                <a:cubicBezTo>
                  <a:pt x="12525" y="15407"/>
                  <a:pt x="10983" y="15845"/>
                  <a:pt x="9457" y="15845"/>
                </a:cubicBezTo>
                <a:cubicBezTo>
                  <a:pt x="7146" y="15845"/>
                  <a:pt x="4866" y="14847"/>
                  <a:pt x="3405" y="12967"/>
                </a:cubicBezTo>
                <a:cubicBezTo>
                  <a:pt x="979" y="9846"/>
                  <a:pt x="1713" y="5458"/>
                  <a:pt x="5046" y="3186"/>
                </a:cubicBezTo>
                <a:cubicBezTo>
                  <a:pt x="6255" y="2362"/>
                  <a:pt x="7670" y="1904"/>
                  <a:pt x="9135" y="1850"/>
                </a:cubicBezTo>
                <a:close/>
              </a:path>
            </a:pathLst>
          </a:custGeom>
          <a:solidFill>
            <a:srgbClr val="90BE6D"/>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grpSp>
        <p:nvGrpSpPr>
          <p:cNvPr id="119" name="群組"/>
          <p:cNvGrpSpPr/>
          <p:nvPr/>
        </p:nvGrpSpPr>
        <p:grpSpPr>
          <a:xfrm>
            <a:off x="704170" y="512751"/>
            <a:ext cx="10920921" cy="719019"/>
            <a:chOff x="0" y="0"/>
            <a:chExt cx="21841840" cy="1438037"/>
          </a:xfrm>
        </p:grpSpPr>
        <p:sp>
          <p:nvSpPr>
            <p:cNvPr id="117" name="圓角矩形"/>
            <p:cNvSpPr/>
            <p:nvPr/>
          </p:nvSpPr>
          <p:spPr>
            <a:xfrm>
              <a:off x="0" y="0"/>
              <a:ext cx="21841841" cy="1438038"/>
            </a:xfrm>
            <a:prstGeom prst="roundRect">
              <a:avLst>
                <a:gd name="adj" fmla="val 44157"/>
              </a:avLst>
            </a:prstGeom>
            <a:solidFill>
              <a:srgbClr val="FFFFFF"/>
            </a:solidFill>
            <a:ln w="12700" cap="flat">
              <a:noFill/>
              <a:miter lim="400000"/>
            </a:ln>
            <a:effectLst/>
          </p:spPr>
          <p:txBody>
            <a:bodyPr wrap="square" lIns="50800" tIns="50800" rIns="50800" bIns="50800" numCol="1" anchor="ctr">
              <a:noAutofit/>
            </a:bodyP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dirty="0"/>
            </a:p>
          </p:txBody>
        </p:sp>
        <p:sp>
          <p:nvSpPr>
            <p:cNvPr id="118" name="形狀"/>
            <p:cNvSpPr/>
            <p:nvPr/>
          </p:nvSpPr>
          <p:spPr>
            <a:xfrm>
              <a:off x="379753" y="212351"/>
              <a:ext cx="950257" cy="1073102"/>
            </a:xfrm>
            <a:custGeom>
              <a:avLst/>
              <a:gdLst/>
              <a:ahLst/>
              <a:cxnLst>
                <a:cxn ang="0">
                  <a:pos x="wd2" y="hd2"/>
                </a:cxn>
                <a:cxn ang="5400000">
                  <a:pos x="wd2" y="hd2"/>
                </a:cxn>
                <a:cxn ang="10800000">
                  <a:pos x="wd2" y="hd2"/>
                </a:cxn>
                <a:cxn ang="16200000">
                  <a:pos x="wd2" y="hd2"/>
                </a:cxn>
              </a:cxnLst>
              <a:rect l="0" t="0" r="r" b="b"/>
              <a:pathLst>
                <a:path w="20338" h="21507" extrusionOk="0">
                  <a:moveTo>
                    <a:pt x="9105" y="6"/>
                  </a:moveTo>
                  <a:cubicBezTo>
                    <a:pt x="7285" y="65"/>
                    <a:pt x="5468" y="611"/>
                    <a:pt x="3888" y="1688"/>
                  </a:cubicBezTo>
                  <a:cubicBezTo>
                    <a:pt x="-325" y="4560"/>
                    <a:pt x="-1262" y="10111"/>
                    <a:pt x="1805" y="14057"/>
                  </a:cubicBezTo>
                  <a:cubicBezTo>
                    <a:pt x="4439" y="17445"/>
                    <a:pt x="9304" y="18637"/>
                    <a:pt x="13373" y="16896"/>
                  </a:cubicBezTo>
                  <a:lnTo>
                    <a:pt x="13665" y="16773"/>
                  </a:lnTo>
                  <a:lnTo>
                    <a:pt x="13826" y="17025"/>
                  </a:lnTo>
                  <a:cubicBezTo>
                    <a:pt x="13840" y="17046"/>
                    <a:pt x="13850" y="17060"/>
                    <a:pt x="13862" y="17075"/>
                  </a:cubicBezTo>
                  <a:lnTo>
                    <a:pt x="17312" y="21507"/>
                  </a:lnTo>
                  <a:cubicBezTo>
                    <a:pt x="18351" y="20932"/>
                    <a:pt x="19362" y="20301"/>
                    <a:pt x="20338" y="19601"/>
                  </a:cubicBezTo>
                  <a:lnTo>
                    <a:pt x="16811" y="15068"/>
                  </a:lnTo>
                  <a:cubicBezTo>
                    <a:pt x="16783" y="15033"/>
                    <a:pt x="16753" y="15003"/>
                    <a:pt x="16721" y="14973"/>
                  </a:cubicBezTo>
                  <a:lnTo>
                    <a:pt x="16494" y="14755"/>
                  </a:lnTo>
                  <a:lnTo>
                    <a:pt x="16697" y="14521"/>
                  </a:lnTo>
                  <a:cubicBezTo>
                    <a:pt x="19481" y="11400"/>
                    <a:pt x="19646" y="6926"/>
                    <a:pt x="17091" y="3639"/>
                  </a:cubicBezTo>
                  <a:cubicBezTo>
                    <a:pt x="15174" y="1173"/>
                    <a:pt x="12138" y="-93"/>
                    <a:pt x="9105" y="6"/>
                  </a:cubicBezTo>
                  <a:close/>
                  <a:moveTo>
                    <a:pt x="9135" y="1850"/>
                  </a:moveTo>
                  <a:cubicBezTo>
                    <a:pt x="9623" y="1832"/>
                    <a:pt x="10115" y="1861"/>
                    <a:pt x="10609" y="1934"/>
                  </a:cubicBezTo>
                  <a:cubicBezTo>
                    <a:pt x="12584" y="2225"/>
                    <a:pt x="14318" y="3213"/>
                    <a:pt x="15491" y="4723"/>
                  </a:cubicBezTo>
                  <a:cubicBezTo>
                    <a:pt x="17917" y="7844"/>
                    <a:pt x="17183" y="12232"/>
                    <a:pt x="13850" y="14504"/>
                  </a:cubicBezTo>
                  <a:cubicBezTo>
                    <a:pt x="12525" y="15407"/>
                    <a:pt x="10983" y="15845"/>
                    <a:pt x="9457" y="15845"/>
                  </a:cubicBezTo>
                  <a:cubicBezTo>
                    <a:pt x="7146" y="15845"/>
                    <a:pt x="4866" y="14847"/>
                    <a:pt x="3405" y="12967"/>
                  </a:cubicBezTo>
                  <a:cubicBezTo>
                    <a:pt x="979" y="9846"/>
                    <a:pt x="1713" y="5458"/>
                    <a:pt x="5046" y="3186"/>
                  </a:cubicBezTo>
                  <a:cubicBezTo>
                    <a:pt x="6255" y="2362"/>
                    <a:pt x="7670" y="1904"/>
                    <a:pt x="9135" y="1850"/>
                  </a:cubicBezTo>
                  <a:close/>
                </a:path>
              </a:pathLst>
            </a:custGeom>
            <a:solidFill>
              <a:srgbClr val="498972"/>
            </a:solidFill>
            <a:ln w="12700" cap="flat">
              <a:noFill/>
              <a:miter lim="400000"/>
            </a:ln>
            <a:effectLst/>
          </p:spPr>
          <p:txBody>
            <a:bodyPr wrap="square" lIns="50800" tIns="50800" rIns="50800" bIns="50800" numCol="1" anchor="ctr">
              <a:noAutofit/>
            </a:bodyP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dirty="0"/>
            </a:p>
          </p:txBody>
        </p:sp>
      </p:grpSp>
      <p:sp>
        <p:nvSpPr>
          <p:cNvPr id="120" name="圓形"/>
          <p:cNvSpPr/>
          <p:nvPr/>
        </p:nvSpPr>
        <p:spPr>
          <a:xfrm>
            <a:off x="5283200" y="1771650"/>
            <a:ext cx="1762739" cy="1762739"/>
          </a:xfrm>
          <a:prstGeom prst="ellipse">
            <a:avLst/>
          </a:prstGeom>
          <a:solidFill>
            <a:srgbClr val="FFCB78"/>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22" name="開啟 Jupyter Notebook"/>
          <p:cNvSpPr txBox="1">
            <a:spLocks noGrp="1"/>
          </p:cNvSpPr>
          <p:nvPr>
            <p:ph type="body" sz="quarter" idx="15"/>
          </p:nvPr>
        </p:nvSpPr>
        <p:spPr>
          <a:xfrm>
            <a:off x="979947" y="4505146"/>
            <a:ext cx="10369364" cy="890500"/>
          </a:xfrm>
          <a:prstGeom prst="rect">
            <a:avLst/>
          </a:prstGeom>
        </p:spPr>
        <p:txBody>
          <a:bodyPr anchor="ctr">
            <a:spAutoFit/>
          </a:bodyPr>
          <a:lstStyle>
            <a:lvl1pPr marL="0" indent="0" algn="ctr">
              <a:lnSpc>
                <a:spcPct val="80000"/>
              </a:lnSpc>
              <a:spcBef>
                <a:spcPts val="0"/>
              </a:spcBef>
              <a:buSzTx/>
              <a:buNone/>
              <a:defRPr sz="6400" b="1" i="0" spc="-128">
                <a:solidFill>
                  <a:srgbClr val="FFFFFF">
                    <a:alpha val="77331"/>
                  </a:srgbClr>
                </a:solidFill>
                <a:latin typeface="Microsoft JhengHei" panose="020B0604030504040204" pitchFamily="34" charset="-120"/>
                <a:ea typeface="Microsoft JhengHei" panose="020B0604030504040204" pitchFamily="34" charset="-120"/>
              </a:defRPr>
            </a:lvl1pPr>
          </a:lstStyle>
          <a:p>
            <a:r>
              <a:rPr dirty="0" err="1"/>
              <a:t>開啟</a:t>
            </a:r>
            <a:r>
              <a:rPr dirty="0"/>
              <a:t> </a:t>
            </a:r>
            <a:r>
              <a:rPr dirty="0" err="1"/>
              <a:t>Jupyter</a:t>
            </a:r>
            <a:r>
              <a:rPr dirty="0"/>
              <a:t> Notebook</a:t>
            </a:r>
          </a:p>
        </p:txBody>
      </p:sp>
      <p:sp>
        <p:nvSpPr>
          <p:cNvPr id="123" name="冒險05"/>
          <p:cNvSpPr txBox="1">
            <a:spLocks noGrp="1"/>
          </p:cNvSpPr>
          <p:nvPr>
            <p:ph type="body" sz="quarter" idx="16"/>
          </p:nvPr>
        </p:nvSpPr>
        <p:spPr>
          <a:xfrm>
            <a:off x="1570646" y="651241"/>
            <a:ext cx="9630811" cy="471924"/>
          </a:xfrm>
          <a:prstGeom prst="rect">
            <a:avLst/>
          </a:prstGeom>
        </p:spPr>
        <p:txBody>
          <a:bodyPr anchor="ctr">
            <a:spAutoFit/>
          </a:bodyPr>
          <a:lstStyle>
            <a:lvl1pPr marL="0" indent="0">
              <a:lnSpc>
                <a:spcPct val="80000"/>
              </a:lnSpc>
              <a:spcBef>
                <a:spcPts val="0"/>
              </a:spcBef>
              <a:buSzTx/>
              <a:buNone/>
              <a:defRPr sz="3000" b="1" i="0" spc="-60">
                <a:solidFill>
                  <a:srgbClr val="E5504C"/>
                </a:solidFill>
                <a:latin typeface="Microsoft JhengHei" panose="020B0604030504040204" pitchFamily="34" charset="-120"/>
                <a:ea typeface="Microsoft JhengHei" panose="020B0604030504040204" pitchFamily="34" charset="-120"/>
              </a:defRPr>
            </a:lvl1pPr>
          </a:lstStyle>
          <a:p>
            <a:r>
              <a:rPr dirty="0"/>
              <a:t>冒險05</a:t>
            </a:r>
          </a:p>
        </p:txBody>
      </p:sp>
      <p:pic>
        <p:nvPicPr>
          <p:cNvPr id="8" name="圖片 7">
            <a:extLst>
              <a:ext uri="{FF2B5EF4-FFF2-40B4-BE49-F238E27FC236}">
                <a16:creationId xmlns="" xmlns:a16="http://schemas.microsoft.com/office/drawing/2014/main" id="{FEB63DF0-14B1-4687-AA56-33ACE68F0A1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65302" y="1807184"/>
            <a:ext cx="2126712" cy="1752980"/>
          </a:xfrm>
          <a:prstGeom prst="rect">
            <a:avLst/>
          </a:prstGeom>
        </p:spPr>
      </p:pic>
    </p:spTree>
    <p:extLst>
      <p:ext uri="{BB962C8B-B14F-4D97-AF65-F5344CB8AC3E}">
        <p14:creationId xmlns:p14="http://schemas.microsoft.com/office/powerpoint/2010/main" val="16639319"/>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標題05">
    <p:spTree>
      <p:nvGrpSpPr>
        <p:cNvPr id="1" name=""/>
        <p:cNvGrpSpPr/>
        <p:nvPr/>
      </p:nvGrpSpPr>
      <p:grpSpPr>
        <a:xfrm>
          <a:off x="0" y="0"/>
          <a:ext cx="0" cy="0"/>
          <a:chOff x="0" y="0"/>
          <a:chExt cx="0" cy="0"/>
        </a:xfrm>
      </p:grpSpPr>
      <p:sp>
        <p:nvSpPr>
          <p:cNvPr id="113" name="幻燈片編號"/>
          <p:cNvSpPr txBox="1">
            <a:spLocks noGrp="1"/>
          </p:cNvSpPr>
          <p:nvPr>
            <p:ph type="sldNum" sz="quarter" idx="2"/>
          </p:nvPr>
        </p:nvSpPr>
        <p:spPr>
          <a:xfrm>
            <a:off x="11664156" y="6387706"/>
            <a:ext cx="413576" cy="379591"/>
          </a:xfrm>
          <a:prstGeom prst="rect">
            <a:avLst/>
          </a:prstGeom>
        </p:spPr>
        <p:txBody>
          <a:bodyPr/>
          <a:lstStyle>
            <a:lvl1pPr>
              <a:defRPr b="1" i="0">
                <a:latin typeface="Microsoft JhengHei" panose="020B0604030504040204" pitchFamily="34" charset="-120"/>
                <a:ea typeface="Microsoft JhengHei" panose="020B0604030504040204" pitchFamily="34" charset="-120"/>
              </a:defRPr>
            </a:lvl1pPr>
          </a:lstStyle>
          <a:p>
            <a:fld id="{86CB4B4D-7CA3-9044-876B-883B54F8677D}" type="slidenum">
              <a:rPr lang="en-US" altLang="zh-TW" smtClean="0"/>
              <a:pPr/>
              <a:t>‹#›</a:t>
            </a:fld>
            <a:endParaRPr lang="en-US" altLang="zh-TW"/>
          </a:p>
        </p:txBody>
      </p:sp>
      <p:sp>
        <p:nvSpPr>
          <p:cNvPr id="114" name="圓角矩形"/>
          <p:cNvSpPr/>
          <p:nvPr/>
        </p:nvSpPr>
        <p:spPr>
          <a:xfrm>
            <a:off x="635540" y="512751"/>
            <a:ext cx="10920921" cy="719019"/>
          </a:xfrm>
          <a:prstGeom prst="roundRect">
            <a:avLst>
              <a:gd name="adj" fmla="val 44157"/>
            </a:avLst>
          </a:prstGeom>
          <a:solidFill>
            <a:srgbClr val="FFFFFF"/>
          </a:solidFill>
          <a:ln w="12700">
            <a:miter lim="400000"/>
          </a:ln>
          <a:effectLst>
            <a:outerShdw blurRad="63500" dist="25400" dir="5400000" rotWithShape="0">
              <a:srgbClr val="000000">
                <a:alpha val="50000"/>
              </a:srgbClr>
            </a:outerShdw>
          </a:effectLst>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15" name="圓角矩形"/>
          <p:cNvSpPr/>
          <p:nvPr/>
        </p:nvSpPr>
        <p:spPr>
          <a:xfrm>
            <a:off x="959886" y="977952"/>
            <a:ext cx="10409488" cy="5077595"/>
          </a:xfrm>
          <a:prstGeom prst="roundRect">
            <a:avLst>
              <a:gd name="adj" fmla="val 5428"/>
            </a:avLst>
          </a:prstGeom>
          <a:solidFill>
            <a:srgbClr val="FF8E7B"/>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16" name="形狀"/>
          <p:cNvSpPr/>
          <p:nvPr/>
        </p:nvSpPr>
        <p:spPr>
          <a:xfrm>
            <a:off x="825417" y="618927"/>
            <a:ext cx="475129" cy="536551"/>
          </a:xfrm>
          <a:custGeom>
            <a:avLst/>
            <a:gdLst/>
            <a:ahLst/>
            <a:cxnLst>
              <a:cxn ang="0">
                <a:pos x="wd2" y="hd2"/>
              </a:cxn>
              <a:cxn ang="5400000">
                <a:pos x="wd2" y="hd2"/>
              </a:cxn>
              <a:cxn ang="10800000">
                <a:pos x="wd2" y="hd2"/>
              </a:cxn>
              <a:cxn ang="16200000">
                <a:pos x="wd2" y="hd2"/>
              </a:cxn>
            </a:cxnLst>
            <a:rect l="0" t="0" r="r" b="b"/>
            <a:pathLst>
              <a:path w="20338" h="21507" extrusionOk="0">
                <a:moveTo>
                  <a:pt x="9105" y="6"/>
                </a:moveTo>
                <a:cubicBezTo>
                  <a:pt x="7285" y="65"/>
                  <a:pt x="5468" y="611"/>
                  <a:pt x="3888" y="1688"/>
                </a:cubicBezTo>
                <a:cubicBezTo>
                  <a:pt x="-325" y="4560"/>
                  <a:pt x="-1262" y="10111"/>
                  <a:pt x="1805" y="14057"/>
                </a:cubicBezTo>
                <a:cubicBezTo>
                  <a:pt x="4439" y="17445"/>
                  <a:pt x="9304" y="18637"/>
                  <a:pt x="13373" y="16896"/>
                </a:cubicBezTo>
                <a:lnTo>
                  <a:pt x="13665" y="16773"/>
                </a:lnTo>
                <a:lnTo>
                  <a:pt x="13826" y="17025"/>
                </a:lnTo>
                <a:cubicBezTo>
                  <a:pt x="13840" y="17046"/>
                  <a:pt x="13850" y="17060"/>
                  <a:pt x="13862" y="17075"/>
                </a:cubicBezTo>
                <a:lnTo>
                  <a:pt x="17312" y="21507"/>
                </a:lnTo>
                <a:cubicBezTo>
                  <a:pt x="18351" y="20932"/>
                  <a:pt x="19362" y="20301"/>
                  <a:pt x="20338" y="19601"/>
                </a:cubicBezTo>
                <a:lnTo>
                  <a:pt x="16811" y="15068"/>
                </a:lnTo>
                <a:cubicBezTo>
                  <a:pt x="16783" y="15033"/>
                  <a:pt x="16753" y="15003"/>
                  <a:pt x="16721" y="14973"/>
                </a:cubicBezTo>
                <a:lnTo>
                  <a:pt x="16494" y="14755"/>
                </a:lnTo>
                <a:lnTo>
                  <a:pt x="16697" y="14521"/>
                </a:lnTo>
                <a:cubicBezTo>
                  <a:pt x="19481" y="11400"/>
                  <a:pt x="19646" y="6926"/>
                  <a:pt x="17091" y="3639"/>
                </a:cubicBezTo>
                <a:cubicBezTo>
                  <a:pt x="15174" y="1173"/>
                  <a:pt x="12138" y="-93"/>
                  <a:pt x="9105" y="6"/>
                </a:cubicBezTo>
                <a:close/>
                <a:moveTo>
                  <a:pt x="9135" y="1850"/>
                </a:moveTo>
                <a:cubicBezTo>
                  <a:pt x="9623" y="1832"/>
                  <a:pt x="10115" y="1861"/>
                  <a:pt x="10609" y="1934"/>
                </a:cubicBezTo>
                <a:cubicBezTo>
                  <a:pt x="12584" y="2225"/>
                  <a:pt x="14318" y="3213"/>
                  <a:pt x="15491" y="4723"/>
                </a:cubicBezTo>
                <a:cubicBezTo>
                  <a:pt x="17917" y="7844"/>
                  <a:pt x="17183" y="12232"/>
                  <a:pt x="13850" y="14504"/>
                </a:cubicBezTo>
                <a:cubicBezTo>
                  <a:pt x="12525" y="15407"/>
                  <a:pt x="10983" y="15845"/>
                  <a:pt x="9457" y="15845"/>
                </a:cubicBezTo>
                <a:cubicBezTo>
                  <a:pt x="7146" y="15845"/>
                  <a:pt x="4866" y="14847"/>
                  <a:pt x="3405" y="12967"/>
                </a:cubicBezTo>
                <a:cubicBezTo>
                  <a:pt x="979" y="9846"/>
                  <a:pt x="1713" y="5458"/>
                  <a:pt x="5046" y="3186"/>
                </a:cubicBezTo>
                <a:cubicBezTo>
                  <a:pt x="6255" y="2362"/>
                  <a:pt x="7670" y="1904"/>
                  <a:pt x="9135" y="1850"/>
                </a:cubicBezTo>
                <a:close/>
              </a:path>
            </a:pathLst>
          </a:custGeom>
          <a:solidFill>
            <a:srgbClr val="90BE6D"/>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grpSp>
        <p:nvGrpSpPr>
          <p:cNvPr id="119" name="群組"/>
          <p:cNvGrpSpPr/>
          <p:nvPr/>
        </p:nvGrpSpPr>
        <p:grpSpPr>
          <a:xfrm>
            <a:off x="704170" y="512751"/>
            <a:ext cx="10920921" cy="719019"/>
            <a:chOff x="0" y="0"/>
            <a:chExt cx="21841840" cy="1438037"/>
          </a:xfrm>
        </p:grpSpPr>
        <p:sp>
          <p:nvSpPr>
            <p:cNvPr id="117" name="圓角矩形"/>
            <p:cNvSpPr/>
            <p:nvPr/>
          </p:nvSpPr>
          <p:spPr>
            <a:xfrm>
              <a:off x="0" y="0"/>
              <a:ext cx="21841841" cy="1438038"/>
            </a:xfrm>
            <a:prstGeom prst="roundRect">
              <a:avLst>
                <a:gd name="adj" fmla="val 44157"/>
              </a:avLst>
            </a:prstGeom>
            <a:solidFill>
              <a:srgbClr val="FFFFFF"/>
            </a:solidFill>
            <a:ln w="12700" cap="flat">
              <a:noFill/>
              <a:miter lim="400000"/>
            </a:ln>
            <a:effectLst/>
          </p:spPr>
          <p:txBody>
            <a:bodyPr wrap="square" lIns="50800" tIns="50800" rIns="50800" bIns="50800" numCol="1" anchor="ctr">
              <a:noAutofit/>
            </a:bodyP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18" name="形狀"/>
            <p:cNvSpPr/>
            <p:nvPr/>
          </p:nvSpPr>
          <p:spPr>
            <a:xfrm>
              <a:off x="379753" y="212351"/>
              <a:ext cx="950257" cy="1073102"/>
            </a:xfrm>
            <a:custGeom>
              <a:avLst/>
              <a:gdLst/>
              <a:ahLst/>
              <a:cxnLst>
                <a:cxn ang="0">
                  <a:pos x="wd2" y="hd2"/>
                </a:cxn>
                <a:cxn ang="5400000">
                  <a:pos x="wd2" y="hd2"/>
                </a:cxn>
                <a:cxn ang="10800000">
                  <a:pos x="wd2" y="hd2"/>
                </a:cxn>
                <a:cxn ang="16200000">
                  <a:pos x="wd2" y="hd2"/>
                </a:cxn>
              </a:cxnLst>
              <a:rect l="0" t="0" r="r" b="b"/>
              <a:pathLst>
                <a:path w="20338" h="21507" extrusionOk="0">
                  <a:moveTo>
                    <a:pt x="9105" y="6"/>
                  </a:moveTo>
                  <a:cubicBezTo>
                    <a:pt x="7285" y="65"/>
                    <a:pt x="5468" y="611"/>
                    <a:pt x="3888" y="1688"/>
                  </a:cubicBezTo>
                  <a:cubicBezTo>
                    <a:pt x="-325" y="4560"/>
                    <a:pt x="-1262" y="10111"/>
                    <a:pt x="1805" y="14057"/>
                  </a:cubicBezTo>
                  <a:cubicBezTo>
                    <a:pt x="4439" y="17445"/>
                    <a:pt x="9304" y="18637"/>
                    <a:pt x="13373" y="16896"/>
                  </a:cubicBezTo>
                  <a:lnTo>
                    <a:pt x="13665" y="16773"/>
                  </a:lnTo>
                  <a:lnTo>
                    <a:pt x="13826" y="17025"/>
                  </a:lnTo>
                  <a:cubicBezTo>
                    <a:pt x="13840" y="17046"/>
                    <a:pt x="13850" y="17060"/>
                    <a:pt x="13862" y="17075"/>
                  </a:cubicBezTo>
                  <a:lnTo>
                    <a:pt x="17312" y="21507"/>
                  </a:lnTo>
                  <a:cubicBezTo>
                    <a:pt x="18351" y="20932"/>
                    <a:pt x="19362" y="20301"/>
                    <a:pt x="20338" y="19601"/>
                  </a:cubicBezTo>
                  <a:lnTo>
                    <a:pt x="16811" y="15068"/>
                  </a:lnTo>
                  <a:cubicBezTo>
                    <a:pt x="16783" y="15033"/>
                    <a:pt x="16753" y="15003"/>
                    <a:pt x="16721" y="14973"/>
                  </a:cubicBezTo>
                  <a:lnTo>
                    <a:pt x="16494" y="14755"/>
                  </a:lnTo>
                  <a:lnTo>
                    <a:pt x="16697" y="14521"/>
                  </a:lnTo>
                  <a:cubicBezTo>
                    <a:pt x="19481" y="11400"/>
                    <a:pt x="19646" y="6926"/>
                    <a:pt x="17091" y="3639"/>
                  </a:cubicBezTo>
                  <a:cubicBezTo>
                    <a:pt x="15174" y="1173"/>
                    <a:pt x="12138" y="-93"/>
                    <a:pt x="9105" y="6"/>
                  </a:cubicBezTo>
                  <a:close/>
                  <a:moveTo>
                    <a:pt x="9135" y="1850"/>
                  </a:moveTo>
                  <a:cubicBezTo>
                    <a:pt x="9623" y="1832"/>
                    <a:pt x="10115" y="1861"/>
                    <a:pt x="10609" y="1934"/>
                  </a:cubicBezTo>
                  <a:cubicBezTo>
                    <a:pt x="12584" y="2225"/>
                    <a:pt x="14318" y="3213"/>
                    <a:pt x="15491" y="4723"/>
                  </a:cubicBezTo>
                  <a:cubicBezTo>
                    <a:pt x="17917" y="7844"/>
                    <a:pt x="17183" y="12232"/>
                    <a:pt x="13850" y="14504"/>
                  </a:cubicBezTo>
                  <a:cubicBezTo>
                    <a:pt x="12525" y="15407"/>
                    <a:pt x="10983" y="15845"/>
                    <a:pt x="9457" y="15845"/>
                  </a:cubicBezTo>
                  <a:cubicBezTo>
                    <a:pt x="7146" y="15845"/>
                    <a:pt x="4866" y="14847"/>
                    <a:pt x="3405" y="12967"/>
                  </a:cubicBezTo>
                  <a:cubicBezTo>
                    <a:pt x="979" y="9846"/>
                    <a:pt x="1713" y="5458"/>
                    <a:pt x="5046" y="3186"/>
                  </a:cubicBezTo>
                  <a:cubicBezTo>
                    <a:pt x="6255" y="2362"/>
                    <a:pt x="7670" y="1904"/>
                    <a:pt x="9135" y="1850"/>
                  </a:cubicBezTo>
                  <a:close/>
                </a:path>
              </a:pathLst>
            </a:custGeom>
            <a:solidFill>
              <a:srgbClr val="498972"/>
            </a:solidFill>
            <a:ln w="12700" cap="flat">
              <a:noFill/>
              <a:miter lim="400000"/>
            </a:ln>
            <a:effectLst/>
          </p:spPr>
          <p:txBody>
            <a:bodyPr wrap="square" lIns="50800" tIns="50800" rIns="50800" bIns="50800" numCol="1" anchor="ctr">
              <a:noAutofit/>
            </a:bodyP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grpSp>
      <p:sp>
        <p:nvSpPr>
          <p:cNvPr id="120" name="圓形"/>
          <p:cNvSpPr/>
          <p:nvPr/>
        </p:nvSpPr>
        <p:spPr>
          <a:xfrm>
            <a:off x="5283200" y="1771650"/>
            <a:ext cx="1762739" cy="1762739"/>
          </a:xfrm>
          <a:prstGeom prst="ellipse">
            <a:avLst/>
          </a:prstGeom>
          <a:solidFill>
            <a:srgbClr val="99DDC6"/>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22" name="開啟 Jupyter Notebook"/>
          <p:cNvSpPr txBox="1">
            <a:spLocks noGrp="1"/>
          </p:cNvSpPr>
          <p:nvPr>
            <p:ph type="body" sz="quarter" idx="15"/>
          </p:nvPr>
        </p:nvSpPr>
        <p:spPr>
          <a:xfrm>
            <a:off x="979947" y="4505146"/>
            <a:ext cx="10369364" cy="890500"/>
          </a:xfrm>
          <a:prstGeom prst="rect">
            <a:avLst/>
          </a:prstGeom>
        </p:spPr>
        <p:txBody>
          <a:bodyPr anchor="ctr">
            <a:spAutoFit/>
          </a:bodyPr>
          <a:lstStyle>
            <a:lvl1pPr marL="0" indent="0" algn="ctr">
              <a:lnSpc>
                <a:spcPct val="80000"/>
              </a:lnSpc>
              <a:spcBef>
                <a:spcPts val="0"/>
              </a:spcBef>
              <a:buSzTx/>
              <a:buNone/>
              <a:defRPr sz="6400" b="1" i="0" spc="-128">
                <a:solidFill>
                  <a:srgbClr val="FFFBE9">
                    <a:alpha val="77331"/>
                  </a:srgbClr>
                </a:solidFill>
                <a:latin typeface="Microsoft JhengHei" panose="020B0604030504040204" pitchFamily="34" charset="-120"/>
                <a:ea typeface="Microsoft JhengHei" panose="020B0604030504040204" pitchFamily="34" charset="-120"/>
              </a:defRPr>
            </a:lvl1pPr>
          </a:lstStyle>
          <a:p>
            <a:r>
              <a:rPr dirty="0" err="1"/>
              <a:t>開啟</a:t>
            </a:r>
            <a:r>
              <a:rPr dirty="0"/>
              <a:t> </a:t>
            </a:r>
            <a:r>
              <a:rPr dirty="0" err="1"/>
              <a:t>Jupyter</a:t>
            </a:r>
            <a:r>
              <a:rPr dirty="0"/>
              <a:t> Notebook</a:t>
            </a:r>
          </a:p>
        </p:txBody>
      </p:sp>
      <p:sp>
        <p:nvSpPr>
          <p:cNvPr id="123" name="冒險05"/>
          <p:cNvSpPr txBox="1">
            <a:spLocks noGrp="1"/>
          </p:cNvSpPr>
          <p:nvPr>
            <p:ph type="body" sz="quarter" idx="16"/>
          </p:nvPr>
        </p:nvSpPr>
        <p:spPr>
          <a:xfrm>
            <a:off x="1570646" y="651241"/>
            <a:ext cx="9630811" cy="471924"/>
          </a:xfrm>
          <a:prstGeom prst="rect">
            <a:avLst/>
          </a:prstGeom>
        </p:spPr>
        <p:txBody>
          <a:bodyPr anchor="ctr">
            <a:spAutoFit/>
          </a:bodyPr>
          <a:lstStyle>
            <a:lvl1pPr marL="0" indent="0">
              <a:lnSpc>
                <a:spcPct val="80000"/>
              </a:lnSpc>
              <a:spcBef>
                <a:spcPts val="0"/>
              </a:spcBef>
              <a:buSzTx/>
              <a:buNone/>
              <a:defRPr sz="3000" b="1" i="0" spc="-60">
                <a:solidFill>
                  <a:srgbClr val="E5504C"/>
                </a:solidFill>
                <a:latin typeface="Microsoft JhengHei" panose="020B0604030504040204" pitchFamily="34" charset="-120"/>
                <a:ea typeface="Microsoft JhengHei" panose="020B0604030504040204" pitchFamily="34" charset="-120"/>
              </a:defRPr>
            </a:lvl1pPr>
          </a:lstStyle>
          <a:p>
            <a:r>
              <a:rPr dirty="0"/>
              <a:t>冒險05</a:t>
            </a:r>
          </a:p>
        </p:txBody>
      </p:sp>
      <p:pic>
        <p:nvPicPr>
          <p:cNvPr id="3" name="圖片 2">
            <a:extLst>
              <a:ext uri="{FF2B5EF4-FFF2-40B4-BE49-F238E27FC236}">
                <a16:creationId xmlns="" xmlns:a16="http://schemas.microsoft.com/office/drawing/2014/main" id="{FFB273EB-AD95-4363-B438-1731E0C722A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624372" y="1877343"/>
            <a:ext cx="1080394" cy="1657046"/>
          </a:xfrm>
          <a:prstGeom prst="rect">
            <a:avLst/>
          </a:prstGeom>
        </p:spPr>
      </p:pic>
    </p:spTree>
    <p:extLst>
      <p:ext uri="{BB962C8B-B14F-4D97-AF65-F5344CB8AC3E}">
        <p14:creationId xmlns:p14="http://schemas.microsoft.com/office/powerpoint/2010/main" val="3582612599"/>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BE9"/>
        </a:solidFill>
        <a:effectLst/>
      </p:bgPr>
    </p:bg>
    <p:spTree>
      <p:nvGrpSpPr>
        <p:cNvPr id="1" name=""/>
        <p:cNvGrpSpPr/>
        <p:nvPr/>
      </p:nvGrpSpPr>
      <p:grpSpPr>
        <a:xfrm>
          <a:off x="0" y="0"/>
          <a:ext cx="0" cy="0"/>
          <a:chOff x="0" y="0"/>
          <a:chExt cx="0" cy="0"/>
        </a:xfrm>
      </p:grpSpPr>
      <p:sp>
        <p:nvSpPr>
          <p:cNvPr id="2" name="矩形"/>
          <p:cNvSpPr/>
          <p:nvPr/>
        </p:nvSpPr>
        <p:spPr>
          <a:xfrm>
            <a:off x="432" y="6366739"/>
            <a:ext cx="12328397" cy="489966"/>
          </a:xfrm>
          <a:prstGeom prst="rect">
            <a:avLst/>
          </a:prstGeom>
          <a:solidFill>
            <a:srgbClr val="F3722C"/>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3" name="幻燈片編號"/>
          <p:cNvSpPr txBox="1">
            <a:spLocks noGrp="1"/>
          </p:cNvSpPr>
          <p:nvPr>
            <p:ph type="sldNum" sz="quarter" idx="2"/>
          </p:nvPr>
        </p:nvSpPr>
        <p:spPr>
          <a:xfrm>
            <a:off x="11678584" y="6387707"/>
            <a:ext cx="384721" cy="379591"/>
          </a:xfrm>
          <a:prstGeom prst="rect">
            <a:avLst/>
          </a:prstGeom>
          <a:ln w="12700">
            <a:miter lim="400000"/>
          </a:ln>
        </p:spPr>
        <p:txBody>
          <a:bodyPr wrap="none" lIns="50800" tIns="50800" rIns="50800" bIns="50800" anchor="b">
            <a:spAutoFit/>
          </a:bodyPr>
          <a:lstStyle>
            <a:lvl1pPr algn="ctr" defTabSz="292100">
              <a:lnSpc>
                <a:spcPct val="100000"/>
              </a:lnSpc>
              <a:spcBef>
                <a:spcPts val="0"/>
              </a:spcBef>
              <a:defRPr sz="1800">
                <a:solidFill>
                  <a:srgbClr val="FFFFFF">
                    <a:alpha val="88419"/>
                  </a:srgbClr>
                </a:solidFill>
              </a:defRPr>
            </a:lvl1pPr>
          </a:lstStyle>
          <a:p>
            <a:fld id="{86CB4B4D-7CA3-9044-876B-883B54F8677D}" type="slidenum">
              <a:t>‹#›</a:t>
            </a:fld>
            <a:endParaRPr/>
          </a:p>
        </p:txBody>
      </p:sp>
      <p:sp>
        <p:nvSpPr>
          <p:cNvPr id="4" name="幻燈片標題"/>
          <p:cNvSpPr txBox="1">
            <a:spLocks noGrp="1"/>
          </p:cNvSpPr>
          <p:nvPr>
            <p:ph type="title"/>
          </p:nvPr>
        </p:nvSpPr>
        <p:spPr>
          <a:xfrm>
            <a:off x="603250" y="539750"/>
            <a:ext cx="5238750" cy="7175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幻燈片標題</a:t>
            </a:r>
          </a:p>
        </p:txBody>
      </p:sp>
      <p:sp>
        <p:nvSpPr>
          <p:cNvPr id="5" name="內文層級一…"/>
          <p:cNvSpPr txBox="1">
            <a:spLocks noGrp="1"/>
          </p:cNvSpPr>
          <p:nvPr>
            <p:ph type="body" idx="1"/>
          </p:nvPr>
        </p:nvSpPr>
        <p:spPr>
          <a:xfrm>
            <a:off x="603250" y="2124252"/>
            <a:ext cx="5238750" cy="41280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幻燈片項目符號文字</a:t>
            </a:r>
          </a:p>
          <a:p>
            <a:pPr lvl="1"/>
            <a:endParaRPr/>
          </a:p>
          <a:p>
            <a:pPr lvl="2"/>
            <a:endParaRPr/>
          </a:p>
          <a:p>
            <a:pPr lvl="3"/>
            <a:endParaRPr/>
          </a:p>
          <a:p>
            <a:pPr lvl="4"/>
            <a:endParaRPr/>
          </a:p>
        </p:txBody>
      </p:sp>
      <p:sp>
        <p:nvSpPr>
          <p:cNvPr id="6" name="文字方塊 5">
            <a:extLst>
              <a:ext uri="{FF2B5EF4-FFF2-40B4-BE49-F238E27FC236}">
                <a16:creationId xmlns="" xmlns:a16="http://schemas.microsoft.com/office/drawing/2014/main" id="{F4B5DA7F-0C68-4220-9A45-2A827B3B3017}"/>
              </a:ext>
            </a:extLst>
          </p:cNvPr>
          <p:cNvSpPr txBox="1"/>
          <p:nvPr userDrawn="1"/>
        </p:nvSpPr>
        <p:spPr>
          <a:xfrm>
            <a:off x="69388" y="6167469"/>
            <a:ext cx="7082526" cy="65094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lvl="0" indent="0" algn="l" defTabSz="1219169" rtl="0" eaLnBrk="1" fontAlgn="auto" latinLnBrk="0" hangingPunct="0">
              <a:lnSpc>
                <a:spcPct val="110000"/>
              </a:lnSpc>
              <a:spcBef>
                <a:spcPts val="2250"/>
              </a:spcBef>
              <a:spcAft>
                <a:spcPts val="0"/>
              </a:spcAft>
              <a:buClrTx/>
              <a:buSzTx/>
              <a:buFontTx/>
              <a:buNone/>
              <a:tabLst/>
              <a:defRPr/>
            </a:pPr>
            <a:r>
              <a:rPr lang="en-US" altLang="zh-TW" sz="1800" b="1" i="0" dirty="0">
                <a:solidFill>
                  <a:schemeClr val="bg1"/>
                </a:solidFill>
                <a:latin typeface="Microsoft JhengHei" panose="020B0604030504040204" pitchFamily="34" charset="-120"/>
                <a:ea typeface="Microsoft JhengHei" panose="020B0604030504040204" pitchFamily="34" charset="-120"/>
              </a:rPr>
              <a:t>《</a:t>
            </a:r>
            <a:r>
              <a:rPr lang="zh-TW" altLang="en-US" sz="1800" b="1" i="0" dirty="0">
                <a:solidFill>
                  <a:schemeClr val="bg1"/>
                </a:solidFill>
                <a:latin typeface="Microsoft JhengHei" panose="020B0604030504040204" pitchFamily="34" charset="-120"/>
                <a:ea typeface="Microsoft JhengHei" panose="020B0604030504040204" pitchFamily="34" charset="-120"/>
              </a:rPr>
              <a:t>少年</a:t>
            </a:r>
            <a:r>
              <a:rPr lang="en-US" altLang="zh-TW" sz="1800" b="1" i="0" dirty="0" err="1">
                <a:solidFill>
                  <a:schemeClr val="bg1"/>
                </a:solidFill>
                <a:latin typeface="Microsoft JhengHei" panose="020B0604030504040204" pitchFamily="34" charset="-120"/>
                <a:ea typeface="Microsoft JhengHei" panose="020B0604030504040204" pitchFamily="34" charset="-120"/>
              </a:rPr>
              <a:t>Py</a:t>
            </a:r>
            <a:r>
              <a:rPr lang="zh-TW" altLang="en-US" sz="1800" b="1" i="0" dirty="0">
                <a:solidFill>
                  <a:schemeClr val="bg1"/>
                </a:solidFill>
                <a:latin typeface="Microsoft JhengHei" panose="020B0604030504040204" pitchFamily="34" charset="-120"/>
                <a:ea typeface="Microsoft JhengHei" panose="020B0604030504040204" pitchFamily="34" charset="-120"/>
              </a:rPr>
              <a:t>的大冒險</a:t>
            </a:r>
            <a:r>
              <a:rPr lang="en-US" altLang="zh-TW" sz="1800" b="1" i="0" dirty="0">
                <a:solidFill>
                  <a:schemeClr val="bg1"/>
                </a:solidFill>
                <a:latin typeface="Microsoft JhengHei" panose="020B0604030504040204" pitchFamily="34" charset="-120"/>
                <a:ea typeface="Microsoft JhengHei" panose="020B0604030504040204" pitchFamily="34" charset="-120"/>
              </a:rPr>
              <a:t>-</a:t>
            </a:r>
            <a:r>
              <a:rPr lang="zh-TW" altLang="en-US" sz="1800" b="1" i="0" dirty="0">
                <a:solidFill>
                  <a:schemeClr val="bg1"/>
                </a:solidFill>
                <a:latin typeface="Microsoft JhengHei" panose="020B0604030504040204" pitchFamily="34" charset="-120"/>
                <a:ea typeface="Microsoft JhengHei" panose="020B0604030504040204" pitchFamily="34" charset="-120"/>
              </a:rPr>
              <a:t>成為</a:t>
            </a:r>
            <a:r>
              <a:rPr lang="en-US" altLang="zh-TW" sz="1800" b="1" i="0" dirty="0">
                <a:solidFill>
                  <a:schemeClr val="bg1"/>
                </a:solidFill>
                <a:latin typeface="Microsoft JhengHei" panose="020B0604030504040204" pitchFamily="34" charset="-120"/>
                <a:ea typeface="Microsoft JhengHei" panose="020B0604030504040204" pitchFamily="34" charset="-120"/>
              </a:rPr>
              <a:t>Python AI </a:t>
            </a:r>
            <a:r>
              <a:rPr lang="zh-TW" altLang="en-US" sz="1800" b="1" i="0" dirty="0">
                <a:solidFill>
                  <a:schemeClr val="bg1"/>
                </a:solidFill>
                <a:latin typeface="Microsoft JhengHei" panose="020B0604030504040204" pitchFamily="34" charset="-120"/>
                <a:ea typeface="Microsoft JhengHei" panose="020B0604030504040204" pitchFamily="34" charset="-120"/>
              </a:rPr>
              <a:t>深度學習達人的第一門課</a:t>
            </a:r>
            <a:r>
              <a:rPr lang="en-US" altLang="zh-TW" sz="1800" b="1" i="0" dirty="0">
                <a:solidFill>
                  <a:schemeClr val="bg1"/>
                </a:solidFill>
                <a:latin typeface="Microsoft JhengHei" panose="020B0604030504040204" pitchFamily="34" charset="-120"/>
                <a:ea typeface="Microsoft JhengHei" panose="020B0604030504040204" pitchFamily="34" charset="-120"/>
              </a:rPr>
              <a:t>》</a:t>
            </a:r>
            <a:r>
              <a:rPr lang="en-US" altLang="zh-TW" sz="1800" b="1" i="0" dirty="0" smtClean="0">
                <a:solidFill>
                  <a:schemeClr val="bg1"/>
                </a:solidFill>
                <a:latin typeface="Microsoft JhengHei" panose="020B0604030504040204" pitchFamily="34" charset="-120"/>
                <a:ea typeface="Microsoft JhengHei" panose="020B0604030504040204" pitchFamily="34" charset="-120"/>
              </a:rPr>
              <a:t>III-33</a:t>
            </a:r>
            <a:endParaRPr lang="en-US" altLang="zh-TW" sz="1800" b="1" i="0" dirty="0">
              <a:solidFill>
                <a:schemeClr val="bg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69227372"/>
      </p:ext>
    </p:extLst>
  </p:cSld>
  <p:clrMap bg1="lt1" tx1="dk1" bg2="lt2" tx2="dk2" accent1="accent1" accent2="accent2" accent3="accent3" accent4="accent4" accent5="accent5" accent6="accent6" hlink="hlink" folHlink="folHlink"/>
  <p:sldLayoutIdLst>
    <p:sldLayoutId id="2147483728" r:id="rId1"/>
    <p:sldLayoutId id="2147483734" r:id="rId2"/>
    <p:sldLayoutId id="2147483729" r:id="rId3"/>
    <p:sldLayoutId id="2147483731" r:id="rId4"/>
    <p:sldLayoutId id="2147483732" r:id="rId5"/>
    <p:sldLayoutId id="2147483733" r:id="rId6"/>
  </p:sldLayoutIdLst>
  <p:transition spd="med"/>
  <p:txStyles>
    <p:titleStyle>
      <a:lvl1pPr marL="0" marR="0" indent="0" algn="l" defTabSz="1219169" rtl="0" latinLnBrk="0">
        <a:lnSpc>
          <a:spcPct val="80000"/>
        </a:lnSpc>
        <a:spcBef>
          <a:spcPts val="0"/>
        </a:spcBef>
        <a:spcAft>
          <a:spcPts val="0"/>
        </a:spcAft>
        <a:buClrTx/>
        <a:buSzTx/>
        <a:buFontTx/>
        <a:buNone/>
        <a:tabLst/>
        <a:defRPr sz="3000" b="0" i="0" u="none" strike="noStrike" cap="none" spc="-60" baseline="0">
          <a:solidFill>
            <a:srgbClr val="E5504C"/>
          </a:solidFill>
          <a:uFillTx/>
          <a:latin typeface="+mn-lt"/>
          <a:ea typeface="+mn-ea"/>
          <a:cs typeface="+mn-cs"/>
          <a:sym typeface="Microsoft Sans Serif"/>
        </a:defRPr>
      </a:lvl1pPr>
      <a:lvl2pPr marL="0" marR="0" indent="0" algn="l" defTabSz="1219169" rtl="0" latinLnBrk="0">
        <a:lnSpc>
          <a:spcPct val="80000"/>
        </a:lnSpc>
        <a:spcBef>
          <a:spcPts val="0"/>
        </a:spcBef>
        <a:spcAft>
          <a:spcPts val="0"/>
        </a:spcAft>
        <a:buClrTx/>
        <a:buSzTx/>
        <a:buFontTx/>
        <a:buNone/>
        <a:tabLst/>
        <a:defRPr sz="3000" b="0" i="0" u="none" strike="noStrike" cap="none" spc="-60" baseline="0">
          <a:solidFill>
            <a:srgbClr val="E5504C"/>
          </a:solidFill>
          <a:uFillTx/>
          <a:latin typeface="+mn-lt"/>
          <a:ea typeface="+mn-ea"/>
          <a:cs typeface="+mn-cs"/>
          <a:sym typeface="Microsoft Sans Serif"/>
        </a:defRPr>
      </a:lvl2pPr>
      <a:lvl3pPr marL="0" marR="0" indent="0" algn="l" defTabSz="1219169" rtl="0" latinLnBrk="0">
        <a:lnSpc>
          <a:spcPct val="80000"/>
        </a:lnSpc>
        <a:spcBef>
          <a:spcPts val="0"/>
        </a:spcBef>
        <a:spcAft>
          <a:spcPts val="0"/>
        </a:spcAft>
        <a:buClrTx/>
        <a:buSzTx/>
        <a:buFontTx/>
        <a:buNone/>
        <a:tabLst/>
        <a:defRPr sz="3000" b="0" i="0" u="none" strike="noStrike" cap="none" spc="-60" baseline="0">
          <a:solidFill>
            <a:srgbClr val="E5504C"/>
          </a:solidFill>
          <a:uFillTx/>
          <a:latin typeface="+mn-lt"/>
          <a:ea typeface="+mn-ea"/>
          <a:cs typeface="+mn-cs"/>
          <a:sym typeface="Microsoft Sans Serif"/>
        </a:defRPr>
      </a:lvl3pPr>
      <a:lvl4pPr marL="0" marR="0" indent="0" algn="l" defTabSz="1219169" rtl="0" latinLnBrk="0">
        <a:lnSpc>
          <a:spcPct val="80000"/>
        </a:lnSpc>
        <a:spcBef>
          <a:spcPts val="0"/>
        </a:spcBef>
        <a:spcAft>
          <a:spcPts val="0"/>
        </a:spcAft>
        <a:buClrTx/>
        <a:buSzTx/>
        <a:buFontTx/>
        <a:buNone/>
        <a:tabLst/>
        <a:defRPr sz="3000" b="0" i="0" u="none" strike="noStrike" cap="none" spc="-60" baseline="0">
          <a:solidFill>
            <a:srgbClr val="E5504C"/>
          </a:solidFill>
          <a:uFillTx/>
          <a:latin typeface="+mn-lt"/>
          <a:ea typeface="+mn-ea"/>
          <a:cs typeface="+mn-cs"/>
          <a:sym typeface="Microsoft Sans Serif"/>
        </a:defRPr>
      </a:lvl4pPr>
      <a:lvl5pPr marL="0" marR="0" indent="0" algn="l" defTabSz="1219169" rtl="0" latinLnBrk="0">
        <a:lnSpc>
          <a:spcPct val="80000"/>
        </a:lnSpc>
        <a:spcBef>
          <a:spcPts val="0"/>
        </a:spcBef>
        <a:spcAft>
          <a:spcPts val="0"/>
        </a:spcAft>
        <a:buClrTx/>
        <a:buSzTx/>
        <a:buFontTx/>
        <a:buNone/>
        <a:tabLst/>
        <a:defRPr sz="3000" b="0" i="0" u="none" strike="noStrike" cap="none" spc="-60" baseline="0">
          <a:solidFill>
            <a:srgbClr val="E5504C"/>
          </a:solidFill>
          <a:uFillTx/>
          <a:latin typeface="+mn-lt"/>
          <a:ea typeface="+mn-ea"/>
          <a:cs typeface="+mn-cs"/>
          <a:sym typeface="Microsoft Sans Serif"/>
        </a:defRPr>
      </a:lvl5pPr>
      <a:lvl6pPr marL="0" marR="0" indent="0" algn="l" defTabSz="1219169" rtl="0" latinLnBrk="0">
        <a:lnSpc>
          <a:spcPct val="80000"/>
        </a:lnSpc>
        <a:spcBef>
          <a:spcPts val="0"/>
        </a:spcBef>
        <a:spcAft>
          <a:spcPts val="0"/>
        </a:spcAft>
        <a:buClrTx/>
        <a:buSzTx/>
        <a:buFontTx/>
        <a:buNone/>
        <a:tabLst/>
        <a:defRPr sz="3000" b="0" i="0" u="none" strike="noStrike" cap="none" spc="-60" baseline="0">
          <a:solidFill>
            <a:srgbClr val="E5504C"/>
          </a:solidFill>
          <a:uFillTx/>
          <a:latin typeface="+mn-lt"/>
          <a:ea typeface="+mn-ea"/>
          <a:cs typeface="+mn-cs"/>
          <a:sym typeface="Microsoft Sans Serif"/>
        </a:defRPr>
      </a:lvl6pPr>
      <a:lvl7pPr marL="0" marR="0" indent="0" algn="l" defTabSz="1219169" rtl="0" latinLnBrk="0">
        <a:lnSpc>
          <a:spcPct val="80000"/>
        </a:lnSpc>
        <a:spcBef>
          <a:spcPts val="0"/>
        </a:spcBef>
        <a:spcAft>
          <a:spcPts val="0"/>
        </a:spcAft>
        <a:buClrTx/>
        <a:buSzTx/>
        <a:buFontTx/>
        <a:buNone/>
        <a:tabLst/>
        <a:defRPr sz="3000" b="0" i="0" u="none" strike="noStrike" cap="none" spc="-60" baseline="0">
          <a:solidFill>
            <a:srgbClr val="E5504C"/>
          </a:solidFill>
          <a:uFillTx/>
          <a:latin typeface="+mn-lt"/>
          <a:ea typeface="+mn-ea"/>
          <a:cs typeface="+mn-cs"/>
          <a:sym typeface="Microsoft Sans Serif"/>
        </a:defRPr>
      </a:lvl7pPr>
      <a:lvl8pPr marL="0" marR="0" indent="0" algn="l" defTabSz="1219169" rtl="0" latinLnBrk="0">
        <a:lnSpc>
          <a:spcPct val="80000"/>
        </a:lnSpc>
        <a:spcBef>
          <a:spcPts val="0"/>
        </a:spcBef>
        <a:spcAft>
          <a:spcPts val="0"/>
        </a:spcAft>
        <a:buClrTx/>
        <a:buSzTx/>
        <a:buFontTx/>
        <a:buNone/>
        <a:tabLst/>
        <a:defRPr sz="3000" b="0" i="0" u="none" strike="noStrike" cap="none" spc="-60" baseline="0">
          <a:solidFill>
            <a:srgbClr val="E5504C"/>
          </a:solidFill>
          <a:uFillTx/>
          <a:latin typeface="+mn-lt"/>
          <a:ea typeface="+mn-ea"/>
          <a:cs typeface="+mn-cs"/>
          <a:sym typeface="Microsoft Sans Serif"/>
        </a:defRPr>
      </a:lvl8pPr>
      <a:lvl9pPr marL="0" marR="0" indent="0" algn="l" defTabSz="1219169" rtl="0" latinLnBrk="0">
        <a:lnSpc>
          <a:spcPct val="80000"/>
        </a:lnSpc>
        <a:spcBef>
          <a:spcPts val="0"/>
        </a:spcBef>
        <a:spcAft>
          <a:spcPts val="0"/>
        </a:spcAft>
        <a:buClrTx/>
        <a:buSzTx/>
        <a:buFontTx/>
        <a:buNone/>
        <a:tabLst/>
        <a:defRPr sz="3000" b="0" i="0" u="none" strike="noStrike" cap="none" spc="-60" baseline="0">
          <a:solidFill>
            <a:srgbClr val="E5504C"/>
          </a:solidFill>
          <a:uFillTx/>
          <a:latin typeface="+mn-lt"/>
          <a:ea typeface="+mn-ea"/>
          <a:cs typeface="+mn-cs"/>
          <a:sym typeface="Microsoft Sans Serif"/>
        </a:defRPr>
      </a:lvl9pPr>
    </p:titleStyle>
    <p:bodyStyle>
      <a:lvl1pPr marL="304800" marR="0" indent="-304800" algn="l" defTabSz="1219169" rtl="0" latinLnBrk="0">
        <a:lnSpc>
          <a:spcPct val="11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Microsoft Sans Serif"/>
        </a:defRPr>
      </a:lvl1pPr>
      <a:lvl2pPr marL="609600" marR="0" indent="-304800" algn="l" defTabSz="1219169" rtl="0" latinLnBrk="0">
        <a:lnSpc>
          <a:spcPct val="11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Microsoft Sans Serif"/>
        </a:defRPr>
      </a:lvl2pPr>
      <a:lvl3pPr marL="914400" marR="0" indent="-304800" algn="l" defTabSz="1219169" rtl="0" latinLnBrk="0">
        <a:lnSpc>
          <a:spcPct val="11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Microsoft Sans Serif"/>
        </a:defRPr>
      </a:lvl3pPr>
      <a:lvl4pPr marL="1219200" marR="0" indent="-304800" algn="l" defTabSz="1219169" rtl="0" latinLnBrk="0">
        <a:lnSpc>
          <a:spcPct val="11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Microsoft Sans Serif"/>
        </a:defRPr>
      </a:lvl4pPr>
      <a:lvl5pPr marL="1524000" marR="0" indent="-304800" algn="l" defTabSz="1219169" rtl="0" latinLnBrk="0">
        <a:lnSpc>
          <a:spcPct val="11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Microsoft Sans Serif"/>
        </a:defRPr>
      </a:lvl5pPr>
      <a:lvl6pPr marL="1828800" marR="0" indent="-304800" algn="l" defTabSz="1219169" rtl="0" latinLnBrk="0">
        <a:lnSpc>
          <a:spcPct val="11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Microsoft Sans Serif"/>
        </a:defRPr>
      </a:lvl6pPr>
      <a:lvl7pPr marL="2133600" marR="0" indent="-304800" algn="l" defTabSz="1219169" rtl="0" latinLnBrk="0">
        <a:lnSpc>
          <a:spcPct val="11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Microsoft Sans Serif"/>
        </a:defRPr>
      </a:lvl7pPr>
      <a:lvl8pPr marL="2438400" marR="0" indent="-304800" algn="l" defTabSz="1219169" rtl="0" latinLnBrk="0">
        <a:lnSpc>
          <a:spcPct val="11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Microsoft Sans Serif"/>
        </a:defRPr>
      </a:lvl8pPr>
      <a:lvl9pPr marL="2743200" marR="0" indent="-304800" algn="l" defTabSz="1219169" rtl="0" latinLnBrk="0">
        <a:lnSpc>
          <a:spcPct val="11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Microsoft Sans Serif"/>
        </a:defRPr>
      </a:lvl9pPr>
    </p:bodyStyle>
    <p:otherStyle>
      <a:lvl1pPr marL="0" marR="0" indent="0" algn="ctr" defTabSz="2921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Microsoft Sans Serif"/>
        </a:defRPr>
      </a:lvl1pPr>
      <a:lvl2pPr marL="0" marR="0" indent="0" algn="ctr" defTabSz="2921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Microsoft Sans Serif"/>
        </a:defRPr>
      </a:lvl2pPr>
      <a:lvl3pPr marL="0" marR="0" indent="0" algn="ctr" defTabSz="2921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Microsoft Sans Serif"/>
        </a:defRPr>
      </a:lvl3pPr>
      <a:lvl4pPr marL="0" marR="0" indent="0" algn="ctr" defTabSz="2921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Microsoft Sans Serif"/>
        </a:defRPr>
      </a:lvl4pPr>
      <a:lvl5pPr marL="0" marR="0" indent="0" algn="ctr" defTabSz="2921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Microsoft Sans Serif"/>
        </a:defRPr>
      </a:lvl5pPr>
      <a:lvl6pPr marL="0" marR="0" indent="0" algn="ctr" defTabSz="2921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Microsoft Sans Serif"/>
        </a:defRPr>
      </a:lvl6pPr>
      <a:lvl7pPr marL="0" marR="0" indent="0" algn="ctr" defTabSz="2921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Microsoft Sans Serif"/>
        </a:defRPr>
      </a:lvl7pPr>
      <a:lvl8pPr marL="0" marR="0" indent="0" algn="ctr" defTabSz="2921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Microsoft Sans Serif"/>
        </a:defRPr>
      </a:lvl8pPr>
      <a:lvl9pPr marL="0" marR="0" indent="0" algn="ctr" defTabSz="2921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Microsoft Sans Serif"/>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33.png"/><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幻燈片編號"/>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0" marR="0" lvl="0" indent="0" algn="ctr" defTabSz="292100" rtl="0" eaLnBrk="1" fontAlgn="auto" latinLnBrk="0" hangingPunct="0">
              <a:lnSpc>
                <a:spcPct val="100000"/>
              </a:lnSpc>
              <a:spcBef>
                <a:spcPts val="0"/>
              </a:spcBef>
              <a:spcAft>
                <a:spcPts val="0"/>
              </a:spcAft>
              <a:buClrTx/>
              <a:buSzTx/>
              <a:buFontTx/>
              <a:buNone/>
              <a:tabLst/>
              <a:defRPr/>
            </a:pPr>
            <a:fld id="{86CB4B4D-7CA3-9044-876B-883B54F8677D}" type="slidenum">
              <a:rPr kumimoji="0" sz="1800" b="1" i="0" u="none" strike="noStrike" kern="0" cap="none" spc="0" normalizeH="0" baseline="0" noProof="0">
                <a:ln>
                  <a:noFill/>
                </a:ln>
                <a:solidFill>
                  <a:srgbClr val="FFFFFF">
                    <a:alpha val="88419"/>
                  </a:srgbClr>
                </a:solidFill>
                <a:effectLst/>
                <a:uLnTx/>
                <a:uFillTx/>
                <a:latin typeface="Microsoft JhengHei" panose="020B0604030504040204" pitchFamily="34" charset="-120"/>
                <a:ea typeface="Microsoft JhengHei" panose="020B0604030504040204" pitchFamily="34" charset="-120"/>
                <a:cs typeface="Microsoft Sans Serif"/>
                <a:sym typeface="Microsoft Sans Serif"/>
              </a:rPr>
              <a:pPr marL="0" marR="0" lvl="0" indent="0" algn="ctr" defTabSz="292100" rtl="0" eaLnBrk="1" fontAlgn="auto" latinLnBrk="0" hangingPunct="0">
                <a:lnSpc>
                  <a:spcPct val="100000"/>
                </a:lnSpc>
                <a:spcBef>
                  <a:spcPts val="0"/>
                </a:spcBef>
                <a:spcAft>
                  <a:spcPts val="0"/>
                </a:spcAft>
                <a:buClrTx/>
                <a:buSzTx/>
                <a:buFontTx/>
                <a:buNone/>
                <a:tabLst/>
                <a:defRPr/>
              </a:pPr>
              <a:t>1</a:t>
            </a:fld>
            <a:endParaRPr kumimoji="0" sz="1800" b="1" i="0" u="none" strike="noStrike" kern="0" cap="none" spc="0" normalizeH="0" baseline="0" noProof="0" dirty="0">
              <a:ln>
                <a:noFill/>
              </a:ln>
              <a:solidFill>
                <a:srgbClr val="FFFFFF">
                  <a:alpha val="88419"/>
                </a:srgbClr>
              </a:solidFill>
              <a:effectLst/>
              <a:uLnTx/>
              <a:uFillTx/>
              <a:latin typeface="Microsoft JhengHei" panose="020B0604030504040204" pitchFamily="34" charset="-120"/>
              <a:ea typeface="Microsoft JhengHei" panose="020B0604030504040204" pitchFamily="34" charset="-120"/>
              <a:cs typeface="Microsoft Sans Serif"/>
              <a:sym typeface="Microsoft Sans Serif"/>
            </a:endParaRPr>
          </a:p>
        </p:txBody>
      </p:sp>
      <p:sp>
        <p:nvSpPr>
          <p:cNvPr id="159" name="安裝 Anaconda"/>
          <p:cNvSpPr txBox="1">
            <a:spLocks noGrp="1"/>
          </p:cNvSpPr>
          <p:nvPr>
            <p:ph type="body" sz="quarter" idx="15"/>
          </p:nvPr>
        </p:nvSpPr>
        <p:spPr>
          <a:xfrm>
            <a:off x="979947" y="4492835"/>
            <a:ext cx="10369364" cy="915122"/>
          </a:xfrm>
          <a:prstGeom prst="rect">
            <a:avLst/>
          </a:prstGeom>
        </p:spPr>
        <p:txBody>
          <a:bodyPr/>
          <a:lstStyle/>
          <a:p>
            <a:r>
              <a:rPr lang="en-US" altLang="zh-TW" sz="6600" dirty="0">
                <a:solidFill>
                  <a:srgbClr val="FFFFFF"/>
                </a:solidFill>
                <a:latin typeface="微軟正黑體" panose="020B0604030504040204" pitchFamily="34" charset="-120"/>
                <a:ea typeface="微軟正黑體" panose="020B0604030504040204" pitchFamily="34" charset="-120"/>
              </a:rPr>
              <a:t>Functional API </a:t>
            </a:r>
            <a:r>
              <a:rPr lang="zh-TW" altLang="en-US" sz="6600" dirty="0">
                <a:solidFill>
                  <a:srgbClr val="FFFFFF"/>
                </a:solidFill>
                <a:latin typeface="微軟正黑體" panose="020B0604030504040204" pitchFamily="34" charset="-120"/>
                <a:ea typeface="微軟正黑體" panose="020B0604030504040204" pitchFamily="34" charset="-120"/>
              </a:rPr>
              <a:t>介紹</a:t>
            </a:r>
            <a:endParaRPr lang="en-US" altLang="zh-TW" sz="6600" dirty="0">
              <a:solidFill>
                <a:srgbClr val="FFFFFF"/>
              </a:solidFill>
              <a:latin typeface="微軟正黑體" panose="020B0604030504040204" pitchFamily="34" charset="-120"/>
              <a:ea typeface="微軟正黑體" panose="020B0604030504040204" pitchFamily="34" charset="-120"/>
            </a:endParaRPr>
          </a:p>
        </p:txBody>
      </p:sp>
      <p:sp>
        <p:nvSpPr>
          <p:cNvPr id="160" name="冒險01"/>
          <p:cNvSpPr txBox="1">
            <a:spLocks noGrp="1"/>
          </p:cNvSpPr>
          <p:nvPr>
            <p:ph type="body" sz="quarter" idx="16"/>
          </p:nvPr>
        </p:nvSpPr>
        <p:spPr>
          <a:prstGeom prst="rect">
            <a:avLst/>
          </a:prstGeom>
        </p:spPr>
        <p:txBody>
          <a:bodyPr/>
          <a:lstStyle/>
          <a:p>
            <a:r>
              <a:rPr dirty="0" err="1" smtClean="0"/>
              <a:t>冒險</a:t>
            </a:r>
            <a:r>
              <a:rPr lang="en-US" altLang="zh-TW" dirty="0" err="1" smtClean="0"/>
              <a:t>33</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幻燈片編號">
            <a:extLst>
              <a:ext uri="{FF2B5EF4-FFF2-40B4-BE49-F238E27FC236}">
                <a16:creationId xmlns="" xmlns:a16="http://schemas.microsoft.com/office/drawing/2014/main" id="{966276DD-67A7-43C9-BB97-E7F231EC6A36}"/>
              </a:ext>
            </a:extLst>
          </p:cNvPr>
          <p:cNvSpPr txBox="1">
            <a:spLocks noGrp="1"/>
          </p:cNvSpPr>
          <p:nvPr>
            <p:ph type="sldNum" sz="quarter" idx="2"/>
          </p:nvPr>
        </p:nvSpPr>
        <p:spPr>
          <a:xfrm>
            <a:off x="11681789" y="6387706"/>
            <a:ext cx="378309" cy="37959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hangingPunct="0"/>
            <a:fld id="{86CB4B4D-7CA3-9044-876B-883B54F8677D}" type="slidenum">
              <a:rPr kern="0">
                <a:latin typeface="微軟正黑體" pitchFamily="34" charset="-120"/>
                <a:ea typeface="微軟正黑體" pitchFamily="34" charset="-120"/>
                <a:cs typeface="Microsoft Sans Serif"/>
                <a:sym typeface="Microsoft Sans Serif"/>
              </a:rPr>
              <a:pPr hangingPunct="0"/>
              <a:t>10</a:t>
            </a:fld>
            <a:endParaRPr kern="0" dirty="0">
              <a:latin typeface="微軟正黑體" pitchFamily="34" charset="-120"/>
              <a:ea typeface="微軟正黑體" pitchFamily="34" charset="-120"/>
              <a:cs typeface="Microsoft Sans Serif"/>
              <a:sym typeface="Microsoft Sans Serif"/>
            </a:endParaRPr>
          </a:p>
        </p:txBody>
      </p:sp>
      <p:sp>
        <p:nvSpPr>
          <p:cNvPr id="8" name="文字版面配置區 7">
            <a:extLst>
              <a:ext uri="{FF2B5EF4-FFF2-40B4-BE49-F238E27FC236}">
                <a16:creationId xmlns="" xmlns:a16="http://schemas.microsoft.com/office/drawing/2014/main" id="{F5F9284F-02F5-4D45-8EE8-6A0D4F861C0E}"/>
              </a:ext>
            </a:extLst>
          </p:cNvPr>
          <p:cNvSpPr>
            <a:spLocks noGrp="1"/>
          </p:cNvSpPr>
          <p:nvPr>
            <p:ph type="body" sz="quarter" idx="14"/>
          </p:nvPr>
        </p:nvSpPr>
        <p:spPr/>
        <p:txBody>
          <a:bodyPr/>
          <a:lstStyle/>
          <a:p>
            <a:r>
              <a:rPr lang="en-US" altLang="zh-TW" dirty="0">
                <a:latin typeface="微軟正黑體" pitchFamily="34" charset="-120"/>
                <a:ea typeface="微軟正黑體" pitchFamily="34" charset="-120"/>
              </a:rPr>
              <a:t>02 </a:t>
            </a:r>
            <a:r>
              <a:rPr lang="zh-TW" altLang="en-US" dirty="0">
                <a:latin typeface="微軟正黑體" pitchFamily="34" charset="-120"/>
                <a:ea typeface="微軟正黑體" pitchFamily="34" charset="-120"/>
              </a:rPr>
              <a:t>回顧</a:t>
            </a:r>
            <a:r>
              <a:rPr lang="en-US" altLang="zh-TW" dirty="0">
                <a:latin typeface="微軟正黑體" pitchFamily="34" charset="-120"/>
                <a:ea typeface="微軟正黑體" pitchFamily="34" charset="-120"/>
              </a:rPr>
              <a:t>Sequential API </a:t>
            </a:r>
            <a:r>
              <a:rPr lang="zh-TW" altLang="en-US" dirty="0">
                <a:latin typeface="微軟正黑體" pitchFamily="34" charset="-120"/>
                <a:ea typeface="微軟正黑體" pitchFamily="34" charset="-120"/>
              </a:rPr>
              <a:t>建置神經網路模型的方式</a:t>
            </a:r>
          </a:p>
        </p:txBody>
      </p:sp>
      <p:sp>
        <p:nvSpPr>
          <p:cNvPr id="10" name="我們來試試剛開始可能有點可怕的終端機。">
            <a:extLst>
              <a:ext uri="{FF2B5EF4-FFF2-40B4-BE49-F238E27FC236}">
                <a16:creationId xmlns="" xmlns:a16="http://schemas.microsoft.com/office/drawing/2014/main" id="{E0FF2133-FE3B-46D9-9B6B-D1FC348A9E8F}"/>
              </a:ext>
            </a:extLst>
          </p:cNvPr>
          <p:cNvSpPr/>
          <p:nvPr/>
        </p:nvSpPr>
        <p:spPr>
          <a:xfrm>
            <a:off x="1379623" y="1813221"/>
            <a:ext cx="9580465" cy="471924"/>
          </a:xfrm>
          <a:prstGeom prst="roundRect">
            <a:avLst>
              <a:gd name="adj" fmla="val 15000"/>
            </a:avLst>
          </a:prstGeom>
          <a:solidFill>
            <a:srgbClr val="FFC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825500">
              <a:lnSpc>
                <a:spcPct val="100000"/>
              </a:lnSpc>
              <a:spcBef>
                <a:spcPts val="0"/>
              </a:spcBef>
              <a:defRPr>
                <a:solidFill>
                  <a:srgbClr val="FFFFFF"/>
                </a:solidFill>
              </a:defRPr>
            </a:lvl1pPr>
          </a:lstStyle>
          <a:p>
            <a:r>
              <a:rPr lang="zh-TW" altLang="en-US" sz="2800" b="1" kern="0" dirty="0">
                <a:solidFill>
                  <a:schemeClr val="accent4">
                    <a:lumMod val="50000"/>
                  </a:schemeClr>
                </a:solidFill>
                <a:latin typeface="微軟正黑體" pitchFamily="34" charset="-120"/>
                <a:ea typeface="微軟正黑體" pitchFamily="34" charset="-120"/>
                <a:cs typeface="Microsoft Sans Serif"/>
              </a:rPr>
              <a:t>用於手寫辨識圖片且具有兩層隱藏層的全連接神經網路模型</a:t>
            </a:r>
            <a:endParaRPr sz="2800" b="1" kern="0" dirty="0">
              <a:solidFill>
                <a:schemeClr val="accent4">
                  <a:lumMod val="50000"/>
                </a:schemeClr>
              </a:solidFill>
              <a:latin typeface="微軟正黑體" pitchFamily="34" charset="-120"/>
              <a:ea typeface="微軟正黑體" pitchFamily="34" charset="-120"/>
              <a:cs typeface="Microsoft Sans Serif"/>
              <a:sym typeface="Microsoft Sans Serif"/>
            </a:endParaRPr>
          </a:p>
        </p:txBody>
      </p:sp>
      <p:pic>
        <p:nvPicPr>
          <p:cNvPr id="3" name="圖片 2">
            <a:extLst>
              <a:ext uri="{FF2B5EF4-FFF2-40B4-BE49-F238E27FC236}">
                <a16:creationId xmlns="" xmlns:a16="http://schemas.microsoft.com/office/drawing/2014/main" id="{41184412-12C6-47DA-A3F7-E4888D2AD7E9}"/>
              </a:ext>
            </a:extLst>
          </p:cNvPr>
          <p:cNvPicPr>
            <a:picLocks noChangeAspect="1"/>
          </p:cNvPicPr>
          <p:nvPr/>
        </p:nvPicPr>
        <p:blipFill>
          <a:blip r:embed="rId2"/>
          <a:stretch>
            <a:fillRect/>
          </a:stretch>
        </p:blipFill>
        <p:spPr>
          <a:xfrm>
            <a:off x="685550" y="2999539"/>
            <a:ext cx="10500209" cy="1047526"/>
          </a:xfrm>
          <a:prstGeom prst="rect">
            <a:avLst/>
          </a:prstGeom>
        </p:spPr>
      </p:pic>
      <p:pic>
        <p:nvPicPr>
          <p:cNvPr id="4" name="圖片 3">
            <a:extLst>
              <a:ext uri="{FF2B5EF4-FFF2-40B4-BE49-F238E27FC236}">
                <a16:creationId xmlns="" xmlns:a16="http://schemas.microsoft.com/office/drawing/2014/main" id="{1367ED6E-326A-4652-A417-AAD0ACA159C0}"/>
              </a:ext>
            </a:extLst>
          </p:cNvPr>
          <p:cNvPicPr>
            <a:picLocks noChangeAspect="1"/>
          </p:cNvPicPr>
          <p:nvPr/>
        </p:nvPicPr>
        <p:blipFill>
          <a:blip r:embed="rId3"/>
          <a:stretch>
            <a:fillRect/>
          </a:stretch>
        </p:blipFill>
        <p:spPr>
          <a:xfrm>
            <a:off x="733571" y="4175619"/>
            <a:ext cx="10452188" cy="1608988"/>
          </a:xfrm>
          <a:prstGeom prst="rect">
            <a:avLst/>
          </a:prstGeom>
        </p:spPr>
      </p:pic>
      <p:sp>
        <p:nvSpPr>
          <p:cNvPr id="11" name="我們用的套件, 大家也習慣稱 tf.Keras。">
            <a:extLst>
              <a:ext uri="{FF2B5EF4-FFF2-40B4-BE49-F238E27FC236}">
                <a16:creationId xmlns="" xmlns:a16="http://schemas.microsoft.com/office/drawing/2014/main" id="{5B90A74C-7295-4F71-A259-B0CAB67F017A}"/>
              </a:ext>
            </a:extLst>
          </p:cNvPr>
          <p:cNvSpPr txBox="1"/>
          <p:nvPr/>
        </p:nvSpPr>
        <p:spPr>
          <a:xfrm>
            <a:off x="581509" y="2529214"/>
            <a:ext cx="8829258"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p>
            <a:pPr marL="342900" indent="-342900">
              <a:buClr>
                <a:srgbClr val="FF8E7B"/>
              </a:buClr>
              <a:buFont typeface="Yu Mincho Demibold" panose="02020600000000000000" pitchFamily="18" charset="-128"/>
              <a:buChar char="▶"/>
            </a:pPr>
            <a:r>
              <a:rPr lang="zh-TW" altLang="en-US" sz="2400" b="1" dirty="0">
                <a:latin typeface="微軟正黑體" pitchFamily="34" charset="-120"/>
                <a:ea typeface="微軟正黑體" pitchFamily="34" charset="-120"/>
              </a:rPr>
              <a:t>基本上就只有用到</a:t>
            </a:r>
            <a:r>
              <a:rPr lang="en-US" altLang="zh-TW" sz="2400" b="1" dirty="0">
                <a:latin typeface="微軟正黑體" pitchFamily="34" charset="-120"/>
                <a:ea typeface="微軟正黑體" pitchFamily="34" charset="-120"/>
              </a:rPr>
              <a:t>Sequential </a:t>
            </a:r>
            <a:r>
              <a:rPr lang="zh-TW" altLang="en-US" sz="2400" b="1" dirty="0">
                <a:latin typeface="微軟正黑體" pitchFamily="34" charset="-120"/>
                <a:ea typeface="微軟正黑體" pitchFamily="34" charset="-120"/>
              </a:rPr>
              <a:t>和</a:t>
            </a:r>
            <a:r>
              <a:rPr lang="en-US" altLang="zh-TW" sz="2400" b="1" dirty="0">
                <a:latin typeface="微軟正黑體" pitchFamily="34" charset="-120"/>
                <a:ea typeface="微軟正黑體" pitchFamily="34" charset="-120"/>
              </a:rPr>
              <a:t>Dense</a:t>
            </a:r>
          </a:p>
        </p:txBody>
      </p:sp>
    </p:spTree>
    <p:extLst>
      <p:ext uri="{BB962C8B-B14F-4D97-AF65-F5344CB8AC3E}">
        <p14:creationId xmlns:p14="http://schemas.microsoft.com/office/powerpoint/2010/main" val="51053959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幻燈片編號">
            <a:extLst>
              <a:ext uri="{FF2B5EF4-FFF2-40B4-BE49-F238E27FC236}">
                <a16:creationId xmlns="" xmlns:a16="http://schemas.microsoft.com/office/drawing/2014/main" id="{966276DD-67A7-43C9-BB97-E7F231EC6A36}"/>
              </a:ext>
            </a:extLst>
          </p:cNvPr>
          <p:cNvSpPr txBox="1">
            <a:spLocks noGrp="1"/>
          </p:cNvSpPr>
          <p:nvPr>
            <p:ph type="sldNum" sz="quarter" idx="2"/>
          </p:nvPr>
        </p:nvSpPr>
        <p:spPr>
          <a:xfrm>
            <a:off x="11681789" y="6387706"/>
            <a:ext cx="378309" cy="37959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hangingPunct="0"/>
            <a:fld id="{86CB4B4D-7CA3-9044-876B-883B54F8677D}" type="slidenum">
              <a:rPr kern="0">
                <a:latin typeface="微軟正黑體" pitchFamily="34" charset="-120"/>
                <a:ea typeface="微軟正黑體" pitchFamily="34" charset="-120"/>
                <a:cs typeface="Microsoft Sans Serif"/>
                <a:sym typeface="Microsoft Sans Serif"/>
              </a:rPr>
              <a:pPr hangingPunct="0"/>
              <a:t>11</a:t>
            </a:fld>
            <a:endParaRPr kern="0" dirty="0">
              <a:latin typeface="微軟正黑體" pitchFamily="34" charset="-120"/>
              <a:ea typeface="微軟正黑體" pitchFamily="34" charset="-120"/>
              <a:cs typeface="Microsoft Sans Serif"/>
              <a:sym typeface="Microsoft Sans Serif"/>
            </a:endParaRPr>
          </a:p>
        </p:txBody>
      </p:sp>
      <p:sp>
        <p:nvSpPr>
          <p:cNvPr id="8" name="文字版面配置區 7">
            <a:extLst>
              <a:ext uri="{FF2B5EF4-FFF2-40B4-BE49-F238E27FC236}">
                <a16:creationId xmlns="" xmlns:a16="http://schemas.microsoft.com/office/drawing/2014/main" id="{F5F9284F-02F5-4D45-8EE8-6A0D4F861C0E}"/>
              </a:ext>
            </a:extLst>
          </p:cNvPr>
          <p:cNvSpPr>
            <a:spLocks noGrp="1"/>
          </p:cNvSpPr>
          <p:nvPr>
            <p:ph type="body" sz="quarter" idx="14"/>
          </p:nvPr>
        </p:nvSpPr>
        <p:spPr/>
        <p:txBody>
          <a:bodyPr/>
          <a:lstStyle/>
          <a:p>
            <a:r>
              <a:rPr lang="en-US" altLang="zh-TW" dirty="0">
                <a:latin typeface="微軟正黑體" pitchFamily="34" charset="-120"/>
                <a:ea typeface="微軟正黑體" pitchFamily="34" charset="-120"/>
              </a:rPr>
              <a:t>02 </a:t>
            </a:r>
            <a:r>
              <a:rPr lang="zh-TW" altLang="en-US" dirty="0">
                <a:latin typeface="微軟正黑體" pitchFamily="34" charset="-120"/>
                <a:ea typeface="微軟正黑體" pitchFamily="34" charset="-120"/>
              </a:rPr>
              <a:t>回顧</a:t>
            </a:r>
            <a:r>
              <a:rPr lang="en-US" altLang="zh-TW" dirty="0">
                <a:latin typeface="微軟正黑體" pitchFamily="34" charset="-120"/>
                <a:ea typeface="微軟正黑體" pitchFamily="34" charset="-120"/>
              </a:rPr>
              <a:t>Sequential API </a:t>
            </a:r>
            <a:r>
              <a:rPr lang="zh-TW" altLang="en-US" dirty="0">
                <a:latin typeface="微軟正黑體" pitchFamily="34" charset="-120"/>
                <a:ea typeface="微軟正黑體" pitchFamily="34" charset="-120"/>
              </a:rPr>
              <a:t>建置神經網路模型的方式</a:t>
            </a:r>
          </a:p>
        </p:txBody>
      </p:sp>
      <p:pic>
        <p:nvPicPr>
          <p:cNvPr id="2" name="圖片 1">
            <a:extLst>
              <a:ext uri="{FF2B5EF4-FFF2-40B4-BE49-F238E27FC236}">
                <a16:creationId xmlns="" xmlns:a16="http://schemas.microsoft.com/office/drawing/2014/main" id="{BC664095-9D0D-4AFB-9B40-892C15C58987}"/>
              </a:ext>
            </a:extLst>
          </p:cNvPr>
          <p:cNvPicPr>
            <a:picLocks noChangeAspect="1"/>
          </p:cNvPicPr>
          <p:nvPr/>
        </p:nvPicPr>
        <p:blipFill>
          <a:blip r:embed="rId2"/>
          <a:stretch>
            <a:fillRect/>
          </a:stretch>
        </p:blipFill>
        <p:spPr>
          <a:xfrm>
            <a:off x="896262" y="2877618"/>
            <a:ext cx="10245871" cy="678458"/>
          </a:xfrm>
          <a:prstGeom prst="rect">
            <a:avLst/>
          </a:prstGeom>
        </p:spPr>
      </p:pic>
      <p:pic>
        <p:nvPicPr>
          <p:cNvPr id="3" name="圖片 2">
            <a:extLst>
              <a:ext uri="{FF2B5EF4-FFF2-40B4-BE49-F238E27FC236}">
                <a16:creationId xmlns="" xmlns:a16="http://schemas.microsoft.com/office/drawing/2014/main" id="{7C854BD6-F45E-4538-9F7E-AAD36DFA21C2}"/>
              </a:ext>
            </a:extLst>
          </p:cNvPr>
          <p:cNvPicPr>
            <a:picLocks noChangeAspect="1"/>
          </p:cNvPicPr>
          <p:nvPr/>
        </p:nvPicPr>
        <p:blipFill>
          <a:blip r:embed="rId3"/>
          <a:stretch>
            <a:fillRect/>
          </a:stretch>
        </p:blipFill>
        <p:spPr>
          <a:xfrm>
            <a:off x="1016000" y="3479679"/>
            <a:ext cx="5070134" cy="2504025"/>
          </a:xfrm>
          <a:prstGeom prst="rect">
            <a:avLst/>
          </a:prstGeom>
        </p:spPr>
      </p:pic>
      <p:sp>
        <p:nvSpPr>
          <p:cNvPr id="7" name="我們來試試剛開始可能有點可怕的終端機。">
            <a:extLst>
              <a:ext uri="{FF2B5EF4-FFF2-40B4-BE49-F238E27FC236}">
                <a16:creationId xmlns="" xmlns:a16="http://schemas.microsoft.com/office/drawing/2014/main" id="{39BC3D33-DECD-4F4A-A5A9-5BBF6FE86E99}"/>
              </a:ext>
            </a:extLst>
          </p:cNvPr>
          <p:cNvSpPr/>
          <p:nvPr/>
        </p:nvSpPr>
        <p:spPr>
          <a:xfrm>
            <a:off x="1379623" y="1813221"/>
            <a:ext cx="9580465" cy="471924"/>
          </a:xfrm>
          <a:prstGeom prst="roundRect">
            <a:avLst>
              <a:gd name="adj" fmla="val 15000"/>
            </a:avLst>
          </a:prstGeom>
          <a:solidFill>
            <a:srgbClr val="FFC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825500">
              <a:lnSpc>
                <a:spcPct val="100000"/>
              </a:lnSpc>
              <a:spcBef>
                <a:spcPts val="0"/>
              </a:spcBef>
              <a:defRPr>
                <a:solidFill>
                  <a:srgbClr val="FFFFFF"/>
                </a:solidFill>
              </a:defRPr>
            </a:lvl1pPr>
          </a:lstStyle>
          <a:p>
            <a:r>
              <a:rPr lang="zh-TW" altLang="en-US" sz="2800" b="1" kern="0" dirty="0">
                <a:solidFill>
                  <a:schemeClr val="accent4">
                    <a:lumMod val="50000"/>
                  </a:schemeClr>
                </a:solidFill>
                <a:latin typeface="微軟正黑體" pitchFamily="34" charset="-120"/>
                <a:ea typeface="微軟正黑體" pitchFamily="34" charset="-120"/>
                <a:cs typeface="Microsoft Sans Serif"/>
              </a:rPr>
              <a:t>用於手寫辨識圖片且具有兩層隱藏層的全連接神經網路模型</a:t>
            </a:r>
            <a:endParaRPr sz="2800" b="1" kern="0" dirty="0">
              <a:solidFill>
                <a:schemeClr val="accent4">
                  <a:lumMod val="50000"/>
                </a:schemeClr>
              </a:solidFill>
              <a:latin typeface="微軟正黑體" pitchFamily="34" charset="-120"/>
              <a:ea typeface="微軟正黑體" pitchFamily="34" charset="-120"/>
              <a:cs typeface="Microsoft Sans Serif"/>
              <a:sym typeface="Microsoft Sans Serif"/>
            </a:endParaRPr>
          </a:p>
        </p:txBody>
      </p:sp>
      <p:sp>
        <p:nvSpPr>
          <p:cNvPr id="11" name="我們用的套件, 大家也習慣稱 tf.Keras。">
            <a:extLst>
              <a:ext uri="{FF2B5EF4-FFF2-40B4-BE49-F238E27FC236}">
                <a16:creationId xmlns="" xmlns:a16="http://schemas.microsoft.com/office/drawing/2014/main" id="{62C7DCB5-990F-4DD1-A94A-DE4713525399}"/>
              </a:ext>
            </a:extLst>
          </p:cNvPr>
          <p:cNvSpPr txBox="1"/>
          <p:nvPr/>
        </p:nvSpPr>
        <p:spPr>
          <a:xfrm>
            <a:off x="581509" y="2400878"/>
            <a:ext cx="8829258"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p>
            <a:pPr marL="342900" indent="-342900">
              <a:buClr>
                <a:srgbClr val="FF8E7B"/>
              </a:buClr>
              <a:buFont typeface="Yu Mincho Demibold" panose="02020600000000000000" pitchFamily="18" charset="-128"/>
              <a:buChar char="▶"/>
            </a:pPr>
            <a:r>
              <a:rPr lang="zh-TW" altLang="en-US" sz="2400" b="1" dirty="0">
                <a:latin typeface="微軟正黑體" pitchFamily="34" charset="-120"/>
                <a:ea typeface="微軟正黑體" pitchFamily="34" charset="-120"/>
              </a:rPr>
              <a:t>用</a:t>
            </a:r>
            <a:r>
              <a:rPr lang="en-US" altLang="zh-TW" sz="2400" b="1" dirty="0">
                <a:latin typeface="微軟正黑體" pitchFamily="34" charset="-120"/>
                <a:ea typeface="微軟正黑體" pitchFamily="34" charset="-120"/>
              </a:rPr>
              <a:t>summary </a:t>
            </a:r>
            <a:r>
              <a:rPr lang="zh-TW" altLang="en-US" sz="2400" b="1" dirty="0">
                <a:latin typeface="微軟正黑體" pitchFamily="34" charset="-120"/>
                <a:ea typeface="微軟正黑體" pitchFamily="34" charset="-120"/>
              </a:rPr>
              <a:t>欣賞一下結果</a:t>
            </a:r>
            <a:endParaRPr lang="en-US" altLang="zh-TW" sz="2400" b="1" dirty="0">
              <a:latin typeface="微軟正黑體" pitchFamily="34" charset="-120"/>
              <a:ea typeface="微軟正黑體" pitchFamily="34" charset="-120"/>
            </a:endParaRPr>
          </a:p>
        </p:txBody>
      </p:sp>
    </p:spTree>
    <p:extLst>
      <p:ext uri="{BB962C8B-B14F-4D97-AF65-F5344CB8AC3E}">
        <p14:creationId xmlns:p14="http://schemas.microsoft.com/office/powerpoint/2010/main" val="142649939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 xmlns:a16="http://schemas.microsoft.com/office/drawing/2014/main" id="{71669B54-91C2-43DD-B767-D6BACACDBBD4}"/>
              </a:ext>
            </a:extLst>
          </p:cNvPr>
          <p:cNvSpPr>
            <a:spLocks noGrp="1"/>
          </p:cNvSpPr>
          <p:nvPr>
            <p:ph idx="1"/>
          </p:nvPr>
        </p:nvSpPr>
        <p:spPr/>
        <p:txBody>
          <a:bodyPr/>
          <a:lstStyle/>
          <a:p>
            <a:endParaRPr lang="zh-TW" altLang="en-US" dirty="0">
              <a:latin typeface="微軟正黑體" pitchFamily="34" charset="-120"/>
              <a:ea typeface="微軟正黑體" pitchFamily="34" charset="-120"/>
            </a:endParaRPr>
          </a:p>
        </p:txBody>
      </p:sp>
      <p:sp>
        <p:nvSpPr>
          <p:cNvPr id="9" name="幻燈片編號">
            <a:extLst>
              <a:ext uri="{FF2B5EF4-FFF2-40B4-BE49-F238E27FC236}">
                <a16:creationId xmlns="" xmlns:a16="http://schemas.microsoft.com/office/drawing/2014/main" id="{966276DD-67A7-43C9-BB97-E7F231EC6A36}"/>
              </a:ext>
            </a:extLst>
          </p:cNvPr>
          <p:cNvSpPr txBox="1">
            <a:spLocks noGrp="1"/>
          </p:cNvSpPr>
          <p:nvPr>
            <p:ph type="sldNum" sz="quarter" idx="2"/>
          </p:nvPr>
        </p:nvSpPr>
        <p:spPr>
          <a:xfrm>
            <a:off x="11681789" y="6387706"/>
            <a:ext cx="378309" cy="37959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hangingPunct="0"/>
            <a:fld id="{86CB4B4D-7CA3-9044-876B-883B54F8677D}" type="slidenum">
              <a:rPr kern="0">
                <a:latin typeface="微軟正黑體" pitchFamily="34" charset="-120"/>
                <a:ea typeface="微軟正黑體" pitchFamily="34" charset="-120"/>
                <a:cs typeface="Microsoft Sans Serif"/>
                <a:sym typeface="Microsoft Sans Serif"/>
              </a:rPr>
              <a:pPr hangingPunct="0"/>
              <a:t>12</a:t>
            </a:fld>
            <a:endParaRPr kern="0" dirty="0">
              <a:latin typeface="微軟正黑體" pitchFamily="34" charset="-120"/>
              <a:ea typeface="微軟正黑體" pitchFamily="34" charset="-120"/>
              <a:cs typeface="Microsoft Sans Serif"/>
              <a:sym typeface="Microsoft Sans Serif"/>
            </a:endParaRPr>
          </a:p>
        </p:txBody>
      </p:sp>
      <p:sp>
        <p:nvSpPr>
          <p:cNvPr id="8" name="文字版面配置區 7">
            <a:extLst>
              <a:ext uri="{FF2B5EF4-FFF2-40B4-BE49-F238E27FC236}">
                <a16:creationId xmlns="" xmlns:a16="http://schemas.microsoft.com/office/drawing/2014/main" id="{F5F9284F-02F5-4D45-8EE8-6A0D4F861C0E}"/>
              </a:ext>
            </a:extLst>
          </p:cNvPr>
          <p:cNvSpPr>
            <a:spLocks noGrp="1"/>
          </p:cNvSpPr>
          <p:nvPr>
            <p:ph type="body" sz="quarter" idx="14"/>
          </p:nvPr>
        </p:nvSpPr>
        <p:spPr>
          <a:xfrm>
            <a:off x="1570646" y="651241"/>
            <a:ext cx="9630811" cy="471924"/>
          </a:xfrm>
        </p:spPr>
        <p:txBody>
          <a:bodyPr/>
          <a:lstStyle/>
          <a:p>
            <a:r>
              <a:rPr lang="en-US" altLang="zh-TW" dirty="0">
                <a:latin typeface="微軟正黑體" pitchFamily="34" charset="-120"/>
                <a:ea typeface="微軟正黑體" pitchFamily="34" charset="-120"/>
              </a:rPr>
              <a:t>03 </a:t>
            </a:r>
            <a:r>
              <a:rPr lang="zh-TW" altLang="en-US" dirty="0">
                <a:latin typeface="微軟正黑體" pitchFamily="34" charset="-120"/>
                <a:ea typeface="微軟正黑體" pitchFamily="34" charset="-120"/>
              </a:rPr>
              <a:t>使用</a:t>
            </a:r>
            <a:r>
              <a:rPr lang="en-US" altLang="zh-TW" dirty="0">
                <a:latin typeface="微軟正黑體" pitchFamily="34" charset="-120"/>
                <a:ea typeface="微軟正黑體" pitchFamily="34" charset="-120"/>
              </a:rPr>
              <a:t>Functional API </a:t>
            </a:r>
            <a:r>
              <a:rPr lang="zh-TW" altLang="en-US" dirty="0">
                <a:latin typeface="微軟正黑體" pitchFamily="34" charset="-120"/>
                <a:ea typeface="微軟正黑體" pitchFamily="34" charset="-120"/>
              </a:rPr>
              <a:t>建置神經網路模型的方式</a:t>
            </a:r>
          </a:p>
        </p:txBody>
      </p:sp>
      <p:sp>
        <p:nvSpPr>
          <p:cNvPr id="10" name="我們來試試剛開始可能有點可怕的終端機。">
            <a:extLst>
              <a:ext uri="{FF2B5EF4-FFF2-40B4-BE49-F238E27FC236}">
                <a16:creationId xmlns="" xmlns:a16="http://schemas.microsoft.com/office/drawing/2014/main" id="{E0FF2133-FE3B-46D9-9B6B-D1FC348A9E8F}"/>
              </a:ext>
            </a:extLst>
          </p:cNvPr>
          <p:cNvSpPr/>
          <p:nvPr/>
        </p:nvSpPr>
        <p:spPr>
          <a:xfrm>
            <a:off x="2242567" y="1813221"/>
            <a:ext cx="7706866" cy="471924"/>
          </a:xfrm>
          <a:prstGeom prst="roundRect">
            <a:avLst>
              <a:gd name="adj" fmla="val 15000"/>
            </a:avLst>
          </a:prstGeom>
          <a:solidFill>
            <a:srgbClr val="FFC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825500">
              <a:lnSpc>
                <a:spcPct val="100000"/>
              </a:lnSpc>
              <a:spcBef>
                <a:spcPts val="0"/>
              </a:spcBef>
              <a:defRPr>
                <a:solidFill>
                  <a:srgbClr val="FFFFFF"/>
                </a:solidFill>
              </a:defRPr>
            </a:lvl1pPr>
          </a:lstStyle>
          <a:p>
            <a:r>
              <a:rPr lang="en-US" altLang="zh-TW" sz="2800" b="1" kern="0" dirty="0" err="1">
                <a:solidFill>
                  <a:schemeClr val="accent4">
                    <a:lumMod val="50000"/>
                  </a:schemeClr>
                </a:solidFill>
                <a:latin typeface="微軟正黑體" pitchFamily="34" charset="-120"/>
                <a:ea typeface="微軟正黑體" pitchFamily="34" charset="-120"/>
                <a:cs typeface="Microsoft Sans Serif"/>
              </a:rPr>
              <a:t>tf.Keras</a:t>
            </a:r>
            <a:r>
              <a:rPr lang="en-US" altLang="zh-TW" sz="2800" b="1" kern="0" dirty="0">
                <a:solidFill>
                  <a:schemeClr val="accent4">
                    <a:lumMod val="50000"/>
                  </a:schemeClr>
                </a:solidFill>
                <a:latin typeface="微軟正黑體" pitchFamily="34" charset="-120"/>
                <a:ea typeface="微軟正黑體" pitchFamily="34" charset="-120"/>
                <a:cs typeface="Microsoft Sans Serif"/>
              </a:rPr>
              <a:t> </a:t>
            </a:r>
            <a:r>
              <a:rPr lang="zh-TW" altLang="en-US" sz="2800" b="1" kern="0" dirty="0">
                <a:solidFill>
                  <a:schemeClr val="accent4">
                    <a:lumMod val="50000"/>
                  </a:schemeClr>
                </a:solidFill>
                <a:latin typeface="微軟正黑體" pitchFamily="34" charset="-120"/>
                <a:ea typeface="微軟正黑體" pitchFamily="34" charset="-120"/>
                <a:cs typeface="Microsoft Sans Serif"/>
              </a:rPr>
              <a:t>提供的另一種建立神經網路的方式</a:t>
            </a:r>
            <a:endParaRPr sz="2800" b="1" kern="0" dirty="0">
              <a:solidFill>
                <a:schemeClr val="accent4">
                  <a:lumMod val="50000"/>
                </a:schemeClr>
              </a:solidFill>
              <a:latin typeface="微軟正黑體" pitchFamily="34" charset="-120"/>
              <a:ea typeface="微軟正黑體" pitchFamily="34" charset="-120"/>
              <a:cs typeface="Microsoft Sans Serif"/>
              <a:sym typeface="Microsoft Sans Serif"/>
            </a:endParaRPr>
          </a:p>
        </p:txBody>
      </p:sp>
      <p:pic>
        <p:nvPicPr>
          <p:cNvPr id="11" name="圖片 10">
            <a:extLst>
              <a:ext uri="{FF2B5EF4-FFF2-40B4-BE49-F238E27FC236}">
                <a16:creationId xmlns="" xmlns:a16="http://schemas.microsoft.com/office/drawing/2014/main" id="{B4226212-8B34-4511-AE4D-1F68838AC6B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06275" y="2634929"/>
            <a:ext cx="7327536" cy="3542034"/>
          </a:xfrm>
          <a:prstGeom prst="rect">
            <a:avLst/>
          </a:prstGeom>
        </p:spPr>
      </p:pic>
    </p:spTree>
    <p:extLst>
      <p:ext uri="{BB962C8B-B14F-4D97-AF65-F5344CB8AC3E}">
        <p14:creationId xmlns:p14="http://schemas.microsoft.com/office/powerpoint/2010/main" val="205947820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幻燈片編號">
            <a:extLst>
              <a:ext uri="{FF2B5EF4-FFF2-40B4-BE49-F238E27FC236}">
                <a16:creationId xmlns="" xmlns:a16="http://schemas.microsoft.com/office/drawing/2014/main" id="{966276DD-67A7-43C9-BB97-E7F231EC6A36}"/>
              </a:ext>
            </a:extLst>
          </p:cNvPr>
          <p:cNvSpPr txBox="1">
            <a:spLocks noGrp="1"/>
          </p:cNvSpPr>
          <p:nvPr>
            <p:ph type="sldNum" sz="quarter" idx="2"/>
          </p:nvPr>
        </p:nvSpPr>
        <p:spPr>
          <a:xfrm>
            <a:off x="11681789" y="6387706"/>
            <a:ext cx="378309" cy="37959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hangingPunct="0"/>
            <a:fld id="{86CB4B4D-7CA3-9044-876B-883B54F8677D}" type="slidenum">
              <a:rPr kern="0">
                <a:latin typeface="微軟正黑體" pitchFamily="34" charset="-120"/>
                <a:ea typeface="微軟正黑體" pitchFamily="34" charset="-120"/>
                <a:cs typeface="Microsoft Sans Serif"/>
                <a:sym typeface="Microsoft Sans Serif"/>
              </a:rPr>
              <a:pPr hangingPunct="0"/>
              <a:t>13</a:t>
            </a:fld>
            <a:endParaRPr kern="0" dirty="0">
              <a:latin typeface="微軟正黑體" pitchFamily="34" charset="-120"/>
              <a:ea typeface="微軟正黑體" pitchFamily="34" charset="-120"/>
              <a:cs typeface="Microsoft Sans Serif"/>
              <a:sym typeface="Microsoft Sans Serif"/>
            </a:endParaRPr>
          </a:p>
        </p:txBody>
      </p:sp>
      <p:sp>
        <p:nvSpPr>
          <p:cNvPr id="8" name="文字版面配置區 7">
            <a:extLst>
              <a:ext uri="{FF2B5EF4-FFF2-40B4-BE49-F238E27FC236}">
                <a16:creationId xmlns="" xmlns:a16="http://schemas.microsoft.com/office/drawing/2014/main" id="{F5F9284F-02F5-4D45-8EE8-6A0D4F861C0E}"/>
              </a:ext>
            </a:extLst>
          </p:cNvPr>
          <p:cNvSpPr>
            <a:spLocks noGrp="1"/>
          </p:cNvSpPr>
          <p:nvPr>
            <p:ph type="body" sz="quarter" idx="14"/>
          </p:nvPr>
        </p:nvSpPr>
        <p:spPr/>
        <p:txBody>
          <a:bodyPr/>
          <a:lstStyle/>
          <a:p>
            <a:r>
              <a:rPr lang="en-US" altLang="zh-TW" dirty="0">
                <a:latin typeface="微軟正黑體" pitchFamily="34" charset="-120"/>
                <a:ea typeface="微軟正黑體" pitchFamily="34" charset="-120"/>
              </a:rPr>
              <a:t>03 </a:t>
            </a:r>
            <a:r>
              <a:rPr lang="zh-TW" altLang="en-US" dirty="0">
                <a:latin typeface="微軟正黑體" pitchFamily="34" charset="-120"/>
                <a:ea typeface="微軟正黑體" pitchFamily="34" charset="-120"/>
              </a:rPr>
              <a:t>使用</a:t>
            </a:r>
            <a:r>
              <a:rPr lang="en-US" altLang="zh-TW" dirty="0">
                <a:latin typeface="微軟正黑體" pitchFamily="34" charset="-120"/>
                <a:ea typeface="微軟正黑體" pitchFamily="34" charset="-120"/>
              </a:rPr>
              <a:t>Functional API </a:t>
            </a:r>
            <a:r>
              <a:rPr lang="zh-TW" altLang="en-US" dirty="0">
                <a:latin typeface="微軟正黑體" pitchFamily="34" charset="-120"/>
                <a:ea typeface="微軟正黑體" pitchFamily="34" charset="-120"/>
              </a:rPr>
              <a:t>建置神經網路模型的方式</a:t>
            </a:r>
          </a:p>
        </p:txBody>
      </p:sp>
      <p:sp>
        <p:nvSpPr>
          <p:cNvPr id="10" name="我們來試試剛開始可能有點可怕的終端機。">
            <a:extLst>
              <a:ext uri="{FF2B5EF4-FFF2-40B4-BE49-F238E27FC236}">
                <a16:creationId xmlns="" xmlns:a16="http://schemas.microsoft.com/office/drawing/2014/main" id="{E0FF2133-FE3B-46D9-9B6B-D1FC348A9E8F}"/>
              </a:ext>
            </a:extLst>
          </p:cNvPr>
          <p:cNvSpPr/>
          <p:nvPr/>
        </p:nvSpPr>
        <p:spPr>
          <a:xfrm>
            <a:off x="2242567" y="1813221"/>
            <a:ext cx="7706866" cy="471924"/>
          </a:xfrm>
          <a:prstGeom prst="roundRect">
            <a:avLst>
              <a:gd name="adj" fmla="val 15000"/>
            </a:avLst>
          </a:prstGeom>
          <a:solidFill>
            <a:srgbClr val="FFC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825500">
              <a:lnSpc>
                <a:spcPct val="100000"/>
              </a:lnSpc>
              <a:spcBef>
                <a:spcPts val="0"/>
              </a:spcBef>
              <a:defRPr>
                <a:solidFill>
                  <a:srgbClr val="FFFFFF"/>
                </a:solidFill>
              </a:defRPr>
            </a:lvl1pPr>
          </a:lstStyle>
          <a:p>
            <a:r>
              <a:rPr lang="zh-TW" altLang="en-US" sz="2800" b="1" kern="0" dirty="0">
                <a:solidFill>
                  <a:schemeClr val="accent4">
                    <a:lumMod val="50000"/>
                  </a:schemeClr>
                </a:solidFill>
                <a:latin typeface="微軟正黑體" pitchFamily="34" charset="-120"/>
                <a:ea typeface="微軟正黑體" pitchFamily="34" charset="-120"/>
                <a:cs typeface="Microsoft Sans Serif"/>
              </a:rPr>
              <a:t>透過</a:t>
            </a:r>
            <a:r>
              <a:rPr lang="en-US" altLang="zh-TW" sz="2800" b="1" kern="0" dirty="0">
                <a:solidFill>
                  <a:schemeClr val="accent4">
                    <a:lumMod val="50000"/>
                  </a:schemeClr>
                </a:solidFill>
                <a:latin typeface="微軟正黑體" pitchFamily="34" charset="-120"/>
                <a:ea typeface="微軟正黑體" pitchFamily="34" charset="-120"/>
                <a:cs typeface="Microsoft Sans Serif"/>
              </a:rPr>
              <a:t>Model</a:t>
            </a:r>
            <a:r>
              <a:rPr lang="zh-TW" altLang="en-US" sz="2800" b="1" kern="0" dirty="0">
                <a:solidFill>
                  <a:schemeClr val="accent4">
                    <a:lumMod val="50000"/>
                  </a:schemeClr>
                </a:solidFill>
                <a:latin typeface="微軟正黑體" pitchFamily="34" charset="-120"/>
                <a:ea typeface="微軟正黑體" pitchFamily="34" charset="-120"/>
                <a:cs typeface="Microsoft Sans Serif"/>
              </a:rPr>
              <a:t>、</a:t>
            </a:r>
            <a:r>
              <a:rPr lang="en-US" altLang="zh-TW" sz="2800" b="1" kern="0" dirty="0">
                <a:solidFill>
                  <a:schemeClr val="accent4">
                    <a:lumMod val="50000"/>
                  </a:schemeClr>
                </a:solidFill>
                <a:latin typeface="微軟正黑體" pitchFamily="34" charset="-120"/>
                <a:ea typeface="微軟正黑體" pitchFamily="34" charset="-120"/>
                <a:cs typeface="Microsoft Sans Serif"/>
              </a:rPr>
              <a:t>Input </a:t>
            </a:r>
            <a:r>
              <a:rPr lang="zh-TW" altLang="en-US" sz="2800" b="1" kern="0" dirty="0">
                <a:solidFill>
                  <a:schemeClr val="accent4">
                    <a:lumMod val="50000"/>
                  </a:schemeClr>
                </a:solidFill>
                <a:latin typeface="微軟正黑體" pitchFamily="34" charset="-120"/>
                <a:ea typeface="微軟正黑體" pitchFamily="34" charset="-120"/>
                <a:cs typeface="Microsoft Sans Serif"/>
              </a:rPr>
              <a:t>來定義神經網路</a:t>
            </a:r>
            <a:endParaRPr sz="2800" b="1" kern="0" dirty="0">
              <a:solidFill>
                <a:schemeClr val="accent4">
                  <a:lumMod val="50000"/>
                </a:schemeClr>
              </a:solidFill>
              <a:latin typeface="微軟正黑體" pitchFamily="34" charset="-120"/>
              <a:ea typeface="微軟正黑體" pitchFamily="34" charset="-120"/>
              <a:cs typeface="Microsoft Sans Serif"/>
              <a:sym typeface="Microsoft Sans Serif"/>
            </a:endParaRPr>
          </a:p>
        </p:txBody>
      </p:sp>
      <p:pic>
        <p:nvPicPr>
          <p:cNvPr id="3" name="圖片 2">
            <a:extLst>
              <a:ext uri="{FF2B5EF4-FFF2-40B4-BE49-F238E27FC236}">
                <a16:creationId xmlns="" xmlns:a16="http://schemas.microsoft.com/office/drawing/2014/main" id="{1651918C-9A4F-4094-BA96-0499A6471368}"/>
              </a:ext>
            </a:extLst>
          </p:cNvPr>
          <p:cNvPicPr>
            <a:picLocks noChangeAspect="1"/>
          </p:cNvPicPr>
          <p:nvPr/>
        </p:nvPicPr>
        <p:blipFill>
          <a:blip r:embed="rId2"/>
          <a:stretch>
            <a:fillRect/>
          </a:stretch>
        </p:blipFill>
        <p:spPr>
          <a:xfrm>
            <a:off x="673768" y="2820791"/>
            <a:ext cx="10491537" cy="995291"/>
          </a:xfrm>
          <a:prstGeom prst="rect">
            <a:avLst/>
          </a:prstGeom>
        </p:spPr>
      </p:pic>
      <p:pic>
        <p:nvPicPr>
          <p:cNvPr id="4" name="圖片 3">
            <a:extLst>
              <a:ext uri="{FF2B5EF4-FFF2-40B4-BE49-F238E27FC236}">
                <a16:creationId xmlns="" xmlns:a16="http://schemas.microsoft.com/office/drawing/2014/main" id="{741EDB8F-9EDC-4D42-8B59-1D68BEEBE429}"/>
              </a:ext>
            </a:extLst>
          </p:cNvPr>
          <p:cNvPicPr>
            <a:picLocks noChangeAspect="1"/>
          </p:cNvPicPr>
          <p:nvPr/>
        </p:nvPicPr>
        <p:blipFill>
          <a:blip r:embed="rId3"/>
          <a:stretch>
            <a:fillRect/>
          </a:stretch>
        </p:blipFill>
        <p:spPr>
          <a:xfrm>
            <a:off x="673768" y="4374604"/>
            <a:ext cx="10491537" cy="1280603"/>
          </a:xfrm>
          <a:prstGeom prst="rect">
            <a:avLst/>
          </a:prstGeom>
        </p:spPr>
      </p:pic>
      <p:sp>
        <p:nvSpPr>
          <p:cNvPr id="11" name="我們用的套件, 大家也習慣稱 tf.Keras。">
            <a:extLst>
              <a:ext uri="{FF2B5EF4-FFF2-40B4-BE49-F238E27FC236}">
                <a16:creationId xmlns="" xmlns:a16="http://schemas.microsoft.com/office/drawing/2014/main" id="{02D62C97-5905-4D11-971B-7FB4B65F4885}"/>
              </a:ext>
            </a:extLst>
          </p:cNvPr>
          <p:cNvSpPr txBox="1"/>
          <p:nvPr/>
        </p:nvSpPr>
        <p:spPr>
          <a:xfrm>
            <a:off x="581509" y="2400878"/>
            <a:ext cx="8829258"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p>
            <a:pPr marL="342900" indent="-342900">
              <a:buClr>
                <a:srgbClr val="FF8E7B"/>
              </a:buClr>
              <a:buFont typeface="Yu Mincho Demibold" panose="02020600000000000000" pitchFamily="18" charset="-128"/>
              <a:buChar char="▶"/>
            </a:pPr>
            <a:r>
              <a:rPr lang="zh-TW" altLang="en-US" sz="2400" b="1" dirty="0">
                <a:latin typeface="微軟正黑體" pitchFamily="34" charset="-120"/>
                <a:ea typeface="微軟正黑體" pitchFamily="34" charset="-120"/>
              </a:rPr>
              <a:t>讀入 </a:t>
            </a:r>
            <a:r>
              <a:rPr lang="en-US" altLang="zh-TW" sz="2400" b="1" dirty="0">
                <a:latin typeface="微軟正黑體" pitchFamily="34" charset="-120"/>
                <a:ea typeface="微軟正黑體" pitchFamily="34" charset="-120"/>
              </a:rPr>
              <a:t>Model</a:t>
            </a:r>
            <a:r>
              <a:rPr lang="zh-TW" altLang="en-US" sz="2400" b="1" dirty="0">
                <a:latin typeface="微軟正黑體" pitchFamily="34" charset="-120"/>
                <a:ea typeface="微軟正黑體" pitchFamily="34" charset="-120"/>
              </a:rPr>
              <a:t>、</a:t>
            </a:r>
            <a:r>
              <a:rPr lang="en-US" altLang="zh-TW" sz="2400" b="1" dirty="0">
                <a:latin typeface="微軟正黑體" pitchFamily="34" charset="-120"/>
                <a:ea typeface="微軟正黑體" pitchFamily="34" charset="-120"/>
              </a:rPr>
              <a:t>Input</a:t>
            </a:r>
            <a:r>
              <a:rPr lang="zh-TW" altLang="en-US" sz="2400" b="1" dirty="0">
                <a:latin typeface="微軟正黑體" pitchFamily="34" charset="-120"/>
                <a:ea typeface="微軟正黑體" pitchFamily="34" charset="-120"/>
              </a:rPr>
              <a:t> 的套件</a:t>
            </a:r>
            <a:endParaRPr lang="en-US" altLang="zh-TW" sz="2400" b="1" dirty="0">
              <a:latin typeface="微軟正黑體" pitchFamily="34" charset="-120"/>
              <a:ea typeface="微軟正黑體" pitchFamily="34" charset="-120"/>
            </a:endParaRPr>
          </a:p>
        </p:txBody>
      </p:sp>
      <p:sp>
        <p:nvSpPr>
          <p:cNvPr id="12" name="我們用的套件, 大家也習慣稱 tf.Keras。">
            <a:extLst>
              <a:ext uri="{FF2B5EF4-FFF2-40B4-BE49-F238E27FC236}">
                <a16:creationId xmlns="" xmlns:a16="http://schemas.microsoft.com/office/drawing/2014/main" id="{A67B5A43-2279-42D9-B272-CD6918E2E308}"/>
              </a:ext>
            </a:extLst>
          </p:cNvPr>
          <p:cNvSpPr txBox="1"/>
          <p:nvPr/>
        </p:nvSpPr>
        <p:spPr>
          <a:xfrm>
            <a:off x="621615" y="3948937"/>
            <a:ext cx="8829258"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p>
            <a:pPr marL="342900" indent="-342900">
              <a:buClr>
                <a:srgbClr val="FF8E7B"/>
              </a:buClr>
              <a:buFont typeface="Yu Mincho Demibold" panose="02020600000000000000" pitchFamily="18" charset="-128"/>
              <a:buChar char="▶"/>
            </a:pPr>
            <a:r>
              <a:rPr lang="zh-TW" altLang="en-US" sz="2400" b="1" dirty="0">
                <a:latin typeface="微軟正黑體" pitchFamily="34" charset="-120"/>
                <a:ea typeface="微軟正黑體" pitchFamily="34" charset="-120"/>
              </a:rPr>
              <a:t>將每一層神經網路看成像是函數的長相</a:t>
            </a:r>
            <a:endParaRPr lang="en-US" altLang="zh-TW" sz="2400" b="1" dirty="0">
              <a:latin typeface="微軟正黑體" pitchFamily="34" charset="-120"/>
              <a:ea typeface="微軟正黑體" pitchFamily="34" charset="-120"/>
            </a:endParaRPr>
          </a:p>
        </p:txBody>
      </p:sp>
      <p:grpSp>
        <p:nvGrpSpPr>
          <p:cNvPr id="13" name="群組 12">
            <a:extLst>
              <a:ext uri="{FF2B5EF4-FFF2-40B4-BE49-F238E27FC236}">
                <a16:creationId xmlns="" xmlns:a16="http://schemas.microsoft.com/office/drawing/2014/main" id="{3464DAA6-8E35-4379-B069-4A5532E50105}"/>
              </a:ext>
            </a:extLst>
          </p:cNvPr>
          <p:cNvGrpSpPr/>
          <p:nvPr/>
        </p:nvGrpSpPr>
        <p:grpSpPr>
          <a:xfrm>
            <a:off x="6891204" y="4219074"/>
            <a:ext cx="4378082" cy="1732852"/>
            <a:chOff x="3505627" y="3393963"/>
            <a:chExt cx="2783748" cy="1691689"/>
          </a:xfrm>
        </p:grpSpPr>
        <p:sp>
          <p:nvSpPr>
            <p:cNvPr id="14" name="等腰三角形 13">
              <a:extLst>
                <a:ext uri="{FF2B5EF4-FFF2-40B4-BE49-F238E27FC236}">
                  <a16:creationId xmlns="" xmlns:a16="http://schemas.microsoft.com/office/drawing/2014/main" id="{D8CD7C8F-EBD4-44C4-B5B2-194D411F32DF}"/>
                </a:ext>
              </a:extLst>
            </p:cNvPr>
            <p:cNvSpPr/>
            <p:nvPr/>
          </p:nvSpPr>
          <p:spPr>
            <a:xfrm rot="16200000">
              <a:off x="3621100" y="3858228"/>
              <a:ext cx="520621" cy="751568"/>
            </a:xfrm>
            <a:prstGeom prst="triangle">
              <a:avLst>
                <a:gd name="adj" fmla="val 51566"/>
              </a:avLst>
            </a:prstGeom>
            <a:solidFill>
              <a:srgbClr val="DAE3F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TW" altLang="en-US" sz="3200" b="0" i="0" u="none" strike="noStrike" cap="none" spc="0" normalizeH="0" baseline="0" dirty="0">
                <a:ln>
                  <a:noFill/>
                </a:ln>
                <a:solidFill>
                  <a:srgbClr val="FFFFFF"/>
                </a:solidFill>
                <a:effectLst/>
                <a:uFillTx/>
                <a:latin typeface="微軟正黑體" pitchFamily="34" charset="-120"/>
                <a:ea typeface="微軟正黑體" pitchFamily="34" charset="-120"/>
                <a:cs typeface="Helvetica Neue Medium"/>
                <a:sym typeface="Helvetica Neue Medium"/>
              </a:endParaRPr>
            </a:p>
          </p:txBody>
        </p:sp>
        <p:sp>
          <p:nvSpPr>
            <p:cNvPr id="15" name="語音泡泡: 圓角矩形 14">
              <a:extLst>
                <a:ext uri="{FF2B5EF4-FFF2-40B4-BE49-F238E27FC236}">
                  <a16:creationId xmlns="" xmlns:a16="http://schemas.microsoft.com/office/drawing/2014/main" id="{8B7D667E-F0C3-45CD-A929-E6F15042987A}"/>
                </a:ext>
              </a:extLst>
            </p:cNvPr>
            <p:cNvSpPr/>
            <p:nvPr/>
          </p:nvSpPr>
          <p:spPr>
            <a:xfrm>
              <a:off x="4040200" y="3393963"/>
              <a:ext cx="2249175" cy="1691689"/>
            </a:xfrm>
            <a:prstGeom prst="wedgeRoundRectCallout">
              <a:avLst>
                <a:gd name="adj1" fmla="val -40939"/>
                <a:gd name="adj2" fmla="val -32150"/>
                <a:gd name="adj3" fmla="val 1666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400" b="1" dirty="0">
                  <a:solidFill>
                    <a:srgbClr val="0A6FB7"/>
                  </a:solidFill>
                  <a:latin typeface="微軟正黑體" pitchFamily="34" charset="-120"/>
                  <a:ea typeface="微軟正黑體" pitchFamily="34" charset="-120"/>
                </a:rPr>
                <a:t>單獨看每一層時只需要設定好神經元個數以及激活函數要用哪種即可</a:t>
              </a:r>
              <a:endParaRPr lang="zh-TW" altLang="en-US" sz="2400" b="1" dirty="0">
                <a:solidFill>
                  <a:srgbClr val="0A6FB7"/>
                </a:solidFill>
                <a:latin typeface="微軟正黑體" panose="020B0604030504040204" pitchFamily="34" charset="-120"/>
                <a:ea typeface="微軟正黑體" panose="020B0604030504040204" pitchFamily="34" charset="-120"/>
                <a:sym typeface="Microsoft Sans Serif"/>
              </a:endParaRPr>
            </a:p>
          </p:txBody>
        </p:sp>
      </p:grpSp>
    </p:spTree>
    <p:extLst>
      <p:ext uri="{BB962C8B-B14F-4D97-AF65-F5344CB8AC3E}">
        <p14:creationId xmlns:p14="http://schemas.microsoft.com/office/powerpoint/2010/main" val="149354416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幻燈片編號">
            <a:extLst>
              <a:ext uri="{FF2B5EF4-FFF2-40B4-BE49-F238E27FC236}">
                <a16:creationId xmlns="" xmlns:a16="http://schemas.microsoft.com/office/drawing/2014/main" id="{966276DD-67A7-43C9-BB97-E7F231EC6A36}"/>
              </a:ext>
            </a:extLst>
          </p:cNvP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hangingPunct="0"/>
            <a:fld id="{86CB4B4D-7CA3-9044-876B-883B54F8677D}" type="slidenum">
              <a:rPr kern="0">
                <a:cs typeface="Microsoft Sans Serif"/>
                <a:sym typeface="Microsoft Sans Serif"/>
              </a:rPr>
              <a:pPr hangingPunct="0"/>
              <a:t>14</a:t>
            </a:fld>
            <a:endParaRPr kern="0" dirty="0">
              <a:cs typeface="Microsoft Sans Serif"/>
              <a:sym typeface="Microsoft Sans Serif"/>
            </a:endParaRPr>
          </a:p>
        </p:txBody>
      </p:sp>
      <p:sp>
        <p:nvSpPr>
          <p:cNvPr id="8" name="文字版面配置區 7">
            <a:extLst>
              <a:ext uri="{FF2B5EF4-FFF2-40B4-BE49-F238E27FC236}">
                <a16:creationId xmlns="" xmlns:a16="http://schemas.microsoft.com/office/drawing/2014/main" id="{F5F9284F-02F5-4D45-8EE8-6A0D4F861C0E}"/>
              </a:ext>
            </a:extLst>
          </p:cNvPr>
          <p:cNvSpPr>
            <a:spLocks noGrp="1"/>
          </p:cNvSpPr>
          <p:nvPr>
            <p:ph type="body" sz="quarter" idx="14"/>
          </p:nvPr>
        </p:nvSpPr>
        <p:spPr/>
        <p:txBody>
          <a:bodyPr/>
          <a:lstStyle/>
          <a:p>
            <a:r>
              <a:rPr lang="en-US" altLang="zh-TW" dirty="0"/>
              <a:t>03 </a:t>
            </a:r>
            <a:r>
              <a:rPr lang="zh-TW" altLang="en-US" dirty="0"/>
              <a:t>使用</a:t>
            </a:r>
            <a:r>
              <a:rPr lang="en-US" altLang="zh-TW" dirty="0"/>
              <a:t>Functional API </a:t>
            </a:r>
            <a:r>
              <a:rPr lang="zh-TW" altLang="en-US" dirty="0"/>
              <a:t>建置神經網路模型的方式</a:t>
            </a:r>
          </a:p>
        </p:txBody>
      </p:sp>
      <p:sp>
        <p:nvSpPr>
          <p:cNvPr id="10" name="我們來試試剛開始可能有點可怕的終端機。">
            <a:extLst>
              <a:ext uri="{FF2B5EF4-FFF2-40B4-BE49-F238E27FC236}">
                <a16:creationId xmlns="" xmlns:a16="http://schemas.microsoft.com/office/drawing/2014/main" id="{E0FF2133-FE3B-46D9-9B6B-D1FC348A9E8F}"/>
              </a:ext>
            </a:extLst>
          </p:cNvPr>
          <p:cNvSpPr/>
          <p:nvPr/>
        </p:nvSpPr>
        <p:spPr>
          <a:xfrm>
            <a:off x="2242567" y="1813221"/>
            <a:ext cx="7706866" cy="471924"/>
          </a:xfrm>
          <a:prstGeom prst="roundRect">
            <a:avLst>
              <a:gd name="adj" fmla="val 15000"/>
            </a:avLst>
          </a:prstGeom>
          <a:solidFill>
            <a:srgbClr val="FFC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825500">
              <a:lnSpc>
                <a:spcPct val="100000"/>
              </a:lnSpc>
              <a:spcBef>
                <a:spcPts val="0"/>
              </a:spcBef>
              <a:defRPr>
                <a:solidFill>
                  <a:srgbClr val="FFFFFF"/>
                </a:solidFill>
              </a:defRPr>
            </a:lvl1pPr>
          </a:lstStyle>
          <a:p>
            <a:r>
              <a:rPr lang="zh-TW" altLang="en-US" sz="2800" b="1" kern="0" dirty="0">
                <a:solidFill>
                  <a:schemeClr val="accent4">
                    <a:lumMod val="50000"/>
                  </a:schemeClr>
                </a:solidFill>
                <a:latin typeface="微軟正黑體" pitchFamily="34" charset="-120"/>
                <a:ea typeface="微軟正黑體" pitchFamily="34" charset="-120"/>
                <a:cs typeface="Microsoft Sans Serif"/>
              </a:rPr>
              <a:t>定義變數就和寫數學函數的時候一模一樣</a:t>
            </a:r>
            <a:endParaRPr sz="2800" b="1" kern="0" dirty="0">
              <a:solidFill>
                <a:schemeClr val="accent4">
                  <a:lumMod val="50000"/>
                </a:schemeClr>
              </a:solidFill>
              <a:latin typeface="微軟正黑體" pitchFamily="34" charset="-120"/>
              <a:ea typeface="微軟正黑體" pitchFamily="34" charset="-120"/>
              <a:cs typeface="Microsoft Sans Serif"/>
              <a:sym typeface="Microsoft Sans Serif"/>
            </a:endParaRPr>
          </a:p>
        </p:txBody>
      </p:sp>
      <p:pic>
        <p:nvPicPr>
          <p:cNvPr id="2" name="圖片 1">
            <a:extLst>
              <a:ext uri="{FF2B5EF4-FFF2-40B4-BE49-F238E27FC236}">
                <a16:creationId xmlns="" xmlns:a16="http://schemas.microsoft.com/office/drawing/2014/main" id="{8D9E5E61-F9D6-413D-954C-4F5A7387BA87}"/>
              </a:ext>
            </a:extLst>
          </p:cNvPr>
          <p:cNvPicPr>
            <a:picLocks noChangeAspect="1"/>
          </p:cNvPicPr>
          <p:nvPr/>
        </p:nvPicPr>
        <p:blipFill>
          <a:blip r:embed="rId2"/>
          <a:stretch>
            <a:fillRect/>
          </a:stretch>
        </p:blipFill>
        <p:spPr>
          <a:xfrm>
            <a:off x="722752" y="2775700"/>
            <a:ext cx="10474637" cy="632697"/>
          </a:xfrm>
          <a:prstGeom prst="rect">
            <a:avLst/>
          </a:prstGeom>
        </p:spPr>
      </p:pic>
      <p:pic>
        <p:nvPicPr>
          <p:cNvPr id="3" name="圖片 2">
            <a:extLst>
              <a:ext uri="{FF2B5EF4-FFF2-40B4-BE49-F238E27FC236}">
                <a16:creationId xmlns="" xmlns:a16="http://schemas.microsoft.com/office/drawing/2014/main" id="{701F21CE-379C-4819-A42F-B7553560A528}"/>
              </a:ext>
            </a:extLst>
          </p:cNvPr>
          <p:cNvPicPr>
            <a:picLocks noChangeAspect="1"/>
          </p:cNvPicPr>
          <p:nvPr/>
        </p:nvPicPr>
        <p:blipFill rotWithShape="1">
          <a:blip r:embed="rId3"/>
          <a:srcRect t="6985" b="10617"/>
          <a:stretch/>
        </p:blipFill>
        <p:spPr>
          <a:xfrm>
            <a:off x="722750" y="3437055"/>
            <a:ext cx="10474637" cy="562453"/>
          </a:xfrm>
          <a:prstGeom prst="rect">
            <a:avLst/>
          </a:prstGeom>
        </p:spPr>
      </p:pic>
      <p:pic>
        <p:nvPicPr>
          <p:cNvPr id="4" name="圖片 3">
            <a:extLst>
              <a:ext uri="{FF2B5EF4-FFF2-40B4-BE49-F238E27FC236}">
                <a16:creationId xmlns="" xmlns:a16="http://schemas.microsoft.com/office/drawing/2014/main" id="{2C0D4F04-2E91-4921-9A99-0553B3B3E875}"/>
              </a:ext>
            </a:extLst>
          </p:cNvPr>
          <p:cNvPicPr>
            <a:picLocks noChangeAspect="1"/>
          </p:cNvPicPr>
          <p:nvPr/>
        </p:nvPicPr>
        <p:blipFill rotWithShape="1">
          <a:blip r:embed="rId4"/>
          <a:srcRect t="7020" b="10987"/>
          <a:stretch/>
        </p:blipFill>
        <p:spPr>
          <a:xfrm>
            <a:off x="722749" y="4028166"/>
            <a:ext cx="10474637" cy="530155"/>
          </a:xfrm>
          <a:prstGeom prst="rect">
            <a:avLst/>
          </a:prstGeom>
        </p:spPr>
      </p:pic>
      <p:pic>
        <p:nvPicPr>
          <p:cNvPr id="5" name="圖片 4">
            <a:extLst>
              <a:ext uri="{FF2B5EF4-FFF2-40B4-BE49-F238E27FC236}">
                <a16:creationId xmlns="" xmlns:a16="http://schemas.microsoft.com/office/drawing/2014/main" id="{B6481778-8C1A-4BB4-9150-76451974BF42}"/>
              </a:ext>
            </a:extLst>
          </p:cNvPr>
          <p:cNvPicPr>
            <a:picLocks noChangeAspect="1"/>
          </p:cNvPicPr>
          <p:nvPr/>
        </p:nvPicPr>
        <p:blipFill rotWithShape="1">
          <a:blip r:embed="rId5"/>
          <a:srcRect t="13057" b="4104"/>
          <a:stretch/>
        </p:blipFill>
        <p:spPr>
          <a:xfrm>
            <a:off x="722749" y="4586979"/>
            <a:ext cx="10474637" cy="544750"/>
          </a:xfrm>
          <a:prstGeom prst="rect">
            <a:avLst/>
          </a:prstGeom>
        </p:spPr>
      </p:pic>
      <p:sp>
        <p:nvSpPr>
          <p:cNvPr id="11" name="我們用的套件, 大家也習慣稱 tf.Keras。">
            <a:extLst>
              <a:ext uri="{FF2B5EF4-FFF2-40B4-BE49-F238E27FC236}">
                <a16:creationId xmlns="" xmlns:a16="http://schemas.microsoft.com/office/drawing/2014/main" id="{044E4F42-3733-40BB-80D5-07E96A6DBAF6}"/>
              </a:ext>
            </a:extLst>
          </p:cNvPr>
          <p:cNvSpPr txBox="1"/>
          <p:nvPr/>
        </p:nvSpPr>
        <p:spPr>
          <a:xfrm>
            <a:off x="581509" y="2368794"/>
            <a:ext cx="8829258"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p>
            <a:pPr marL="342900" indent="-342900">
              <a:buClr>
                <a:srgbClr val="FF8E7B"/>
              </a:buClr>
              <a:buFont typeface="Yu Mincho Demibold" panose="02020600000000000000" pitchFamily="18" charset="-128"/>
              <a:buChar char="▶"/>
            </a:pPr>
            <a:r>
              <a:rPr lang="zh-TW" altLang="en-US" sz="2400" b="1" dirty="0">
                <a:latin typeface="微軟正黑體" pitchFamily="34" charset="-120"/>
                <a:ea typeface="微軟正黑體" pitchFamily="34" charset="-120"/>
              </a:rPr>
              <a:t>定義變數 </a:t>
            </a:r>
            <a:r>
              <a:rPr lang="en-US" altLang="zh-TW" sz="2400" b="1" dirty="0">
                <a:latin typeface="微軟正黑體" pitchFamily="34" charset="-120"/>
                <a:ea typeface="微軟正黑體" pitchFamily="34" charset="-120"/>
              </a:rPr>
              <a:t>x, h1, h2, y</a:t>
            </a:r>
            <a:r>
              <a:rPr lang="zh-TW" altLang="en-US" sz="2400" b="1" dirty="0">
                <a:latin typeface="微軟正黑體" pitchFamily="34" charset="-120"/>
                <a:ea typeface="微軟正黑體" pitchFamily="34" charset="-120"/>
              </a:rPr>
              <a:t>，然後一行變出神經網路</a:t>
            </a:r>
            <a:endParaRPr lang="en-US" altLang="zh-TW" sz="2400" b="1" dirty="0">
              <a:latin typeface="微軟正黑體" pitchFamily="34" charset="-120"/>
              <a:ea typeface="微軟正黑體" pitchFamily="34" charset="-120"/>
            </a:endParaRPr>
          </a:p>
        </p:txBody>
      </p:sp>
      <p:grpSp>
        <p:nvGrpSpPr>
          <p:cNvPr id="12" name="群組 11">
            <a:extLst>
              <a:ext uri="{FF2B5EF4-FFF2-40B4-BE49-F238E27FC236}">
                <a16:creationId xmlns="" xmlns:a16="http://schemas.microsoft.com/office/drawing/2014/main" id="{90B4456D-E207-47B0-8302-18975D47D3E8}"/>
              </a:ext>
            </a:extLst>
          </p:cNvPr>
          <p:cNvGrpSpPr/>
          <p:nvPr/>
        </p:nvGrpSpPr>
        <p:grpSpPr>
          <a:xfrm>
            <a:off x="6931021" y="2788456"/>
            <a:ext cx="4266365" cy="960035"/>
            <a:chOff x="3576661" y="3705865"/>
            <a:chExt cx="2712714" cy="937230"/>
          </a:xfrm>
        </p:grpSpPr>
        <p:sp>
          <p:nvSpPr>
            <p:cNvPr id="13" name="等腰三角形 12">
              <a:extLst>
                <a:ext uri="{FF2B5EF4-FFF2-40B4-BE49-F238E27FC236}">
                  <a16:creationId xmlns="" xmlns:a16="http://schemas.microsoft.com/office/drawing/2014/main" id="{E1C8A792-ED6D-4B6E-81CF-D01D6C3C58AF}"/>
                </a:ext>
              </a:extLst>
            </p:cNvPr>
            <p:cNvSpPr/>
            <p:nvPr/>
          </p:nvSpPr>
          <p:spPr>
            <a:xfrm rot="16200000">
              <a:off x="3621100" y="3929262"/>
              <a:ext cx="520621" cy="609500"/>
            </a:xfrm>
            <a:prstGeom prst="triangle">
              <a:avLst>
                <a:gd name="adj" fmla="val 51566"/>
              </a:avLst>
            </a:prstGeom>
            <a:solidFill>
              <a:srgbClr val="DAE3F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TW" altLang="en-US" sz="32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endParaRPr>
            </a:p>
          </p:txBody>
        </p:sp>
        <p:sp>
          <p:nvSpPr>
            <p:cNvPr id="14" name="語音泡泡: 圓角矩形 13">
              <a:extLst>
                <a:ext uri="{FF2B5EF4-FFF2-40B4-BE49-F238E27FC236}">
                  <a16:creationId xmlns="" xmlns:a16="http://schemas.microsoft.com/office/drawing/2014/main" id="{0D89AD5A-8F81-4825-88F0-0F57B03055FF}"/>
                </a:ext>
              </a:extLst>
            </p:cNvPr>
            <p:cNvSpPr/>
            <p:nvPr/>
          </p:nvSpPr>
          <p:spPr>
            <a:xfrm>
              <a:off x="4011385" y="3705865"/>
              <a:ext cx="2277990" cy="937230"/>
            </a:xfrm>
            <a:prstGeom prst="wedgeRoundRectCallout">
              <a:avLst>
                <a:gd name="adj1" fmla="val -40939"/>
                <a:gd name="adj2" fmla="val -32150"/>
                <a:gd name="adj3" fmla="val 1666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400" b="1" dirty="0">
                  <a:solidFill>
                    <a:srgbClr val="0A6FB7"/>
                  </a:solidFill>
                  <a:latin typeface="微軟正黑體" panose="020B0604030504040204" pitchFamily="34" charset="-120"/>
                  <a:ea typeface="微軟正黑體" panose="020B0604030504040204" pitchFamily="34" charset="-120"/>
                </a:rPr>
                <a:t>注意</a:t>
              </a:r>
              <a:r>
                <a:rPr lang="en-US" altLang="zh-TW" sz="2400" b="1" dirty="0">
                  <a:solidFill>
                    <a:srgbClr val="0A6FB7"/>
                  </a:solidFill>
                  <a:latin typeface="微軟正黑體" panose="020B0604030504040204" pitchFamily="34" charset="-120"/>
                  <a:ea typeface="微軟正黑體" panose="020B0604030504040204" pitchFamily="34" charset="-120"/>
                </a:rPr>
                <a:t>784</a:t>
              </a:r>
              <a:r>
                <a:rPr lang="zh-TW" altLang="en-US" sz="2400" b="1" dirty="0">
                  <a:solidFill>
                    <a:srgbClr val="0A6FB7"/>
                  </a:solidFill>
                  <a:latin typeface="微軟正黑體" panose="020B0604030504040204" pitchFamily="34" charset="-120"/>
                  <a:ea typeface="微軟正黑體" panose="020B0604030504040204" pitchFamily="34" charset="-120"/>
                </a:rPr>
                <a:t>維的向量形狀不是</a:t>
              </a:r>
              <a:r>
                <a:rPr lang="en-US" altLang="zh-TW" sz="2400" b="1" dirty="0">
                  <a:solidFill>
                    <a:srgbClr val="0A6FB7"/>
                  </a:solidFill>
                  <a:latin typeface="微軟正黑體" panose="020B0604030504040204" pitchFamily="34" charset="-120"/>
                  <a:ea typeface="微軟正黑體" panose="020B0604030504040204" pitchFamily="34" charset="-120"/>
                </a:rPr>
                <a:t>(784, 1) </a:t>
              </a:r>
              <a:r>
                <a:rPr lang="zh-TW" altLang="en-US" sz="2400" b="1" dirty="0">
                  <a:solidFill>
                    <a:srgbClr val="0A6FB7"/>
                  </a:solidFill>
                  <a:latin typeface="微軟正黑體" panose="020B0604030504040204" pitchFamily="34" charset="-120"/>
                  <a:ea typeface="微軟正黑體" panose="020B0604030504040204" pitchFamily="34" charset="-120"/>
                </a:rPr>
                <a:t>而是</a:t>
              </a:r>
              <a:r>
                <a:rPr lang="en-US" altLang="zh-TW" sz="2400" b="1" dirty="0">
                  <a:solidFill>
                    <a:srgbClr val="0A6FB7"/>
                  </a:solidFill>
                  <a:latin typeface="微軟正黑體" panose="020B0604030504040204" pitchFamily="34" charset="-120"/>
                  <a:ea typeface="微軟正黑體" panose="020B0604030504040204" pitchFamily="34" charset="-120"/>
                </a:rPr>
                <a:t>(784,)</a:t>
              </a:r>
              <a:endParaRPr lang="zh-TW" altLang="en-US" sz="2400" b="1" dirty="0">
                <a:solidFill>
                  <a:srgbClr val="0A6FB7"/>
                </a:solidFill>
                <a:latin typeface="微軟正黑體" panose="020B0604030504040204" pitchFamily="34" charset="-120"/>
                <a:ea typeface="微軟正黑體" panose="020B0604030504040204" pitchFamily="34" charset="-120"/>
                <a:sym typeface="Microsoft Sans Serif"/>
              </a:endParaRPr>
            </a:p>
          </p:txBody>
        </p:sp>
      </p:grpSp>
      <p:sp>
        <p:nvSpPr>
          <p:cNvPr id="7" name="矩形 6">
            <a:extLst>
              <a:ext uri="{FF2B5EF4-FFF2-40B4-BE49-F238E27FC236}">
                <a16:creationId xmlns="" xmlns:a16="http://schemas.microsoft.com/office/drawing/2014/main" id="{60049B5F-B40D-4BC7-82FF-7393E42CAF1F}"/>
              </a:ext>
            </a:extLst>
          </p:cNvPr>
          <p:cNvSpPr/>
          <p:nvPr/>
        </p:nvSpPr>
        <p:spPr>
          <a:xfrm>
            <a:off x="3080084" y="2870305"/>
            <a:ext cx="802105" cy="418996"/>
          </a:xfrm>
          <a:prstGeom prst="rect">
            <a:avLst/>
          </a:prstGeom>
          <a:noFill/>
          <a:ln w="38100" cap="flat">
            <a:solidFill>
              <a:srgbClr val="C0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TW" alt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pic>
        <p:nvPicPr>
          <p:cNvPr id="15" name="圖片 14">
            <a:extLst>
              <a:ext uri="{FF2B5EF4-FFF2-40B4-BE49-F238E27FC236}">
                <a16:creationId xmlns="" xmlns:a16="http://schemas.microsoft.com/office/drawing/2014/main" id="{4321EFF3-2EA5-4BDF-B968-5DA18DB86A10}"/>
              </a:ext>
            </a:extLst>
          </p:cNvPr>
          <p:cNvPicPr>
            <a:picLocks noChangeAspect="1"/>
          </p:cNvPicPr>
          <p:nvPr/>
        </p:nvPicPr>
        <p:blipFill rotWithShape="1">
          <a:blip r:embed="rId6"/>
          <a:srcRect t="8481" b="8849"/>
          <a:stretch/>
        </p:blipFill>
        <p:spPr>
          <a:xfrm>
            <a:off x="737076" y="5160385"/>
            <a:ext cx="10460310" cy="564824"/>
          </a:xfrm>
          <a:prstGeom prst="rect">
            <a:avLst/>
          </a:prstGeom>
        </p:spPr>
      </p:pic>
      <p:grpSp>
        <p:nvGrpSpPr>
          <p:cNvPr id="16" name="群組 15">
            <a:extLst>
              <a:ext uri="{FF2B5EF4-FFF2-40B4-BE49-F238E27FC236}">
                <a16:creationId xmlns="" xmlns:a16="http://schemas.microsoft.com/office/drawing/2014/main" id="{25D6C46C-CF65-4E08-B08C-1E6CBB7999F5}"/>
              </a:ext>
            </a:extLst>
          </p:cNvPr>
          <p:cNvGrpSpPr/>
          <p:nvPr/>
        </p:nvGrpSpPr>
        <p:grpSpPr>
          <a:xfrm>
            <a:off x="6931021" y="4962779"/>
            <a:ext cx="4266365" cy="960035"/>
            <a:chOff x="3576661" y="3705865"/>
            <a:chExt cx="2712714" cy="937230"/>
          </a:xfrm>
        </p:grpSpPr>
        <p:sp>
          <p:nvSpPr>
            <p:cNvPr id="17" name="等腰三角形 16">
              <a:extLst>
                <a:ext uri="{FF2B5EF4-FFF2-40B4-BE49-F238E27FC236}">
                  <a16:creationId xmlns="" xmlns:a16="http://schemas.microsoft.com/office/drawing/2014/main" id="{AC4F05B8-D775-4B90-8E25-E441A3914630}"/>
                </a:ext>
              </a:extLst>
            </p:cNvPr>
            <p:cNvSpPr/>
            <p:nvPr/>
          </p:nvSpPr>
          <p:spPr>
            <a:xfrm rot="16200000">
              <a:off x="3621100" y="3929262"/>
              <a:ext cx="520621" cy="609500"/>
            </a:xfrm>
            <a:prstGeom prst="triangle">
              <a:avLst>
                <a:gd name="adj" fmla="val 51566"/>
              </a:avLst>
            </a:prstGeom>
            <a:solidFill>
              <a:srgbClr val="DAE3F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TW" altLang="en-US" sz="32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endParaRPr>
            </a:p>
          </p:txBody>
        </p:sp>
        <p:sp>
          <p:nvSpPr>
            <p:cNvPr id="18" name="語音泡泡: 圓角矩形 17">
              <a:extLst>
                <a:ext uri="{FF2B5EF4-FFF2-40B4-BE49-F238E27FC236}">
                  <a16:creationId xmlns="" xmlns:a16="http://schemas.microsoft.com/office/drawing/2014/main" id="{109ACDA6-0895-4A02-9880-B400C010BF04}"/>
                </a:ext>
              </a:extLst>
            </p:cNvPr>
            <p:cNvSpPr/>
            <p:nvPr/>
          </p:nvSpPr>
          <p:spPr>
            <a:xfrm>
              <a:off x="4011385" y="3705865"/>
              <a:ext cx="2277990" cy="937230"/>
            </a:xfrm>
            <a:prstGeom prst="wedgeRoundRectCallout">
              <a:avLst>
                <a:gd name="adj1" fmla="val -40939"/>
                <a:gd name="adj2" fmla="val -32150"/>
                <a:gd name="adj3" fmla="val 1666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400" b="1" dirty="0">
                  <a:solidFill>
                    <a:srgbClr val="FF8E7B"/>
                  </a:solidFill>
                  <a:latin typeface="微軟正黑體" panose="020B0604030504040204" pitchFamily="34" charset="-120"/>
                  <a:ea typeface="微軟正黑體" panose="020B0604030504040204" pitchFamily="34" charset="-120"/>
                  <a:sym typeface="Microsoft Sans Serif"/>
                </a:rPr>
                <a:t>Model</a:t>
              </a:r>
              <a:r>
                <a:rPr lang="zh-TW" altLang="en-US" sz="2400" b="1" dirty="0">
                  <a:solidFill>
                    <a:srgbClr val="0A6FB7"/>
                  </a:solidFill>
                  <a:latin typeface="微軟正黑體" panose="020B0604030504040204" pitchFamily="34" charset="-120"/>
                  <a:ea typeface="微軟正黑體" panose="020B0604030504040204" pitchFamily="34" charset="-120"/>
                  <a:sym typeface="Microsoft Sans Serif"/>
                </a:rPr>
                <a:t> 變出神經網路</a:t>
              </a:r>
            </a:p>
          </p:txBody>
        </p:sp>
      </p:grpSp>
      <p:sp>
        <p:nvSpPr>
          <p:cNvPr id="19" name="矩形 18">
            <a:extLst>
              <a:ext uri="{FF2B5EF4-FFF2-40B4-BE49-F238E27FC236}">
                <a16:creationId xmlns="" xmlns:a16="http://schemas.microsoft.com/office/drawing/2014/main" id="{6342B594-8730-4E48-82BD-07AFA77F8D55}"/>
              </a:ext>
            </a:extLst>
          </p:cNvPr>
          <p:cNvSpPr/>
          <p:nvPr/>
        </p:nvSpPr>
        <p:spPr>
          <a:xfrm>
            <a:off x="2399050" y="5227602"/>
            <a:ext cx="802105" cy="418996"/>
          </a:xfrm>
          <a:prstGeom prst="rect">
            <a:avLst/>
          </a:prstGeom>
          <a:noFill/>
          <a:ln w="38100" cap="flat">
            <a:solidFill>
              <a:srgbClr val="C0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TW" alt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51140120"/>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幻燈片編號">
            <a:extLst>
              <a:ext uri="{FF2B5EF4-FFF2-40B4-BE49-F238E27FC236}">
                <a16:creationId xmlns="" xmlns:a16="http://schemas.microsoft.com/office/drawing/2014/main" id="{966276DD-67A7-43C9-BB97-E7F231EC6A36}"/>
              </a:ext>
            </a:extLst>
          </p:cNvP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hangingPunct="0"/>
            <a:fld id="{86CB4B4D-7CA3-9044-876B-883B54F8677D}" type="slidenum">
              <a:rPr kern="0">
                <a:cs typeface="Microsoft Sans Serif"/>
                <a:sym typeface="Microsoft Sans Serif"/>
              </a:rPr>
              <a:pPr hangingPunct="0"/>
              <a:t>15</a:t>
            </a:fld>
            <a:endParaRPr kern="0" dirty="0">
              <a:cs typeface="Microsoft Sans Serif"/>
              <a:sym typeface="Microsoft Sans Serif"/>
            </a:endParaRPr>
          </a:p>
        </p:txBody>
      </p:sp>
      <p:sp>
        <p:nvSpPr>
          <p:cNvPr id="8" name="文字版面配置區 7">
            <a:extLst>
              <a:ext uri="{FF2B5EF4-FFF2-40B4-BE49-F238E27FC236}">
                <a16:creationId xmlns="" xmlns:a16="http://schemas.microsoft.com/office/drawing/2014/main" id="{F5F9284F-02F5-4D45-8EE8-6A0D4F861C0E}"/>
              </a:ext>
            </a:extLst>
          </p:cNvPr>
          <p:cNvSpPr>
            <a:spLocks noGrp="1"/>
          </p:cNvSpPr>
          <p:nvPr>
            <p:ph type="body" sz="quarter" idx="14"/>
          </p:nvPr>
        </p:nvSpPr>
        <p:spPr/>
        <p:txBody>
          <a:bodyPr/>
          <a:lstStyle/>
          <a:p>
            <a:r>
              <a:rPr lang="en-US" altLang="zh-TW" dirty="0"/>
              <a:t>03 </a:t>
            </a:r>
            <a:r>
              <a:rPr lang="zh-TW" altLang="en-US" dirty="0"/>
              <a:t>使用</a:t>
            </a:r>
            <a:r>
              <a:rPr lang="en-US" altLang="zh-TW" dirty="0"/>
              <a:t>Functional API </a:t>
            </a:r>
            <a:r>
              <a:rPr lang="zh-TW" altLang="en-US" dirty="0"/>
              <a:t>建置神經網路模型的方式</a:t>
            </a:r>
          </a:p>
        </p:txBody>
      </p:sp>
      <p:sp>
        <p:nvSpPr>
          <p:cNvPr id="10" name="我們來試試剛開始可能有點可怕的終端機。">
            <a:extLst>
              <a:ext uri="{FF2B5EF4-FFF2-40B4-BE49-F238E27FC236}">
                <a16:creationId xmlns="" xmlns:a16="http://schemas.microsoft.com/office/drawing/2014/main" id="{E0FF2133-FE3B-46D9-9B6B-D1FC348A9E8F}"/>
              </a:ext>
            </a:extLst>
          </p:cNvPr>
          <p:cNvSpPr/>
          <p:nvPr/>
        </p:nvSpPr>
        <p:spPr>
          <a:xfrm>
            <a:off x="2242567" y="1813221"/>
            <a:ext cx="7706866" cy="471924"/>
          </a:xfrm>
          <a:prstGeom prst="roundRect">
            <a:avLst>
              <a:gd name="adj" fmla="val 15000"/>
            </a:avLst>
          </a:prstGeom>
          <a:solidFill>
            <a:srgbClr val="FFC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825500">
              <a:lnSpc>
                <a:spcPct val="100000"/>
              </a:lnSpc>
              <a:spcBef>
                <a:spcPts val="0"/>
              </a:spcBef>
              <a:defRPr>
                <a:solidFill>
                  <a:srgbClr val="FFFFFF"/>
                </a:solidFill>
              </a:defRPr>
            </a:lvl1pPr>
          </a:lstStyle>
          <a:p>
            <a:r>
              <a:rPr lang="zh-TW" altLang="en-US" sz="2800" b="1" kern="0" dirty="0">
                <a:solidFill>
                  <a:schemeClr val="accent4">
                    <a:lumMod val="50000"/>
                  </a:schemeClr>
                </a:solidFill>
                <a:latin typeface="微軟正黑體" pitchFamily="34" charset="-120"/>
                <a:ea typeface="微軟正黑體" pitchFamily="34" charset="-120"/>
                <a:cs typeface="Microsoft Sans Serif"/>
                <a:sym typeface="Microsoft Sans Serif"/>
              </a:rPr>
              <a:t>一行變出來的神經網路</a:t>
            </a:r>
            <a:endParaRPr sz="2800" b="1" kern="0" dirty="0">
              <a:solidFill>
                <a:schemeClr val="accent4">
                  <a:lumMod val="50000"/>
                </a:schemeClr>
              </a:solidFill>
              <a:latin typeface="微軟正黑體" pitchFamily="34" charset="-120"/>
              <a:ea typeface="微軟正黑體" pitchFamily="34" charset="-120"/>
              <a:cs typeface="Microsoft Sans Serif"/>
              <a:sym typeface="Microsoft Sans Serif"/>
            </a:endParaRPr>
          </a:p>
        </p:txBody>
      </p:sp>
      <p:pic>
        <p:nvPicPr>
          <p:cNvPr id="3" name="圖片 2">
            <a:extLst>
              <a:ext uri="{FF2B5EF4-FFF2-40B4-BE49-F238E27FC236}">
                <a16:creationId xmlns="" xmlns:a16="http://schemas.microsoft.com/office/drawing/2014/main" id="{D86F0824-1469-4F6A-AE66-50BF177CBBB6}"/>
              </a:ext>
            </a:extLst>
          </p:cNvPr>
          <p:cNvPicPr>
            <a:picLocks noChangeAspect="1"/>
          </p:cNvPicPr>
          <p:nvPr/>
        </p:nvPicPr>
        <p:blipFill>
          <a:blip r:embed="rId2"/>
          <a:stretch>
            <a:fillRect/>
          </a:stretch>
        </p:blipFill>
        <p:spPr>
          <a:xfrm>
            <a:off x="730881" y="2500754"/>
            <a:ext cx="10409395" cy="633005"/>
          </a:xfrm>
          <a:prstGeom prst="rect">
            <a:avLst/>
          </a:prstGeom>
        </p:spPr>
      </p:pic>
      <p:pic>
        <p:nvPicPr>
          <p:cNvPr id="4" name="圖片 3">
            <a:extLst>
              <a:ext uri="{FF2B5EF4-FFF2-40B4-BE49-F238E27FC236}">
                <a16:creationId xmlns="" xmlns:a16="http://schemas.microsoft.com/office/drawing/2014/main" id="{C10D3F5F-9C53-4774-AC9F-2C6D0A53F9FA}"/>
              </a:ext>
            </a:extLst>
          </p:cNvPr>
          <p:cNvPicPr>
            <a:picLocks noChangeAspect="1"/>
          </p:cNvPicPr>
          <p:nvPr/>
        </p:nvPicPr>
        <p:blipFill rotWithShape="1">
          <a:blip r:embed="rId3"/>
          <a:srcRect t="1244" b="-1"/>
          <a:stretch/>
        </p:blipFill>
        <p:spPr>
          <a:xfrm>
            <a:off x="827132" y="3133760"/>
            <a:ext cx="4993381" cy="2789614"/>
          </a:xfrm>
          <a:prstGeom prst="rect">
            <a:avLst/>
          </a:prstGeom>
        </p:spPr>
      </p:pic>
      <p:pic>
        <p:nvPicPr>
          <p:cNvPr id="12" name="圖片 11">
            <a:extLst>
              <a:ext uri="{FF2B5EF4-FFF2-40B4-BE49-F238E27FC236}">
                <a16:creationId xmlns="" xmlns:a16="http://schemas.microsoft.com/office/drawing/2014/main" id="{9B625CA7-0B0C-4083-98AE-47B0DEE3ED2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72342" y="3724242"/>
            <a:ext cx="3667934" cy="2231962"/>
          </a:xfrm>
          <a:prstGeom prst="rect">
            <a:avLst/>
          </a:prstGeom>
        </p:spPr>
      </p:pic>
    </p:spTree>
    <p:extLst>
      <p:ext uri="{BB962C8B-B14F-4D97-AF65-F5344CB8AC3E}">
        <p14:creationId xmlns:p14="http://schemas.microsoft.com/office/powerpoint/2010/main" val="604238700"/>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 xmlns:a16="http://schemas.microsoft.com/office/drawing/2014/main" id="{71669B54-91C2-43DD-B767-D6BACACDBBD4}"/>
              </a:ext>
            </a:extLst>
          </p:cNvPr>
          <p:cNvSpPr>
            <a:spLocks noGrp="1"/>
          </p:cNvSpPr>
          <p:nvPr>
            <p:ph idx="1"/>
          </p:nvPr>
        </p:nvSpPr>
        <p:spPr/>
        <p:txBody>
          <a:bodyPr/>
          <a:lstStyle/>
          <a:p>
            <a:endParaRPr lang="zh-TW" altLang="en-US" dirty="0"/>
          </a:p>
        </p:txBody>
      </p:sp>
      <p:sp>
        <p:nvSpPr>
          <p:cNvPr id="9" name="幻燈片編號">
            <a:extLst>
              <a:ext uri="{FF2B5EF4-FFF2-40B4-BE49-F238E27FC236}">
                <a16:creationId xmlns="" xmlns:a16="http://schemas.microsoft.com/office/drawing/2014/main" id="{966276DD-67A7-43C9-BB97-E7F231EC6A36}"/>
              </a:ext>
            </a:extLst>
          </p:cNvP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hangingPunct="0"/>
            <a:fld id="{86CB4B4D-7CA3-9044-876B-883B54F8677D}" type="slidenum">
              <a:rPr kern="0">
                <a:cs typeface="Microsoft Sans Serif"/>
                <a:sym typeface="Microsoft Sans Serif"/>
              </a:rPr>
              <a:pPr hangingPunct="0"/>
              <a:t>16</a:t>
            </a:fld>
            <a:endParaRPr kern="0" dirty="0">
              <a:cs typeface="Microsoft Sans Serif"/>
              <a:sym typeface="Microsoft Sans Serif"/>
            </a:endParaRPr>
          </a:p>
        </p:txBody>
      </p:sp>
      <p:sp>
        <p:nvSpPr>
          <p:cNvPr id="8" name="文字版面配置區 7">
            <a:extLst>
              <a:ext uri="{FF2B5EF4-FFF2-40B4-BE49-F238E27FC236}">
                <a16:creationId xmlns="" xmlns:a16="http://schemas.microsoft.com/office/drawing/2014/main" id="{F5F9284F-02F5-4D45-8EE8-6A0D4F861C0E}"/>
              </a:ext>
            </a:extLst>
          </p:cNvPr>
          <p:cNvSpPr>
            <a:spLocks noGrp="1"/>
          </p:cNvSpPr>
          <p:nvPr>
            <p:ph type="body" sz="quarter" idx="14"/>
          </p:nvPr>
        </p:nvSpPr>
        <p:spPr>
          <a:xfrm>
            <a:off x="1570646" y="651241"/>
            <a:ext cx="9630811" cy="471924"/>
          </a:xfrm>
        </p:spPr>
        <p:txBody>
          <a:bodyPr/>
          <a:lstStyle/>
          <a:p>
            <a:r>
              <a:rPr lang="en-US" altLang="zh-TW" dirty="0"/>
              <a:t>04 </a:t>
            </a:r>
            <a:r>
              <a:rPr lang="zh-TW" altLang="en-US" dirty="0"/>
              <a:t>隱藏層愛怎麼接就怎麼接</a:t>
            </a:r>
          </a:p>
        </p:txBody>
      </p:sp>
      <p:sp>
        <p:nvSpPr>
          <p:cNvPr id="10" name="我們來試試剛開始可能有點可怕的終端機。">
            <a:extLst>
              <a:ext uri="{FF2B5EF4-FFF2-40B4-BE49-F238E27FC236}">
                <a16:creationId xmlns="" xmlns:a16="http://schemas.microsoft.com/office/drawing/2014/main" id="{E0FF2133-FE3B-46D9-9B6B-D1FC348A9E8F}"/>
              </a:ext>
            </a:extLst>
          </p:cNvPr>
          <p:cNvSpPr/>
          <p:nvPr/>
        </p:nvSpPr>
        <p:spPr>
          <a:xfrm>
            <a:off x="2242567" y="1813221"/>
            <a:ext cx="7706866" cy="471924"/>
          </a:xfrm>
          <a:prstGeom prst="roundRect">
            <a:avLst>
              <a:gd name="adj" fmla="val 15000"/>
            </a:avLst>
          </a:prstGeom>
          <a:solidFill>
            <a:srgbClr val="FFC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825500">
              <a:lnSpc>
                <a:spcPct val="100000"/>
              </a:lnSpc>
              <a:spcBef>
                <a:spcPts val="0"/>
              </a:spcBef>
              <a:defRPr>
                <a:solidFill>
                  <a:srgbClr val="FFFFFF"/>
                </a:solidFill>
              </a:defRPr>
            </a:lvl1pPr>
          </a:lstStyle>
          <a:p>
            <a:r>
              <a:rPr lang="zh-TW" altLang="en-US" sz="2800" b="1" kern="0" dirty="0">
                <a:solidFill>
                  <a:schemeClr val="accent4">
                    <a:lumMod val="50000"/>
                  </a:schemeClr>
                </a:solidFill>
                <a:latin typeface="微軟正黑體" pitchFamily="34" charset="-120"/>
                <a:ea typeface="微軟正黑體" pitchFamily="34" charset="-120"/>
                <a:cs typeface="Microsoft Sans Serif"/>
              </a:rPr>
              <a:t>試著打造兵分二路的神經網路架構</a:t>
            </a:r>
            <a:endParaRPr sz="2800" b="1" kern="0" dirty="0">
              <a:solidFill>
                <a:schemeClr val="accent4">
                  <a:lumMod val="50000"/>
                </a:schemeClr>
              </a:solidFill>
              <a:latin typeface="微軟正黑體" pitchFamily="34" charset="-120"/>
              <a:ea typeface="微軟正黑體" pitchFamily="34" charset="-120"/>
              <a:cs typeface="Microsoft Sans Serif"/>
              <a:sym typeface="Microsoft Sans Serif"/>
            </a:endParaRPr>
          </a:p>
        </p:txBody>
      </p:sp>
      <p:pic>
        <p:nvPicPr>
          <p:cNvPr id="6" name="圖片 5">
            <a:extLst>
              <a:ext uri="{FF2B5EF4-FFF2-40B4-BE49-F238E27FC236}">
                <a16:creationId xmlns="" xmlns:a16="http://schemas.microsoft.com/office/drawing/2014/main" id="{57D599F0-D5F1-4B50-923C-8D63275CC5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62295" y="2449050"/>
            <a:ext cx="6332473" cy="3644920"/>
          </a:xfrm>
          <a:prstGeom prst="rect">
            <a:avLst/>
          </a:prstGeom>
        </p:spPr>
      </p:pic>
      <p:sp>
        <p:nvSpPr>
          <p:cNvPr id="7" name="我們用的套件, 大家也習慣稱 tf.Keras。">
            <a:extLst>
              <a:ext uri="{FF2B5EF4-FFF2-40B4-BE49-F238E27FC236}">
                <a16:creationId xmlns="" xmlns:a16="http://schemas.microsoft.com/office/drawing/2014/main" id="{31FFF796-E92E-40DF-BCE2-1B69C92CD55F}"/>
              </a:ext>
            </a:extLst>
          </p:cNvPr>
          <p:cNvSpPr txBox="1"/>
          <p:nvPr/>
        </p:nvSpPr>
        <p:spPr>
          <a:xfrm>
            <a:off x="987613" y="3190495"/>
            <a:ext cx="3525270"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p>
            <a:pPr marL="342900" indent="-342900">
              <a:buClr>
                <a:srgbClr val="FF8E7B"/>
              </a:buClr>
              <a:buFont typeface="Yu Mincho Demibold" panose="02020600000000000000" pitchFamily="18" charset="-128"/>
              <a:buChar char="▶"/>
            </a:pPr>
            <a:r>
              <a:rPr lang="zh-TW" altLang="en-US" sz="2400" b="1" dirty="0">
                <a:latin typeface="微軟正黑體" pitchFamily="34" charset="-120"/>
                <a:ea typeface="微軟正黑體" pitchFamily="34" charset="-120"/>
              </a:rPr>
              <a:t>只要知道變數之間的關係怎麼定義，神經網路的隱藏層我們愛怎麼接就怎麼接</a:t>
            </a:r>
            <a:endParaRPr lang="en-US" altLang="zh-TW" sz="2400" b="1" dirty="0">
              <a:latin typeface="微軟正黑體" pitchFamily="34" charset="-120"/>
              <a:ea typeface="微軟正黑體" pitchFamily="34" charset="-120"/>
            </a:endParaRPr>
          </a:p>
        </p:txBody>
      </p:sp>
    </p:spTree>
    <p:extLst>
      <p:ext uri="{BB962C8B-B14F-4D97-AF65-F5344CB8AC3E}">
        <p14:creationId xmlns:p14="http://schemas.microsoft.com/office/powerpoint/2010/main" val="1462005657"/>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 xmlns:a16="http://schemas.microsoft.com/office/drawing/2014/main" id="{71669B54-91C2-43DD-B767-D6BACACDBBD4}"/>
              </a:ext>
            </a:extLst>
          </p:cNvPr>
          <p:cNvSpPr>
            <a:spLocks noGrp="1"/>
          </p:cNvSpPr>
          <p:nvPr>
            <p:ph idx="1"/>
          </p:nvPr>
        </p:nvSpPr>
        <p:spPr/>
        <p:txBody>
          <a:bodyPr/>
          <a:lstStyle/>
          <a:p>
            <a:endParaRPr lang="zh-TW" altLang="en-US" dirty="0">
              <a:latin typeface="微軟正黑體" pitchFamily="34" charset="-120"/>
              <a:ea typeface="微軟正黑體" pitchFamily="34" charset="-120"/>
            </a:endParaRPr>
          </a:p>
        </p:txBody>
      </p:sp>
      <p:sp>
        <p:nvSpPr>
          <p:cNvPr id="9" name="幻燈片編號">
            <a:extLst>
              <a:ext uri="{FF2B5EF4-FFF2-40B4-BE49-F238E27FC236}">
                <a16:creationId xmlns="" xmlns:a16="http://schemas.microsoft.com/office/drawing/2014/main" id="{966276DD-67A7-43C9-BB97-E7F231EC6A36}"/>
              </a:ext>
            </a:extLst>
          </p:cNvPr>
          <p:cNvSpPr txBox="1">
            <a:spLocks noGrp="1"/>
          </p:cNvSpPr>
          <p:nvPr>
            <p:ph type="sldNum" sz="quarter" idx="2"/>
          </p:nvPr>
        </p:nvSpPr>
        <p:spPr>
          <a:xfrm>
            <a:off x="11681789" y="6387706"/>
            <a:ext cx="378309" cy="37959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hangingPunct="0"/>
            <a:fld id="{86CB4B4D-7CA3-9044-876B-883B54F8677D}" type="slidenum">
              <a:rPr kern="0">
                <a:latin typeface="微軟正黑體" pitchFamily="34" charset="-120"/>
                <a:ea typeface="微軟正黑體" pitchFamily="34" charset="-120"/>
                <a:cs typeface="Microsoft Sans Serif"/>
                <a:sym typeface="Microsoft Sans Serif"/>
              </a:rPr>
              <a:pPr hangingPunct="0"/>
              <a:t>17</a:t>
            </a:fld>
            <a:endParaRPr kern="0" dirty="0">
              <a:latin typeface="微軟正黑體" pitchFamily="34" charset="-120"/>
              <a:ea typeface="微軟正黑體" pitchFamily="34" charset="-120"/>
              <a:cs typeface="Microsoft Sans Serif"/>
              <a:sym typeface="Microsoft Sans Serif"/>
            </a:endParaRPr>
          </a:p>
        </p:txBody>
      </p:sp>
      <p:sp>
        <p:nvSpPr>
          <p:cNvPr id="8" name="文字版面配置區 7">
            <a:extLst>
              <a:ext uri="{FF2B5EF4-FFF2-40B4-BE49-F238E27FC236}">
                <a16:creationId xmlns="" xmlns:a16="http://schemas.microsoft.com/office/drawing/2014/main" id="{F5F9284F-02F5-4D45-8EE8-6A0D4F861C0E}"/>
              </a:ext>
            </a:extLst>
          </p:cNvPr>
          <p:cNvSpPr>
            <a:spLocks noGrp="1"/>
          </p:cNvSpPr>
          <p:nvPr>
            <p:ph type="body" sz="quarter" idx="14"/>
          </p:nvPr>
        </p:nvSpPr>
        <p:spPr>
          <a:xfrm>
            <a:off x="1570646" y="651241"/>
            <a:ext cx="9630811" cy="471924"/>
          </a:xfrm>
        </p:spPr>
        <p:txBody>
          <a:bodyPr/>
          <a:lstStyle/>
          <a:p>
            <a:r>
              <a:rPr lang="en-US" altLang="zh-TW" dirty="0">
                <a:latin typeface="微軟正黑體" pitchFamily="34" charset="-120"/>
                <a:ea typeface="微軟正黑體" pitchFamily="34" charset="-120"/>
              </a:rPr>
              <a:t>04 </a:t>
            </a:r>
            <a:r>
              <a:rPr lang="zh-TW" altLang="en-US" dirty="0">
                <a:latin typeface="微軟正黑體" pitchFamily="34" charset="-120"/>
                <a:ea typeface="微軟正黑體" pitchFamily="34" charset="-120"/>
              </a:rPr>
              <a:t>隱藏層愛怎麼接就怎麼接</a:t>
            </a:r>
          </a:p>
        </p:txBody>
      </p:sp>
      <p:sp>
        <p:nvSpPr>
          <p:cNvPr id="10" name="我們來試試剛開始可能有點可怕的終端機。">
            <a:extLst>
              <a:ext uri="{FF2B5EF4-FFF2-40B4-BE49-F238E27FC236}">
                <a16:creationId xmlns="" xmlns:a16="http://schemas.microsoft.com/office/drawing/2014/main" id="{E0FF2133-FE3B-46D9-9B6B-D1FC348A9E8F}"/>
              </a:ext>
            </a:extLst>
          </p:cNvPr>
          <p:cNvSpPr/>
          <p:nvPr/>
        </p:nvSpPr>
        <p:spPr>
          <a:xfrm>
            <a:off x="2242567" y="1813221"/>
            <a:ext cx="7706866" cy="471924"/>
          </a:xfrm>
          <a:prstGeom prst="roundRect">
            <a:avLst>
              <a:gd name="adj" fmla="val 15000"/>
            </a:avLst>
          </a:prstGeom>
          <a:solidFill>
            <a:srgbClr val="FFC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825500">
              <a:lnSpc>
                <a:spcPct val="100000"/>
              </a:lnSpc>
              <a:spcBef>
                <a:spcPts val="0"/>
              </a:spcBef>
              <a:defRPr>
                <a:solidFill>
                  <a:srgbClr val="FFFFFF"/>
                </a:solidFill>
              </a:defRPr>
            </a:lvl1pPr>
          </a:lstStyle>
          <a:p>
            <a:r>
              <a:rPr lang="zh-TW" altLang="en-US" sz="2800" b="1" kern="0" dirty="0">
                <a:solidFill>
                  <a:schemeClr val="accent4">
                    <a:lumMod val="50000"/>
                  </a:schemeClr>
                </a:solidFill>
                <a:latin typeface="微軟正黑體" pitchFamily="34" charset="-120"/>
                <a:ea typeface="微軟正黑體" pitchFamily="34" charset="-120"/>
                <a:cs typeface="Microsoft Sans Serif"/>
                <a:sym typeface="Microsoft Sans Serif"/>
              </a:rPr>
              <a:t>兵分二路會遇到的兩個問題</a:t>
            </a:r>
            <a:endParaRPr sz="2800" b="1" kern="0" dirty="0">
              <a:solidFill>
                <a:schemeClr val="accent4">
                  <a:lumMod val="50000"/>
                </a:schemeClr>
              </a:solidFill>
              <a:latin typeface="微軟正黑體" pitchFamily="34" charset="-120"/>
              <a:ea typeface="微軟正黑體" pitchFamily="34" charset="-120"/>
              <a:cs typeface="Microsoft Sans Serif"/>
              <a:sym typeface="Microsoft Sans Serif"/>
            </a:endParaRPr>
          </a:p>
        </p:txBody>
      </p:sp>
      <p:sp>
        <p:nvSpPr>
          <p:cNvPr id="6" name="我們用的套件, 大家也習慣稱 tf.Keras。">
            <a:extLst>
              <a:ext uri="{FF2B5EF4-FFF2-40B4-BE49-F238E27FC236}">
                <a16:creationId xmlns="" xmlns:a16="http://schemas.microsoft.com/office/drawing/2014/main" id="{8B7924C2-D68F-41B6-88DE-D99504CD6720}"/>
              </a:ext>
            </a:extLst>
          </p:cNvPr>
          <p:cNvSpPr txBox="1"/>
          <p:nvPr/>
        </p:nvSpPr>
        <p:spPr>
          <a:xfrm>
            <a:off x="838197" y="2749029"/>
            <a:ext cx="5329241" cy="12522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p>
            <a:pPr marL="457200" indent="-457200">
              <a:buFont typeface="+mj-lt"/>
              <a:buAutoNum type="arabicPeriod"/>
            </a:pPr>
            <a:r>
              <a:rPr lang="zh-TW" altLang="en-US" sz="2400" b="1" dirty="0">
                <a:solidFill>
                  <a:srgbClr val="0A6FB7"/>
                </a:solidFill>
                <a:latin typeface="微軟正黑體" pitchFamily="34" charset="-120"/>
                <a:ea typeface="微軟正黑體" pitchFamily="34" charset="-120"/>
              </a:rPr>
              <a:t>多重輸出（</a:t>
            </a:r>
            <a:r>
              <a:rPr lang="en-US" altLang="zh-TW" sz="2400" b="1" dirty="0">
                <a:solidFill>
                  <a:srgbClr val="0A6FB7"/>
                </a:solidFill>
                <a:latin typeface="微軟正黑體" pitchFamily="34" charset="-120"/>
                <a:ea typeface="微軟正黑體" pitchFamily="34" charset="-120"/>
              </a:rPr>
              <a:t>Multi-output</a:t>
            </a:r>
            <a:r>
              <a:rPr lang="zh-TW" altLang="en-US" sz="2400" b="1" dirty="0">
                <a:solidFill>
                  <a:srgbClr val="0A6FB7"/>
                </a:solidFill>
                <a:latin typeface="微軟正黑體" pitchFamily="34" charset="-120"/>
                <a:ea typeface="微軟正黑體" pitchFamily="34" charset="-120"/>
              </a:rPr>
              <a:t>）問題</a:t>
            </a:r>
            <a:r>
              <a:rPr lang="en-US" altLang="zh-TW" sz="2400" b="1" dirty="0">
                <a:solidFill>
                  <a:srgbClr val="0A6FB7"/>
                </a:solidFill>
                <a:latin typeface="微軟正黑體" pitchFamily="34" charset="-120"/>
                <a:ea typeface="微軟正黑體" pitchFamily="34" charset="-120"/>
              </a:rPr>
              <a:t>:</a:t>
            </a:r>
          </a:p>
          <a:p>
            <a:pPr marL="342900" indent="-342900">
              <a:buClr>
                <a:srgbClr val="FF8E7B"/>
              </a:buClr>
              <a:buFont typeface="Yu Mincho Demibold" panose="02020600000000000000" pitchFamily="18" charset="-128"/>
              <a:buChar char="▶"/>
            </a:pPr>
            <a:r>
              <a:rPr lang="zh-TW" altLang="en-US" sz="2400" b="1" dirty="0">
                <a:latin typeface="微軟正黑體" pitchFamily="34" charset="-120"/>
                <a:ea typeface="微軟正黑體" pitchFamily="34" charset="-120"/>
              </a:rPr>
              <a:t>我們該如何把</a:t>
            </a:r>
            <a:r>
              <a:rPr lang="en-US" altLang="zh-TW" sz="2400" b="1" dirty="0">
                <a:latin typeface="微軟正黑體" pitchFamily="34" charset="-120"/>
                <a:ea typeface="微軟正黑體" pitchFamily="34" charset="-120"/>
              </a:rPr>
              <a:t>f1 </a:t>
            </a:r>
            <a:r>
              <a:rPr lang="zh-TW" altLang="en-US" sz="2400" b="1" dirty="0">
                <a:latin typeface="微軟正黑體" pitchFamily="34" charset="-120"/>
                <a:ea typeface="微軟正黑體" pitchFamily="34" charset="-120"/>
              </a:rPr>
              <a:t>的輸出變數，分別送到</a:t>
            </a:r>
            <a:r>
              <a:rPr lang="en-US" altLang="zh-TW" sz="2400" b="1" dirty="0">
                <a:latin typeface="微軟正黑體" pitchFamily="34" charset="-120"/>
                <a:ea typeface="微軟正黑體" pitchFamily="34" charset="-120"/>
              </a:rPr>
              <a:t>f2</a:t>
            </a:r>
            <a:r>
              <a:rPr lang="zh-TW" altLang="en-US" sz="2400" b="1" dirty="0">
                <a:latin typeface="微軟正黑體" pitchFamily="34" charset="-120"/>
                <a:ea typeface="微軟正黑體" pitchFamily="34" charset="-120"/>
              </a:rPr>
              <a:t>與</a:t>
            </a:r>
            <a:r>
              <a:rPr lang="en-US" altLang="zh-TW" sz="2400" b="1" dirty="0">
                <a:latin typeface="微軟正黑體" pitchFamily="34" charset="-120"/>
                <a:ea typeface="微軟正黑體" pitchFamily="34" charset="-120"/>
              </a:rPr>
              <a:t>f4 </a:t>
            </a:r>
            <a:r>
              <a:rPr lang="zh-TW" altLang="en-US" sz="2400" b="1" dirty="0">
                <a:latin typeface="微軟正黑體" pitchFamily="34" charset="-120"/>
                <a:ea typeface="微軟正黑體" pitchFamily="34" charset="-120"/>
              </a:rPr>
              <a:t>之中呢？</a:t>
            </a:r>
            <a:endParaRPr lang="en-US" altLang="zh-TW" sz="2400" b="1" dirty="0">
              <a:latin typeface="微軟正黑體" pitchFamily="34" charset="-120"/>
              <a:ea typeface="微軟正黑體" pitchFamily="34" charset="-120"/>
            </a:endParaRPr>
          </a:p>
        </p:txBody>
      </p:sp>
      <p:sp>
        <p:nvSpPr>
          <p:cNvPr id="7" name="我們用的套件, 大家也習慣稱 tf.Keras。">
            <a:extLst>
              <a:ext uri="{FF2B5EF4-FFF2-40B4-BE49-F238E27FC236}">
                <a16:creationId xmlns="" xmlns:a16="http://schemas.microsoft.com/office/drawing/2014/main" id="{2DAA3F1C-45B4-4B29-A471-37923E6E325F}"/>
              </a:ext>
            </a:extLst>
          </p:cNvPr>
          <p:cNvSpPr txBox="1"/>
          <p:nvPr/>
        </p:nvSpPr>
        <p:spPr>
          <a:xfrm>
            <a:off x="838197" y="4528183"/>
            <a:ext cx="5329241" cy="12522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p>
            <a:pPr marL="457200" indent="-457200">
              <a:buFont typeface="+mj-lt"/>
              <a:buAutoNum type="arabicPeriod" startAt="2"/>
            </a:pPr>
            <a:r>
              <a:rPr lang="zh-TW" altLang="en-US" sz="2400" b="1" dirty="0">
                <a:solidFill>
                  <a:srgbClr val="0A6FB7"/>
                </a:solidFill>
                <a:latin typeface="微軟正黑體" pitchFamily="34" charset="-120"/>
                <a:ea typeface="微軟正黑體" pitchFamily="34" charset="-120"/>
              </a:rPr>
              <a:t>多重輸入（</a:t>
            </a:r>
            <a:r>
              <a:rPr lang="en-US" altLang="zh-TW" sz="2400" b="1" dirty="0">
                <a:solidFill>
                  <a:srgbClr val="0A6FB7"/>
                </a:solidFill>
                <a:latin typeface="微軟正黑體" pitchFamily="34" charset="-120"/>
                <a:ea typeface="微軟正黑體" pitchFamily="34" charset="-120"/>
              </a:rPr>
              <a:t>Multi-input</a:t>
            </a:r>
            <a:r>
              <a:rPr lang="zh-TW" altLang="en-US" sz="2400" b="1" dirty="0">
                <a:solidFill>
                  <a:srgbClr val="0A6FB7"/>
                </a:solidFill>
                <a:latin typeface="微軟正黑體" pitchFamily="34" charset="-120"/>
                <a:ea typeface="微軟正黑體" pitchFamily="34" charset="-120"/>
              </a:rPr>
              <a:t>）問題</a:t>
            </a:r>
            <a:r>
              <a:rPr lang="en-US" altLang="zh-TW" sz="2400" b="1" dirty="0">
                <a:solidFill>
                  <a:srgbClr val="0A6FB7"/>
                </a:solidFill>
                <a:latin typeface="微軟正黑體" pitchFamily="34" charset="-120"/>
                <a:ea typeface="微軟正黑體" pitchFamily="34" charset="-120"/>
              </a:rPr>
              <a:t>:</a:t>
            </a:r>
          </a:p>
          <a:p>
            <a:pPr marL="342900" indent="-342900">
              <a:buClr>
                <a:srgbClr val="FF8E7B"/>
              </a:buClr>
              <a:buFont typeface="Yu Mincho Demibold" panose="02020600000000000000" pitchFamily="18" charset="-128"/>
              <a:buChar char="▶"/>
            </a:pPr>
            <a:r>
              <a:rPr lang="en-US" altLang="zh-TW" sz="2400" b="1" dirty="0">
                <a:latin typeface="微軟正黑體" pitchFamily="34" charset="-120"/>
                <a:ea typeface="微軟正黑體" pitchFamily="34" charset="-120"/>
              </a:rPr>
              <a:t>f2 </a:t>
            </a:r>
            <a:r>
              <a:rPr lang="zh-TW" altLang="en-US" sz="2400" b="1" dirty="0">
                <a:latin typeface="微軟正黑體" pitchFamily="34" charset="-120"/>
                <a:ea typeface="微軟正黑體" pitchFamily="34" charset="-120"/>
              </a:rPr>
              <a:t>與</a:t>
            </a:r>
            <a:r>
              <a:rPr lang="en-US" altLang="zh-TW" sz="2400" b="1" dirty="0">
                <a:latin typeface="微軟正黑體" pitchFamily="34" charset="-120"/>
                <a:ea typeface="微軟正黑體" pitchFamily="34" charset="-120"/>
              </a:rPr>
              <a:t>f4 </a:t>
            </a:r>
            <a:r>
              <a:rPr lang="zh-TW" altLang="en-US" sz="2400" b="1" dirty="0">
                <a:latin typeface="微軟正黑體" pitchFamily="34" charset="-120"/>
                <a:ea typeface="微軟正黑體" pitchFamily="34" charset="-120"/>
              </a:rPr>
              <a:t>的輸出變數，該如何合併起來，送進輸出層呢？</a:t>
            </a:r>
            <a:endParaRPr lang="en-US" altLang="zh-TW" sz="2400" b="1" dirty="0">
              <a:latin typeface="微軟正黑體" pitchFamily="34" charset="-120"/>
              <a:ea typeface="微軟正黑體" pitchFamily="34" charset="-120"/>
            </a:endParaRPr>
          </a:p>
        </p:txBody>
      </p:sp>
      <p:pic>
        <p:nvPicPr>
          <p:cNvPr id="11" name="圖片 10">
            <a:extLst>
              <a:ext uri="{FF2B5EF4-FFF2-40B4-BE49-F238E27FC236}">
                <a16:creationId xmlns="" xmlns:a16="http://schemas.microsoft.com/office/drawing/2014/main" id="{541C875A-3961-43E1-853B-BE1166464A9C}"/>
              </a:ext>
            </a:extLst>
          </p:cNvPr>
          <p:cNvPicPr>
            <a:picLocks noChangeAspect="1"/>
          </p:cNvPicPr>
          <p:nvPr/>
        </p:nvPicPr>
        <p:blipFill rotWithShape="1">
          <a:blip r:embed="rId2" cstate="print">
            <a:extLst>
              <a:ext uri="{BEBA8EAE-BF5A-486C-A8C5-ECC9F3942E4B}">
                <a14:imgProps xmlns:a14="http://schemas.microsoft.com/office/drawing/2010/main">
                  <a14:imgLayer r:embed="rId3">
                    <a14:imgEffect>
                      <a14:backgroundRemoval t="16076" b="99937" l="43206" r="99490">
                        <a14:foregroundMark x1="46375" y1="35506" x2="99526" y2="40759"/>
                        <a14:foregroundMark x1="92605" y1="16139" x2="96357" y2="24177"/>
                        <a14:foregroundMark x1="48561" y1="43734" x2="46157" y2="93418"/>
                        <a14:foregroundMark x1="46157" y1="93418" x2="44663" y2="99684"/>
                        <a14:foregroundMark x1="44372" y1="99430" x2="92495" y2="99430"/>
                        <a14:foregroundMark x1="92495" y1="99430" x2="94608" y2="98734"/>
                        <a14:foregroundMark x1="43497" y1="94684" x2="56175" y2="92658"/>
                        <a14:foregroundMark x1="56175" y1="92658" x2="95191" y2="92658"/>
                        <a14:foregroundMark x1="47687" y1="48038" x2="49836" y2="61203"/>
                        <a14:foregroundMark x1="49836" y1="61203" x2="55337" y2="72975"/>
                        <a14:foregroundMark x1="55337" y1="72975" x2="81785" y2="75886"/>
                        <a14:foregroundMark x1="81785" y1="75886" x2="95920" y2="73354"/>
                        <a14:foregroundMark x1="86521" y1="31962" x2="95920" y2="61835"/>
                        <a14:foregroundMark x1="43206" y1="94430" x2="45392" y2="99937"/>
                        <a14:foregroundMark x1="43934" y1="96709" x2="44226" y2="99177"/>
                        <a14:foregroundMark x1="43206" y1="94177" x2="43352" y2="98481"/>
                        <a14:foregroundMark x1="43643" y1="93418" x2="44080" y2="96709"/>
                        <a14:foregroundMark x1="46667" y1="93418" x2="48415" y2="98734"/>
                        <a14:foregroundMark x1="50419" y1="91962" x2="53042" y2="98228"/>
                        <a14:foregroundMark x1="54026" y1="95443" x2="54026" y2="95443"/>
                        <a14:foregroundMark x1="54026" y1="95443" x2="54026" y2="95443"/>
                        <a14:foregroundMark x1="79745" y1="48291" x2="86958" y2="50316"/>
                        <a14:foregroundMark x1="67905" y1="44241" x2="74973" y2="49304"/>
                        <a14:foregroundMark x1="74973" y1="49304" x2="74973" y2="49304"/>
                        <a14:foregroundMark x1="69508" y1="44241" x2="73807" y2="45759"/>
                        <a14:foregroundMark x1="68488" y1="43291" x2="76576" y2="43544"/>
                        <a14:foregroundMark x1="68197" y1="42785" x2="75410" y2="43291"/>
                        <a14:foregroundMark x1="61129" y1="43734" x2="72095" y2="41266"/>
                        <a14:foregroundMark x1="59089" y1="41266" x2="67905" y2="41266"/>
                        <a14:backgroundMark x1="43352" y1="19430" x2="44663" y2="20443"/>
                        <a14:backgroundMark x1="43497" y1="13924" x2="43352" y2="25696"/>
                        <a14:backgroundMark x1="43060" y1="14177" x2="44517" y2="21203"/>
                        <a14:backgroundMark x1="43060" y1="25949" x2="43352" y2="29494"/>
                        <a14:backgroundMark x1="43352" y1="25949" x2="43060" y2="29494"/>
                        <a14:backgroundMark x1="41894" y1="26203" x2="41894" y2="29747"/>
                        <a14:backgroundMark x1="44663" y1="21709" x2="44954" y2="25949"/>
                        <a14:backgroundMark x1="44226" y1="23671" x2="43352" y2="27215"/>
                        <a14:backgroundMark x1="43352" y1="21456" x2="43643" y2="27722"/>
                        <a14:backgroundMark x1="43206" y1="21456" x2="43060" y2="27975"/>
                        <a14:backgroundMark x1="42914" y1="19684" x2="42477" y2="28734"/>
                        <a14:backgroundMark x1="42186" y1="23418" x2="42914" y2="26456"/>
                        <a14:backgroundMark x1="43060" y1="17911" x2="43060" y2="23418"/>
                        <a14:backgroundMark x1="43643" y1="15443" x2="44226" y2="17405"/>
                        <a14:backgroundMark x1="43060" y1="13671" x2="43789" y2="16392"/>
                        <a14:backgroundMark x1="43206" y1="14177" x2="43789" y2="15443"/>
                        <a14:backgroundMark x1="43643" y1="14177" x2="44226" y2="14937"/>
                        <a14:backgroundMark x1="43497" y1="12152" x2="44226" y2="16139"/>
                        <a14:backgroundMark x1="43497" y1="12658" x2="44226" y2="14684"/>
                        <a14:backgroundMark x1="43643" y1="15443" x2="43206" y2="23165"/>
                        <a14:backgroundMark x1="42769" y1="19937" x2="43352" y2="23165"/>
                        <a14:backgroundMark x1="43352" y1="15949" x2="44372" y2="21962"/>
                      </a14:backgroundRemoval>
                    </a14:imgEffect>
                  </a14:imgLayer>
                </a14:imgProps>
              </a:ext>
              <a:ext uri="{28A0092B-C50C-407E-A947-70E740481C1C}">
                <a14:useLocalDpi xmlns:a14="http://schemas.microsoft.com/office/drawing/2010/main" val="0"/>
              </a:ext>
            </a:extLst>
          </a:blip>
          <a:srcRect l="41894" t="10944"/>
          <a:stretch/>
        </p:blipFill>
        <p:spPr>
          <a:xfrm>
            <a:off x="6894656" y="2488240"/>
            <a:ext cx="3731925" cy="3292208"/>
          </a:xfrm>
          <a:prstGeom prst="rect">
            <a:avLst/>
          </a:prstGeom>
        </p:spPr>
      </p:pic>
    </p:spTree>
    <p:extLst>
      <p:ext uri="{BB962C8B-B14F-4D97-AF65-F5344CB8AC3E}">
        <p14:creationId xmlns:p14="http://schemas.microsoft.com/office/powerpoint/2010/main" val="3396702352"/>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幻燈片編號">
            <a:extLst>
              <a:ext uri="{FF2B5EF4-FFF2-40B4-BE49-F238E27FC236}">
                <a16:creationId xmlns="" xmlns:a16="http://schemas.microsoft.com/office/drawing/2014/main" id="{966276DD-67A7-43C9-BB97-E7F231EC6A36}"/>
              </a:ext>
            </a:extLst>
          </p:cNvPr>
          <p:cNvSpPr txBox="1">
            <a:spLocks noGrp="1"/>
          </p:cNvSpPr>
          <p:nvPr>
            <p:ph type="sldNum" sz="quarter" idx="2"/>
          </p:nvPr>
        </p:nvSpPr>
        <p:spPr>
          <a:xfrm>
            <a:off x="11681789" y="6387706"/>
            <a:ext cx="378309" cy="37959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hangingPunct="0"/>
            <a:fld id="{86CB4B4D-7CA3-9044-876B-883B54F8677D}" type="slidenum">
              <a:rPr kern="0">
                <a:latin typeface="微軟正黑體" pitchFamily="34" charset="-120"/>
                <a:ea typeface="微軟正黑體" pitchFamily="34" charset="-120"/>
                <a:cs typeface="Microsoft Sans Serif"/>
                <a:sym typeface="Microsoft Sans Serif"/>
              </a:rPr>
              <a:pPr hangingPunct="0"/>
              <a:t>18</a:t>
            </a:fld>
            <a:endParaRPr kern="0" dirty="0">
              <a:latin typeface="微軟正黑體" pitchFamily="34" charset="-120"/>
              <a:ea typeface="微軟正黑體" pitchFamily="34" charset="-120"/>
              <a:cs typeface="Microsoft Sans Serif"/>
              <a:sym typeface="Microsoft Sans Serif"/>
            </a:endParaRPr>
          </a:p>
        </p:txBody>
      </p:sp>
      <p:sp>
        <p:nvSpPr>
          <p:cNvPr id="8" name="文字版面配置區 7">
            <a:extLst>
              <a:ext uri="{FF2B5EF4-FFF2-40B4-BE49-F238E27FC236}">
                <a16:creationId xmlns="" xmlns:a16="http://schemas.microsoft.com/office/drawing/2014/main" id="{F5F9284F-02F5-4D45-8EE8-6A0D4F861C0E}"/>
              </a:ext>
            </a:extLst>
          </p:cNvPr>
          <p:cNvSpPr>
            <a:spLocks noGrp="1"/>
          </p:cNvSpPr>
          <p:nvPr>
            <p:ph type="body" sz="quarter" idx="14"/>
          </p:nvPr>
        </p:nvSpPr>
        <p:spPr/>
        <p:txBody>
          <a:bodyPr/>
          <a:lstStyle/>
          <a:p>
            <a:r>
              <a:rPr lang="en-US" altLang="zh-TW" dirty="0">
                <a:latin typeface="微軟正黑體" pitchFamily="34" charset="-120"/>
                <a:ea typeface="微軟正黑體" pitchFamily="34" charset="-120"/>
              </a:rPr>
              <a:t>04 </a:t>
            </a:r>
            <a:r>
              <a:rPr lang="zh-TW" altLang="en-US" dirty="0">
                <a:latin typeface="微軟正黑體" pitchFamily="34" charset="-120"/>
                <a:ea typeface="微軟正黑體" pitchFamily="34" charset="-120"/>
              </a:rPr>
              <a:t>隱藏層愛怎麼接就怎麼接</a:t>
            </a:r>
          </a:p>
        </p:txBody>
      </p:sp>
      <p:sp>
        <p:nvSpPr>
          <p:cNvPr id="10" name="我們來試試剛開始可能有點可怕的終端機。">
            <a:extLst>
              <a:ext uri="{FF2B5EF4-FFF2-40B4-BE49-F238E27FC236}">
                <a16:creationId xmlns="" xmlns:a16="http://schemas.microsoft.com/office/drawing/2014/main" id="{E0FF2133-FE3B-46D9-9B6B-D1FC348A9E8F}"/>
              </a:ext>
            </a:extLst>
          </p:cNvPr>
          <p:cNvSpPr/>
          <p:nvPr/>
        </p:nvSpPr>
        <p:spPr>
          <a:xfrm>
            <a:off x="2242567" y="1813221"/>
            <a:ext cx="7706866" cy="471924"/>
          </a:xfrm>
          <a:prstGeom prst="roundRect">
            <a:avLst>
              <a:gd name="adj" fmla="val 15000"/>
            </a:avLst>
          </a:prstGeom>
          <a:solidFill>
            <a:srgbClr val="FFC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825500">
              <a:lnSpc>
                <a:spcPct val="100000"/>
              </a:lnSpc>
              <a:spcBef>
                <a:spcPts val="0"/>
              </a:spcBef>
              <a:defRPr>
                <a:solidFill>
                  <a:srgbClr val="FFFFFF"/>
                </a:solidFill>
              </a:defRPr>
            </a:lvl1pPr>
          </a:lstStyle>
          <a:p>
            <a:r>
              <a:rPr lang="zh-TW" altLang="en-US" sz="2800" b="1" kern="0" dirty="0">
                <a:solidFill>
                  <a:schemeClr val="accent4">
                    <a:lumMod val="50000"/>
                  </a:schemeClr>
                </a:solidFill>
                <a:latin typeface="微軟正黑體" pitchFamily="34" charset="-120"/>
                <a:ea typeface="微軟正黑體" pitchFamily="34" charset="-120"/>
                <a:cs typeface="Microsoft Sans Serif"/>
                <a:sym typeface="Microsoft Sans Serif"/>
              </a:rPr>
              <a:t>解決多重輸出問題</a:t>
            </a:r>
            <a:endParaRPr sz="2800" b="1" kern="0" dirty="0">
              <a:solidFill>
                <a:schemeClr val="accent4">
                  <a:lumMod val="50000"/>
                </a:schemeClr>
              </a:solidFill>
              <a:latin typeface="微軟正黑體" pitchFamily="34" charset="-120"/>
              <a:ea typeface="微軟正黑體" pitchFamily="34" charset="-120"/>
              <a:cs typeface="Microsoft Sans Serif"/>
              <a:sym typeface="Microsoft Sans Serif"/>
            </a:endParaRPr>
          </a:p>
        </p:txBody>
      </p:sp>
      <p:pic>
        <p:nvPicPr>
          <p:cNvPr id="3" name="圖片 2">
            <a:extLst>
              <a:ext uri="{FF2B5EF4-FFF2-40B4-BE49-F238E27FC236}">
                <a16:creationId xmlns="" xmlns:a16="http://schemas.microsoft.com/office/drawing/2014/main" id="{537F48B3-5578-400F-80DE-84B3C0264E3A}"/>
              </a:ext>
            </a:extLst>
          </p:cNvPr>
          <p:cNvPicPr>
            <a:picLocks noChangeAspect="1"/>
          </p:cNvPicPr>
          <p:nvPr/>
        </p:nvPicPr>
        <p:blipFill>
          <a:blip r:embed="rId2"/>
          <a:stretch>
            <a:fillRect/>
          </a:stretch>
        </p:blipFill>
        <p:spPr>
          <a:xfrm>
            <a:off x="865031" y="3042815"/>
            <a:ext cx="10461938" cy="1528148"/>
          </a:xfrm>
          <a:prstGeom prst="rect">
            <a:avLst/>
          </a:prstGeom>
        </p:spPr>
      </p:pic>
      <p:sp>
        <p:nvSpPr>
          <p:cNvPr id="7" name="我們用的套件, 大家也習慣稱 tf.Keras。">
            <a:extLst>
              <a:ext uri="{FF2B5EF4-FFF2-40B4-BE49-F238E27FC236}">
                <a16:creationId xmlns="" xmlns:a16="http://schemas.microsoft.com/office/drawing/2014/main" id="{6EACF3D7-A9D1-4D1A-9A5A-F42DED7B8B72}"/>
              </a:ext>
            </a:extLst>
          </p:cNvPr>
          <p:cNvSpPr txBox="1"/>
          <p:nvPr/>
        </p:nvSpPr>
        <p:spPr>
          <a:xfrm>
            <a:off x="581509" y="2529214"/>
            <a:ext cx="8829258"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p>
            <a:pPr marL="342900" indent="-342900">
              <a:buClr>
                <a:srgbClr val="FF8E7B"/>
              </a:buClr>
              <a:buFont typeface="Yu Mincho Demibold" panose="02020600000000000000" pitchFamily="18" charset="-128"/>
              <a:buChar char="▶"/>
            </a:pPr>
            <a:r>
              <a:rPr lang="zh-TW" altLang="en-US" sz="2400" b="1" dirty="0">
                <a:latin typeface="微軟正黑體" pitchFamily="34" charset="-120"/>
                <a:ea typeface="微軟正黑體" pitchFamily="34" charset="-120"/>
              </a:rPr>
              <a:t>先將所有函數重新定義一次</a:t>
            </a:r>
            <a:endParaRPr lang="en-US" altLang="zh-TW" sz="2400" b="1" dirty="0">
              <a:latin typeface="微軟正黑體" pitchFamily="34" charset="-120"/>
              <a:ea typeface="微軟正黑體" pitchFamily="34" charset="-120"/>
            </a:endParaRPr>
          </a:p>
        </p:txBody>
      </p:sp>
    </p:spTree>
    <p:extLst>
      <p:ext uri="{BB962C8B-B14F-4D97-AF65-F5344CB8AC3E}">
        <p14:creationId xmlns:p14="http://schemas.microsoft.com/office/powerpoint/2010/main" val="936321736"/>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幻燈片編號">
            <a:extLst>
              <a:ext uri="{FF2B5EF4-FFF2-40B4-BE49-F238E27FC236}">
                <a16:creationId xmlns="" xmlns:a16="http://schemas.microsoft.com/office/drawing/2014/main" id="{966276DD-67A7-43C9-BB97-E7F231EC6A36}"/>
              </a:ext>
            </a:extLst>
          </p:cNvPr>
          <p:cNvSpPr txBox="1">
            <a:spLocks noGrp="1"/>
          </p:cNvSpPr>
          <p:nvPr>
            <p:ph type="sldNum" sz="quarter" idx="2"/>
          </p:nvPr>
        </p:nvSpPr>
        <p:spPr>
          <a:xfrm>
            <a:off x="11681789" y="6387706"/>
            <a:ext cx="378309" cy="37959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hangingPunct="0"/>
            <a:fld id="{86CB4B4D-7CA3-9044-876B-883B54F8677D}" type="slidenum">
              <a:rPr kern="0">
                <a:latin typeface="微軟正黑體" pitchFamily="34" charset="-120"/>
                <a:ea typeface="微軟正黑體" pitchFamily="34" charset="-120"/>
                <a:cs typeface="Microsoft Sans Serif"/>
                <a:sym typeface="Microsoft Sans Serif"/>
              </a:rPr>
              <a:pPr hangingPunct="0"/>
              <a:t>19</a:t>
            </a:fld>
            <a:endParaRPr kern="0" dirty="0">
              <a:latin typeface="微軟正黑體" pitchFamily="34" charset="-120"/>
              <a:ea typeface="微軟正黑體" pitchFamily="34" charset="-120"/>
              <a:cs typeface="Microsoft Sans Serif"/>
              <a:sym typeface="Microsoft Sans Serif"/>
            </a:endParaRPr>
          </a:p>
        </p:txBody>
      </p:sp>
      <p:sp>
        <p:nvSpPr>
          <p:cNvPr id="8" name="文字版面配置區 7">
            <a:extLst>
              <a:ext uri="{FF2B5EF4-FFF2-40B4-BE49-F238E27FC236}">
                <a16:creationId xmlns="" xmlns:a16="http://schemas.microsoft.com/office/drawing/2014/main" id="{F5F9284F-02F5-4D45-8EE8-6A0D4F861C0E}"/>
              </a:ext>
            </a:extLst>
          </p:cNvPr>
          <p:cNvSpPr>
            <a:spLocks noGrp="1"/>
          </p:cNvSpPr>
          <p:nvPr>
            <p:ph type="body" sz="quarter" idx="14"/>
          </p:nvPr>
        </p:nvSpPr>
        <p:spPr/>
        <p:txBody>
          <a:bodyPr/>
          <a:lstStyle/>
          <a:p>
            <a:r>
              <a:rPr lang="en-US" altLang="zh-TW" dirty="0">
                <a:latin typeface="微軟正黑體" pitchFamily="34" charset="-120"/>
                <a:ea typeface="微軟正黑體" pitchFamily="34" charset="-120"/>
              </a:rPr>
              <a:t>04 </a:t>
            </a:r>
            <a:r>
              <a:rPr lang="zh-TW" altLang="en-US" dirty="0">
                <a:latin typeface="微軟正黑體" pitchFamily="34" charset="-120"/>
                <a:ea typeface="微軟正黑體" pitchFamily="34" charset="-120"/>
              </a:rPr>
              <a:t>隱藏層愛怎麼接就怎麼接</a:t>
            </a:r>
          </a:p>
        </p:txBody>
      </p:sp>
      <p:sp>
        <p:nvSpPr>
          <p:cNvPr id="10" name="我們來試試剛開始可能有點可怕的終端機。">
            <a:extLst>
              <a:ext uri="{FF2B5EF4-FFF2-40B4-BE49-F238E27FC236}">
                <a16:creationId xmlns="" xmlns:a16="http://schemas.microsoft.com/office/drawing/2014/main" id="{E0FF2133-FE3B-46D9-9B6B-D1FC348A9E8F}"/>
              </a:ext>
            </a:extLst>
          </p:cNvPr>
          <p:cNvSpPr/>
          <p:nvPr/>
        </p:nvSpPr>
        <p:spPr>
          <a:xfrm>
            <a:off x="2242567" y="1813221"/>
            <a:ext cx="7706866" cy="471924"/>
          </a:xfrm>
          <a:prstGeom prst="roundRect">
            <a:avLst>
              <a:gd name="adj" fmla="val 15000"/>
            </a:avLst>
          </a:prstGeom>
          <a:solidFill>
            <a:srgbClr val="FFC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825500">
              <a:lnSpc>
                <a:spcPct val="100000"/>
              </a:lnSpc>
              <a:spcBef>
                <a:spcPts val="0"/>
              </a:spcBef>
              <a:defRPr>
                <a:solidFill>
                  <a:srgbClr val="FFFFFF"/>
                </a:solidFill>
              </a:defRPr>
            </a:lvl1pPr>
          </a:lstStyle>
          <a:p>
            <a:pPr>
              <a:buClr>
                <a:srgbClr val="FF8E7B"/>
              </a:buClr>
            </a:pPr>
            <a:r>
              <a:rPr lang="zh-TW" altLang="en-US" sz="2800" b="1" kern="0" dirty="0">
                <a:solidFill>
                  <a:schemeClr val="accent4">
                    <a:lumMod val="50000"/>
                  </a:schemeClr>
                </a:solidFill>
                <a:latin typeface="微軟正黑體" pitchFamily="34" charset="-120"/>
                <a:ea typeface="微軟正黑體" pitchFamily="34" charset="-120"/>
                <a:cs typeface="Microsoft Sans Serif"/>
              </a:rPr>
              <a:t>從輸入</a:t>
            </a:r>
            <a:r>
              <a:rPr lang="en-US" altLang="zh-TW" sz="2800" b="1" kern="0" dirty="0">
                <a:solidFill>
                  <a:schemeClr val="accent4">
                    <a:lumMod val="50000"/>
                  </a:schemeClr>
                </a:solidFill>
                <a:latin typeface="微軟正黑體" pitchFamily="34" charset="-120"/>
                <a:ea typeface="微軟正黑體" pitchFamily="34" charset="-120"/>
                <a:cs typeface="Microsoft Sans Serif"/>
              </a:rPr>
              <a:t>x</a:t>
            </a:r>
            <a:r>
              <a:rPr lang="zh-TW" altLang="en-US" sz="2800" b="1" kern="0" dirty="0">
                <a:solidFill>
                  <a:schemeClr val="accent4">
                    <a:lumMod val="50000"/>
                  </a:schemeClr>
                </a:solidFill>
                <a:latin typeface="微軟正黑體" pitchFamily="34" charset="-120"/>
                <a:ea typeface="微軟正黑體" pitchFamily="34" charset="-120"/>
                <a:cs typeface="Microsoft Sans Serif"/>
              </a:rPr>
              <a:t>開始，透過函數逐個定義出新的變數</a:t>
            </a:r>
            <a:endParaRPr lang="en-US" altLang="zh-TW" sz="2800" b="1" kern="0" dirty="0">
              <a:solidFill>
                <a:schemeClr val="accent4">
                  <a:lumMod val="50000"/>
                </a:schemeClr>
              </a:solidFill>
              <a:latin typeface="微軟正黑體" pitchFamily="34" charset="-120"/>
              <a:ea typeface="微軟正黑體" pitchFamily="34" charset="-120"/>
              <a:cs typeface="Microsoft Sans Serif"/>
            </a:endParaRPr>
          </a:p>
        </p:txBody>
      </p:sp>
      <p:sp>
        <p:nvSpPr>
          <p:cNvPr id="11" name="我們用的套件, 大家也習慣稱 tf.Keras。">
            <a:extLst>
              <a:ext uri="{FF2B5EF4-FFF2-40B4-BE49-F238E27FC236}">
                <a16:creationId xmlns="" xmlns:a16="http://schemas.microsoft.com/office/drawing/2014/main" id="{A5DCC53A-7822-472F-89B9-9F9BBE0C0D83}"/>
              </a:ext>
            </a:extLst>
          </p:cNvPr>
          <p:cNvSpPr txBox="1"/>
          <p:nvPr/>
        </p:nvSpPr>
        <p:spPr>
          <a:xfrm>
            <a:off x="581509" y="4469406"/>
            <a:ext cx="8829258"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p>
            <a:pPr marL="342900" indent="-342900">
              <a:buClr>
                <a:srgbClr val="FF8E7B"/>
              </a:buClr>
              <a:buFont typeface="Yu Mincho Demibold" panose="02020600000000000000" pitchFamily="18" charset="-128"/>
              <a:buChar char="▶"/>
            </a:pPr>
            <a:r>
              <a:rPr lang="zh-TW" altLang="en-US" sz="2400" b="1" dirty="0">
                <a:latin typeface="微軟正黑體" pitchFamily="34" charset="-120"/>
                <a:ea typeface="微軟正黑體" pitchFamily="34" charset="-120"/>
              </a:rPr>
              <a:t>分開定義變數</a:t>
            </a:r>
            <a:r>
              <a:rPr lang="en-US" altLang="zh-TW" sz="2400" b="1" dirty="0">
                <a:latin typeface="微軟正黑體" pitchFamily="34" charset="-120"/>
                <a:ea typeface="微軟正黑體" pitchFamily="34" charset="-120"/>
              </a:rPr>
              <a:t>h2</a:t>
            </a:r>
            <a:r>
              <a:rPr lang="zh-TW" altLang="en-US" sz="2400" b="1" dirty="0">
                <a:latin typeface="微軟正黑體" pitchFamily="34" charset="-120"/>
                <a:ea typeface="微軟正黑體" pitchFamily="34" charset="-120"/>
              </a:rPr>
              <a:t>與</a:t>
            </a:r>
            <a:r>
              <a:rPr lang="en-US" altLang="zh-TW" sz="2400" b="1" dirty="0">
                <a:latin typeface="微軟正黑體" pitchFamily="34" charset="-120"/>
                <a:ea typeface="微軟正黑體" pitchFamily="34" charset="-120"/>
              </a:rPr>
              <a:t>z</a:t>
            </a:r>
          </a:p>
        </p:txBody>
      </p:sp>
      <p:pic>
        <p:nvPicPr>
          <p:cNvPr id="14" name="內容版面配置區 12">
            <a:extLst>
              <a:ext uri="{FF2B5EF4-FFF2-40B4-BE49-F238E27FC236}">
                <a16:creationId xmlns="" xmlns:a16="http://schemas.microsoft.com/office/drawing/2014/main" id="{A3E2E968-86D2-4563-BD94-60638E46D5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57762" y="2373614"/>
            <a:ext cx="4794608" cy="2350914"/>
          </a:xfrm>
          <a:prstGeom prst="rect">
            <a:avLst/>
          </a:prstGeom>
        </p:spPr>
      </p:pic>
      <p:pic>
        <p:nvPicPr>
          <p:cNvPr id="2" name="圖片 1">
            <a:extLst>
              <a:ext uri="{FF2B5EF4-FFF2-40B4-BE49-F238E27FC236}">
                <a16:creationId xmlns="" xmlns:a16="http://schemas.microsoft.com/office/drawing/2014/main" id="{F2D1A37B-F40D-4205-8920-0DFDEF4379BF}"/>
              </a:ext>
            </a:extLst>
          </p:cNvPr>
          <p:cNvPicPr>
            <a:picLocks noChangeAspect="1"/>
          </p:cNvPicPr>
          <p:nvPr/>
        </p:nvPicPr>
        <p:blipFill rotWithShape="1">
          <a:blip r:embed="rId3"/>
          <a:srcRect t="11925" b="9086"/>
          <a:stretch/>
        </p:blipFill>
        <p:spPr>
          <a:xfrm>
            <a:off x="949701" y="5037586"/>
            <a:ext cx="10247688" cy="813056"/>
          </a:xfrm>
          <a:prstGeom prst="rect">
            <a:avLst/>
          </a:prstGeom>
        </p:spPr>
      </p:pic>
    </p:spTree>
    <p:extLst>
      <p:ext uri="{BB962C8B-B14F-4D97-AF65-F5344CB8AC3E}">
        <p14:creationId xmlns:p14="http://schemas.microsoft.com/office/powerpoint/2010/main" val="235047091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 xmlns:a16="http://schemas.microsoft.com/office/drawing/2014/main" id="{71669B54-91C2-43DD-B767-D6BACACDBBD4}"/>
              </a:ext>
            </a:extLst>
          </p:cNvPr>
          <p:cNvSpPr>
            <a:spLocks noGrp="1"/>
          </p:cNvSpPr>
          <p:nvPr>
            <p:ph idx="1"/>
          </p:nvPr>
        </p:nvSpPr>
        <p:spPr/>
        <p:txBody>
          <a:bodyPr/>
          <a:lstStyle/>
          <a:p>
            <a:endParaRPr lang="zh-TW" altLang="en-US" dirty="0"/>
          </a:p>
        </p:txBody>
      </p:sp>
      <p:sp>
        <p:nvSpPr>
          <p:cNvPr id="9" name="幻燈片編號">
            <a:extLst>
              <a:ext uri="{FF2B5EF4-FFF2-40B4-BE49-F238E27FC236}">
                <a16:creationId xmlns="" xmlns:a16="http://schemas.microsoft.com/office/drawing/2014/main" id="{966276DD-67A7-43C9-BB97-E7F231EC6A36}"/>
              </a:ext>
            </a:extLst>
          </p:cNvP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hangingPunct="0"/>
            <a:fld id="{86CB4B4D-7CA3-9044-876B-883B54F8677D}" type="slidenum">
              <a:rPr kern="0">
                <a:cs typeface="Microsoft Sans Serif"/>
                <a:sym typeface="Microsoft Sans Serif"/>
              </a:rPr>
              <a:pPr hangingPunct="0"/>
              <a:t>2</a:t>
            </a:fld>
            <a:endParaRPr kern="0" dirty="0">
              <a:cs typeface="Microsoft Sans Serif"/>
              <a:sym typeface="Microsoft Sans Serif"/>
            </a:endParaRPr>
          </a:p>
        </p:txBody>
      </p:sp>
      <p:sp>
        <p:nvSpPr>
          <p:cNvPr id="8" name="文字版面配置區 7">
            <a:extLst>
              <a:ext uri="{FF2B5EF4-FFF2-40B4-BE49-F238E27FC236}">
                <a16:creationId xmlns="" xmlns:a16="http://schemas.microsoft.com/office/drawing/2014/main" id="{F5F9284F-02F5-4D45-8EE8-6A0D4F861C0E}"/>
              </a:ext>
            </a:extLst>
          </p:cNvPr>
          <p:cNvSpPr>
            <a:spLocks noGrp="1"/>
          </p:cNvSpPr>
          <p:nvPr>
            <p:ph type="body" sz="quarter" idx="14"/>
          </p:nvPr>
        </p:nvSpPr>
        <p:spPr>
          <a:xfrm>
            <a:off x="1570646" y="651241"/>
            <a:ext cx="9630811" cy="471924"/>
          </a:xfrm>
        </p:spPr>
        <p:txBody>
          <a:bodyPr/>
          <a:lstStyle/>
          <a:p>
            <a:r>
              <a:rPr lang="en-US" altLang="zh-TW" dirty="0"/>
              <a:t>Sequential </a:t>
            </a:r>
            <a:r>
              <a:rPr lang="zh-TW" altLang="en-US" dirty="0"/>
              <a:t>建構方式 </a:t>
            </a:r>
            <a:r>
              <a:rPr lang="en-US" altLang="zh-TW" dirty="0"/>
              <a:t>:</a:t>
            </a:r>
            <a:r>
              <a:rPr lang="zh-TW" altLang="en-US" dirty="0"/>
              <a:t>一層一層的神經網路層堆疊</a:t>
            </a:r>
          </a:p>
        </p:txBody>
      </p:sp>
      <p:pic>
        <p:nvPicPr>
          <p:cNvPr id="6" name="內容版面配置區 6">
            <a:extLst>
              <a:ext uri="{FF2B5EF4-FFF2-40B4-BE49-F238E27FC236}">
                <a16:creationId xmlns="" xmlns:a16="http://schemas.microsoft.com/office/drawing/2014/main" id="{DC8EB296-B96C-46C2-85BB-5C239803EDC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71708" y="1884629"/>
            <a:ext cx="8191459" cy="423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pic>
    </p:spTree>
    <p:extLst>
      <p:ext uri="{BB962C8B-B14F-4D97-AF65-F5344CB8AC3E}">
        <p14:creationId xmlns:p14="http://schemas.microsoft.com/office/powerpoint/2010/main" val="3389709979"/>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圖片 13">
            <a:extLst>
              <a:ext uri="{FF2B5EF4-FFF2-40B4-BE49-F238E27FC236}">
                <a16:creationId xmlns="" xmlns:a16="http://schemas.microsoft.com/office/drawing/2014/main" id="{0D4E9864-D0F8-4E13-A5CC-2E0FA1F54A1A}"/>
              </a:ext>
            </a:extLst>
          </p:cNvPr>
          <p:cNvPicPr>
            <a:picLocks noChangeAspect="1"/>
          </p:cNvPicPr>
          <p:nvPr/>
        </p:nvPicPr>
        <p:blipFill rotWithShape="1">
          <a:blip r:embed="rId2"/>
          <a:srcRect t="11127" b="7906"/>
          <a:stretch/>
        </p:blipFill>
        <p:spPr>
          <a:xfrm>
            <a:off x="787672" y="3509432"/>
            <a:ext cx="10329507" cy="544432"/>
          </a:xfrm>
          <a:prstGeom prst="rect">
            <a:avLst/>
          </a:prstGeom>
        </p:spPr>
      </p:pic>
      <p:sp>
        <p:nvSpPr>
          <p:cNvPr id="9" name="幻燈片編號">
            <a:extLst>
              <a:ext uri="{FF2B5EF4-FFF2-40B4-BE49-F238E27FC236}">
                <a16:creationId xmlns="" xmlns:a16="http://schemas.microsoft.com/office/drawing/2014/main" id="{966276DD-67A7-43C9-BB97-E7F231EC6A36}"/>
              </a:ext>
            </a:extLst>
          </p:cNvPr>
          <p:cNvSpPr txBox="1">
            <a:spLocks noGrp="1"/>
          </p:cNvSpPr>
          <p:nvPr>
            <p:ph type="sldNum" sz="quarter" idx="2"/>
          </p:nvPr>
        </p:nvSpPr>
        <p:spPr>
          <a:xfrm>
            <a:off x="11681789" y="6387706"/>
            <a:ext cx="378309" cy="37959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hangingPunct="0"/>
            <a:fld id="{86CB4B4D-7CA3-9044-876B-883B54F8677D}" type="slidenum">
              <a:rPr kern="0">
                <a:latin typeface="微軟正黑體" pitchFamily="34" charset="-120"/>
                <a:ea typeface="微軟正黑體" pitchFamily="34" charset="-120"/>
                <a:cs typeface="Microsoft Sans Serif"/>
                <a:sym typeface="Microsoft Sans Serif"/>
              </a:rPr>
              <a:pPr hangingPunct="0"/>
              <a:t>20</a:t>
            </a:fld>
            <a:endParaRPr kern="0" dirty="0">
              <a:latin typeface="微軟正黑體" pitchFamily="34" charset="-120"/>
              <a:ea typeface="微軟正黑體" pitchFamily="34" charset="-120"/>
              <a:cs typeface="Microsoft Sans Serif"/>
              <a:sym typeface="Microsoft Sans Serif"/>
            </a:endParaRPr>
          </a:p>
        </p:txBody>
      </p:sp>
      <p:sp>
        <p:nvSpPr>
          <p:cNvPr id="8" name="文字版面配置區 7">
            <a:extLst>
              <a:ext uri="{FF2B5EF4-FFF2-40B4-BE49-F238E27FC236}">
                <a16:creationId xmlns="" xmlns:a16="http://schemas.microsoft.com/office/drawing/2014/main" id="{F5F9284F-02F5-4D45-8EE8-6A0D4F861C0E}"/>
              </a:ext>
            </a:extLst>
          </p:cNvPr>
          <p:cNvSpPr>
            <a:spLocks noGrp="1"/>
          </p:cNvSpPr>
          <p:nvPr>
            <p:ph type="body" sz="quarter" idx="14"/>
          </p:nvPr>
        </p:nvSpPr>
        <p:spPr/>
        <p:txBody>
          <a:bodyPr/>
          <a:lstStyle/>
          <a:p>
            <a:r>
              <a:rPr lang="en-US" altLang="zh-TW" dirty="0">
                <a:latin typeface="微軟正黑體" pitchFamily="34" charset="-120"/>
                <a:ea typeface="微軟正黑體" pitchFamily="34" charset="-120"/>
              </a:rPr>
              <a:t>04 </a:t>
            </a:r>
            <a:r>
              <a:rPr lang="zh-TW" altLang="en-US" dirty="0">
                <a:latin typeface="微軟正黑體" pitchFamily="34" charset="-120"/>
                <a:ea typeface="微軟正黑體" pitchFamily="34" charset="-120"/>
              </a:rPr>
              <a:t>隱藏層愛怎麼接就怎麼接</a:t>
            </a:r>
          </a:p>
        </p:txBody>
      </p:sp>
      <p:sp>
        <p:nvSpPr>
          <p:cNvPr id="10" name="我們來試試剛開始可能有點可怕的終端機。">
            <a:extLst>
              <a:ext uri="{FF2B5EF4-FFF2-40B4-BE49-F238E27FC236}">
                <a16:creationId xmlns="" xmlns:a16="http://schemas.microsoft.com/office/drawing/2014/main" id="{E0FF2133-FE3B-46D9-9B6B-D1FC348A9E8F}"/>
              </a:ext>
            </a:extLst>
          </p:cNvPr>
          <p:cNvSpPr/>
          <p:nvPr/>
        </p:nvSpPr>
        <p:spPr>
          <a:xfrm>
            <a:off x="2242567" y="1813221"/>
            <a:ext cx="7706866" cy="471924"/>
          </a:xfrm>
          <a:prstGeom prst="roundRect">
            <a:avLst>
              <a:gd name="adj" fmla="val 15000"/>
            </a:avLst>
          </a:prstGeom>
          <a:solidFill>
            <a:srgbClr val="FFC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825500">
              <a:lnSpc>
                <a:spcPct val="100000"/>
              </a:lnSpc>
              <a:spcBef>
                <a:spcPts val="0"/>
              </a:spcBef>
              <a:defRPr>
                <a:solidFill>
                  <a:srgbClr val="FFFFFF"/>
                </a:solidFill>
              </a:defRPr>
            </a:lvl1pPr>
          </a:lstStyle>
          <a:p>
            <a:r>
              <a:rPr lang="zh-TW" altLang="en-US" sz="2800" b="1" kern="0" dirty="0">
                <a:solidFill>
                  <a:schemeClr val="accent4">
                    <a:lumMod val="50000"/>
                  </a:schemeClr>
                </a:solidFill>
                <a:latin typeface="微軟正黑體" pitchFamily="34" charset="-120"/>
                <a:ea typeface="微軟正黑體" pitchFamily="34" charset="-120"/>
                <a:cs typeface="Microsoft Sans Serif"/>
              </a:rPr>
              <a:t>解決多重輸入的問題</a:t>
            </a:r>
            <a:endParaRPr sz="2800" b="1" kern="0" dirty="0">
              <a:solidFill>
                <a:schemeClr val="accent4">
                  <a:lumMod val="50000"/>
                </a:schemeClr>
              </a:solidFill>
              <a:latin typeface="微軟正黑體" pitchFamily="34" charset="-120"/>
              <a:ea typeface="微軟正黑體" pitchFamily="34" charset="-120"/>
              <a:cs typeface="Microsoft Sans Serif"/>
              <a:sym typeface="Microsoft Sans Serif"/>
            </a:endParaRPr>
          </a:p>
        </p:txBody>
      </p:sp>
      <p:sp>
        <p:nvSpPr>
          <p:cNvPr id="7" name="我們用的套件, 大家也習慣稱 tf.Keras。">
            <a:extLst>
              <a:ext uri="{FF2B5EF4-FFF2-40B4-BE49-F238E27FC236}">
                <a16:creationId xmlns="" xmlns:a16="http://schemas.microsoft.com/office/drawing/2014/main" id="{6EACF3D7-A9D1-4D1A-9A5A-F42DED7B8B72}"/>
              </a:ext>
            </a:extLst>
          </p:cNvPr>
          <p:cNvSpPr txBox="1"/>
          <p:nvPr/>
        </p:nvSpPr>
        <p:spPr>
          <a:xfrm>
            <a:off x="581509" y="2465046"/>
            <a:ext cx="8829258"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p>
            <a:pPr marL="342900" indent="-342900">
              <a:buClr>
                <a:srgbClr val="FF8E7B"/>
              </a:buClr>
              <a:buFont typeface="Yu Mincho Demibold" panose="02020600000000000000" pitchFamily="18" charset="-128"/>
              <a:buChar char="▶"/>
            </a:pPr>
            <a:r>
              <a:rPr lang="zh-TW" altLang="en-US" sz="2400" b="1" dirty="0">
                <a:latin typeface="微軟正黑體" pitchFamily="34" charset="-120"/>
                <a:ea typeface="微軟正黑體" pitchFamily="34" charset="-120"/>
              </a:rPr>
              <a:t>用 </a:t>
            </a:r>
            <a:r>
              <a:rPr lang="en-US" altLang="zh-TW" sz="2400" b="1" dirty="0">
                <a:latin typeface="微軟正黑體" pitchFamily="34" charset="-120"/>
                <a:ea typeface="微軟正黑體" pitchFamily="34" charset="-120"/>
              </a:rPr>
              <a:t>concatenate</a:t>
            </a:r>
            <a:r>
              <a:rPr lang="zh-TW" altLang="en-US" sz="2400" b="1" dirty="0">
                <a:latin typeface="微軟正黑體" pitchFamily="34" charset="-120"/>
                <a:ea typeface="微軟正黑體" pitchFamily="34" charset="-120"/>
              </a:rPr>
              <a:t> 讓多個變數變成一個變數</a:t>
            </a:r>
            <a:endParaRPr lang="en-US" altLang="zh-TW" sz="2400" b="1" dirty="0">
              <a:latin typeface="微軟正黑體" pitchFamily="34" charset="-120"/>
              <a:ea typeface="微軟正黑體" pitchFamily="34" charset="-120"/>
            </a:endParaRPr>
          </a:p>
        </p:txBody>
      </p:sp>
      <p:pic>
        <p:nvPicPr>
          <p:cNvPr id="2" name="圖片 1">
            <a:extLst>
              <a:ext uri="{FF2B5EF4-FFF2-40B4-BE49-F238E27FC236}">
                <a16:creationId xmlns="" xmlns:a16="http://schemas.microsoft.com/office/drawing/2014/main" id="{D21BDDAF-5D4A-421A-966B-24B057A023CC}"/>
              </a:ext>
            </a:extLst>
          </p:cNvPr>
          <p:cNvPicPr>
            <a:picLocks noChangeAspect="1"/>
          </p:cNvPicPr>
          <p:nvPr/>
        </p:nvPicPr>
        <p:blipFill>
          <a:blip r:embed="rId3"/>
          <a:stretch>
            <a:fillRect/>
          </a:stretch>
        </p:blipFill>
        <p:spPr>
          <a:xfrm>
            <a:off x="786753" y="2921115"/>
            <a:ext cx="10330426" cy="581013"/>
          </a:xfrm>
          <a:prstGeom prst="rect">
            <a:avLst/>
          </a:prstGeom>
        </p:spPr>
      </p:pic>
      <p:pic>
        <p:nvPicPr>
          <p:cNvPr id="12" name="圖片 11">
            <a:extLst>
              <a:ext uri="{FF2B5EF4-FFF2-40B4-BE49-F238E27FC236}">
                <a16:creationId xmlns="" xmlns:a16="http://schemas.microsoft.com/office/drawing/2014/main" id="{1E52B1AE-06A5-4D29-9B23-A5E702E152E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41210" y="3681325"/>
            <a:ext cx="5775969" cy="2340044"/>
          </a:xfrm>
          <a:prstGeom prst="rect">
            <a:avLst/>
          </a:prstGeom>
        </p:spPr>
      </p:pic>
      <p:pic>
        <p:nvPicPr>
          <p:cNvPr id="13" name="內容版面配置區 12">
            <a:extLst>
              <a:ext uri="{FF2B5EF4-FFF2-40B4-BE49-F238E27FC236}">
                <a16:creationId xmlns="" xmlns:a16="http://schemas.microsoft.com/office/drawing/2014/main" id="{54733CD8-5FAF-475E-99F0-337DFD05B629}"/>
              </a:ext>
            </a:extLst>
          </p:cNvPr>
          <p:cNvPicPr>
            <a:picLocks noChangeAspect="1"/>
          </p:cNvPicPr>
          <p:nvPr/>
        </p:nvPicPr>
        <p:blipFill rotWithShape="1">
          <a:blip r:embed="rId5" cstate="print">
            <a:extLst>
              <a:ext uri="{BEBA8EAE-BF5A-486C-A8C5-ECC9F3942E4B}">
                <a14:imgProps xmlns:a14="http://schemas.microsoft.com/office/drawing/2010/main">
                  <a14:imgLayer r:embed="rId6">
                    <a14:imgEffect>
                      <a14:backgroundRemoval t="24698" b="99873" l="41261" r="70474">
                        <a14:foregroundMark x1="47722" y1="53024" x2="43383" y2="91916"/>
                        <a14:foregroundMark x1="41323" y1="68619" x2="55181" y2="90961"/>
                        <a14:foregroundMark x1="41511" y1="97772" x2="51592" y2="97772"/>
                        <a14:foregroundMark x1="51592" y1="97772" x2="57584" y2="97581"/>
                        <a14:foregroundMark x1="57584" y1="97581" x2="60487" y2="97581"/>
                        <a14:foregroundMark x1="58240" y1="45512" x2="60456" y2="61235"/>
                        <a14:foregroundMark x1="60456" y1="61235" x2="65605" y2="78485"/>
                        <a14:foregroundMark x1="63983" y1="48631" x2="57553" y2="67537"/>
                        <a14:foregroundMark x1="57553" y1="67537" x2="55524" y2="77785"/>
                        <a14:foregroundMark x1="66230" y1="69510" x2="67322" y2="79249"/>
                        <a14:foregroundMark x1="68571" y1="67473" x2="66948" y2="79058"/>
                        <a14:foregroundMark x1="65418" y1="68237" x2="66698" y2="76957"/>
                        <a14:foregroundMark x1="66698" y1="76957" x2="67041" y2="77403"/>
                        <a14:foregroundMark x1="67228" y1="68619" x2="67759" y2="73520"/>
                        <a14:foregroundMark x1="65325" y1="69510" x2="68571" y2="68810"/>
                        <a14:foregroundMark x1="68571" y1="68810" x2="65855" y2="69510"/>
                        <a14:foregroundMark x1="65855" y1="69510" x2="68695" y2="70146"/>
                        <a14:foregroundMark x1="68695" y1="70146" x2="67322" y2="81604"/>
                        <a14:foregroundMark x1="67322" y1="81604" x2="67603" y2="73393"/>
                        <a14:foregroundMark x1="67603" y1="73393" x2="66355" y2="79185"/>
                        <a14:foregroundMark x1="66355" y1="79185" x2="66074" y2="72311"/>
                        <a14:foregroundMark x1="66074" y1="72311" x2="65075" y2="77403"/>
                        <a14:foregroundMark x1="65075" y1="77403" x2="64981" y2="75748"/>
                        <a14:foregroundMark x1="49064" y1="54297" x2="47160" y2="74857"/>
                        <a14:foregroundMark x1="47160" y1="74857" x2="47035" y2="66645"/>
                        <a14:foregroundMark x1="47035" y1="66645" x2="46067" y2="82177"/>
                        <a14:foregroundMark x1="46067" y1="82177" x2="46099" y2="74602"/>
                        <a14:foregroundMark x1="46099" y1="74602" x2="46317" y2="80331"/>
                        <a14:foregroundMark x1="46317" y1="80331" x2="49095" y2="53978"/>
                        <a14:foregroundMark x1="49095" y1="53978" x2="53121" y2="48122"/>
                        <a14:foregroundMark x1="53121" y1="48122" x2="57584" y2="46022"/>
                        <a14:foregroundMark x1="57584" y1="46022" x2="58489" y2="57925"/>
                        <a14:foregroundMark x1="58489" y1="57925" x2="57615" y2="67155"/>
                        <a14:foregroundMark x1="57615" y1="67155" x2="57022" y2="45703"/>
                        <a14:foregroundMark x1="57022" y1="45703" x2="54619" y2="67409"/>
                        <a14:foregroundMark x1="54619" y1="67409" x2="56429" y2="54933"/>
                        <a14:foregroundMark x1="56429" y1="54933" x2="58177" y2="79185"/>
                        <a14:foregroundMark x1="58177" y1="79185" x2="60924" y2="67537"/>
                        <a14:foregroundMark x1="60924" y1="67537" x2="60643" y2="81668"/>
                        <a14:foregroundMark x1="60643" y1="81668" x2="61548" y2="69064"/>
                        <a14:foregroundMark x1="61548" y1="69064" x2="60674" y2="75621"/>
                        <a14:foregroundMark x1="60674" y1="75621" x2="60581" y2="66200"/>
                        <a14:foregroundMark x1="60581" y1="66200" x2="60019" y2="64036"/>
                        <a14:foregroundMark x1="43040" y1="56843" x2="45381" y2="60662"/>
                        <a14:foregroundMark x1="45381" y1="60662" x2="51248" y2="61617"/>
                        <a14:foregroundMark x1="51248" y1="61617" x2="56336" y2="60344"/>
                        <a14:foregroundMark x1="43134" y1="59071" x2="50125" y2="59453"/>
                        <a14:foregroundMark x1="42572" y1="63463" x2="44663" y2="64036"/>
                        <a14:foregroundMark x1="43040" y1="61617" x2="46099" y2="62890"/>
                        <a14:foregroundMark x1="45100" y1="88033" x2="48471" y2="87651"/>
                        <a14:foregroundMark x1="48471" y1="87651" x2="48627" y2="87651"/>
                        <a14:foregroundMark x1="44819" y1="90770" x2="47503" y2="91598"/>
                        <a14:foregroundMark x1="47503" y1="91598" x2="45131" y2="95035"/>
                        <a14:foregroundMark x1="45131" y1="95035" x2="48471" y2="93316"/>
                        <a14:foregroundMark x1="48471" y1="93316" x2="48439" y2="92998"/>
                        <a14:foregroundMark x1="46348" y1="86569" x2="46910" y2="90070"/>
                        <a14:foregroundMark x1="66230" y1="67282" x2="66417" y2="72056"/>
                        <a14:foregroundMark x1="66323" y1="66582" x2="65605" y2="74666"/>
                        <a14:foregroundMark x1="65605" y1="74666" x2="65605" y2="74666"/>
                        <a14:foregroundMark x1="65418" y1="70274" x2="65699" y2="73902"/>
                        <a14:foregroundMark x1="65262" y1="70274" x2="65262" y2="73202"/>
                        <a14:foregroundMark x1="68945" y1="66773" x2="68477" y2="70401"/>
                        <a14:foregroundMark x1="69476" y1="69128" x2="69569" y2="70783"/>
                        <a14:foregroundMark x1="69569" y1="66582" x2="68945" y2="69892"/>
                        <a14:foregroundMark x1="68851" y1="70401" x2="68851" y2="73202"/>
                        <a14:foregroundMark x1="68477" y1="69510" x2="68477" y2="71865"/>
                        <a14:foregroundMark x1="68477" y1="71865" x2="68477" y2="73011"/>
                        <a14:foregroundMark x1="67228" y1="71165" x2="66604" y2="78485"/>
                        <a14:foregroundMark x1="66604" y1="78485" x2="66604" y2="78485"/>
                        <a14:foregroundMark x1="65886" y1="74475" x2="65512" y2="81222"/>
                        <a14:foregroundMark x1="65512" y1="81222" x2="65512" y2="81222"/>
                        <a14:foregroundMark x1="65262" y1="78103" x2="65262" y2="81095"/>
                        <a14:foregroundMark x1="65262" y1="79949" x2="65169" y2="81413"/>
                        <a14:foregroundMark x1="64981" y1="74857" x2="64794" y2="80331"/>
                        <a14:foregroundMark x1="64794" y1="78867" x2="64981" y2="81095"/>
                        <a14:foregroundMark x1="65699" y1="77594" x2="65512" y2="81795"/>
                        <a14:foregroundMark x1="65325" y1="79949" x2="64700" y2="83259"/>
                        <a14:foregroundMark x1="46816" y1="99936" x2="46816" y2="99936"/>
                        <a14:foregroundMark x1="44819" y1="34118" x2="44819" y2="34118"/>
                        <a14:foregroundMark x1="44288" y1="28453" x2="44288" y2="28453"/>
                        <a14:foregroundMark x1="53121" y1="53533" x2="57054" y2="59262"/>
                        <a14:foregroundMark x1="46099" y1="24761" x2="46099" y2="24761"/>
                        <a14:foregroundMark x1="46099" y1="24761" x2="46099" y2="24761"/>
                        <a14:foregroundMark x1="55618" y1="75175" x2="54806" y2="86378"/>
                        <a14:foregroundMark x1="55712" y1="70083" x2="55993" y2="76130"/>
                        <a14:foregroundMark x1="55993" y1="76130" x2="55993" y2="76130"/>
                        <a14:foregroundMark x1="55181" y1="73711" x2="55181" y2="81413"/>
                        <a14:foregroundMark x1="55181" y1="81413" x2="55181" y2="81413"/>
                        <a14:foregroundMark x1="54994" y1="73011" x2="54713" y2="76448"/>
                        <a14:foregroundMark x1="54370" y1="70592" x2="55524" y2="76321"/>
                        <a14:foregroundMark x1="65605" y1="68046" x2="66479" y2="84214"/>
                        <a14:foregroundMark x1="66479" y1="84214" x2="67041" y2="84723"/>
                        <a14:foregroundMark x1="66948" y1="68937" x2="68134" y2="83259"/>
                        <a14:foregroundMark x1="69476" y1="66200" x2="70381" y2="75175"/>
                        <a14:foregroundMark x1="70474" y1="68619" x2="70381" y2="74475"/>
                        <a14:foregroundMark x1="70381" y1="74475" x2="70381" y2="74475"/>
                      </a14:backgroundRemoval>
                    </a14:imgEffect>
                  </a14:imgLayer>
                </a14:imgProps>
              </a:ext>
              <a:ext uri="{28A0092B-C50C-407E-A947-70E740481C1C}">
                <a14:useLocalDpi xmlns:a14="http://schemas.microsoft.com/office/drawing/2010/main" val="0"/>
              </a:ext>
            </a:extLst>
          </a:blip>
          <a:srcRect l="40136" t="40276" r="28747"/>
          <a:stretch/>
        </p:blipFill>
        <p:spPr>
          <a:xfrm>
            <a:off x="3469523" y="4138098"/>
            <a:ext cx="1763251" cy="1659430"/>
          </a:xfrm>
          <a:prstGeom prst="rect">
            <a:avLst/>
          </a:prstGeom>
        </p:spPr>
      </p:pic>
    </p:spTree>
    <p:extLst>
      <p:ext uri="{BB962C8B-B14F-4D97-AF65-F5344CB8AC3E}">
        <p14:creationId xmlns:p14="http://schemas.microsoft.com/office/powerpoint/2010/main" val="1286072666"/>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幻燈片編號">
            <a:extLst>
              <a:ext uri="{FF2B5EF4-FFF2-40B4-BE49-F238E27FC236}">
                <a16:creationId xmlns="" xmlns:a16="http://schemas.microsoft.com/office/drawing/2014/main" id="{966276DD-67A7-43C9-BB97-E7F231EC6A36}"/>
              </a:ext>
            </a:extLst>
          </p:cNvPr>
          <p:cNvSpPr txBox="1">
            <a:spLocks noGrp="1"/>
          </p:cNvSpPr>
          <p:nvPr>
            <p:ph type="sldNum" sz="quarter" idx="2"/>
          </p:nvPr>
        </p:nvSpPr>
        <p:spPr>
          <a:xfrm>
            <a:off x="11681789" y="6387706"/>
            <a:ext cx="378309" cy="37959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hangingPunct="0"/>
            <a:fld id="{86CB4B4D-7CA3-9044-876B-883B54F8677D}" type="slidenum">
              <a:rPr kern="0">
                <a:latin typeface="微軟正黑體" pitchFamily="34" charset="-120"/>
                <a:ea typeface="微軟正黑體" pitchFamily="34" charset="-120"/>
                <a:cs typeface="Microsoft Sans Serif"/>
                <a:sym typeface="Microsoft Sans Serif"/>
              </a:rPr>
              <a:pPr hangingPunct="0"/>
              <a:t>21</a:t>
            </a:fld>
            <a:endParaRPr kern="0" dirty="0">
              <a:latin typeface="微軟正黑體" pitchFamily="34" charset="-120"/>
              <a:ea typeface="微軟正黑體" pitchFamily="34" charset="-120"/>
              <a:cs typeface="Microsoft Sans Serif"/>
              <a:sym typeface="Microsoft Sans Serif"/>
            </a:endParaRPr>
          </a:p>
        </p:txBody>
      </p:sp>
      <p:sp>
        <p:nvSpPr>
          <p:cNvPr id="8" name="文字版面配置區 7">
            <a:extLst>
              <a:ext uri="{FF2B5EF4-FFF2-40B4-BE49-F238E27FC236}">
                <a16:creationId xmlns="" xmlns:a16="http://schemas.microsoft.com/office/drawing/2014/main" id="{F5F9284F-02F5-4D45-8EE8-6A0D4F861C0E}"/>
              </a:ext>
            </a:extLst>
          </p:cNvPr>
          <p:cNvSpPr>
            <a:spLocks noGrp="1"/>
          </p:cNvSpPr>
          <p:nvPr>
            <p:ph type="body" sz="quarter" idx="14"/>
          </p:nvPr>
        </p:nvSpPr>
        <p:spPr/>
        <p:txBody>
          <a:bodyPr/>
          <a:lstStyle/>
          <a:p>
            <a:r>
              <a:rPr lang="en-US" altLang="zh-TW" dirty="0">
                <a:latin typeface="微軟正黑體" pitchFamily="34" charset="-120"/>
                <a:ea typeface="微軟正黑體" pitchFamily="34" charset="-120"/>
              </a:rPr>
              <a:t>04 </a:t>
            </a:r>
            <a:r>
              <a:rPr lang="zh-TW" altLang="en-US" dirty="0">
                <a:latin typeface="微軟正黑體" pitchFamily="34" charset="-120"/>
                <a:ea typeface="微軟正黑體" pitchFamily="34" charset="-120"/>
              </a:rPr>
              <a:t>隱藏層愛怎麼接就怎麼接</a:t>
            </a:r>
          </a:p>
        </p:txBody>
      </p:sp>
      <p:sp>
        <p:nvSpPr>
          <p:cNvPr id="10" name="我們來試試剛開始可能有點可怕的終端機。">
            <a:extLst>
              <a:ext uri="{FF2B5EF4-FFF2-40B4-BE49-F238E27FC236}">
                <a16:creationId xmlns="" xmlns:a16="http://schemas.microsoft.com/office/drawing/2014/main" id="{E0FF2133-FE3B-46D9-9B6B-D1FC348A9E8F}"/>
              </a:ext>
            </a:extLst>
          </p:cNvPr>
          <p:cNvSpPr/>
          <p:nvPr/>
        </p:nvSpPr>
        <p:spPr>
          <a:xfrm>
            <a:off x="2242567" y="1813221"/>
            <a:ext cx="7706866" cy="471924"/>
          </a:xfrm>
          <a:prstGeom prst="roundRect">
            <a:avLst>
              <a:gd name="adj" fmla="val 15000"/>
            </a:avLst>
          </a:prstGeom>
          <a:solidFill>
            <a:srgbClr val="FFC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825500">
              <a:lnSpc>
                <a:spcPct val="100000"/>
              </a:lnSpc>
              <a:spcBef>
                <a:spcPts val="0"/>
              </a:spcBef>
              <a:defRPr>
                <a:solidFill>
                  <a:srgbClr val="FFFFFF"/>
                </a:solidFill>
              </a:defRPr>
            </a:lvl1pPr>
          </a:lstStyle>
          <a:p>
            <a:r>
              <a:rPr lang="zh-TW" altLang="en-US" sz="2800" b="1" kern="0" dirty="0">
                <a:solidFill>
                  <a:schemeClr val="accent4">
                    <a:lumMod val="50000"/>
                  </a:schemeClr>
                </a:solidFill>
                <a:latin typeface="微軟正黑體" pitchFamily="34" charset="-120"/>
                <a:ea typeface="微軟正黑體" pitchFamily="34" charset="-120"/>
                <a:cs typeface="Microsoft Sans Serif"/>
                <a:sym typeface="Microsoft Sans Serif"/>
              </a:rPr>
              <a:t>定義出新的神經網路</a:t>
            </a:r>
            <a:endParaRPr sz="2800" b="1" kern="0" dirty="0">
              <a:solidFill>
                <a:schemeClr val="accent4">
                  <a:lumMod val="50000"/>
                </a:schemeClr>
              </a:solidFill>
              <a:latin typeface="微軟正黑體" pitchFamily="34" charset="-120"/>
              <a:ea typeface="微軟正黑體" pitchFamily="34" charset="-120"/>
              <a:cs typeface="Microsoft Sans Serif"/>
              <a:sym typeface="Microsoft Sans Serif"/>
            </a:endParaRPr>
          </a:p>
        </p:txBody>
      </p:sp>
      <p:sp>
        <p:nvSpPr>
          <p:cNvPr id="7" name="我們用的套件, 大家也習慣稱 tf.Keras。">
            <a:extLst>
              <a:ext uri="{FF2B5EF4-FFF2-40B4-BE49-F238E27FC236}">
                <a16:creationId xmlns="" xmlns:a16="http://schemas.microsoft.com/office/drawing/2014/main" id="{6EACF3D7-A9D1-4D1A-9A5A-F42DED7B8B72}"/>
              </a:ext>
            </a:extLst>
          </p:cNvPr>
          <p:cNvSpPr txBox="1"/>
          <p:nvPr/>
        </p:nvSpPr>
        <p:spPr>
          <a:xfrm>
            <a:off x="581509" y="2465046"/>
            <a:ext cx="8829258"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p>
            <a:pPr marL="342900" indent="-342900">
              <a:buClr>
                <a:srgbClr val="FF8E7B"/>
              </a:buClr>
              <a:buFont typeface="Yu Mincho Demibold" panose="02020600000000000000" pitchFamily="18" charset="-128"/>
              <a:buChar char="▶"/>
            </a:pPr>
            <a:r>
              <a:rPr lang="zh-TW" altLang="en-US" sz="2400" b="1" dirty="0">
                <a:latin typeface="微軟正黑體" pitchFamily="34" charset="-120"/>
                <a:ea typeface="微軟正黑體" pitchFamily="34" charset="-120"/>
              </a:rPr>
              <a:t>變數</a:t>
            </a:r>
            <a:r>
              <a:rPr lang="en-US" altLang="zh-TW" sz="2400" b="1" dirty="0">
                <a:latin typeface="微軟正黑體" pitchFamily="34" charset="-120"/>
                <a:ea typeface="微軟正黑體" pitchFamily="34" charset="-120"/>
              </a:rPr>
              <a:t>u</a:t>
            </a:r>
            <a:r>
              <a:rPr lang="zh-TW" altLang="en-US" sz="2400" b="1" dirty="0">
                <a:latin typeface="微軟正黑體" pitchFamily="34" charset="-120"/>
                <a:ea typeface="微軟正黑體" pitchFamily="34" charset="-120"/>
              </a:rPr>
              <a:t>送進輸出層</a:t>
            </a:r>
            <a:endParaRPr lang="en-US" altLang="zh-TW" sz="2400" b="1" dirty="0">
              <a:latin typeface="微軟正黑體" pitchFamily="34" charset="-120"/>
              <a:ea typeface="微軟正黑體" pitchFamily="34" charset="-120"/>
            </a:endParaRPr>
          </a:p>
        </p:txBody>
      </p:sp>
      <p:pic>
        <p:nvPicPr>
          <p:cNvPr id="3" name="圖片 2">
            <a:extLst>
              <a:ext uri="{FF2B5EF4-FFF2-40B4-BE49-F238E27FC236}">
                <a16:creationId xmlns="" xmlns:a16="http://schemas.microsoft.com/office/drawing/2014/main" id="{76F72EB7-593F-46BA-9E01-7967A7E2DF86}"/>
              </a:ext>
            </a:extLst>
          </p:cNvPr>
          <p:cNvPicPr>
            <a:picLocks noChangeAspect="1"/>
          </p:cNvPicPr>
          <p:nvPr/>
        </p:nvPicPr>
        <p:blipFill>
          <a:blip r:embed="rId2"/>
          <a:stretch>
            <a:fillRect/>
          </a:stretch>
        </p:blipFill>
        <p:spPr>
          <a:xfrm>
            <a:off x="902915" y="2979573"/>
            <a:ext cx="10246347" cy="656228"/>
          </a:xfrm>
          <a:prstGeom prst="rect">
            <a:avLst/>
          </a:prstGeom>
        </p:spPr>
      </p:pic>
      <p:pic>
        <p:nvPicPr>
          <p:cNvPr id="5" name="圖片 4">
            <a:extLst>
              <a:ext uri="{FF2B5EF4-FFF2-40B4-BE49-F238E27FC236}">
                <a16:creationId xmlns="" xmlns:a16="http://schemas.microsoft.com/office/drawing/2014/main" id="{BCBC6E59-F6ED-43C2-BF1F-FC21DB46AEDA}"/>
              </a:ext>
            </a:extLst>
          </p:cNvPr>
          <p:cNvPicPr>
            <a:picLocks noChangeAspect="1"/>
          </p:cNvPicPr>
          <p:nvPr/>
        </p:nvPicPr>
        <p:blipFill>
          <a:blip r:embed="rId3"/>
          <a:stretch>
            <a:fillRect/>
          </a:stretch>
        </p:blipFill>
        <p:spPr>
          <a:xfrm>
            <a:off x="902915" y="4219070"/>
            <a:ext cx="10246346" cy="666990"/>
          </a:xfrm>
          <a:prstGeom prst="rect">
            <a:avLst/>
          </a:prstGeom>
        </p:spPr>
      </p:pic>
      <p:sp>
        <p:nvSpPr>
          <p:cNvPr id="13" name="我們用的套件, 大家也習慣稱 tf.Keras。">
            <a:extLst>
              <a:ext uri="{FF2B5EF4-FFF2-40B4-BE49-F238E27FC236}">
                <a16:creationId xmlns="" xmlns:a16="http://schemas.microsoft.com/office/drawing/2014/main" id="{BD4A149B-1CF2-43EC-A2B9-4F215AD3ECD7}"/>
              </a:ext>
            </a:extLst>
          </p:cNvPr>
          <p:cNvSpPr txBox="1"/>
          <p:nvPr/>
        </p:nvSpPr>
        <p:spPr>
          <a:xfrm>
            <a:off x="581509" y="3705469"/>
            <a:ext cx="8829258"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p>
            <a:pPr marL="342900" indent="-342900">
              <a:buClr>
                <a:srgbClr val="FF8E7B"/>
              </a:buClr>
              <a:buFont typeface="Yu Mincho Demibold" panose="02020600000000000000" pitchFamily="18" charset="-128"/>
              <a:buChar char="▶"/>
            </a:pPr>
            <a:r>
              <a:rPr lang="zh-TW" altLang="en-US" sz="2400" b="1" dirty="0">
                <a:latin typeface="微軟正黑體" pitchFamily="34" charset="-120"/>
                <a:ea typeface="微軟正黑體" pitchFamily="34" charset="-120"/>
              </a:rPr>
              <a:t>指定輸入與輸出變數，定義新的神經網路</a:t>
            </a:r>
            <a:endParaRPr lang="en-US" altLang="zh-TW" sz="2400" b="1" dirty="0">
              <a:latin typeface="微軟正黑體" pitchFamily="34" charset="-120"/>
              <a:ea typeface="微軟正黑體" pitchFamily="34" charset="-120"/>
            </a:endParaRPr>
          </a:p>
        </p:txBody>
      </p:sp>
    </p:spTree>
    <p:extLst>
      <p:ext uri="{BB962C8B-B14F-4D97-AF65-F5344CB8AC3E}">
        <p14:creationId xmlns:p14="http://schemas.microsoft.com/office/powerpoint/2010/main" val="1678364295"/>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幻燈片編號">
            <a:extLst>
              <a:ext uri="{FF2B5EF4-FFF2-40B4-BE49-F238E27FC236}">
                <a16:creationId xmlns="" xmlns:a16="http://schemas.microsoft.com/office/drawing/2014/main" id="{966276DD-67A7-43C9-BB97-E7F231EC6A36}"/>
              </a:ext>
            </a:extLst>
          </p:cNvPr>
          <p:cNvSpPr txBox="1">
            <a:spLocks noGrp="1"/>
          </p:cNvSpPr>
          <p:nvPr>
            <p:ph type="sldNum" sz="quarter" idx="2"/>
          </p:nvPr>
        </p:nvSpPr>
        <p:spPr>
          <a:xfrm>
            <a:off x="11681789" y="6387706"/>
            <a:ext cx="378309" cy="37959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hangingPunct="0"/>
            <a:fld id="{86CB4B4D-7CA3-9044-876B-883B54F8677D}" type="slidenum">
              <a:rPr kern="0">
                <a:latin typeface="微軟正黑體" pitchFamily="34" charset="-120"/>
                <a:ea typeface="微軟正黑體" pitchFamily="34" charset="-120"/>
                <a:cs typeface="Microsoft Sans Serif"/>
                <a:sym typeface="Microsoft Sans Serif"/>
              </a:rPr>
              <a:pPr hangingPunct="0"/>
              <a:t>22</a:t>
            </a:fld>
            <a:endParaRPr kern="0" dirty="0">
              <a:latin typeface="微軟正黑體" pitchFamily="34" charset="-120"/>
              <a:ea typeface="微軟正黑體" pitchFamily="34" charset="-120"/>
              <a:cs typeface="Microsoft Sans Serif"/>
              <a:sym typeface="Microsoft Sans Serif"/>
            </a:endParaRPr>
          </a:p>
        </p:txBody>
      </p:sp>
      <p:sp>
        <p:nvSpPr>
          <p:cNvPr id="8" name="文字版面配置區 7">
            <a:extLst>
              <a:ext uri="{FF2B5EF4-FFF2-40B4-BE49-F238E27FC236}">
                <a16:creationId xmlns="" xmlns:a16="http://schemas.microsoft.com/office/drawing/2014/main" id="{F5F9284F-02F5-4D45-8EE8-6A0D4F861C0E}"/>
              </a:ext>
            </a:extLst>
          </p:cNvPr>
          <p:cNvSpPr>
            <a:spLocks noGrp="1"/>
          </p:cNvSpPr>
          <p:nvPr>
            <p:ph type="body" sz="quarter" idx="14"/>
          </p:nvPr>
        </p:nvSpPr>
        <p:spPr/>
        <p:txBody>
          <a:bodyPr/>
          <a:lstStyle/>
          <a:p>
            <a:r>
              <a:rPr lang="en-US" altLang="zh-TW" dirty="0">
                <a:latin typeface="微軟正黑體" pitchFamily="34" charset="-120"/>
                <a:ea typeface="微軟正黑體" pitchFamily="34" charset="-120"/>
              </a:rPr>
              <a:t>04 </a:t>
            </a:r>
            <a:r>
              <a:rPr lang="zh-TW" altLang="en-US" dirty="0">
                <a:latin typeface="微軟正黑體" pitchFamily="34" charset="-120"/>
                <a:ea typeface="微軟正黑體" pitchFamily="34" charset="-120"/>
              </a:rPr>
              <a:t>隱藏層愛怎麼接就怎麼接</a:t>
            </a:r>
          </a:p>
        </p:txBody>
      </p:sp>
      <p:sp>
        <p:nvSpPr>
          <p:cNvPr id="10" name="我們來試試剛開始可能有點可怕的終端機。">
            <a:extLst>
              <a:ext uri="{FF2B5EF4-FFF2-40B4-BE49-F238E27FC236}">
                <a16:creationId xmlns="" xmlns:a16="http://schemas.microsoft.com/office/drawing/2014/main" id="{E0FF2133-FE3B-46D9-9B6B-D1FC348A9E8F}"/>
              </a:ext>
            </a:extLst>
          </p:cNvPr>
          <p:cNvSpPr/>
          <p:nvPr/>
        </p:nvSpPr>
        <p:spPr>
          <a:xfrm>
            <a:off x="2242567" y="1813221"/>
            <a:ext cx="7706866" cy="471924"/>
          </a:xfrm>
          <a:prstGeom prst="roundRect">
            <a:avLst>
              <a:gd name="adj" fmla="val 15000"/>
            </a:avLst>
          </a:prstGeom>
          <a:solidFill>
            <a:srgbClr val="FFC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825500">
              <a:lnSpc>
                <a:spcPct val="100000"/>
              </a:lnSpc>
              <a:spcBef>
                <a:spcPts val="0"/>
              </a:spcBef>
              <a:defRPr>
                <a:solidFill>
                  <a:srgbClr val="FFFFFF"/>
                </a:solidFill>
              </a:defRPr>
            </a:lvl1pPr>
          </a:lstStyle>
          <a:p>
            <a:r>
              <a:rPr lang="zh-TW" altLang="en-US" sz="2800" b="1" kern="0" dirty="0">
                <a:solidFill>
                  <a:schemeClr val="accent4">
                    <a:lumMod val="50000"/>
                  </a:schemeClr>
                </a:solidFill>
                <a:latin typeface="微軟正黑體" pitchFamily="34" charset="-120"/>
                <a:ea typeface="微軟正黑體" pitchFamily="34" charset="-120"/>
                <a:cs typeface="Microsoft Sans Serif"/>
              </a:rPr>
              <a:t>欣賞一下建立出來的神經網路</a:t>
            </a:r>
            <a:endParaRPr sz="2800" b="1" kern="0" dirty="0">
              <a:solidFill>
                <a:schemeClr val="accent4">
                  <a:lumMod val="50000"/>
                </a:schemeClr>
              </a:solidFill>
              <a:latin typeface="微軟正黑體" pitchFamily="34" charset="-120"/>
              <a:ea typeface="微軟正黑體" pitchFamily="34" charset="-120"/>
              <a:cs typeface="Microsoft Sans Serif"/>
              <a:sym typeface="Microsoft Sans Serif"/>
            </a:endParaRPr>
          </a:p>
        </p:txBody>
      </p:sp>
      <p:pic>
        <p:nvPicPr>
          <p:cNvPr id="6" name="圖片 5">
            <a:extLst>
              <a:ext uri="{FF2B5EF4-FFF2-40B4-BE49-F238E27FC236}">
                <a16:creationId xmlns="" xmlns:a16="http://schemas.microsoft.com/office/drawing/2014/main" id="{46F0DBB4-C4C9-4B86-8C6D-407E607A0ABE}"/>
              </a:ext>
            </a:extLst>
          </p:cNvPr>
          <p:cNvPicPr>
            <a:picLocks noChangeAspect="1"/>
          </p:cNvPicPr>
          <p:nvPr/>
        </p:nvPicPr>
        <p:blipFill>
          <a:blip r:embed="rId2"/>
          <a:stretch>
            <a:fillRect/>
          </a:stretch>
        </p:blipFill>
        <p:spPr>
          <a:xfrm>
            <a:off x="776699" y="2533304"/>
            <a:ext cx="10388605" cy="484198"/>
          </a:xfrm>
          <a:prstGeom prst="rect">
            <a:avLst/>
          </a:prstGeom>
        </p:spPr>
      </p:pic>
      <p:pic>
        <p:nvPicPr>
          <p:cNvPr id="12" name="圖片 11">
            <a:extLst>
              <a:ext uri="{FF2B5EF4-FFF2-40B4-BE49-F238E27FC236}">
                <a16:creationId xmlns="" xmlns:a16="http://schemas.microsoft.com/office/drawing/2014/main" id="{33549A85-96E1-4475-BB15-ED2C852C2C37}"/>
              </a:ext>
            </a:extLst>
          </p:cNvPr>
          <p:cNvPicPr>
            <a:picLocks noChangeAspect="1"/>
          </p:cNvPicPr>
          <p:nvPr/>
        </p:nvPicPr>
        <p:blipFill>
          <a:blip r:embed="rId3"/>
          <a:stretch>
            <a:fillRect/>
          </a:stretch>
        </p:blipFill>
        <p:spPr>
          <a:xfrm>
            <a:off x="905036" y="3179126"/>
            <a:ext cx="5314068" cy="2875347"/>
          </a:xfrm>
          <a:prstGeom prst="rect">
            <a:avLst/>
          </a:prstGeom>
        </p:spPr>
      </p:pic>
      <p:grpSp>
        <p:nvGrpSpPr>
          <p:cNvPr id="11" name="群組 10">
            <a:extLst>
              <a:ext uri="{FF2B5EF4-FFF2-40B4-BE49-F238E27FC236}">
                <a16:creationId xmlns="" xmlns:a16="http://schemas.microsoft.com/office/drawing/2014/main" id="{07ED1B8C-E1A5-42B6-AF5F-41D544283C1B}"/>
              </a:ext>
            </a:extLst>
          </p:cNvPr>
          <p:cNvGrpSpPr/>
          <p:nvPr/>
        </p:nvGrpSpPr>
        <p:grpSpPr>
          <a:xfrm>
            <a:off x="6341824" y="3429000"/>
            <a:ext cx="4534725" cy="1748588"/>
            <a:chOff x="3520553" y="3705865"/>
            <a:chExt cx="2768822" cy="937230"/>
          </a:xfrm>
        </p:grpSpPr>
        <p:sp>
          <p:nvSpPr>
            <p:cNvPr id="13" name="等腰三角形 12">
              <a:extLst>
                <a:ext uri="{FF2B5EF4-FFF2-40B4-BE49-F238E27FC236}">
                  <a16:creationId xmlns="" xmlns:a16="http://schemas.microsoft.com/office/drawing/2014/main" id="{639FA63E-A754-4A5C-A7A0-D4DD1D3800B9}"/>
                </a:ext>
              </a:extLst>
            </p:cNvPr>
            <p:cNvSpPr/>
            <p:nvPr/>
          </p:nvSpPr>
          <p:spPr>
            <a:xfrm rot="16200000">
              <a:off x="3621100" y="3873154"/>
              <a:ext cx="520621" cy="721716"/>
            </a:xfrm>
            <a:prstGeom prst="triangle">
              <a:avLst>
                <a:gd name="adj" fmla="val 51566"/>
              </a:avLst>
            </a:prstGeom>
            <a:solidFill>
              <a:srgbClr val="DAE3F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TW" altLang="en-US" sz="3200" b="0" i="0" u="none" strike="noStrike" cap="none" spc="0" normalizeH="0" baseline="0" dirty="0">
                <a:ln>
                  <a:noFill/>
                </a:ln>
                <a:solidFill>
                  <a:srgbClr val="FFFFFF"/>
                </a:solidFill>
                <a:effectLst/>
                <a:uFillTx/>
                <a:latin typeface="微軟正黑體" pitchFamily="34" charset="-120"/>
                <a:ea typeface="微軟正黑體" pitchFamily="34" charset="-120"/>
                <a:cs typeface="Helvetica Neue Medium"/>
                <a:sym typeface="Helvetica Neue Medium"/>
              </a:endParaRPr>
            </a:p>
          </p:txBody>
        </p:sp>
        <p:sp>
          <p:nvSpPr>
            <p:cNvPr id="14" name="語音泡泡: 圓角矩形 13">
              <a:extLst>
                <a:ext uri="{FF2B5EF4-FFF2-40B4-BE49-F238E27FC236}">
                  <a16:creationId xmlns="" xmlns:a16="http://schemas.microsoft.com/office/drawing/2014/main" id="{801F9B6F-BA38-4778-B3D6-9F19E777F466}"/>
                </a:ext>
              </a:extLst>
            </p:cNvPr>
            <p:cNvSpPr/>
            <p:nvPr/>
          </p:nvSpPr>
          <p:spPr>
            <a:xfrm>
              <a:off x="4011385" y="3705865"/>
              <a:ext cx="2277990" cy="937230"/>
            </a:xfrm>
            <a:prstGeom prst="wedgeRoundRectCallout">
              <a:avLst>
                <a:gd name="adj1" fmla="val -40939"/>
                <a:gd name="adj2" fmla="val -32150"/>
                <a:gd name="adj3" fmla="val 1666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400" b="1" dirty="0">
                  <a:solidFill>
                    <a:srgbClr val="0A6FB7"/>
                  </a:solidFill>
                  <a:latin typeface="微軟正黑體" panose="020B0604030504040204" pitchFamily="34" charset="-120"/>
                  <a:ea typeface="微軟正黑體" panose="020B0604030504040204" pitchFamily="34" charset="-120"/>
                </a:rPr>
                <a:t>第一層隱藏層會分別送到兩個獨立的隱藏層，再送到</a:t>
              </a:r>
              <a:r>
                <a:rPr lang="en-US" altLang="zh-TW" sz="2400" b="1" dirty="0">
                  <a:solidFill>
                    <a:srgbClr val="0A6FB7"/>
                  </a:solidFill>
                  <a:latin typeface="微軟正黑體" panose="020B0604030504040204" pitchFamily="34" charset="-120"/>
                  <a:ea typeface="微軟正黑體" panose="020B0604030504040204" pitchFamily="34" charset="-120"/>
                </a:rPr>
                <a:t>concatenate</a:t>
              </a:r>
              <a:r>
                <a:rPr lang="zh-TW" altLang="en-US" sz="2400" b="1" dirty="0">
                  <a:solidFill>
                    <a:srgbClr val="0A6FB7"/>
                  </a:solidFill>
                  <a:latin typeface="微軟正黑體" panose="020B0604030504040204" pitchFamily="34" charset="-120"/>
                  <a:ea typeface="微軟正黑體" panose="020B0604030504040204" pitchFamily="34" charset="-120"/>
                </a:rPr>
                <a:t>合併後才會送進輸出層</a:t>
              </a:r>
              <a:endParaRPr lang="zh-TW" altLang="en-US" sz="2400" b="1" dirty="0">
                <a:solidFill>
                  <a:srgbClr val="0A6FB7"/>
                </a:solidFill>
                <a:latin typeface="微軟正黑體" panose="020B0604030504040204" pitchFamily="34" charset="-120"/>
                <a:ea typeface="微軟正黑體" panose="020B0604030504040204" pitchFamily="34" charset="-120"/>
                <a:sym typeface="Microsoft Sans Serif"/>
              </a:endParaRPr>
            </a:p>
          </p:txBody>
        </p:sp>
      </p:grpSp>
      <p:sp>
        <p:nvSpPr>
          <p:cNvPr id="2" name="矩形 1">
            <a:extLst>
              <a:ext uri="{FF2B5EF4-FFF2-40B4-BE49-F238E27FC236}">
                <a16:creationId xmlns="" xmlns:a16="http://schemas.microsoft.com/office/drawing/2014/main" id="{94367A4E-2AC5-4B43-8E02-013ADD54CCD0}"/>
              </a:ext>
            </a:extLst>
          </p:cNvPr>
          <p:cNvSpPr/>
          <p:nvPr/>
        </p:nvSpPr>
        <p:spPr>
          <a:xfrm>
            <a:off x="3274829" y="3923609"/>
            <a:ext cx="326065" cy="595035"/>
          </a:xfrm>
          <a:prstGeom prst="rect">
            <a:avLst/>
          </a:prstGeom>
          <a:noFill/>
          <a:ln w="38100" cap="flat">
            <a:solidFill>
              <a:srgbClr val="C0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TW" altLang="en-US" sz="3200" b="0" i="0" u="none" strike="noStrike" cap="none" spc="0" normalizeH="0" baseline="0">
              <a:ln>
                <a:noFill/>
              </a:ln>
              <a:solidFill>
                <a:srgbClr val="FFFFFF"/>
              </a:solidFill>
              <a:effectLst/>
              <a:uFillTx/>
              <a:latin typeface="微軟正黑體" pitchFamily="34" charset="-120"/>
              <a:ea typeface="微軟正黑體" pitchFamily="34" charset="-120"/>
              <a:cs typeface="Helvetica Neue Medium"/>
              <a:sym typeface="Helvetica Neue Medium"/>
            </a:endParaRPr>
          </a:p>
        </p:txBody>
      </p:sp>
      <p:sp>
        <p:nvSpPr>
          <p:cNvPr id="15" name="矩形 14">
            <a:extLst>
              <a:ext uri="{FF2B5EF4-FFF2-40B4-BE49-F238E27FC236}">
                <a16:creationId xmlns="" xmlns:a16="http://schemas.microsoft.com/office/drawing/2014/main" id="{E55697AB-7B82-4D47-AEDD-9DC140283C84}"/>
              </a:ext>
            </a:extLst>
          </p:cNvPr>
          <p:cNvSpPr/>
          <p:nvPr/>
        </p:nvSpPr>
        <p:spPr>
          <a:xfrm>
            <a:off x="3274829" y="4198362"/>
            <a:ext cx="326065" cy="595035"/>
          </a:xfrm>
          <a:prstGeom prst="rect">
            <a:avLst/>
          </a:prstGeom>
          <a:noFill/>
          <a:ln w="38100" cap="flat">
            <a:solidFill>
              <a:srgbClr val="C0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TW" altLang="en-US" sz="3200" b="0" i="0" u="none" strike="noStrike" cap="none" spc="0" normalizeH="0" baseline="0">
              <a:ln>
                <a:noFill/>
              </a:ln>
              <a:solidFill>
                <a:srgbClr val="FFFFFF"/>
              </a:solidFill>
              <a:effectLst/>
              <a:uFillTx/>
              <a:latin typeface="微軟正黑體" pitchFamily="34" charset="-120"/>
              <a:ea typeface="微軟正黑體" pitchFamily="34" charset="-120"/>
              <a:cs typeface="Helvetica Neue Medium"/>
              <a:sym typeface="Helvetica Neue Medium"/>
            </a:endParaRPr>
          </a:p>
        </p:txBody>
      </p:sp>
      <p:sp>
        <p:nvSpPr>
          <p:cNvPr id="16" name="矩形 15">
            <a:extLst>
              <a:ext uri="{FF2B5EF4-FFF2-40B4-BE49-F238E27FC236}">
                <a16:creationId xmlns="" xmlns:a16="http://schemas.microsoft.com/office/drawing/2014/main" id="{F382844D-D49F-43C0-91F1-E0B431F3D764}"/>
              </a:ext>
            </a:extLst>
          </p:cNvPr>
          <p:cNvSpPr/>
          <p:nvPr/>
        </p:nvSpPr>
        <p:spPr>
          <a:xfrm>
            <a:off x="3274829" y="4473115"/>
            <a:ext cx="326065" cy="595035"/>
          </a:xfrm>
          <a:prstGeom prst="rect">
            <a:avLst/>
          </a:prstGeom>
          <a:noFill/>
          <a:ln w="38100" cap="flat">
            <a:solidFill>
              <a:srgbClr val="C0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TW" altLang="en-US" sz="3200" b="0" i="0" u="none" strike="noStrike" cap="none" spc="0" normalizeH="0" baseline="0">
              <a:ln>
                <a:noFill/>
              </a:ln>
              <a:solidFill>
                <a:srgbClr val="FFFFFF"/>
              </a:solidFill>
              <a:effectLst/>
              <a:uFillTx/>
              <a:latin typeface="微軟正黑體" pitchFamily="34" charset="-120"/>
              <a:ea typeface="微軟正黑體" pitchFamily="34" charset="-120"/>
              <a:cs typeface="Helvetica Neue Medium"/>
              <a:sym typeface="Helvetica Neue Medium"/>
            </a:endParaRPr>
          </a:p>
        </p:txBody>
      </p:sp>
    </p:spTree>
    <p:extLst>
      <p:ext uri="{BB962C8B-B14F-4D97-AF65-F5344CB8AC3E}">
        <p14:creationId xmlns:p14="http://schemas.microsoft.com/office/powerpoint/2010/main" val="4122574291"/>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幻燈片編號">
            <a:extLst>
              <a:ext uri="{FF2B5EF4-FFF2-40B4-BE49-F238E27FC236}">
                <a16:creationId xmlns="" xmlns:a16="http://schemas.microsoft.com/office/drawing/2014/main" id="{9E8F7718-31C8-4ADA-B0AB-ADC66F40C901}"/>
              </a:ext>
            </a:extLst>
          </p:cNvPr>
          <p:cNvSpPr txBox="1">
            <a:spLocks noGrp="1"/>
          </p:cNvSpPr>
          <p:nvPr>
            <p:ph type="sldNum" sz="quarter" idx="2"/>
          </p:nvPr>
        </p:nvSpPr>
        <p:spPr>
          <a:xfrm>
            <a:off x="11750718" y="6387706"/>
            <a:ext cx="240451" cy="37959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hangingPunct="0"/>
            <a:fld id="{86CB4B4D-7CA3-9044-876B-883B54F8677D}" type="slidenum">
              <a:rPr kern="0">
                <a:cs typeface="Microsoft Sans Serif"/>
                <a:sym typeface="Microsoft Sans Serif"/>
              </a:rPr>
              <a:pPr hangingPunct="0"/>
              <a:t>23</a:t>
            </a:fld>
            <a:endParaRPr kern="0" dirty="0">
              <a:cs typeface="Microsoft Sans Serif"/>
              <a:sym typeface="Microsoft Sans Serif"/>
            </a:endParaRPr>
          </a:p>
        </p:txBody>
      </p:sp>
      <p:sp>
        <p:nvSpPr>
          <p:cNvPr id="4" name="文字版面配置區 3">
            <a:extLst>
              <a:ext uri="{FF2B5EF4-FFF2-40B4-BE49-F238E27FC236}">
                <a16:creationId xmlns="" xmlns:a16="http://schemas.microsoft.com/office/drawing/2014/main" id="{9CB4F019-90C6-4BCD-8063-72574E4C4B90}"/>
              </a:ext>
            </a:extLst>
          </p:cNvPr>
          <p:cNvSpPr>
            <a:spLocks noGrp="1"/>
          </p:cNvSpPr>
          <p:nvPr>
            <p:ph type="body" sz="quarter" idx="14"/>
          </p:nvPr>
        </p:nvSpPr>
        <p:spPr/>
        <p:txBody>
          <a:bodyPr/>
          <a:lstStyle/>
          <a:p>
            <a:r>
              <a:rPr lang="zh-TW" altLang="en-US" dirty="0">
                <a:latin typeface="微軟正黑體" panose="020B0604030504040204" pitchFamily="34" charset="-120"/>
                <a:ea typeface="微軟正黑體" panose="020B0604030504040204" pitchFamily="34" charset="-120"/>
              </a:rPr>
              <a:t>冒險旅程 </a:t>
            </a:r>
            <a:r>
              <a:rPr lang="en-US" altLang="zh-TW" dirty="0">
                <a:latin typeface="微軟正黑體" panose="020B0604030504040204" pitchFamily="34" charset="-120"/>
                <a:ea typeface="微軟正黑體" panose="020B0604030504040204" pitchFamily="34" charset="-120"/>
              </a:rPr>
              <a:t>33</a:t>
            </a:r>
            <a:endParaRPr lang="zh-TW" altLang="en-US" dirty="0"/>
          </a:p>
        </p:txBody>
      </p:sp>
      <p:sp>
        <p:nvSpPr>
          <p:cNvPr id="3" name="內容版面配置區 2">
            <a:extLst>
              <a:ext uri="{FF2B5EF4-FFF2-40B4-BE49-F238E27FC236}">
                <a16:creationId xmlns="" xmlns:a16="http://schemas.microsoft.com/office/drawing/2014/main" id="{C3B003C0-9A24-4239-B92D-FEC6F13D5D2A}"/>
              </a:ext>
            </a:extLst>
          </p:cNvPr>
          <p:cNvSpPr>
            <a:spLocks noGrp="1"/>
          </p:cNvSpPr>
          <p:nvPr>
            <p:ph idx="1"/>
          </p:nvPr>
        </p:nvSpPr>
        <p:spPr>
          <a:xfrm>
            <a:off x="838200" y="1825625"/>
            <a:ext cx="10515600" cy="4351338"/>
          </a:xfrm>
        </p:spPr>
        <p:txBody>
          <a:bodyPr>
            <a:normAutofit/>
          </a:bodyPr>
          <a:lstStyle/>
          <a:p>
            <a:pPr marL="514350" indent="-514350">
              <a:lnSpc>
                <a:spcPct val="160000"/>
              </a:lnSpc>
              <a:buFont typeface="+mj-lt"/>
              <a:buAutoNum type="arabicPeriod"/>
            </a:pPr>
            <a:r>
              <a:rPr lang="zh-TW" altLang="en-US" sz="2800" b="1" dirty="0">
                <a:latin typeface="微軟正黑體" panose="020B0604030504040204" pitchFamily="34" charset="-120"/>
                <a:ea typeface="微軟正黑體" panose="020B0604030504040204" pitchFamily="34" charset="-120"/>
              </a:rPr>
              <a:t>請嘗試用</a:t>
            </a:r>
            <a:r>
              <a:rPr lang="en-US" altLang="zh-TW" sz="2800" b="1" dirty="0">
                <a:latin typeface="微軟正黑體" panose="020B0604030504040204" pitchFamily="34" charset="-120"/>
                <a:ea typeface="微軟正黑體" panose="020B0604030504040204" pitchFamily="34" charset="-120"/>
              </a:rPr>
              <a:t>Functional API </a:t>
            </a:r>
            <a:r>
              <a:rPr lang="zh-TW" altLang="en-US" sz="2800" b="1" dirty="0">
                <a:latin typeface="微軟正黑體" panose="020B0604030504040204" pitchFamily="34" charset="-120"/>
                <a:ea typeface="微軟正黑體" panose="020B0604030504040204" pitchFamily="34" charset="-120"/>
              </a:rPr>
              <a:t>建立具有以下架構的神經網路模型，每一層隱藏層的發函數愛用什麼就用什麼。</a:t>
            </a:r>
            <a:endParaRPr lang="en-US" altLang="zh-TW" sz="2800" b="1" dirty="0">
              <a:latin typeface="微軟正黑體" panose="020B0604030504040204" pitchFamily="34" charset="-120"/>
              <a:ea typeface="微軟正黑體" panose="020B0604030504040204" pitchFamily="34" charset="-120"/>
            </a:endParaRPr>
          </a:p>
          <a:p>
            <a:pPr marL="514350" indent="-514350">
              <a:lnSpc>
                <a:spcPct val="160000"/>
              </a:lnSpc>
              <a:buFont typeface="+mj-lt"/>
              <a:buAutoNum type="arabicPeriod"/>
            </a:pPr>
            <a:endParaRPr lang="en-US" altLang="zh-TW" sz="2800" b="1" dirty="0">
              <a:latin typeface="微軟正黑體" panose="020B0604030504040204" pitchFamily="34" charset="-120"/>
              <a:ea typeface="微軟正黑體" panose="020B0604030504040204" pitchFamily="34" charset="-120"/>
            </a:endParaRPr>
          </a:p>
          <a:p>
            <a:pPr marL="0" indent="0">
              <a:lnSpc>
                <a:spcPct val="160000"/>
              </a:lnSpc>
              <a:buNone/>
            </a:pPr>
            <a:endParaRPr lang="en-US" altLang="zh-TW" sz="2800" b="1" dirty="0">
              <a:latin typeface="微軟正黑體" panose="020B0604030504040204" pitchFamily="34" charset="-120"/>
              <a:ea typeface="微軟正黑體" panose="020B0604030504040204" pitchFamily="34" charset="-120"/>
            </a:endParaRPr>
          </a:p>
        </p:txBody>
      </p:sp>
      <p:pic>
        <p:nvPicPr>
          <p:cNvPr id="12" name="圖片 11">
            <a:extLst>
              <a:ext uri="{FF2B5EF4-FFF2-40B4-BE49-F238E27FC236}">
                <a16:creationId xmlns="" xmlns:a16="http://schemas.microsoft.com/office/drawing/2014/main" id="{8B12A5E8-C4F2-4B56-9D80-1A6248F59A7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44836" y="5252198"/>
            <a:ext cx="907788" cy="987219"/>
          </a:xfrm>
          <a:prstGeom prst="rect">
            <a:avLst/>
          </a:prstGeom>
        </p:spPr>
      </p:pic>
      <p:pic>
        <p:nvPicPr>
          <p:cNvPr id="2" name="圖片 1">
            <a:extLst>
              <a:ext uri="{FF2B5EF4-FFF2-40B4-BE49-F238E27FC236}">
                <a16:creationId xmlns="" xmlns:a16="http://schemas.microsoft.com/office/drawing/2014/main" id="{9A35A0BF-69B2-4E5C-B6CD-A75E50EB6FAB}"/>
              </a:ext>
            </a:extLst>
          </p:cNvPr>
          <p:cNvPicPr>
            <a:picLocks noChangeAspect="1"/>
          </p:cNvPicPr>
          <p:nvPr/>
        </p:nvPicPr>
        <p:blipFill>
          <a:blip r:embed="rId3"/>
          <a:stretch>
            <a:fillRect/>
          </a:stretch>
        </p:blipFill>
        <p:spPr>
          <a:xfrm>
            <a:off x="3595556" y="3347357"/>
            <a:ext cx="5143764" cy="2673487"/>
          </a:xfrm>
          <a:prstGeom prst="rect">
            <a:avLst/>
          </a:prstGeom>
        </p:spPr>
      </p:pic>
    </p:spTree>
    <p:extLst>
      <p:ext uri="{BB962C8B-B14F-4D97-AF65-F5344CB8AC3E}">
        <p14:creationId xmlns:p14="http://schemas.microsoft.com/office/powerpoint/2010/main" val="4057186672"/>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幻燈片編號">
            <a:extLst>
              <a:ext uri="{FF2B5EF4-FFF2-40B4-BE49-F238E27FC236}">
                <a16:creationId xmlns="" xmlns:a16="http://schemas.microsoft.com/office/drawing/2014/main" id="{9E8F7718-31C8-4ADA-B0AB-ADC66F40C901}"/>
              </a:ext>
            </a:extLst>
          </p:cNvPr>
          <p:cNvSpPr txBox="1">
            <a:spLocks noGrp="1"/>
          </p:cNvSpPr>
          <p:nvPr>
            <p:ph type="sldNum" sz="quarter" idx="2"/>
          </p:nvPr>
        </p:nvSpPr>
        <p:spPr>
          <a:xfrm>
            <a:off x="11750718" y="6387706"/>
            <a:ext cx="240451" cy="37959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hangingPunct="0"/>
            <a:fld id="{86CB4B4D-7CA3-9044-876B-883B54F8677D}" type="slidenum">
              <a:rPr kern="0">
                <a:cs typeface="Microsoft Sans Serif"/>
                <a:sym typeface="Microsoft Sans Serif"/>
              </a:rPr>
              <a:pPr hangingPunct="0"/>
              <a:t>24</a:t>
            </a:fld>
            <a:endParaRPr kern="0" dirty="0">
              <a:cs typeface="Microsoft Sans Serif"/>
              <a:sym typeface="Microsoft Sans Serif"/>
            </a:endParaRPr>
          </a:p>
        </p:txBody>
      </p:sp>
      <p:sp>
        <p:nvSpPr>
          <p:cNvPr id="4" name="文字版面配置區 3">
            <a:extLst>
              <a:ext uri="{FF2B5EF4-FFF2-40B4-BE49-F238E27FC236}">
                <a16:creationId xmlns="" xmlns:a16="http://schemas.microsoft.com/office/drawing/2014/main" id="{9CB4F019-90C6-4BCD-8063-72574E4C4B90}"/>
              </a:ext>
            </a:extLst>
          </p:cNvPr>
          <p:cNvSpPr>
            <a:spLocks noGrp="1"/>
          </p:cNvSpPr>
          <p:nvPr>
            <p:ph type="body" sz="quarter" idx="14"/>
          </p:nvPr>
        </p:nvSpPr>
        <p:spPr>
          <a:xfrm>
            <a:off x="1570646" y="651241"/>
            <a:ext cx="9630811" cy="471924"/>
          </a:xfrm>
        </p:spPr>
        <p:txBody>
          <a:bodyPr/>
          <a:lstStyle/>
          <a:p>
            <a:r>
              <a:rPr lang="zh-TW" altLang="en-US" dirty="0">
                <a:latin typeface="微軟正黑體" panose="020B0604030504040204" pitchFamily="34" charset="-120"/>
                <a:ea typeface="微軟正黑體" panose="020B0604030504040204" pitchFamily="34" charset="-120"/>
              </a:rPr>
              <a:t>冒險旅程 </a:t>
            </a:r>
            <a:r>
              <a:rPr lang="en-US" altLang="zh-TW" dirty="0">
                <a:latin typeface="微軟正黑體" panose="020B0604030504040204" pitchFamily="34" charset="-120"/>
                <a:ea typeface="微軟正黑體" panose="020B0604030504040204" pitchFamily="34" charset="-120"/>
              </a:rPr>
              <a:t>33</a:t>
            </a:r>
            <a:endParaRPr lang="zh-TW" altLang="en-US" dirty="0"/>
          </a:p>
        </p:txBody>
      </p:sp>
      <p:sp>
        <p:nvSpPr>
          <p:cNvPr id="3" name="內容版面配置區 2">
            <a:extLst>
              <a:ext uri="{FF2B5EF4-FFF2-40B4-BE49-F238E27FC236}">
                <a16:creationId xmlns="" xmlns:a16="http://schemas.microsoft.com/office/drawing/2014/main" id="{C3B003C0-9A24-4239-B92D-FEC6F13D5D2A}"/>
              </a:ext>
            </a:extLst>
          </p:cNvPr>
          <p:cNvSpPr>
            <a:spLocks noGrp="1"/>
          </p:cNvSpPr>
          <p:nvPr>
            <p:ph idx="1"/>
          </p:nvPr>
        </p:nvSpPr>
        <p:spPr>
          <a:xfrm>
            <a:off x="838200" y="1825625"/>
            <a:ext cx="10515600" cy="4351338"/>
          </a:xfrm>
        </p:spPr>
        <p:txBody>
          <a:bodyPr>
            <a:normAutofit/>
          </a:bodyPr>
          <a:lstStyle/>
          <a:p>
            <a:pPr marL="0" indent="0">
              <a:lnSpc>
                <a:spcPct val="160000"/>
              </a:lnSpc>
              <a:buNone/>
            </a:pPr>
            <a:r>
              <a:rPr lang="zh-TW" altLang="en-US" sz="2800" b="1" dirty="0">
                <a:latin typeface="微軟正黑體" panose="020B0604030504040204" pitchFamily="34" charset="-120"/>
                <a:ea typeface="微軟正黑體" panose="020B0604030504040204" pitchFamily="34" charset="-120"/>
              </a:rPr>
              <a:t>模型的</a:t>
            </a:r>
            <a:r>
              <a:rPr lang="en-US" altLang="zh-TW" sz="2800" b="1" dirty="0">
                <a:latin typeface="微軟正黑體" panose="020B0604030504040204" pitchFamily="34" charset="-120"/>
                <a:ea typeface="微軟正黑體" panose="020B0604030504040204" pitchFamily="34" charset="-120"/>
              </a:rPr>
              <a:t>summary </a:t>
            </a:r>
            <a:r>
              <a:rPr lang="zh-TW" altLang="en-US" sz="2800" b="1" dirty="0">
                <a:latin typeface="微軟正黑體" panose="020B0604030504040204" pitchFamily="34" charset="-120"/>
                <a:ea typeface="微軟正黑體" panose="020B0604030504040204" pitchFamily="34" charset="-120"/>
              </a:rPr>
              <a:t>會是下面的樣子。</a:t>
            </a:r>
            <a:endParaRPr lang="en-US" altLang="zh-TW" sz="2800" b="1" dirty="0">
              <a:latin typeface="微軟正黑體" panose="020B0604030504040204" pitchFamily="34" charset="-120"/>
              <a:ea typeface="微軟正黑體" panose="020B0604030504040204" pitchFamily="34" charset="-120"/>
            </a:endParaRPr>
          </a:p>
          <a:p>
            <a:pPr marL="0" indent="0">
              <a:lnSpc>
                <a:spcPct val="160000"/>
              </a:lnSpc>
              <a:buNone/>
            </a:pPr>
            <a:endParaRPr lang="en-US" altLang="zh-TW" sz="2800" b="1" dirty="0">
              <a:latin typeface="微軟正黑體" panose="020B0604030504040204" pitchFamily="34" charset="-120"/>
              <a:ea typeface="微軟正黑體" panose="020B0604030504040204" pitchFamily="34" charset="-120"/>
            </a:endParaRPr>
          </a:p>
        </p:txBody>
      </p:sp>
      <p:pic>
        <p:nvPicPr>
          <p:cNvPr id="12" name="圖片 11">
            <a:extLst>
              <a:ext uri="{FF2B5EF4-FFF2-40B4-BE49-F238E27FC236}">
                <a16:creationId xmlns="" xmlns:a16="http://schemas.microsoft.com/office/drawing/2014/main" id="{8B12A5E8-C4F2-4B56-9D80-1A6248F59A7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44836" y="5252198"/>
            <a:ext cx="907788" cy="987219"/>
          </a:xfrm>
          <a:prstGeom prst="rect">
            <a:avLst/>
          </a:prstGeom>
        </p:spPr>
      </p:pic>
      <p:pic>
        <p:nvPicPr>
          <p:cNvPr id="9" name="圖片 8">
            <a:extLst>
              <a:ext uri="{FF2B5EF4-FFF2-40B4-BE49-F238E27FC236}">
                <a16:creationId xmlns="" xmlns:a16="http://schemas.microsoft.com/office/drawing/2014/main" id="{56C6A242-6D8D-4957-BAAA-77DFFEC89DF2}"/>
              </a:ext>
            </a:extLst>
          </p:cNvPr>
          <p:cNvPicPr>
            <a:picLocks noChangeAspect="1"/>
          </p:cNvPicPr>
          <p:nvPr/>
        </p:nvPicPr>
        <p:blipFill>
          <a:blip r:embed="rId3"/>
          <a:stretch>
            <a:fillRect/>
          </a:stretch>
        </p:blipFill>
        <p:spPr>
          <a:xfrm>
            <a:off x="6621264" y="1669709"/>
            <a:ext cx="4139265" cy="4419703"/>
          </a:xfrm>
          <a:prstGeom prst="rect">
            <a:avLst/>
          </a:prstGeom>
        </p:spPr>
      </p:pic>
      <p:sp>
        <p:nvSpPr>
          <p:cNvPr id="6" name="箭號: 弧形上彎 5">
            <a:extLst>
              <a:ext uri="{FF2B5EF4-FFF2-40B4-BE49-F238E27FC236}">
                <a16:creationId xmlns="" xmlns:a16="http://schemas.microsoft.com/office/drawing/2014/main" id="{D46E9361-4F42-42B0-8271-E79BD9CFD392}"/>
              </a:ext>
            </a:extLst>
          </p:cNvPr>
          <p:cNvSpPr/>
          <p:nvPr/>
        </p:nvSpPr>
        <p:spPr>
          <a:xfrm rot="1792004">
            <a:off x="3149301" y="3427448"/>
            <a:ext cx="3331028" cy="1306286"/>
          </a:xfrm>
          <a:prstGeom prst="curvedUpArrow">
            <a:avLst>
              <a:gd name="adj1" fmla="val 2852"/>
              <a:gd name="adj2" fmla="val 50000"/>
              <a:gd name="adj3" fmla="val 34080"/>
            </a:avLst>
          </a:prstGeom>
          <a:solidFill>
            <a:srgbClr val="FF8E7B"/>
          </a:solidFill>
          <a:ln w="12700" cap="flat">
            <a:solidFill>
              <a:srgbClr val="FF8E7B"/>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TW" alt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84872148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 xmlns:a16="http://schemas.microsoft.com/office/drawing/2014/main" id="{71669B54-91C2-43DD-B767-D6BACACDBBD4}"/>
              </a:ext>
            </a:extLst>
          </p:cNvPr>
          <p:cNvSpPr>
            <a:spLocks noGrp="1"/>
          </p:cNvSpPr>
          <p:nvPr>
            <p:ph idx="1"/>
          </p:nvPr>
        </p:nvSpPr>
        <p:spPr/>
        <p:txBody>
          <a:bodyPr/>
          <a:lstStyle/>
          <a:p>
            <a:endParaRPr lang="zh-TW" altLang="en-US" dirty="0"/>
          </a:p>
        </p:txBody>
      </p:sp>
      <p:sp>
        <p:nvSpPr>
          <p:cNvPr id="9" name="幻燈片編號">
            <a:extLst>
              <a:ext uri="{FF2B5EF4-FFF2-40B4-BE49-F238E27FC236}">
                <a16:creationId xmlns="" xmlns:a16="http://schemas.microsoft.com/office/drawing/2014/main" id="{966276DD-67A7-43C9-BB97-E7F231EC6A36}"/>
              </a:ext>
            </a:extLst>
          </p:cNvP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hangingPunct="0"/>
            <a:fld id="{86CB4B4D-7CA3-9044-876B-883B54F8677D}" type="slidenum">
              <a:rPr kern="0">
                <a:cs typeface="Microsoft Sans Serif"/>
                <a:sym typeface="Microsoft Sans Serif"/>
              </a:rPr>
              <a:pPr hangingPunct="0"/>
              <a:t>3</a:t>
            </a:fld>
            <a:endParaRPr kern="0" dirty="0">
              <a:cs typeface="Microsoft Sans Serif"/>
              <a:sym typeface="Microsoft Sans Serif"/>
            </a:endParaRPr>
          </a:p>
        </p:txBody>
      </p:sp>
      <p:sp>
        <p:nvSpPr>
          <p:cNvPr id="8" name="文字版面配置區 7">
            <a:extLst>
              <a:ext uri="{FF2B5EF4-FFF2-40B4-BE49-F238E27FC236}">
                <a16:creationId xmlns="" xmlns:a16="http://schemas.microsoft.com/office/drawing/2014/main" id="{F5F9284F-02F5-4D45-8EE8-6A0D4F861C0E}"/>
              </a:ext>
            </a:extLst>
          </p:cNvPr>
          <p:cNvSpPr>
            <a:spLocks noGrp="1"/>
          </p:cNvSpPr>
          <p:nvPr>
            <p:ph type="body" sz="quarter" idx="14"/>
          </p:nvPr>
        </p:nvSpPr>
        <p:spPr>
          <a:xfrm>
            <a:off x="1570646" y="651241"/>
            <a:ext cx="9630811" cy="471924"/>
          </a:xfrm>
        </p:spPr>
        <p:txBody>
          <a:bodyPr/>
          <a:lstStyle/>
          <a:p>
            <a:r>
              <a:rPr lang="en-US" altLang="zh-TW" dirty="0"/>
              <a:t>TensorFlow </a:t>
            </a:r>
            <a:r>
              <a:rPr lang="zh-TW" altLang="en-US" dirty="0"/>
              <a:t>打造非線性堆疊架構的神經網路模型。</a:t>
            </a:r>
          </a:p>
        </p:txBody>
      </p:sp>
      <p:pic>
        <p:nvPicPr>
          <p:cNvPr id="6" name="內容版面配置區 9">
            <a:extLst>
              <a:ext uri="{FF2B5EF4-FFF2-40B4-BE49-F238E27FC236}">
                <a16:creationId xmlns="" xmlns:a16="http://schemas.microsoft.com/office/drawing/2014/main" id="{3D07888B-123D-4184-A057-FB337CA4660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6307" y="2048930"/>
            <a:ext cx="7902262" cy="39047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pic>
    </p:spTree>
    <p:extLst>
      <p:ext uri="{BB962C8B-B14F-4D97-AF65-F5344CB8AC3E}">
        <p14:creationId xmlns:p14="http://schemas.microsoft.com/office/powerpoint/2010/main" val="329797884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 xmlns:a16="http://schemas.microsoft.com/office/drawing/2014/main" id="{71669B54-91C2-43DD-B767-D6BACACDBBD4}"/>
              </a:ext>
            </a:extLst>
          </p:cNvPr>
          <p:cNvSpPr>
            <a:spLocks noGrp="1"/>
          </p:cNvSpPr>
          <p:nvPr>
            <p:ph idx="1"/>
          </p:nvPr>
        </p:nvSpPr>
        <p:spPr/>
        <p:txBody>
          <a:bodyPr/>
          <a:lstStyle/>
          <a:p>
            <a:endParaRPr lang="zh-TW" altLang="en-US" dirty="0">
              <a:latin typeface="微軟正黑體" pitchFamily="34" charset="-120"/>
              <a:ea typeface="微軟正黑體" pitchFamily="34" charset="-120"/>
            </a:endParaRPr>
          </a:p>
        </p:txBody>
      </p:sp>
      <p:sp>
        <p:nvSpPr>
          <p:cNvPr id="9" name="幻燈片編號">
            <a:extLst>
              <a:ext uri="{FF2B5EF4-FFF2-40B4-BE49-F238E27FC236}">
                <a16:creationId xmlns="" xmlns:a16="http://schemas.microsoft.com/office/drawing/2014/main" id="{966276DD-67A7-43C9-BB97-E7F231EC6A36}"/>
              </a:ext>
            </a:extLst>
          </p:cNvPr>
          <p:cNvSpPr txBox="1">
            <a:spLocks noGrp="1"/>
          </p:cNvSpPr>
          <p:nvPr>
            <p:ph type="sldNum" sz="quarter" idx="2"/>
          </p:nvPr>
        </p:nvSpPr>
        <p:spPr>
          <a:xfrm>
            <a:off x="11750719" y="6387706"/>
            <a:ext cx="240450" cy="37959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hangingPunct="0"/>
            <a:fld id="{86CB4B4D-7CA3-9044-876B-883B54F8677D}" type="slidenum">
              <a:rPr kern="0">
                <a:latin typeface="微軟正黑體" pitchFamily="34" charset="-120"/>
                <a:ea typeface="微軟正黑體" pitchFamily="34" charset="-120"/>
                <a:cs typeface="Microsoft Sans Serif"/>
                <a:sym typeface="Microsoft Sans Serif"/>
              </a:rPr>
              <a:pPr hangingPunct="0"/>
              <a:t>4</a:t>
            </a:fld>
            <a:endParaRPr kern="0" dirty="0">
              <a:latin typeface="微軟正黑體" pitchFamily="34" charset="-120"/>
              <a:ea typeface="微軟正黑體" pitchFamily="34" charset="-120"/>
              <a:cs typeface="Microsoft Sans Serif"/>
              <a:sym typeface="Microsoft Sans Serif"/>
            </a:endParaRPr>
          </a:p>
        </p:txBody>
      </p:sp>
      <p:sp>
        <p:nvSpPr>
          <p:cNvPr id="8" name="文字版面配置區 7">
            <a:extLst>
              <a:ext uri="{FF2B5EF4-FFF2-40B4-BE49-F238E27FC236}">
                <a16:creationId xmlns="" xmlns:a16="http://schemas.microsoft.com/office/drawing/2014/main" id="{F5F9284F-02F5-4D45-8EE8-6A0D4F861C0E}"/>
              </a:ext>
            </a:extLst>
          </p:cNvPr>
          <p:cNvSpPr>
            <a:spLocks noGrp="1"/>
          </p:cNvSpPr>
          <p:nvPr>
            <p:ph type="body" sz="quarter" idx="14"/>
          </p:nvPr>
        </p:nvSpPr>
        <p:spPr>
          <a:xfrm>
            <a:off x="1570646" y="651241"/>
            <a:ext cx="9630811" cy="471924"/>
          </a:xfrm>
        </p:spPr>
        <p:txBody>
          <a:bodyPr/>
          <a:lstStyle/>
          <a:p>
            <a:r>
              <a:rPr lang="en-US" altLang="zh-TW" dirty="0">
                <a:latin typeface="微軟正黑體" pitchFamily="34" charset="-120"/>
                <a:ea typeface="微軟正黑體" pitchFamily="34" charset="-120"/>
              </a:rPr>
              <a:t>01 </a:t>
            </a:r>
            <a:r>
              <a:rPr lang="zh-TW" altLang="en-US" dirty="0">
                <a:latin typeface="微軟正黑體" pitchFamily="34" charset="-120"/>
                <a:ea typeface="微軟正黑體" pitchFamily="34" charset="-120"/>
              </a:rPr>
              <a:t>神經網路模型的數學概念</a:t>
            </a:r>
          </a:p>
        </p:txBody>
      </p:sp>
      <p:sp>
        <p:nvSpPr>
          <p:cNvPr id="10" name="我們來試試剛開始可能有點可怕的終端機。">
            <a:extLst>
              <a:ext uri="{FF2B5EF4-FFF2-40B4-BE49-F238E27FC236}">
                <a16:creationId xmlns="" xmlns:a16="http://schemas.microsoft.com/office/drawing/2014/main" id="{E0FF2133-FE3B-46D9-9B6B-D1FC348A9E8F}"/>
              </a:ext>
            </a:extLst>
          </p:cNvPr>
          <p:cNvSpPr/>
          <p:nvPr/>
        </p:nvSpPr>
        <p:spPr>
          <a:xfrm>
            <a:off x="2242567" y="1813221"/>
            <a:ext cx="7706866" cy="471924"/>
          </a:xfrm>
          <a:prstGeom prst="roundRect">
            <a:avLst>
              <a:gd name="adj" fmla="val 15000"/>
            </a:avLst>
          </a:prstGeom>
          <a:solidFill>
            <a:srgbClr val="FFC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825500">
              <a:lnSpc>
                <a:spcPct val="100000"/>
              </a:lnSpc>
              <a:spcBef>
                <a:spcPts val="0"/>
              </a:spcBef>
              <a:defRPr>
                <a:solidFill>
                  <a:srgbClr val="FFFFFF"/>
                </a:solidFill>
              </a:defRPr>
            </a:lvl1pPr>
          </a:lstStyle>
          <a:p>
            <a:r>
              <a:rPr lang="zh-TW" altLang="en-US" sz="2800" b="1" kern="0" dirty="0">
                <a:solidFill>
                  <a:schemeClr val="accent4">
                    <a:lumMod val="50000"/>
                  </a:schemeClr>
                </a:solidFill>
                <a:latin typeface="微軟正黑體" pitchFamily="34" charset="-120"/>
                <a:ea typeface="微軟正黑體" pitchFamily="34" charset="-120"/>
                <a:cs typeface="Microsoft Sans Serif"/>
                <a:sym typeface="Microsoft Sans Serif"/>
              </a:rPr>
              <a:t>資料會經過神經網路各式計算然後輸出</a:t>
            </a:r>
            <a:endParaRPr sz="2800" b="1" kern="0" dirty="0">
              <a:solidFill>
                <a:schemeClr val="accent4">
                  <a:lumMod val="50000"/>
                </a:schemeClr>
              </a:solidFill>
              <a:latin typeface="微軟正黑體" pitchFamily="34" charset="-120"/>
              <a:ea typeface="微軟正黑體" pitchFamily="34" charset="-120"/>
              <a:cs typeface="Microsoft Sans Serif"/>
              <a:sym typeface="Microsoft Sans Serif"/>
            </a:endParaRPr>
          </a:p>
        </p:txBody>
      </p:sp>
      <p:pic>
        <p:nvPicPr>
          <p:cNvPr id="7" name="圖片 6">
            <a:extLst>
              <a:ext uri="{FF2B5EF4-FFF2-40B4-BE49-F238E27FC236}">
                <a16:creationId xmlns="" xmlns:a16="http://schemas.microsoft.com/office/drawing/2014/main" id="{E293E3BE-E554-4823-91A9-C64AAF9CCC7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35037" y="2470410"/>
            <a:ext cx="6028210" cy="3706553"/>
          </a:xfrm>
          <a:prstGeom prst="rect">
            <a:avLst/>
          </a:prstGeom>
        </p:spPr>
      </p:pic>
      <p:sp>
        <p:nvSpPr>
          <p:cNvPr id="11" name="我們用的套件, 大家也習慣稱 tf.Keras。">
            <a:extLst>
              <a:ext uri="{FF2B5EF4-FFF2-40B4-BE49-F238E27FC236}">
                <a16:creationId xmlns="" xmlns:a16="http://schemas.microsoft.com/office/drawing/2014/main" id="{6E571217-88DE-40CA-835B-8D8D2698C702}"/>
              </a:ext>
            </a:extLst>
          </p:cNvPr>
          <p:cNvSpPr txBox="1"/>
          <p:nvPr/>
        </p:nvSpPr>
        <p:spPr>
          <a:xfrm>
            <a:off x="838200" y="2621995"/>
            <a:ext cx="6028210"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p>
            <a:pPr>
              <a:buClr>
                <a:srgbClr val="FF8E7B"/>
              </a:buClr>
            </a:pPr>
            <a:r>
              <a:rPr lang="zh-TW" altLang="en-US" sz="2400" b="1" dirty="0">
                <a:solidFill>
                  <a:srgbClr val="0A6FB7"/>
                </a:solidFill>
                <a:latin typeface="微軟正黑體" pitchFamily="34" charset="-120"/>
                <a:ea typeface="微軟正黑體" pitchFamily="34" charset="-120"/>
              </a:rPr>
              <a:t>假設一個數字手寫辨識、全連結的神經網路</a:t>
            </a:r>
            <a:r>
              <a:rPr lang="en-US" altLang="zh-TW" sz="2400" b="1" dirty="0">
                <a:solidFill>
                  <a:srgbClr val="0A6FB7"/>
                </a:solidFill>
                <a:latin typeface="微軟正黑體" pitchFamily="34" charset="-120"/>
                <a:ea typeface="微軟正黑體" pitchFamily="34" charset="-120"/>
              </a:rPr>
              <a:t>:</a:t>
            </a:r>
          </a:p>
        </p:txBody>
      </p:sp>
      <p:sp>
        <p:nvSpPr>
          <p:cNvPr id="12" name="我們用的套件, 大家也習慣稱 tf.Keras。">
            <a:extLst>
              <a:ext uri="{FF2B5EF4-FFF2-40B4-BE49-F238E27FC236}">
                <a16:creationId xmlns="" xmlns:a16="http://schemas.microsoft.com/office/drawing/2014/main" id="{940D59AB-D279-43E7-A21D-6A905F0DACC5}"/>
              </a:ext>
            </a:extLst>
          </p:cNvPr>
          <p:cNvSpPr txBox="1"/>
          <p:nvPr/>
        </p:nvSpPr>
        <p:spPr>
          <a:xfrm>
            <a:off x="838200" y="3148000"/>
            <a:ext cx="4306284" cy="16215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p>
            <a:pPr marL="342900" indent="-342900">
              <a:buClr>
                <a:srgbClr val="FF8E7B"/>
              </a:buClr>
              <a:buFont typeface="Yu Mincho Demibold" panose="02020600000000000000" pitchFamily="18" charset="-128"/>
              <a:buChar char="▶"/>
            </a:pPr>
            <a:r>
              <a:rPr lang="zh-TW" altLang="en-US" sz="2400" b="1" dirty="0">
                <a:latin typeface="微軟正黑體" pitchFamily="34" charset="-120"/>
                <a:ea typeface="微軟正黑體" pitchFamily="34" charset="-120"/>
              </a:rPr>
              <a:t>輸入當然是</a:t>
            </a:r>
            <a:r>
              <a:rPr lang="en-US" altLang="zh-TW" sz="2400" b="1" dirty="0">
                <a:latin typeface="微軟正黑體" pitchFamily="34" charset="-120"/>
                <a:ea typeface="微軟正黑體" pitchFamily="34" charset="-120"/>
              </a:rPr>
              <a:t>28× 28 = 784 </a:t>
            </a:r>
            <a:r>
              <a:rPr lang="zh-TW" altLang="en-US" sz="2400" b="1" dirty="0">
                <a:latin typeface="微軟正黑體" pitchFamily="34" charset="-120"/>
                <a:ea typeface="微軟正黑體" pitchFamily="34" charset="-120"/>
              </a:rPr>
              <a:t>個神經元，輸出是 </a:t>
            </a:r>
            <a:r>
              <a:rPr lang="en-US" altLang="zh-TW" sz="2400" b="1" dirty="0">
                <a:latin typeface="微軟正黑體" pitchFamily="34" charset="-120"/>
                <a:ea typeface="微軟正黑體" pitchFamily="34" charset="-120"/>
              </a:rPr>
              <a:t>10 </a:t>
            </a:r>
            <a:r>
              <a:rPr lang="zh-TW" altLang="en-US" sz="2400" b="1" dirty="0">
                <a:latin typeface="微軟正黑體" pitchFamily="34" charset="-120"/>
                <a:ea typeface="微軟正黑體" pitchFamily="34" charset="-120"/>
              </a:rPr>
              <a:t>個神經元，中間兩層分別是 </a:t>
            </a:r>
            <a:r>
              <a:rPr lang="en-US" altLang="zh-TW" sz="2400" b="1" dirty="0">
                <a:latin typeface="微軟正黑體" pitchFamily="34" charset="-120"/>
                <a:ea typeface="微軟正黑體" pitchFamily="34" charset="-120"/>
              </a:rPr>
              <a:t>500 </a:t>
            </a:r>
            <a:r>
              <a:rPr lang="zh-TW" altLang="en-US" sz="2400" b="1" dirty="0">
                <a:latin typeface="微軟正黑體" pitchFamily="34" charset="-120"/>
                <a:ea typeface="微軟正黑體" pitchFamily="34" charset="-120"/>
              </a:rPr>
              <a:t>個神經元的隱藏層。</a:t>
            </a:r>
            <a:endParaRPr lang="en-US" altLang="zh-TW" sz="2400" b="1" dirty="0">
              <a:latin typeface="微軟正黑體" pitchFamily="34" charset="-120"/>
              <a:ea typeface="微軟正黑體" pitchFamily="34" charset="-120"/>
            </a:endParaRPr>
          </a:p>
        </p:txBody>
      </p:sp>
    </p:spTree>
    <p:extLst>
      <p:ext uri="{BB962C8B-B14F-4D97-AF65-F5344CB8AC3E}">
        <p14:creationId xmlns:p14="http://schemas.microsoft.com/office/powerpoint/2010/main" val="177171343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 xmlns:a16="http://schemas.microsoft.com/office/drawing/2014/main" id="{71669B54-91C2-43DD-B767-D6BACACDBBD4}"/>
              </a:ext>
            </a:extLst>
          </p:cNvPr>
          <p:cNvSpPr>
            <a:spLocks noGrp="1"/>
          </p:cNvSpPr>
          <p:nvPr>
            <p:ph idx="1"/>
          </p:nvPr>
        </p:nvSpPr>
        <p:spPr/>
        <p:txBody>
          <a:bodyPr/>
          <a:lstStyle/>
          <a:p>
            <a:endParaRPr lang="zh-TW" altLang="en-US" dirty="0">
              <a:latin typeface="微軟正黑體" pitchFamily="34" charset="-120"/>
              <a:ea typeface="微軟正黑體" pitchFamily="34" charset="-120"/>
            </a:endParaRPr>
          </a:p>
        </p:txBody>
      </p:sp>
      <p:sp>
        <p:nvSpPr>
          <p:cNvPr id="9" name="幻燈片編號">
            <a:extLst>
              <a:ext uri="{FF2B5EF4-FFF2-40B4-BE49-F238E27FC236}">
                <a16:creationId xmlns="" xmlns:a16="http://schemas.microsoft.com/office/drawing/2014/main" id="{966276DD-67A7-43C9-BB97-E7F231EC6A36}"/>
              </a:ext>
            </a:extLst>
          </p:cNvPr>
          <p:cNvSpPr txBox="1">
            <a:spLocks noGrp="1"/>
          </p:cNvSpPr>
          <p:nvPr>
            <p:ph type="sldNum" sz="quarter" idx="2"/>
          </p:nvPr>
        </p:nvSpPr>
        <p:spPr>
          <a:xfrm>
            <a:off x="11750719" y="6387706"/>
            <a:ext cx="240450" cy="37959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hangingPunct="0"/>
            <a:fld id="{86CB4B4D-7CA3-9044-876B-883B54F8677D}" type="slidenum">
              <a:rPr kern="0">
                <a:latin typeface="微軟正黑體" pitchFamily="34" charset="-120"/>
                <a:ea typeface="微軟正黑體" pitchFamily="34" charset="-120"/>
                <a:cs typeface="Microsoft Sans Serif"/>
                <a:sym typeface="Microsoft Sans Serif"/>
              </a:rPr>
              <a:pPr hangingPunct="0"/>
              <a:t>5</a:t>
            </a:fld>
            <a:endParaRPr kern="0" dirty="0">
              <a:latin typeface="微軟正黑體" pitchFamily="34" charset="-120"/>
              <a:ea typeface="微軟正黑體" pitchFamily="34" charset="-120"/>
              <a:cs typeface="Microsoft Sans Serif"/>
              <a:sym typeface="Microsoft Sans Serif"/>
            </a:endParaRPr>
          </a:p>
        </p:txBody>
      </p:sp>
      <p:sp>
        <p:nvSpPr>
          <p:cNvPr id="8" name="文字版面配置區 7">
            <a:extLst>
              <a:ext uri="{FF2B5EF4-FFF2-40B4-BE49-F238E27FC236}">
                <a16:creationId xmlns="" xmlns:a16="http://schemas.microsoft.com/office/drawing/2014/main" id="{F5F9284F-02F5-4D45-8EE8-6A0D4F861C0E}"/>
              </a:ext>
            </a:extLst>
          </p:cNvPr>
          <p:cNvSpPr>
            <a:spLocks noGrp="1"/>
          </p:cNvSpPr>
          <p:nvPr>
            <p:ph type="body" sz="quarter" idx="14"/>
          </p:nvPr>
        </p:nvSpPr>
        <p:spPr>
          <a:xfrm>
            <a:off x="1570646" y="651241"/>
            <a:ext cx="9630811" cy="471924"/>
          </a:xfrm>
        </p:spPr>
        <p:txBody>
          <a:bodyPr/>
          <a:lstStyle/>
          <a:p>
            <a:r>
              <a:rPr lang="en-US" altLang="zh-TW" dirty="0">
                <a:latin typeface="微軟正黑體" pitchFamily="34" charset="-120"/>
                <a:ea typeface="微軟正黑體" pitchFamily="34" charset="-120"/>
              </a:rPr>
              <a:t>01 </a:t>
            </a:r>
            <a:r>
              <a:rPr lang="zh-TW" altLang="en-US" dirty="0">
                <a:latin typeface="微軟正黑體" pitchFamily="34" charset="-120"/>
                <a:ea typeface="微軟正黑體" pitchFamily="34" charset="-120"/>
              </a:rPr>
              <a:t>神經網路模型的數學概念</a:t>
            </a:r>
          </a:p>
        </p:txBody>
      </p:sp>
      <p:sp>
        <p:nvSpPr>
          <p:cNvPr id="10" name="我們來試試剛開始可能有點可怕的終端機。">
            <a:extLst>
              <a:ext uri="{FF2B5EF4-FFF2-40B4-BE49-F238E27FC236}">
                <a16:creationId xmlns="" xmlns:a16="http://schemas.microsoft.com/office/drawing/2014/main" id="{E0FF2133-FE3B-46D9-9B6B-D1FC348A9E8F}"/>
              </a:ext>
            </a:extLst>
          </p:cNvPr>
          <p:cNvSpPr/>
          <p:nvPr/>
        </p:nvSpPr>
        <p:spPr>
          <a:xfrm>
            <a:off x="2242567" y="1813221"/>
            <a:ext cx="7706866" cy="471924"/>
          </a:xfrm>
          <a:prstGeom prst="roundRect">
            <a:avLst>
              <a:gd name="adj" fmla="val 15000"/>
            </a:avLst>
          </a:prstGeom>
          <a:solidFill>
            <a:srgbClr val="FFC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825500">
              <a:lnSpc>
                <a:spcPct val="100000"/>
              </a:lnSpc>
              <a:spcBef>
                <a:spcPts val="0"/>
              </a:spcBef>
              <a:defRPr>
                <a:solidFill>
                  <a:srgbClr val="FFFFFF"/>
                </a:solidFill>
              </a:defRPr>
            </a:lvl1pPr>
          </a:lstStyle>
          <a:p>
            <a:r>
              <a:rPr lang="zh-TW" altLang="en-US" sz="2800" b="1" kern="0" dirty="0">
                <a:solidFill>
                  <a:schemeClr val="accent4">
                    <a:lumMod val="50000"/>
                  </a:schemeClr>
                </a:solidFill>
                <a:latin typeface="微軟正黑體" pitchFamily="34" charset="-120"/>
                <a:ea typeface="微軟正黑體" pitchFamily="34" charset="-120"/>
                <a:cs typeface="Microsoft Sans Serif"/>
                <a:sym typeface="Microsoft Sans Serif"/>
              </a:rPr>
              <a:t>將每一層以函數形式表示</a:t>
            </a:r>
            <a:endParaRPr sz="2800" b="1" kern="0" dirty="0">
              <a:solidFill>
                <a:schemeClr val="accent4">
                  <a:lumMod val="50000"/>
                </a:schemeClr>
              </a:solidFill>
              <a:latin typeface="微軟正黑體" pitchFamily="34" charset="-120"/>
              <a:ea typeface="微軟正黑體" pitchFamily="34" charset="-120"/>
              <a:cs typeface="Microsoft Sans Serif"/>
              <a:sym typeface="Microsoft Sans Serif"/>
            </a:endParaRPr>
          </a:p>
        </p:txBody>
      </p:sp>
      <p:pic>
        <p:nvPicPr>
          <p:cNvPr id="6" name="圖片 5">
            <a:extLst>
              <a:ext uri="{FF2B5EF4-FFF2-40B4-BE49-F238E27FC236}">
                <a16:creationId xmlns="" xmlns:a16="http://schemas.microsoft.com/office/drawing/2014/main" id="{FFEAF076-9C85-4BE1-A232-9A21A5BEFED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48098" y="2662508"/>
            <a:ext cx="8675906" cy="3514455"/>
          </a:xfrm>
          <a:prstGeom prst="rect">
            <a:avLst/>
          </a:prstGeom>
        </p:spPr>
      </p:pic>
      <p:sp>
        <p:nvSpPr>
          <p:cNvPr id="12" name="我們用的套件, 大家也習慣稱 tf.Keras。">
            <a:extLst>
              <a:ext uri="{FF2B5EF4-FFF2-40B4-BE49-F238E27FC236}">
                <a16:creationId xmlns="" xmlns:a16="http://schemas.microsoft.com/office/drawing/2014/main" id="{4134DB31-E00F-4137-ADE5-33A629894E37}"/>
              </a:ext>
            </a:extLst>
          </p:cNvPr>
          <p:cNvSpPr txBox="1"/>
          <p:nvPr/>
        </p:nvSpPr>
        <p:spPr>
          <a:xfrm>
            <a:off x="838200" y="2546138"/>
            <a:ext cx="4452257" cy="8829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p>
            <a:pPr marL="342900" indent="-342900">
              <a:buClr>
                <a:srgbClr val="FF8E7B"/>
              </a:buClr>
              <a:buFont typeface="Yu Mincho Demibold" panose="02020600000000000000" pitchFamily="18" charset="-128"/>
              <a:buChar char="▶"/>
            </a:pPr>
            <a:r>
              <a:rPr lang="zh-TW" altLang="en-US" sz="2400" b="1" dirty="0">
                <a:solidFill>
                  <a:srgbClr val="0A6FB7"/>
                </a:solidFill>
                <a:latin typeface="微軟正黑體" pitchFamily="34" charset="-120"/>
                <a:ea typeface="微軟正黑體" pitchFamily="34" charset="-120"/>
              </a:rPr>
              <a:t>假設一個數字手寫辨識、全連結的神經網路用函數表示 </a:t>
            </a:r>
            <a:r>
              <a:rPr lang="en-US" altLang="zh-TW" sz="2400" b="1" dirty="0">
                <a:solidFill>
                  <a:srgbClr val="0A6FB7"/>
                </a:solidFill>
                <a:latin typeface="微軟正黑體" pitchFamily="34" charset="-120"/>
                <a:ea typeface="微軟正黑體" pitchFamily="34" charset="-120"/>
              </a:rPr>
              <a:t>:</a:t>
            </a:r>
          </a:p>
        </p:txBody>
      </p:sp>
    </p:spTree>
    <p:extLst>
      <p:ext uri="{BB962C8B-B14F-4D97-AF65-F5344CB8AC3E}">
        <p14:creationId xmlns:p14="http://schemas.microsoft.com/office/powerpoint/2010/main" val="289408822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 xmlns:a16="http://schemas.microsoft.com/office/drawing/2014/main" id="{71669B54-91C2-43DD-B767-D6BACACDBBD4}"/>
              </a:ext>
            </a:extLst>
          </p:cNvPr>
          <p:cNvSpPr>
            <a:spLocks noGrp="1"/>
          </p:cNvSpPr>
          <p:nvPr>
            <p:ph idx="1"/>
          </p:nvPr>
        </p:nvSpPr>
        <p:spPr/>
        <p:txBody>
          <a:bodyPr/>
          <a:lstStyle/>
          <a:p>
            <a:endParaRPr lang="zh-TW" altLang="en-US" dirty="0">
              <a:latin typeface="微軟正黑體" pitchFamily="34" charset="-120"/>
              <a:ea typeface="微軟正黑體" pitchFamily="34" charset="-120"/>
            </a:endParaRPr>
          </a:p>
        </p:txBody>
      </p:sp>
      <p:sp>
        <p:nvSpPr>
          <p:cNvPr id="9" name="幻燈片編號">
            <a:extLst>
              <a:ext uri="{FF2B5EF4-FFF2-40B4-BE49-F238E27FC236}">
                <a16:creationId xmlns="" xmlns:a16="http://schemas.microsoft.com/office/drawing/2014/main" id="{966276DD-67A7-43C9-BB97-E7F231EC6A36}"/>
              </a:ext>
            </a:extLst>
          </p:cNvPr>
          <p:cNvSpPr txBox="1">
            <a:spLocks noGrp="1"/>
          </p:cNvSpPr>
          <p:nvPr>
            <p:ph type="sldNum" sz="quarter" idx="2"/>
          </p:nvPr>
        </p:nvSpPr>
        <p:spPr>
          <a:xfrm>
            <a:off x="11750719" y="6387706"/>
            <a:ext cx="240450" cy="37959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hangingPunct="0"/>
            <a:fld id="{86CB4B4D-7CA3-9044-876B-883B54F8677D}" type="slidenum">
              <a:rPr kern="0">
                <a:latin typeface="微軟正黑體" pitchFamily="34" charset="-120"/>
                <a:ea typeface="微軟正黑體" pitchFamily="34" charset="-120"/>
                <a:cs typeface="Microsoft Sans Serif"/>
                <a:sym typeface="Microsoft Sans Serif"/>
              </a:rPr>
              <a:pPr hangingPunct="0"/>
              <a:t>6</a:t>
            </a:fld>
            <a:endParaRPr kern="0" dirty="0">
              <a:latin typeface="微軟正黑體" pitchFamily="34" charset="-120"/>
              <a:ea typeface="微軟正黑體" pitchFamily="34" charset="-120"/>
              <a:cs typeface="Microsoft Sans Serif"/>
              <a:sym typeface="Microsoft Sans Serif"/>
            </a:endParaRPr>
          </a:p>
        </p:txBody>
      </p:sp>
      <p:sp>
        <p:nvSpPr>
          <p:cNvPr id="8" name="文字版面配置區 7">
            <a:extLst>
              <a:ext uri="{FF2B5EF4-FFF2-40B4-BE49-F238E27FC236}">
                <a16:creationId xmlns="" xmlns:a16="http://schemas.microsoft.com/office/drawing/2014/main" id="{F5F9284F-02F5-4D45-8EE8-6A0D4F861C0E}"/>
              </a:ext>
            </a:extLst>
          </p:cNvPr>
          <p:cNvSpPr>
            <a:spLocks noGrp="1"/>
          </p:cNvSpPr>
          <p:nvPr>
            <p:ph type="body" sz="quarter" idx="14"/>
          </p:nvPr>
        </p:nvSpPr>
        <p:spPr>
          <a:xfrm>
            <a:off x="1570646" y="651241"/>
            <a:ext cx="9630811" cy="471924"/>
          </a:xfrm>
        </p:spPr>
        <p:txBody>
          <a:bodyPr/>
          <a:lstStyle/>
          <a:p>
            <a:r>
              <a:rPr lang="en-US" altLang="zh-TW" dirty="0">
                <a:latin typeface="微軟正黑體" pitchFamily="34" charset="-120"/>
                <a:ea typeface="微軟正黑體" pitchFamily="34" charset="-120"/>
              </a:rPr>
              <a:t>01 </a:t>
            </a:r>
            <a:r>
              <a:rPr lang="zh-TW" altLang="en-US" dirty="0">
                <a:latin typeface="微軟正黑體" pitchFamily="34" charset="-120"/>
                <a:ea typeface="微軟正黑體" pitchFamily="34" charset="-120"/>
              </a:rPr>
              <a:t>神經網路模型的數學概念</a:t>
            </a:r>
          </a:p>
        </p:txBody>
      </p:sp>
      <p:sp>
        <p:nvSpPr>
          <p:cNvPr id="10" name="我們來試試剛開始可能有點可怕的終端機。">
            <a:extLst>
              <a:ext uri="{FF2B5EF4-FFF2-40B4-BE49-F238E27FC236}">
                <a16:creationId xmlns="" xmlns:a16="http://schemas.microsoft.com/office/drawing/2014/main" id="{E0FF2133-FE3B-46D9-9B6B-D1FC348A9E8F}"/>
              </a:ext>
            </a:extLst>
          </p:cNvPr>
          <p:cNvSpPr/>
          <p:nvPr/>
        </p:nvSpPr>
        <p:spPr>
          <a:xfrm>
            <a:off x="2242567" y="1813221"/>
            <a:ext cx="7706866" cy="471924"/>
          </a:xfrm>
          <a:prstGeom prst="roundRect">
            <a:avLst>
              <a:gd name="adj" fmla="val 15000"/>
            </a:avLst>
          </a:prstGeom>
          <a:solidFill>
            <a:srgbClr val="FFC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825500">
              <a:lnSpc>
                <a:spcPct val="100000"/>
              </a:lnSpc>
              <a:spcBef>
                <a:spcPts val="0"/>
              </a:spcBef>
              <a:defRPr>
                <a:solidFill>
                  <a:srgbClr val="FFFFFF"/>
                </a:solidFill>
              </a:defRPr>
            </a:lvl1pPr>
          </a:lstStyle>
          <a:p>
            <a:r>
              <a:rPr lang="zh-TW" altLang="en-US" sz="2800" b="1" kern="0" dirty="0">
                <a:solidFill>
                  <a:schemeClr val="accent4">
                    <a:lumMod val="50000"/>
                  </a:schemeClr>
                </a:solidFill>
                <a:latin typeface="微軟正黑體" pitchFamily="34" charset="-120"/>
                <a:ea typeface="微軟正黑體" pitchFamily="34" charset="-120"/>
                <a:cs typeface="Microsoft Sans Serif"/>
              </a:rPr>
              <a:t>第 </a:t>
            </a:r>
            <a:r>
              <a:rPr lang="en-US" altLang="zh-TW" sz="2800" b="1" kern="0" dirty="0">
                <a:solidFill>
                  <a:schemeClr val="accent4">
                    <a:lumMod val="50000"/>
                  </a:schemeClr>
                </a:solidFill>
                <a:latin typeface="微軟正黑體" pitchFamily="34" charset="-120"/>
                <a:ea typeface="微軟正黑體" pitchFamily="34" charset="-120"/>
                <a:cs typeface="Microsoft Sans Serif"/>
              </a:rPr>
              <a:t>1 </a:t>
            </a:r>
            <a:r>
              <a:rPr lang="zh-TW" altLang="en-US" sz="2800" b="1" kern="0" dirty="0">
                <a:solidFill>
                  <a:schemeClr val="accent4">
                    <a:lumMod val="50000"/>
                  </a:schemeClr>
                </a:solidFill>
                <a:latin typeface="微軟正黑體" pitchFamily="34" charset="-120"/>
                <a:ea typeface="微軟正黑體" pitchFamily="34" charset="-120"/>
                <a:cs typeface="Microsoft Sans Serif"/>
              </a:rPr>
              <a:t>層隱藏層（</a:t>
            </a:r>
            <a:r>
              <a:rPr lang="en-US" altLang="zh-TW" sz="2800" b="1" kern="0" dirty="0">
                <a:solidFill>
                  <a:schemeClr val="accent4">
                    <a:lumMod val="50000"/>
                  </a:schemeClr>
                </a:solidFill>
                <a:latin typeface="微軟正黑體" pitchFamily="34" charset="-120"/>
                <a:ea typeface="微軟正黑體" pitchFamily="34" charset="-120"/>
                <a:cs typeface="Microsoft Sans Serif"/>
              </a:rPr>
              <a:t>hidden layer</a:t>
            </a:r>
            <a:r>
              <a:rPr lang="zh-TW" altLang="en-US" sz="2800" b="1" kern="0" dirty="0">
                <a:solidFill>
                  <a:schemeClr val="accent4">
                    <a:lumMod val="50000"/>
                  </a:schemeClr>
                </a:solidFill>
                <a:latin typeface="微軟正黑體" pitchFamily="34" charset="-120"/>
                <a:ea typeface="微軟正黑體" pitchFamily="34" charset="-120"/>
                <a:cs typeface="Microsoft Sans Serif"/>
              </a:rPr>
              <a:t>）輸出的向量</a:t>
            </a:r>
            <a:endParaRPr sz="2800" b="1" kern="0" dirty="0">
              <a:solidFill>
                <a:schemeClr val="accent4">
                  <a:lumMod val="50000"/>
                </a:schemeClr>
              </a:solidFill>
              <a:latin typeface="微軟正黑體" pitchFamily="34" charset="-120"/>
              <a:ea typeface="微軟正黑體" pitchFamily="34" charset="-120"/>
              <a:cs typeface="Microsoft Sans Serif"/>
              <a:sym typeface="Microsoft Sans Serif"/>
            </a:endParaRPr>
          </a:p>
        </p:txBody>
      </p:sp>
      <p:grpSp>
        <p:nvGrpSpPr>
          <p:cNvPr id="4" name="群組 3">
            <a:extLst>
              <a:ext uri="{FF2B5EF4-FFF2-40B4-BE49-F238E27FC236}">
                <a16:creationId xmlns="" xmlns:a16="http://schemas.microsoft.com/office/drawing/2014/main" id="{7723D2E1-351E-4563-ACCE-3757CE946B13}"/>
              </a:ext>
            </a:extLst>
          </p:cNvPr>
          <p:cNvGrpSpPr/>
          <p:nvPr/>
        </p:nvGrpSpPr>
        <p:grpSpPr>
          <a:xfrm>
            <a:off x="4356518" y="3441389"/>
            <a:ext cx="3621840" cy="658336"/>
            <a:chOff x="1570646" y="-1880383"/>
            <a:chExt cx="3621840" cy="658336"/>
          </a:xfrm>
        </p:grpSpPr>
        <p:sp>
          <p:nvSpPr>
            <p:cNvPr id="3" name="矩形: 圓角 2">
              <a:extLst>
                <a:ext uri="{FF2B5EF4-FFF2-40B4-BE49-F238E27FC236}">
                  <a16:creationId xmlns="" xmlns:a16="http://schemas.microsoft.com/office/drawing/2014/main" id="{5049619C-20A6-43E9-824E-8A5B9A3A9D97}"/>
                </a:ext>
              </a:extLst>
            </p:cNvPr>
            <p:cNvSpPr/>
            <p:nvPr/>
          </p:nvSpPr>
          <p:spPr>
            <a:xfrm>
              <a:off x="1570646" y="-1880383"/>
              <a:ext cx="3621840" cy="658336"/>
            </a:xfrm>
            <a:prstGeom prst="roundRect">
              <a:avLst/>
            </a:prstGeom>
            <a:solidFill>
              <a:schemeClr val="bg1"/>
            </a:solidFill>
            <a:ln w="38100" cap="flat">
              <a:solidFill>
                <a:srgbClr val="99DDC6"/>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TW" altLang="en-US" sz="3200" b="0" i="0" u="none" strike="noStrike" cap="none" spc="0" normalizeH="0" baseline="0">
                <a:ln>
                  <a:noFill/>
                </a:ln>
                <a:solidFill>
                  <a:srgbClr val="FFFFFF"/>
                </a:solidFill>
                <a:effectLst/>
                <a:uFillTx/>
                <a:latin typeface="微軟正黑體" pitchFamily="34" charset="-120"/>
                <a:ea typeface="微軟正黑體" pitchFamily="34" charset="-120"/>
                <a:cs typeface="Helvetica Neue Medium"/>
                <a:sym typeface="Helvetica Neue Medium"/>
              </a:endParaRPr>
            </a:p>
          </p:txBody>
        </p:sp>
        <p:sp>
          <p:nvSpPr>
            <p:cNvPr id="7" name="我們用的套件, 大家也習慣稱 tf.Keras。">
              <a:extLst>
                <a:ext uri="{FF2B5EF4-FFF2-40B4-BE49-F238E27FC236}">
                  <a16:creationId xmlns="" xmlns:a16="http://schemas.microsoft.com/office/drawing/2014/main" id="{1E60C7CE-6E97-4743-A0AA-AE5BE9EF5022}"/>
                </a:ext>
              </a:extLst>
            </p:cNvPr>
            <p:cNvSpPr txBox="1"/>
            <p:nvPr/>
          </p:nvSpPr>
          <p:spPr>
            <a:xfrm>
              <a:off x="2543366" y="-1838793"/>
              <a:ext cx="1676400" cy="5751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p>
              <a:pPr>
                <a:buClr>
                  <a:srgbClr val="FF8E7B"/>
                </a:buClr>
              </a:pPr>
              <a:r>
                <a:rPr lang="en-US" altLang="zh-TW" sz="2800" b="1" dirty="0">
                  <a:latin typeface="微軟正黑體" pitchFamily="34" charset="-120"/>
                  <a:ea typeface="微軟正黑體" pitchFamily="34" charset="-120"/>
                </a:rPr>
                <a:t>h1 = f1(x)</a:t>
              </a:r>
            </a:p>
          </p:txBody>
        </p:sp>
      </p:grpSp>
      <p:sp>
        <p:nvSpPr>
          <p:cNvPr id="11" name="我們用的套件, 大家也習慣稱 tf.Keras。">
            <a:extLst>
              <a:ext uri="{FF2B5EF4-FFF2-40B4-BE49-F238E27FC236}">
                <a16:creationId xmlns="" xmlns:a16="http://schemas.microsoft.com/office/drawing/2014/main" id="{4C8DED5B-AD09-482D-9FDB-DA297D93964D}"/>
              </a:ext>
            </a:extLst>
          </p:cNvPr>
          <p:cNvSpPr txBox="1"/>
          <p:nvPr/>
        </p:nvSpPr>
        <p:spPr>
          <a:xfrm>
            <a:off x="1502843" y="4743556"/>
            <a:ext cx="9329190" cy="8829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p>
            <a:pPr marL="342900" indent="-342900">
              <a:buClr>
                <a:srgbClr val="FF8E7B"/>
              </a:buClr>
              <a:buFont typeface="Yu Mincho Demibold" panose="02020600000000000000" pitchFamily="18" charset="-128"/>
              <a:buChar char="▶"/>
            </a:pPr>
            <a:r>
              <a:rPr lang="zh-TW" altLang="en-US" sz="2400" b="1" dirty="0">
                <a:latin typeface="微軟正黑體" pitchFamily="34" charset="-120"/>
                <a:ea typeface="微軟正黑體" pitchFamily="34" charset="-120"/>
              </a:rPr>
              <a:t>經過第一層隱藏之後，資料</a:t>
            </a:r>
            <a:r>
              <a:rPr lang="en-US" altLang="zh-TW" sz="2400" b="1" dirty="0">
                <a:latin typeface="微軟正黑體" pitchFamily="34" charset="-120"/>
                <a:ea typeface="微軟正黑體" pitchFamily="34" charset="-120"/>
              </a:rPr>
              <a:t>x </a:t>
            </a:r>
            <a:r>
              <a:rPr lang="zh-TW" altLang="en-US" sz="2400" b="1" dirty="0">
                <a:latin typeface="微軟正黑體" pitchFamily="34" charset="-120"/>
                <a:ea typeface="微軟正黑體" pitchFamily="34" charset="-120"/>
              </a:rPr>
              <a:t>在經過函數</a:t>
            </a:r>
            <a:r>
              <a:rPr lang="en-US" altLang="zh-TW" sz="2400" b="1" dirty="0">
                <a:latin typeface="微軟正黑體" pitchFamily="34" charset="-120"/>
                <a:ea typeface="微軟正黑體" pitchFamily="34" charset="-120"/>
              </a:rPr>
              <a:t>f1</a:t>
            </a:r>
            <a:r>
              <a:rPr lang="zh-TW" altLang="en-US" sz="2400" b="1" dirty="0">
                <a:latin typeface="微軟正黑體" pitchFamily="34" charset="-120"/>
                <a:ea typeface="微軟正黑體" pitchFamily="34" charset="-120"/>
              </a:rPr>
              <a:t>的運算會變成一個</a:t>
            </a:r>
            <a:r>
              <a:rPr lang="en-US" altLang="zh-TW" sz="2400" b="1" dirty="0">
                <a:latin typeface="微軟正黑體" pitchFamily="34" charset="-120"/>
                <a:ea typeface="微軟正黑體" pitchFamily="34" charset="-120"/>
              </a:rPr>
              <a:t>500 </a:t>
            </a:r>
            <a:r>
              <a:rPr lang="zh-TW" altLang="en-US" sz="2400" b="1" dirty="0">
                <a:latin typeface="微軟正黑體" pitchFamily="34" charset="-120"/>
                <a:ea typeface="微軟正黑體" pitchFamily="34" charset="-120"/>
              </a:rPr>
              <a:t>維的向量</a:t>
            </a:r>
            <a:r>
              <a:rPr lang="en-US" altLang="zh-TW" sz="2400" b="1" dirty="0">
                <a:latin typeface="微軟正黑體" pitchFamily="34" charset="-120"/>
                <a:ea typeface="微軟正黑體" pitchFamily="34" charset="-120"/>
              </a:rPr>
              <a:t>f1(x)</a:t>
            </a:r>
            <a:r>
              <a:rPr lang="zh-TW" altLang="en-US" sz="2400" b="1" dirty="0">
                <a:latin typeface="微軟正黑體" pitchFamily="34" charset="-120"/>
                <a:ea typeface="微軟正黑體" pitchFamily="34" charset="-120"/>
              </a:rPr>
              <a:t>；我們用</a:t>
            </a:r>
            <a:r>
              <a:rPr lang="zh-TW" altLang="en-US" sz="2400" b="1" dirty="0">
                <a:solidFill>
                  <a:srgbClr val="0A6FB7"/>
                </a:solidFill>
                <a:latin typeface="微軟正黑體" pitchFamily="34" charset="-120"/>
                <a:ea typeface="微軟正黑體" pitchFamily="34" charset="-120"/>
              </a:rPr>
              <a:t>變數</a:t>
            </a:r>
            <a:r>
              <a:rPr lang="en-US" altLang="zh-TW" sz="2400" b="1" dirty="0">
                <a:solidFill>
                  <a:srgbClr val="0A6FB7"/>
                </a:solidFill>
                <a:latin typeface="微軟正黑體" pitchFamily="34" charset="-120"/>
                <a:ea typeface="微軟正黑體" pitchFamily="34" charset="-120"/>
              </a:rPr>
              <a:t>h1 </a:t>
            </a:r>
            <a:r>
              <a:rPr lang="zh-TW" altLang="en-US" sz="2400" b="1" dirty="0">
                <a:solidFill>
                  <a:srgbClr val="0A6FB7"/>
                </a:solidFill>
                <a:latin typeface="微軟正黑體" pitchFamily="34" charset="-120"/>
                <a:ea typeface="微軟正黑體" pitchFamily="34" charset="-120"/>
              </a:rPr>
              <a:t>來表示</a:t>
            </a:r>
            <a:r>
              <a:rPr lang="zh-TW" altLang="en-US" sz="2400" b="1" kern="0" dirty="0">
                <a:solidFill>
                  <a:srgbClr val="0A6FB7"/>
                </a:solidFill>
                <a:latin typeface="微軟正黑體" pitchFamily="34" charset="-120"/>
                <a:ea typeface="微軟正黑體" pitchFamily="34" charset="-120"/>
              </a:rPr>
              <a:t>第 </a:t>
            </a:r>
            <a:r>
              <a:rPr lang="en-US" altLang="zh-TW" sz="2400" b="1" dirty="0">
                <a:solidFill>
                  <a:srgbClr val="0A6FB7"/>
                </a:solidFill>
                <a:latin typeface="微軟正黑體" pitchFamily="34" charset="-120"/>
                <a:ea typeface="微軟正黑體" pitchFamily="34" charset="-120"/>
              </a:rPr>
              <a:t>1 </a:t>
            </a:r>
            <a:r>
              <a:rPr lang="zh-TW" altLang="en-US" sz="2400" b="1" dirty="0">
                <a:solidFill>
                  <a:srgbClr val="0A6FB7"/>
                </a:solidFill>
                <a:latin typeface="微軟正黑體" pitchFamily="34" charset="-120"/>
                <a:ea typeface="微軟正黑體" pitchFamily="34" charset="-120"/>
              </a:rPr>
              <a:t>層隱藏輸出的向量</a:t>
            </a:r>
            <a:endParaRPr lang="zh-TW" altLang="en-US" sz="2400" b="1" dirty="0">
              <a:solidFill>
                <a:srgbClr val="0A6FB7"/>
              </a:solidFill>
              <a:latin typeface="微軟正黑體" pitchFamily="34" charset="-120"/>
              <a:ea typeface="微軟正黑體" pitchFamily="34" charset="-120"/>
              <a:sym typeface="Microsoft Sans Serif"/>
            </a:endParaRPr>
          </a:p>
        </p:txBody>
      </p:sp>
      <p:sp>
        <p:nvSpPr>
          <p:cNvPr id="12" name="我們用的套件, 大家也習慣稱 tf.Keras。">
            <a:extLst>
              <a:ext uri="{FF2B5EF4-FFF2-40B4-BE49-F238E27FC236}">
                <a16:creationId xmlns="" xmlns:a16="http://schemas.microsoft.com/office/drawing/2014/main" id="{A453CB5B-57A9-419A-9295-89B9D6DBFD12}"/>
              </a:ext>
            </a:extLst>
          </p:cNvPr>
          <p:cNvSpPr txBox="1"/>
          <p:nvPr/>
        </p:nvSpPr>
        <p:spPr>
          <a:xfrm>
            <a:off x="1288298" y="2620724"/>
            <a:ext cx="4040940"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p>
            <a:pPr>
              <a:buClr>
                <a:srgbClr val="FF8E7B"/>
              </a:buClr>
            </a:pPr>
            <a:r>
              <a:rPr lang="zh-TW" altLang="en-US" sz="2400" b="1" dirty="0">
                <a:solidFill>
                  <a:srgbClr val="0A6FB7"/>
                </a:solidFill>
                <a:latin typeface="微軟正黑體" pitchFamily="34" charset="-120"/>
                <a:ea typeface="微軟正黑體" pitchFamily="34" charset="-120"/>
              </a:rPr>
              <a:t>假設以變數</a:t>
            </a:r>
            <a:r>
              <a:rPr lang="en-US" altLang="zh-TW" sz="2400" b="1" dirty="0">
                <a:solidFill>
                  <a:srgbClr val="0A6FB7"/>
                </a:solidFill>
                <a:latin typeface="微軟正黑體" pitchFamily="34" charset="-120"/>
                <a:ea typeface="微軟正黑體" pitchFamily="34" charset="-120"/>
              </a:rPr>
              <a:t>x </a:t>
            </a:r>
            <a:r>
              <a:rPr lang="zh-TW" altLang="en-US" sz="2400" b="1" dirty="0">
                <a:solidFill>
                  <a:srgbClr val="0A6FB7"/>
                </a:solidFill>
                <a:latin typeface="微軟正黑體" pitchFamily="34" charset="-120"/>
                <a:ea typeface="微軟正黑體" pitchFamily="34" charset="-120"/>
              </a:rPr>
              <a:t>表示輸入資料</a:t>
            </a:r>
            <a:endParaRPr lang="en-US" altLang="zh-TW" sz="2400" b="1" dirty="0">
              <a:solidFill>
                <a:srgbClr val="0A6FB7"/>
              </a:solidFill>
              <a:latin typeface="微軟正黑體" pitchFamily="34" charset="-120"/>
              <a:ea typeface="微軟正黑體" pitchFamily="34" charset="-120"/>
            </a:endParaRPr>
          </a:p>
        </p:txBody>
      </p:sp>
    </p:spTree>
    <p:extLst>
      <p:ext uri="{BB962C8B-B14F-4D97-AF65-F5344CB8AC3E}">
        <p14:creationId xmlns:p14="http://schemas.microsoft.com/office/powerpoint/2010/main" val="141463637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 xmlns:a16="http://schemas.microsoft.com/office/drawing/2014/main" id="{71669B54-91C2-43DD-B767-D6BACACDBBD4}"/>
              </a:ext>
            </a:extLst>
          </p:cNvPr>
          <p:cNvSpPr>
            <a:spLocks noGrp="1"/>
          </p:cNvSpPr>
          <p:nvPr>
            <p:ph idx="1"/>
          </p:nvPr>
        </p:nvSpPr>
        <p:spPr/>
        <p:txBody>
          <a:bodyPr/>
          <a:lstStyle/>
          <a:p>
            <a:endParaRPr lang="zh-TW" altLang="en-US" dirty="0">
              <a:latin typeface="微軟正黑體" pitchFamily="34" charset="-120"/>
              <a:ea typeface="微軟正黑體" pitchFamily="34" charset="-120"/>
            </a:endParaRPr>
          </a:p>
        </p:txBody>
      </p:sp>
      <p:sp>
        <p:nvSpPr>
          <p:cNvPr id="9" name="幻燈片編號">
            <a:extLst>
              <a:ext uri="{FF2B5EF4-FFF2-40B4-BE49-F238E27FC236}">
                <a16:creationId xmlns="" xmlns:a16="http://schemas.microsoft.com/office/drawing/2014/main" id="{966276DD-67A7-43C9-BB97-E7F231EC6A36}"/>
              </a:ext>
            </a:extLst>
          </p:cNvPr>
          <p:cNvSpPr txBox="1">
            <a:spLocks noGrp="1"/>
          </p:cNvSpPr>
          <p:nvPr>
            <p:ph type="sldNum" sz="quarter" idx="2"/>
          </p:nvPr>
        </p:nvSpPr>
        <p:spPr>
          <a:xfrm>
            <a:off x="11750719" y="6387706"/>
            <a:ext cx="240450" cy="37959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hangingPunct="0"/>
            <a:fld id="{86CB4B4D-7CA3-9044-876B-883B54F8677D}" type="slidenum">
              <a:rPr kern="0">
                <a:latin typeface="微軟正黑體" pitchFamily="34" charset="-120"/>
                <a:ea typeface="微軟正黑體" pitchFamily="34" charset="-120"/>
                <a:cs typeface="Microsoft Sans Serif"/>
                <a:sym typeface="Microsoft Sans Serif"/>
              </a:rPr>
              <a:pPr hangingPunct="0"/>
              <a:t>7</a:t>
            </a:fld>
            <a:endParaRPr kern="0" dirty="0">
              <a:latin typeface="微軟正黑體" pitchFamily="34" charset="-120"/>
              <a:ea typeface="微軟正黑體" pitchFamily="34" charset="-120"/>
              <a:cs typeface="Microsoft Sans Serif"/>
              <a:sym typeface="Microsoft Sans Serif"/>
            </a:endParaRPr>
          </a:p>
        </p:txBody>
      </p:sp>
      <p:sp>
        <p:nvSpPr>
          <p:cNvPr id="8" name="文字版面配置區 7">
            <a:extLst>
              <a:ext uri="{FF2B5EF4-FFF2-40B4-BE49-F238E27FC236}">
                <a16:creationId xmlns="" xmlns:a16="http://schemas.microsoft.com/office/drawing/2014/main" id="{F5F9284F-02F5-4D45-8EE8-6A0D4F861C0E}"/>
              </a:ext>
            </a:extLst>
          </p:cNvPr>
          <p:cNvSpPr>
            <a:spLocks noGrp="1"/>
          </p:cNvSpPr>
          <p:nvPr>
            <p:ph type="body" sz="quarter" idx="14"/>
          </p:nvPr>
        </p:nvSpPr>
        <p:spPr>
          <a:xfrm>
            <a:off x="1570646" y="651241"/>
            <a:ext cx="9630811" cy="471924"/>
          </a:xfrm>
        </p:spPr>
        <p:txBody>
          <a:bodyPr/>
          <a:lstStyle/>
          <a:p>
            <a:r>
              <a:rPr lang="en-US" altLang="zh-TW" dirty="0">
                <a:latin typeface="微軟正黑體" pitchFamily="34" charset="-120"/>
                <a:ea typeface="微軟正黑體" pitchFamily="34" charset="-120"/>
              </a:rPr>
              <a:t>01 </a:t>
            </a:r>
            <a:r>
              <a:rPr lang="zh-TW" altLang="en-US" dirty="0">
                <a:latin typeface="微軟正黑體" pitchFamily="34" charset="-120"/>
                <a:ea typeface="微軟正黑體" pitchFamily="34" charset="-120"/>
              </a:rPr>
              <a:t>神經網路模型的數學概念</a:t>
            </a:r>
          </a:p>
        </p:txBody>
      </p:sp>
      <p:sp>
        <p:nvSpPr>
          <p:cNvPr id="10" name="我們來試試剛開始可能有點可怕的終端機。">
            <a:extLst>
              <a:ext uri="{FF2B5EF4-FFF2-40B4-BE49-F238E27FC236}">
                <a16:creationId xmlns="" xmlns:a16="http://schemas.microsoft.com/office/drawing/2014/main" id="{E0FF2133-FE3B-46D9-9B6B-D1FC348A9E8F}"/>
              </a:ext>
            </a:extLst>
          </p:cNvPr>
          <p:cNvSpPr/>
          <p:nvPr/>
        </p:nvSpPr>
        <p:spPr>
          <a:xfrm>
            <a:off x="2242567" y="1813221"/>
            <a:ext cx="7706866" cy="471924"/>
          </a:xfrm>
          <a:prstGeom prst="roundRect">
            <a:avLst>
              <a:gd name="adj" fmla="val 15000"/>
            </a:avLst>
          </a:prstGeom>
          <a:solidFill>
            <a:srgbClr val="FFC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825500">
              <a:lnSpc>
                <a:spcPct val="100000"/>
              </a:lnSpc>
              <a:spcBef>
                <a:spcPts val="0"/>
              </a:spcBef>
              <a:defRPr>
                <a:solidFill>
                  <a:srgbClr val="FFFFFF"/>
                </a:solidFill>
              </a:defRPr>
            </a:lvl1pPr>
          </a:lstStyle>
          <a:p>
            <a:r>
              <a:rPr lang="zh-TW" altLang="en-US" sz="2800" b="1" kern="0" dirty="0">
                <a:solidFill>
                  <a:schemeClr val="accent4">
                    <a:lumMod val="50000"/>
                  </a:schemeClr>
                </a:solidFill>
                <a:latin typeface="微軟正黑體" pitchFamily="34" charset="-120"/>
                <a:ea typeface="微軟正黑體" pitchFamily="34" charset="-120"/>
                <a:cs typeface="Microsoft Sans Serif"/>
              </a:rPr>
              <a:t>第 </a:t>
            </a:r>
            <a:r>
              <a:rPr lang="en-US" altLang="zh-TW" sz="2800" b="1" kern="0" dirty="0">
                <a:solidFill>
                  <a:schemeClr val="accent4">
                    <a:lumMod val="50000"/>
                  </a:schemeClr>
                </a:solidFill>
                <a:latin typeface="微軟正黑體" pitchFamily="34" charset="-120"/>
                <a:ea typeface="微軟正黑體" pitchFamily="34" charset="-120"/>
                <a:cs typeface="Microsoft Sans Serif"/>
              </a:rPr>
              <a:t>2 </a:t>
            </a:r>
            <a:r>
              <a:rPr lang="zh-TW" altLang="en-US" sz="2800" b="1" kern="0" dirty="0">
                <a:solidFill>
                  <a:schemeClr val="accent4">
                    <a:lumMod val="50000"/>
                  </a:schemeClr>
                </a:solidFill>
                <a:latin typeface="微軟正黑體" pitchFamily="34" charset="-120"/>
                <a:ea typeface="微軟正黑體" pitchFamily="34" charset="-120"/>
                <a:cs typeface="Microsoft Sans Serif"/>
              </a:rPr>
              <a:t>層隱藏層（</a:t>
            </a:r>
            <a:r>
              <a:rPr lang="en-US" altLang="zh-TW" sz="2800" b="1" kern="0" dirty="0">
                <a:solidFill>
                  <a:schemeClr val="accent4">
                    <a:lumMod val="50000"/>
                  </a:schemeClr>
                </a:solidFill>
                <a:latin typeface="微軟正黑體" pitchFamily="34" charset="-120"/>
                <a:ea typeface="微軟正黑體" pitchFamily="34" charset="-120"/>
                <a:cs typeface="Microsoft Sans Serif"/>
              </a:rPr>
              <a:t>hidden layer</a:t>
            </a:r>
            <a:r>
              <a:rPr lang="zh-TW" altLang="en-US" sz="2800" b="1" kern="0" dirty="0">
                <a:solidFill>
                  <a:schemeClr val="accent4">
                    <a:lumMod val="50000"/>
                  </a:schemeClr>
                </a:solidFill>
                <a:latin typeface="微軟正黑體" pitchFamily="34" charset="-120"/>
                <a:ea typeface="微軟正黑體" pitchFamily="34" charset="-120"/>
                <a:cs typeface="Microsoft Sans Serif"/>
              </a:rPr>
              <a:t>）輸出的向量</a:t>
            </a:r>
            <a:endParaRPr sz="2800" b="1" kern="0" dirty="0">
              <a:solidFill>
                <a:schemeClr val="accent4">
                  <a:lumMod val="50000"/>
                </a:schemeClr>
              </a:solidFill>
              <a:latin typeface="微軟正黑體" pitchFamily="34" charset="-120"/>
              <a:ea typeface="微軟正黑體" pitchFamily="34" charset="-120"/>
              <a:cs typeface="Microsoft Sans Serif"/>
              <a:sym typeface="Microsoft Sans Serif"/>
            </a:endParaRPr>
          </a:p>
        </p:txBody>
      </p:sp>
      <p:grpSp>
        <p:nvGrpSpPr>
          <p:cNvPr id="4" name="群組 3">
            <a:extLst>
              <a:ext uri="{FF2B5EF4-FFF2-40B4-BE49-F238E27FC236}">
                <a16:creationId xmlns="" xmlns:a16="http://schemas.microsoft.com/office/drawing/2014/main" id="{7723D2E1-351E-4563-ACCE-3757CE946B13}"/>
              </a:ext>
            </a:extLst>
          </p:cNvPr>
          <p:cNvGrpSpPr/>
          <p:nvPr/>
        </p:nvGrpSpPr>
        <p:grpSpPr>
          <a:xfrm>
            <a:off x="4356518" y="3441389"/>
            <a:ext cx="3621840" cy="658336"/>
            <a:chOff x="1570646" y="-1880383"/>
            <a:chExt cx="3621840" cy="658336"/>
          </a:xfrm>
        </p:grpSpPr>
        <p:sp>
          <p:nvSpPr>
            <p:cNvPr id="3" name="矩形: 圓角 2">
              <a:extLst>
                <a:ext uri="{FF2B5EF4-FFF2-40B4-BE49-F238E27FC236}">
                  <a16:creationId xmlns="" xmlns:a16="http://schemas.microsoft.com/office/drawing/2014/main" id="{5049619C-20A6-43E9-824E-8A5B9A3A9D97}"/>
                </a:ext>
              </a:extLst>
            </p:cNvPr>
            <p:cNvSpPr/>
            <p:nvPr/>
          </p:nvSpPr>
          <p:spPr>
            <a:xfrm>
              <a:off x="1570646" y="-1880383"/>
              <a:ext cx="3621840" cy="658336"/>
            </a:xfrm>
            <a:prstGeom prst="roundRect">
              <a:avLst/>
            </a:prstGeom>
            <a:solidFill>
              <a:schemeClr val="bg1"/>
            </a:solidFill>
            <a:ln w="38100" cap="flat">
              <a:solidFill>
                <a:srgbClr val="99DDC6"/>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TW" altLang="en-US" sz="3200" b="0" i="0" u="none" strike="noStrike" cap="none" spc="0" normalizeH="0" baseline="0">
                <a:ln>
                  <a:noFill/>
                </a:ln>
                <a:solidFill>
                  <a:srgbClr val="FFFFFF"/>
                </a:solidFill>
                <a:effectLst/>
                <a:uFillTx/>
                <a:latin typeface="微軟正黑體" pitchFamily="34" charset="-120"/>
                <a:ea typeface="微軟正黑體" pitchFamily="34" charset="-120"/>
                <a:cs typeface="Helvetica Neue Medium"/>
                <a:sym typeface="Helvetica Neue Medium"/>
              </a:endParaRPr>
            </a:p>
          </p:txBody>
        </p:sp>
        <p:sp>
          <p:nvSpPr>
            <p:cNvPr id="7" name="我們用的套件, 大家也習慣稱 tf.Keras。">
              <a:extLst>
                <a:ext uri="{FF2B5EF4-FFF2-40B4-BE49-F238E27FC236}">
                  <a16:creationId xmlns="" xmlns:a16="http://schemas.microsoft.com/office/drawing/2014/main" id="{1E60C7CE-6E97-4743-A0AA-AE5BE9EF5022}"/>
                </a:ext>
              </a:extLst>
            </p:cNvPr>
            <p:cNvSpPr txBox="1"/>
            <p:nvPr/>
          </p:nvSpPr>
          <p:spPr>
            <a:xfrm>
              <a:off x="2429063" y="-1838793"/>
              <a:ext cx="1936976" cy="5751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p>
              <a:pPr>
                <a:buClr>
                  <a:srgbClr val="FF8E7B"/>
                </a:buClr>
              </a:pPr>
              <a:r>
                <a:rPr lang="en-US" altLang="zh-TW" sz="2800" b="1" dirty="0">
                  <a:latin typeface="微軟正黑體" pitchFamily="34" charset="-120"/>
                  <a:ea typeface="微軟正黑體" pitchFamily="34" charset="-120"/>
                </a:rPr>
                <a:t>h2 = f2(h1)</a:t>
              </a:r>
            </a:p>
          </p:txBody>
        </p:sp>
      </p:grpSp>
      <p:sp>
        <p:nvSpPr>
          <p:cNvPr id="11" name="我們用的套件, 大家也習慣稱 tf.Keras。">
            <a:extLst>
              <a:ext uri="{FF2B5EF4-FFF2-40B4-BE49-F238E27FC236}">
                <a16:creationId xmlns="" xmlns:a16="http://schemas.microsoft.com/office/drawing/2014/main" id="{4C8DED5B-AD09-482D-9FDB-DA297D93964D}"/>
              </a:ext>
            </a:extLst>
          </p:cNvPr>
          <p:cNvSpPr txBox="1"/>
          <p:nvPr/>
        </p:nvSpPr>
        <p:spPr>
          <a:xfrm>
            <a:off x="1502843" y="4558890"/>
            <a:ext cx="9329190" cy="12522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p>
            <a:pPr marL="342900" indent="-342900">
              <a:buClr>
                <a:srgbClr val="FF8E7B"/>
              </a:buClr>
              <a:buFont typeface="Yu Mincho Demibold" panose="02020600000000000000" pitchFamily="18" charset="-128"/>
              <a:buChar char="▶"/>
            </a:pPr>
            <a:r>
              <a:rPr lang="en-US" altLang="zh-TW" sz="2400" b="1" dirty="0">
                <a:latin typeface="微軟正黑體" pitchFamily="34" charset="-120"/>
                <a:ea typeface="微軟正黑體" pitchFamily="34" charset="-120"/>
              </a:rPr>
              <a:t>h1</a:t>
            </a:r>
            <a:r>
              <a:rPr lang="zh-TW" altLang="en-US" sz="2400" b="1" dirty="0">
                <a:latin typeface="微軟正黑體" pitchFamily="34" charset="-120"/>
                <a:ea typeface="微軟正黑體" pitchFamily="34" charset="-120"/>
              </a:rPr>
              <a:t>作為第一層隱藏層</a:t>
            </a:r>
            <a:r>
              <a:rPr lang="en-US" altLang="zh-TW" sz="2400" b="1" dirty="0">
                <a:latin typeface="微軟正黑體" pitchFamily="34" charset="-120"/>
                <a:ea typeface="微軟正黑體" pitchFamily="34" charset="-120"/>
              </a:rPr>
              <a:t>f1 </a:t>
            </a:r>
            <a:r>
              <a:rPr lang="zh-TW" altLang="en-US" sz="2400" b="1" dirty="0">
                <a:latin typeface="微軟正黑體" pitchFamily="34" charset="-120"/>
                <a:ea typeface="微軟正黑體" pitchFamily="34" charset="-120"/>
              </a:rPr>
              <a:t>的輸出，接下去會被當作第二層隱藏層</a:t>
            </a:r>
            <a:r>
              <a:rPr lang="en-US" altLang="zh-TW" sz="2400" b="1" dirty="0">
                <a:latin typeface="微軟正黑體" pitchFamily="34" charset="-120"/>
                <a:ea typeface="微軟正黑體" pitchFamily="34" charset="-120"/>
              </a:rPr>
              <a:t>f2 </a:t>
            </a:r>
            <a:r>
              <a:rPr lang="zh-TW" altLang="en-US" sz="2400" b="1" dirty="0">
                <a:latin typeface="微軟正黑體" pitchFamily="34" charset="-120"/>
                <a:ea typeface="微軟正黑體" pitchFamily="34" charset="-120"/>
              </a:rPr>
              <a:t>的輸入向量來使用，進而得到</a:t>
            </a:r>
            <a:r>
              <a:rPr lang="en-US" altLang="zh-TW" sz="2400" b="1" dirty="0">
                <a:latin typeface="微軟正黑體" pitchFamily="34" charset="-120"/>
                <a:ea typeface="微軟正黑體" pitchFamily="34" charset="-120"/>
              </a:rPr>
              <a:t>f2 </a:t>
            </a:r>
            <a:r>
              <a:rPr lang="zh-TW" altLang="en-US" sz="2400" b="1" dirty="0">
                <a:latin typeface="微軟正黑體" pitchFamily="34" charset="-120"/>
                <a:ea typeface="微軟正黑體" pitchFamily="34" charset="-120"/>
              </a:rPr>
              <a:t>的輸出向量</a:t>
            </a:r>
            <a:r>
              <a:rPr lang="en-US" altLang="zh-TW" sz="2400" b="1" dirty="0">
                <a:latin typeface="微軟正黑體" pitchFamily="34" charset="-120"/>
                <a:ea typeface="微軟正黑體" pitchFamily="34" charset="-120"/>
              </a:rPr>
              <a:t>f2(h1)</a:t>
            </a:r>
            <a:r>
              <a:rPr lang="zh-TW" altLang="en-US" sz="2400" b="1" dirty="0">
                <a:latin typeface="微軟正黑體" pitchFamily="34" charset="-120"/>
                <a:ea typeface="微軟正黑體" pitchFamily="34" charset="-120"/>
              </a:rPr>
              <a:t>。為了方便，我們用</a:t>
            </a:r>
            <a:r>
              <a:rPr lang="zh-TW" altLang="en-US" sz="2400" b="1" dirty="0">
                <a:solidFill>
                  <a:srgbClr val="0A6FB7"/>
                </a:solidFill>
                <a:latin typeface="微軟正黑體" pitchFamily="34" charset="-120"/>
                <a:ea typeface="微軟正黑體" pitchFamily="34" charset="-120"/>
              </a:rPr>
              <a:t>變數</a:t>
            </a:r>
            <a:r>
              <a:rPr lang="en-US" altLang="zh-TW" sz="2400" b="1" dirty="0">
                <a:solidFill>
                  <a:srgbClr val="0A6FB7"/>
                </a:solidFill>
                <a:latin typeface="微軟正黑體" pitchFamily="34" charset="-120"/>
                <a:ea typeface="微軟正黑體" pitchFamily="34" charset="-120"/>
              </a:rPr>
              <a:t>h2</a:t>
            </a:r>
            <a:r>
              <a:rPr lang="zh-TW" altLang="en-US" sz="2400" b="1" dirty="0">
                <a:solidFill>
                  <a:srgbClr val="0A6FB7"/>
                </a:solidFill>
                <a:latin typeface="微軟正黑體" pitchFamily="34" charset="-120"/>
                <a:ea typeface="微軟正黑體" pitchFamily="34" charset="-120"/>
              </a:rPr>
              <a:t>來紀錄第 </a:t>
            </a:r>
            <a:r>
              <a:rPr lang="en-US" altLang="zh-TW" sz="2400" b="1" dirty="0">
                <a:solidFill>
                  <a:srgbClr val="0A6FB7"/>
                </a:solidFill>
                <a:latin typeface="微軟正黑體" pitchFamily="34" charset="-120"/>
                <a:ea typeface="微軟正黑體" pitchFamily="34" charset="-120"/>
              </a:rPr>
              <a:t>2 </a:t>
            </a:r>
            <a:r>
              <a:rPr lang="zh-TW" altLang="en-US" sz="2400" b="1" dirty="0">
                <a:solidFill>
                  <a:srgbClr val="0A6FB7"/>
                </a:solidFill>
                <a:latin typeface="微軟正黑體" pitchFamily="34" charset="-120"/>
                <a:ea typeface="微軟正黑體" pitchFamily="34" charset="-120"/>
              </a:rPr>
              <a:t>層隱藏層輸出的向量</a:t>
            </a:r>
            <a:endParaRPr lang="zh-TW" altLang="en-US" sz="2400" b="1" dirty="0">
              <a:solidFill>
                <a:srgbClr val="0A6FB7"/>
              </a:solidFill>
              <a:latin typeface="微軟正黑體" pitchFamily="34" charset="-120"/>
              <a:ea typeface="微軟正黑體" pitchFamily="34" charset="-120"/>
              <a:sym typeface="Microsoft Sans Serif"/>
            </a:endParaRPr>
          </a:p>
        </p:txBody>
      </p:sp>
    </p:spTree>
    <p:extLst>
      <p:ext uri="{BB962C8B-B14F-4D97-AF65-F5344CB8AC3E}">
        <p14:creationId xmlns:p14="http://schemas.microsoft.com/office/powerpoint/2010/main" val="365186451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 xmlns:a16="http://schemas.microsoft.com/office/drawing/2014/main" id="{71669B54-91C2-43DD-B767-D6BACACDBBD4}"/>
              </a:ext>
            </a:extLst>
          </p:cNvPr>
          <p:cNvSpPr>
            <a:spLocks noGrp="1"/>
          </p:cNvSpPr>
          <p:nvPr>
            <p:ph idx="1"/>
          </p:nvPr>
        </p:nvSpPr>
        <p:spPr/>
        <p:txBody>
          <a:bodyPr/>
          <a:lstStyle/>
          <a:p>
            <a:endParaRPr lang="zh-TW" altLang="en-US" dirty="0">
              <a:latin typeface="微軟正黑體" pitchFamily="34" charset="-120"/>
              <a:ea typeface="微軟正黑體" pitchFamily="34" charset="-120"/>
            </a:endParaRPr>
          </a:p>
        </p:txBody>
      </p:sp>
      <p:sp>
        <p:nvSpPr>
          <p:cNvPr id="9" name="幻燈片編號">
            <a:extLst>
              <a:ext uri="{FF2B5EF4-FFF2-40B4-BE49-F238E27FC236}">
                <a16:creationId xmlns="" xmlns:a16="http://schemas.microsoft.com/office/drawing/2014/main" id="{966276DD-67A7-43C9-BB97-E7F231EC6A36}"/>
              </a:ext>
            </a:extLst>
          </p:cNvPr>
          <p:cNvSpPr txBox="1">
            <a:spLocks noGrp="1"/>
          </p:cNvSpPr>
          <p:nvPr>
            <p:ph type="sldNum" sz="quarter" idx="2"/>
          </p:nvPr>
        </p:nvSpPr>
        <p:spPr>
          <a:xfrm>
            <a:off x="11750719" y="6387706"/>
            <a:ext cx="240450" cy="37959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hangingPunct="0"/>
            <a:fld id="{86CB4B4D-7CA3-9044-876B-883B54F8677D}" type="slidenum">
              <a:rPr kern="0">
                <a:latin typeface="微軟正黑體" pitchFamily="34" charset="-120"/>
                <a:ea typeface="微軟正黑體" pitchFamily="34" charset="-120"/>
                <a:cs typeface="Microsoft Sans Serif"/>
                <a:sym typeface="Microsoft Sans Serif"/>
              </a:rPr>
              <a:pPr hangingPunct="0"/>
              <a:t>8</a:t>
            </a:fld>
            <a:endParaRPr kern="0" dirty="0">
              <a:latin typeface="微軟正黑體" pitchFamily="34" charset="-120"/>
              <a:ea typeface="微軟正黑體" pitchFamily="34" charset="-120"/>
              <a:cs typeface="Microsoft Sans Serif"/>
              <a:sym typeface="Microsoft Sans Serif"/>
            </a:endParaRPr>
          </a:p>
        </p:txBody>
      </p:sp>
      <p:sp>
        <p:nvSpPr>
          <p:cNvPr id="8" name="文字版面配置區 7">
            <a:extLst>
              <a:ext uri="{FF2B5EF4-FFF2-40B4-BE49-F238E27FC236}">
                <a16:creationId xmlns="" xmlns:a16="http://schemas.microsoft.com/office/drawing/2014/main" id="{F5F9284F-02F5-4D45-8EE8-6A0D4F861C0E}"/>
              </a:ext>
            </a:extLst>
          </p:cNvPr>
          <p:cNvSpPr>
            <a:spLocks noGrp="1"/>
          </p:cNvSpPr>
          <p:nvPr>
            <p:ph type="body" sz="quarter" idx="14"/>
          </p:nvPr>
        </p:nvSpPr>
        <p:spPr>
          <a:xfrm>
            <a:off x="1570646" y="651241"/>
            <a:ext cx="9630811" cy="471924"/>
          </a:xfrm>
        </p:spPr>
        <p:txBody>
          <a:bodyPr/>
          <a:lstStyle/>
          <a:p>
            <a:r>
              <a:rPr lang="en-US" altLang="zh-TW" dirty="0">
                <a:latin typeface="微軟正黑體" pitchFamily="34" charset="-120"/>
                <a:ea typeface="微軟正黑體" pitchFamily="34" charset="-120"/>
              </a:rPr>
              <a:t>01 </a:t>
            </a:r>
            <a:r>
              <a:rPr lang="zh-TW" altLang="en-US" dirty="0">
                <a:latin typeface="微軟正黑體" pitchFamily="34" charset="-120"/>
                <a:ea typeface="微軟正黑體" pitchFamily="34" charset="-120"/>
              </a:rPr>
              <a:t>神經網路模型的數學概念</a:t>
            </a:r>
          </a:p>
        </p:txBody>
      </p:sp>
      <p:sp>
        <p:nvSpPr>
          <p:cNvPr id="10" name="我們來試試剛開始可能有點可怕的終端機。">
            <a:extLst>
              <a:ext uri="{FF2B5EF4-FFF2-40B4-BE49-F238E27FC236}">
                <a16:creationId xmlns="" xmlns:a16="http://schemas.microsoft.com/office/drawing/2014/main" id="{E0FF2133-FE3B-46D9-9B6B-D1FC348A9E8F}"/>
              </a:ext>
            </a:extLst>
          </p:cNvPr>
          <p:cNvSpPr/>
          <p:nvPr/>
        </p:nvSpPr>
        <p:spPr>
          <a:xfrm>
            <a:off x="2242567" y="1813221"/>
            <a:ext cx="7706866" cy="471924"/>
          </a:xfrm>
          <a:prstGeom prst="roundRect">
            <a:avLst>
              <a:gd name="adj" fmla="val 15000"/>
            </a:avLst>
          </a:prstGeom>
          <a:solidFill>
            <a:srgbClr val="FFC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825500">
              <a:lnSpc>
                <a:spcPct val="100000"/>
              </a:lnSpc>
              <a:spcBef>
                <a:spcPts val="0"/>
              </a:spcBef>
              <a:defRPr>
                <a:solidFill>
                  <a:srgbClr val="FFFFFF"/>
                </a:solidFill>
              </a:defRPr>
            </a:lvl1pPr>
          </a:lstStyle>
          <a:p>
            <a:r>
              <a:rPr lang="zh-TW" altLang="en-US" sz="2800" b="1" kern="0" dirty="0">
                <a:solidFill>
                  <a:schemeClr val="accent4">
                    <a:lumMod val="50000"/>
                  </a:schemeClr>
                </a:solidFill>
                <a:latin typeface="微軟正黑體" pitchFamily="34" charset="-120"/>
                <a:ea typeface="微軟正黑體" pitchFamily="34" charset="-120"/>
                <a:cs typeface="Microsoft Sans Serif"/>
              </a:rPr>
              <a:t>最後輸出的向量</a:t>
            </a:r>
            <a:endParaRPr sz="2800" b="1" kern="0" dirty="0">
              <a:solidFill>
                <a:schemeClr val="accent4">
                  <a:lumMod val="50000"/>
                </a:schemeClr>
              </a:solidFill>
              <a:latin typeface="微軟正黑體" pitchFamily="34" charset="-120"/>
              <a:ea typeface="微軟正黑體" pitchFamily="34" charset="-120"/>
              <a:cs typeface="Microsoft Sans Serif"/>
              <a:sym typeface="Microsoft Sans Serif"/>
            </a:endParaRPr>
          </a:p>
        </p:txBody>
      </p:sp>
      <p:grpSp>
        <p:nvGrpSpPr>
          <p:cNvPr id="4" name="群組 3">
            <a:extLst>
              <a:ext uri="{FF2B5EF4-FFF2-40B4-BE49-F238E27FC236}">
                <a16:creationId xmlns="" xmlns:a16="http://schemas.microsoft.com/office/drawing/2014/main" id="{7723D2E1-351E-4563-ACCE-3757CE946B13}"/>
              </a:ext>
            </a:extLst>
          </p:cNvPr>
          <p:cNvGrpSpPr/>
          <p:nvPr/>
        </p:nvGrpSpPr>
        <p:grpSpPr>
          <a:xfrm>
            <a:off x="4356518" y="3267535"/>
            <a:ext cx="4101682" cy="1006044"/>
            <a:chOff x="1570646" y="-2054237"/>
            <a:chExt cx="3621840" cy="1006044"/>
          </a:xfrm>
        </p:grpSpPr>
        <p:sp>
          <p:nvSpPr>
            <p:cNvPr id="3" name="矩形: 圓角 2">
              <a:extLst>
                <a:ext uri="{FF2B5EF4-FFF2-40B4-BE49-F238E27FC236}">
                  <a16:creationId xmlns="" xmlns:a16="http://schemas.microsoft.com/office/drawing/2014/main" id="{5049619C-20A6-43E9-824E-8A5B9A3A9D97}"/>
                </a:ext>
              </a:extLst>
            </p:cNvPr>
            <p:cNvSpPr/>
            <p:nvPr/>
          </p:nvSpPr>
          <p:spPr>
            <a:xfrm>
              <a:off x="1570646" y="-1880383"/>
              <a:ext cx="3621840" cy="658336"/>
            </a:xfrm>
            <a:prstGeom prst="roundRect">
              <a:avLst/>
            </a:prstGeom>
            <a:solidFill>
              <a:schemeClr val="bg1"/>
            </a:solidFill>
            <a:ln w="38100" cap="flat">
              <a:solidFill>
                <a:srgbClr val="99DDC6"/>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TW" altLang="en-US" sz="3200" b="0" i="0" u="none" strike="noStrike" cap="none" spc="0" normalizeH="0" baseline="0">
                <a:ln>
                  <a:noFill/>
                </a:ln>
                <a:solidFill>
                  <a:srgbClr val="FFFFFF"/>
                </a:solidFill>
                <a:effectLst/>
                <a:uFillTx/>
                <a:latin typeface="微軟正黑體" pitchFamily="34" charset="-120"/>
                <a:ea typeface="微軟正黑體" pitchFamily="34" charset="-120"/>
                <a:cs typeface="Helvetica Neue Medium"/>
                <a:sym typeface="Helvetica Neue Medium"/>
              </a:endParaRPr>
            </a:p>
          </p:txBody>
        </p:sp>
        <p:sp>
          <p:nvSpPr>
            <p:cNvPr id="7" name="我們用的套件, 大家也習慣稱 tf.Keras。">
              <a:extLst>
                <a:ext uri="{FF2B5EF4-FFF2-40B4-BE49-F238E27FC236}">
                  <a16:creationId xmlns="" xmlns:a16="http://schemas.microsoft.com/office/drawing/2014/main" id="{1E60C7CE-6E97-4743-A0AA-AE5BE9EF5022}"/>
                </a:ext>
              </a:extLst>
            </p:cNvPr>
            <p:cNvSpPr txBox="1"/>
            <p:nvPr/>
          </p:nvSpPr>
          <p:spPr>
            <a:xfrm>
              <a:off x="2543366" y="-2054237"/>
              <a:ext cx="1676400" cy="10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p>
              <a:pPr>
                <a:buClr>
                  <a:srgbClr val="FF8E7B"/>
                </a:buClr>
              </a:pPr>
              <a:r>
                <a:rPr lang="en-US" altLang="zh-TW" sz="2800" b="1" dirty="0">
                  <a:latin typeface="微軟正黑體" pitchFamily="34" charset="-120"/>
                  <a:ea typeface="微軟正黑體" pitchFamily="34" charset="-120"/>
                </a:rPr>
                <a:t>Y = f3(h2)</a:t>
              </a:r>
            </a:p>
          </p:txBody>
        </p:sp>
      </p:grpSp>
      <p:sp>
        <p:nvSpPr>
          <p:cNvPr id="11" name="我們用的套件, 大家也習慣稱 tf.Keras。">
            <a:extLst>
              <a:ext uri="{FF2B5EF4-FFF2-40B4-BE49-F238E27FC236}">
                <a16:creationId xmlns="" xmlns:a16="http://schemas.microsoft.com/office/drawing/2014/main" id="{4C8DED5B-AD09-482D-9FDB-DA297D93964D}"/>
              </a:ext>
            </a:extLst>
          </p:cNvPr>
          <p:cNvSpPr txBox="1"/>
          <p:nvPr/>
        </p:nvSpPr>
        <p:spPr>
          <a:xfrm>
            <a:off x="1502843" y="4743556"/>
            <a:ext cx="9329190" cy="8829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p>
            <a:pPr marL="342900" indent="-342900">
              <a:buClr>
                <a:srgbClr val="FF8E7B"/>
              </a:buClr>
              <a:buFont typeface="Yu Mincho Demibold" panose="02020600000000000000" pitchFamily="18" charset="-128"/>
              <a:buChar char="▶"/>
            </a:pPr>
            <a:r>
              <a:rPr lang="zh-TW" altLang="en-US" sz="2400" b="1" dirty="0">
                <a:latin typeface="微軟正黑體" pitchFamily="34" charset="-120"/>
                <a:ea typeface="微軟正黑體" pitchFamily="34" charset="-120"/>
              </a:rPr>
              <a:t>我們將變數</a:t>
            </a:r>
            <a:r>
              <a:rPr lang="en-US" altLang="zh-TW" sz="2400" b="1" dirty="0">
                <a:latin typeface="微軟正黑體" pitchFamily="34" charset="-120"/>
                <a:ea typeface="微軟正黑體" pitchFamily="34" charset="-120"/>
              </a:rPr>
              <a:t>h2 </a:t>
            </a:r>
            <a:r>
              <a:rPr lang="zh-TW" altLang="en-US" sz="2400" b="1" dirty="0">
                <a:latin typeface="微軟正黑體" pitchFamily="34" charset="-120"/>
                <a:ea typeface="微軟正黑體" pitchFamily="34" charset="-120"/>
              </a:rPr>
              <a:t>送進輸出層</a:t>
            </a:r>
            <a:r>
              <a:rPr lang="en-US" altLang="zh-TW" sz="2400" b="1" dirty="0">
                <a:latin typeface="微軟正黑體" pitchFamily="34" charset="-120"/>
                <a:ea typeface="微軟正黑體" pitchFamily="34" charset="-120"/>
              </a:rPr>
              <a:t>f3 </a:t>
            </a:r>
            <a:r>
              <a:rPr lang="zh-TW" altLang="en-US" sz="2400" b="1" dirty="0">
                <a:latin typeface="微軟正黑體" pitchFamily="34" charset="-120"/>
                <a:ea typeface="微軟正黑體" pitchFamily="34" charset="-120"/>
              </a:rPr>
              <a:t>裡，就能得到我們想要的</a:t>
            </a:r>
            <a:r>
              <a:rPr lang="zh-TW" altLang="en-US" sz="2400" b="1" dirty="0">
                <a:solidFill>
                  <a:srgbClr val="0A6FB7"/>
                </a:solidFill>
                <a:latin typeface="微軟正黑體" pitchFamily="34" charset="-120"/>
                <a:ea typeface="微軟正黑體" pitchFamily="34" charset="-120"/>
              </a:rPr>
              <a:t>機率向量</a:t>
            </a:r>
            <a:r>
              <a:rPr lang="en-US" altLang="zh-TW" sz="2400" b="1" dirty="0">
                <a:solidFill>
                  <a:srgbClr val="0A6FB7"/>
                </a:solidFill>
                <a:latin typeface="微軟正黑體" pitchFamily="34" charset="-120"/>
                <a:ea typeface="微軟正黑體" pitchFamily="34" charset="-120"/>
              </a:rPr>
              <a:t>f3(h2)</a:t>
            </a:r>
            <a:r>
              <a:rPr lang="zh-TW" altLang="en-US" sz="2400" b="1" dirty="0">
                <a:latin typeface="微軟正黑體" pitchFamily="34" charset="-120"/>
                <a:ea typeface="微軟正黑體" pitchFamily="34" charset="-120"/>
              </a:rPr>
              <a:t>，同樣我們用另一個變數</a:t>
            </a:r>
            <a:r>
              <a:rPr lang="en-US" altLang="zh-TW" sz="2400" b="1" dirty="0">
                <a:latin typeface="微軟正黑體" pitchFamily="34" charset="-120"/>
                <a:ea typeface="微軟正黑體" pitchFamily="34" charset="-120"/>
              </a:rPr>
              <a:t>y </a:t>
            </a:r>
            <a:r>
              <a:rPr lang="zh-TW" altLang="en-US" sz="2400" b="1" dirty="0">
                <a:latin typeface="微軟正黑體" pitchFamily="34" charset="-120"/>
                <a:ea typeface="微軟正黑體" pitchFamily="34" charset="-120"/>
              </a:rPr>
              <a:t>來紀錄這個</a:t>
            </a:r>
            <a:r>
              <a:rPr lang="en-US" altLang="zh-TW" sz="2400" b="1" dirty="0">
                <a:latin typeface="微軟正黑體" pitchFamily="34" charset="-120"/>
                <a:ea typeface="微軟正黑體" pitchFamily="34" charset="-120"/>
              </a:rPr>
              <a:t>10 </a:t>
            </a:r>
            <a:r>
              <a:rPr lang="zh-TW" altLang="en-US" sz="2400" b="1" dirty="0">
                <a:latin typeface="微軟正黑體" pitchFamily="34" charset="-120"/>
                <a:ea typeface="微軟正黑體" pitchFamily="34" charset="-120"/>
              </a:rPr>
              <a:t>維的機率向量</a:t>
            </a:r>
            <a:endParaRPr lang="en-US" altLang="zh-TW" sz="2400" b="1" dirty="0">
              <a:latin typeface="微軟正黑體" pitchFamily="34" charset="-120"/>
              <a:ea typeface="微軟正黑體" pitchFamily="34" charset="-120"/>
            </a:endParaRPr>
          </a:p>
        </p:txBody>
      </p:sp>
    </p:spTree>
    <p:extLst>
      <p:ext uri="{BB962C8B-B14F-4D97-AF65-F5344CB8AC3E}">
        <p14:creationId xmlns:p14="http://schemas.microsoft.com/office/powerpoint/2010/main" val="5264705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 xmlns:a16="http://schemas.microsoft.com/office/drawing/2014/main" id="{71669B54-91C2-43DD-B767-D6BACACDBBD4}"/>
              </a:ext>
            </a:extLst>
          </p:cNvPr>
          <p:cNvSpPr>
            <a:spLocks noGrp="1"/>
          </p:cNvSpPr>
          <p:nvPr>
            <p:ph idx="1"/>
          </p:nvPr>
        </p:nvSpPr>
        <p:spPr/>
        <p:txBody>
          <a:bodyPr/>
          <a:lstStyle/>
          <a:p>
            <a:endParaRPr lang="zh-TW" altLang="en-US" dirty="0">
              <a:latin typeface="微軟正黑體" pitchFamily="34" charset="-120"/>
              <a:ea typeface="微軟正黑體" pitchFamily="34" charset="-120"/>
            </a:endParaRPr>
          </a:p>
        </p:txBody>
      </p:sp>
      <p:sp>
        <p:nvSpPr>
          <p:cNvPr id="9" name="幻燈片編號">
            <a:extLst>
              <a:ext uri="{FF2B5EF4-FFF2-40B4-BE49-F238E27FC236}">
                <a16:creationId xmlns="" xmlns:a16="http://schemas.microsoft.com/office/drawing/2014/main" id="{966276DD-67A7-43C9-BB97-E7F231EC6A36}"/>
              </a:ext>
            </a:extLst>
          </p:cNvPr>
          <p:cNvSpPr txBox="1">
            <a:spLocks noGrp="1"/>
          </p:cNvSpPr>
          <p:nvPr>
            <p:ph type="sldNum" sz="quarter" idx="2"/>
          </p:nvPr>
        </p:nvSpPr>
        <p:spPr>
          <a:xfrm>
            <a:off x="11750719" y="6387706"/>
            <a:ext cx="240450" cy="37959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hangingPunct="0"/>
            <a:fld id="{86CB4B4D-7CA3-9044-876B-883B54F8677D}" type="slidenum">
              <a:rPr kern="0">
                <a:latin typeface="微軟正黑體" pitchFamily="34" charset="-120"/>
                <a:ea typeface="微軟正黑體" pitchFamily="34" charset="-120"/>
                <a:cs typeface="Microsoft Sans Serif"/>
                <a:sym typeface="Microsoft Sans Serif"/>
              </a:rPr>
              <a:pPr hangingPunct="0"/>
              <a:t>9</a:t>
            </a:fld>
            <a:endParaRPr kern="0" dirty="0">
              <a:latin typeface="微軟正黑體" pitchFamily="34" charset="-120"/>
              <a:ea typeface="微軟正黑體" pitchFamily="34" charset="-120"/>
              <a:cs typeface="Microsoft Sans Serif"/>
              <a:sym typeface="Microsoft Sans Serif"/>
            </a:endParaRPr>
          </a:p>
        </p:txBody>
      </p:sp>
      <p:sp>
        <p:nvSpPr>
          <p:cNvPr id="8" name="文字版面配置區 7">
            <a:extLst>
              <a:ext uri="{FF2B5EF4-FFF2-40B4-BE49-F238E27FC236}">
                <a16:creationId xmlns="" xmlns:a16="http://schemas.microsoft.com/office/drawing/2014/main" id="{F5F9284F-02F5-4D45-8EE8-6A0D4F861C0E}"/>
              </a:ext>
            </a:extLst>
          </p:cNvPr>
          <p:cNvSpPr>
            <a:spLocks noGrp="1"/>
          </p:cNvSpPr>
          <p:nvPr>
            <p:ph type="body" sz="quarter" idx="14"/>
          </p:nvPr>
        </p:nvSpPr>
        <p:spPr>
          <a:xfrm>
            <a:off x="1570646" y="651241"/>
            <a:ext cx="9630811" cy="471924"/>
          </a:xfrm>
        </p:spPr>
        <p:txBody>
          <a:bodyPr/>
          <a:lstStyle/>
          <a:p>
            <a:r>
              <a:rPr lang="en-US" altLang="zh-TW" dirty="0">
                <a:latin typeface="微軟正黑體" pitchFamily="34" charset="-120"/>
                <a:ea typeface="微軟正黑體" pitchFamily="34" charset="-120"/>
              </a:rPr>
              <a:t>01 </a:t>
            </a:r>
            <a:r>
              <a:rPr lang="zh-TW" altLang="en-US" dirty="0">
                <a:latin typeface="微軟正黑體" pitchFamily="34" charset="-120"/>
                <a:ea typeface="微軟正黑體" pitchFamily="34" charset="-120"/>
              </a:rPr>
              <a:t>神經網路模型的數學概念</a:t>
            </a:r>
          </a:p>
        </p:txBody>
      </p:sp>
      <p:sp>
        <p:nvSpPr>
          <p:cNvPr id="10" name="我們來試試剛開始可能有點可怕的終端機。">
            <a:extLst>
              <a:ext uri="{FF2B5EF4-FFF2-40B4-BE49-F238E27FC236}">
                <a16:creationId xmlns="" xmlns:a16="http://schemas.microsoft.com/office/drawing/2014/main" id="{E0FF2133-FE3B-46D9-9B6B-D1FC348A9E8F}"/>
              </a:ext>
            </a:extLst>
          </p:cNvPr>
          <p:cNvSpPr/>
          <p:nvPr/>
        </p:nvSpPr>
        <p:spPr>
          <a:xfrm>
            <a:off x="1828810" y="1813220"/>
            <a:ext cx="8675804" cy="585571"/>
          </a:xfrm>
          <a:prstGeom prst="roundRect">
            <a:avLst>
              <a:gd name="adj" fmla="val 15000"/>
            </a:avLst>
          </a:prstGeom>
          <a:solidFill>
            <a:srgbClr val="FFC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825500">
              <a:lnSpc>
                <a:spcPct val="100000"/>
              </a:lnSpc>
              <a:spcBef>
                <a:spcPts val="0"/>
              </a:spcBef>
              <a:defRPr>
                <a:solidFill>
                  <a:srgbClr val="FFFFFF"/>
                </a:solidFill>
              </a:defRPr>
            </a:lvl1pPr>
          </a:lstStyle>
          <a:p>
            <a:r>
              <a:rPr lang="zh-TW" altLang="en-US" sz="2800" b="1" kern="0" dirty="0">
                <a:solidFill>
                  <a:schemeClr val="accent4">
                    <a:lumMod val="50000"/>
                  </a:schemeClr>
                </a:solidFill>
                <a:latin typeface="微軟正黑體" pitchFamily="34" charset="-120"/>
                <a:ea typeface="微軟正黑體" pitchFamily="34" charset="-120"/>
                <a:cs typeface="Microsoft Sans Serif"/>
              </a:rPr>
              <a:t>函數的角度來看神經網路會發現邏輯基本上是一樣的！</a:t>
            </a:r>
            <a:endParaRPr sz="2800" b="1" kern="0" dirty="0">
              <a:solidFill>
                <a:schemeClr val="accent4">
                  <a:lumMod val="50000"/>
                </a:schemeClr>
              </a:solidFill>
              <a:latin typeface="微軟正黑體" pitchFamily="34" charset="-120"/>
              <a:ea typeface="微軟正黑體" pitchFamily="34" charset="-120"/>
              <a:cs typeface="Microsoft Sans Serif"/>
              <a:sym typeface="Microsoft Sans Serif"/>
            </a:endParaRPr>
          </a:p>
        </p:txBody>
      </p:sp>
      <p:pic>
        <p:nvPicPr>
          <p:cNvPr id="6" name="圖片 5">
            <a:extLst>
              <a:ext uri="{FF2B5EF4-FFF2-40B4-BE49-F238E27FC236}">
                <a16:creationId xmlns="" xmlns:a16="http://schemas.microsoft.com/office/drawing/2014/main" id="{C2CE959E-B5CA-4A5E-B7FB-DE8D1101224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06497" y="2518533"/>
            <a:ext cx="7306978" cy="3688226"/>
          </a:xfrm>
          <a:prstGeom prst="rect">
            <a:avLst/>
          </a:prstGeom>
        </p:spPr>
      </p:pic>
    </p:spTree>
    <p:extLst>
      <p:ext uri="{BB962C8B-B14F-4D97-AF65-F5344CB8AC3E}">
        <p14:creationId xmlns:p14="http://schemas.microsoft.com/office/powerpoint/2010/main" val="982335503"/>
      </p:ext>
    </p:extLst>
  </p:cSld>
  <p:clrMapOvr>
    <a:masterClrMapping/>
  </p:clrMapOvr>
  <p:transition spd="med"/>
</p:sld>
</file>

<file path=ppt/theme/theme1.xml><?xml version="1.0" encoding="utf-8"?>
<a:theme xmlns:a="http://schemas.openxmlformats.org/drawingml/2006/main" name="22_BasicWhi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21_BasicWhite">
      <a:majorFont>
        <a:latin typeface="Microsoft Sans Serif"/>
        <a:ea typeface="Microsoft Sans Serif"/>
        <a:cs typeface="Microsoft Sans Serif"/>
      </a:majorFont>
      <a:minorFont>
        <a:latin typeface="Microsoft Sans Serif"/>
        <a:ea typeface="Microsoft Sans Serif"/>
        <a:cs typeface="Microsoft Sans Serif"/>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338" rtl="0" fontAlgn="auto" latinLnBrk="0" hangingPunct="0">
          <a:lnSpc>
            <a:spcPct val="11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Microsoft Sans Serif"/>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5637</TotalTime>
  <Words>845</Words>
  <Application>Microsoft Office PowerPoint</Application>
  <PresentationFormat>自訂</PresentationFormat>
  <Paragraphs>99</Paragraphs>
  <Slides>24</Slides>
  <Notes>0</Notes>
  <HiddenSlides>0</HiddenSlides>
  <MMClips>0</MMClips>
  <ScaleCrop>false</ScaleCrop>
  <HeadingPairs>
    <vt:vector size="4" baseType="variant">
      <vt:variant>
        <vt:lpstr>佈景主題</vt:lpstr>
      </vt:variant>
      <vt:variant>
        <vt:i4>1</vt:i4>
      </vt:variant>
      <vt:variant>
        <vt:lpstr>投影片標題</vt:lpstr>
      </vt:variant>
      <vt:variant>
        <vt:i4>24</vt:i4>
      </vt:variant>
    </vt:vector>
  </HeadingPairs>
  <TitlesOfParts>
    <vt:vector size="25" baseType="lpstr">
      <vt:lpstr>22_BasicWhite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禍害遺千年</dc:creator>
  <cp:lastModifiedBy>chwa</cp:lastModifiedBy>
  <cp:revision>234</cp:revision>
  <dcterms:created xsi:type="dcterms:W3CDTF">2020-07-01T18:22:10Z</dcterms:created>
  <dcterms:modified xsi:type="dcterms:W3CDTF">2022-10-14T08:00:00Z</dcterms:modified>
</cp:coreProperties>
</file>