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6"/>
  </p:notesMasterIdLst>
  <p:handoutMasterIdLst>
    <p:handoutMasterId r:id="rId37"/>
  </p:handoutMasterIdLst>
  <p:sldIdLst>
    <p:sldId id="298" r:id="rId2"/>
    <p:sldId id="360" r:id="rId3"/>
    <p:sldId id="359" r:id="rId4"/>
    <p:sldId id="374" r:id="rId5"/>
    <p:sldId id="361" r:id="rId6"/>
    <p:sldId id="362" r:id="rId7"/>
    <p:sldId id="364" r:id="rId8"/>
    <p:sldId id="365" r:id="rId9"/>
    <p:sldId id="366" r:id="rId10"/>
    <p:sldId id="367" r:id="rId11"/>
    <p:sldId id="375" r:id="rId12"/>
    <p:sldId id="368" r:id="rId13"/>
    <p:sldId id="379" r:id="rId14"/>
    <p:sldId id="376" r:id="rId15"/>
    <p:sldId id="380" r:id="rId16"/>
    <p:sldId id="381" r:id="rId17"/>
    <p:sldId id="382" r:id="rId18"/>
    <p:sldId id="369" r:id="rId19"/>
    <p:sldId id="383" r:id="rId20"/>
    <p:sldId id="370" r:id="rId21"/>
    <p:sldId id="371" r:id="rId22"/>
    <p:sldId id="372" r:id="rId23"/>
    <p:sldId id="373" r:id="rId24"/>
    <p:sldId id="384" r:id="rId25"/>
    <p:sldId id="385" r:id="rId26"/>
    <p:sldId id="386" r:id="rId27"/>
    <p:sldId id="388" r:id="rId28"/>
    <p:sldId id="389" r:id="rId29"/>
    <p:sldId id="392" r:id="rId30"/>
    <p:sldId id="393" r:id="rId31"/>
    <p:sldId id="394" r:id="rId32"/>
    <p:sldId id="387" r:id="rId33"/>
    <p:sldId id="395" r:id="rId34"/>
    <p:sldId id="305"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85"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8E91"/>
    <a:srgbClr val="0A6FB7"/>
    <a:srgbClr val="99DDC6"/>
    <a:srgbClr val="FF8E7B"/>
    <a:srgbClr val="DAE3F3"/>
    <a:srgbClr val="577590"/>
    <a:srgbClr val="FFFBE9"/>
    <a:srgbClr val="498972"/>
    <a:srgbClr val="90BE6D"/>
    <a:srgbClr val="FFCB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0" d="100"/>
          <a:sy n="60" d="100"/>
        </p:scale>
        <p:origin x="-1387" y="-605"/>
      </p:cViewPr>
      <p:guideLst>
        <p:guide orient="horz" pos="2160"/>
        <p:guide pos="3885"/>
      </p:guideLst>
    </p:cSldViewPr>
  </p:slideViewPr>
  <p:notesTextViewPr>
    <p:cViewPr>
      <p:scale>
        <a:sx n="1" d="1"/>
        <a:sy n="1" d="1"/>
      </p:scale>
      <p:origin x="0" y="0"/>
    </p:cViewPr>
  </p:notesTextViewPr>
  <p:notesViewPr>
    <p:cSldViewPr snapToGrid="0" showGuides="1">
      <p:cViewPr varScale="1">
        <p:scale>
          <a:sx n="55" d="100"/>
          <a:sy n="55" d="100"/>
        </p:scale>
        <p:origin x="680"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xmlns="" id="{97CAAA1F-F4DD-450C-A923-AD6DF0E230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xmlns="" id="{06472379-190A-4E66-869F-A7D16D9EED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FE4686-08DE-4968-B5FE-398BCEB4809E}" type="datetimeFigureOut">
              <a:rPr lang="zh-TW" altLang="en-US" smtClean="0"/>
              <a:t>2022/10/14</a:t>
            </a:fld>
            <a:endParaRPr lang="zh-TW" altLang="en-US"/>
          </a:p>
        </p:txBody>
      </p:sp>
      <p:sp>
        <p:nvSpPr>
          <p:cNvPr id="4" name="頁尾版面配置區 3">
            <a:extLst>
              <a:ext uri="{FF2B5EF4-FFF2-40B4-BE49-F238E27FC236}">
                <a16:creationId xmlns:a16="http://schemas.microsoft.com/office/drawing/2014/main" xmlns="" id="{3A8B9A33-A1A5-4CBA-8DF3-8B2293EFB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xmlns="" id="{26A726FF-1FF2-4B50-BF38-F93E8C17D6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4EFB9-C49E-4A54-8B8A-B1A341A3300D}" type="slidenum">
              <a:rPr lang="zh-TW" altLang="en-US" smtClean="0"/>
              <a:t>‹#›</a:t>
            </a:fld>
            <a:endParaRPr lang="zh-TW" altLang="en-US"/>
          </a:p>
        </p:txBody>
      </p:sp>
    </p:spTree>
    <p:extLst>
      <p:ext uri="{BB962C8B-B14F-4D97-AF65-F5344CB8AC3E}">
        <p14:creationId xmlns:p14="http://schemas.microsoft.com/office/powerpoint/2010/main" val="2018447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2B3D9-4AD9-428E-AB4A-5D696D3CAFA4}" type="datetimeFigureOut">
              <a:rPr lang="zh-TW" altLang="en-US" smtClean="0"/>
              <a:t>2022/10/14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A15D-B8E6-4875-B5DF-5CF5B435578D}" type="slidenum">
              <a:rPr lang="zh-TW" altLang="en-US" smtClean="0"/>
              <a:t>‹#›</a:t>
            </a:fld>
            <a:endParaRPr lang="zh-TW" altLang="en-US"/>
          </a:p>
        </p:txBody>
      </p:sp>
    </p:spTree>
    <p:extLst>
      <p:ext uri="{BB962C8B-B14F-4D97-AF65-F5344CB8AC3E}">
        <p14:creationId xmlns:p14="http://schemas.microsoft.com/office/powerpoint/2010/main" val="209429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標準只帶標題">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30" name="圓角矩形"/>
          <p:cNvSpPr/>
          <p:nvPr/>
        </p:nvSpPr>
        <p:spPr>
          <a:xfrm>
            <a:off x="635540" y="528335"/>
            <a:ext cx="10920922" cy="719020"/>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3" name="冒險01"/>
          <p:cNvSpPr txBox="1">
            <a:spLocks noGrp="1"/>
          </p:cNvSpPr>
          <p:nvPr>
            <p:ph type="body" sz="quarter" idx="14"/>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endParaRPr dirty="0"/>
          </a:p>
        </p:txBody>
      </p:sp>
      <p:sp>
        <p:nvSpPr>
          <p:cNvPr id="11" name="內容版面配置區 2">
            <a:extLst>
              <a:ext uri="{FF2B5EF4-FFF2-40B4-BE49-F238E27FC236}">
                <a16:creationId xmlns:a16="http://schemas.microsoft.com/office/drawing/2014/main" xmlns="" id="{1A90F509-0962-4D77-BB37-93AF94066124}"/>
              </a:ext>
            </a:extLst>
          </p:cNvPr>
          <p:cNvSpPr>
            <a:spLocks noGrp="1"/>
          </p:cNvSpPr>
          <p:nvPr>
            <p:ph idx="1"/>
          </p:nvPr>
        </p:nvSpPr>
        <p:spPr>
          <a:xfrm>
            <a:off x="838200" y="1825625"/>
            <a:ext cx="10515600" cy="4351338"/>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 name="形狀">
            <a:extLst>
              <a:ext uri="{FF2B5EF4-FFF2-40B4-BE49-F238E27FC236}">
                <a16:creationId xmlns:a16="http://schemas.microsoft.com/office/drawing/2014/main" xmlns="" id="{91F63CD3-D26C-40D0-A908-E258A52DC904}"/>
              </a:ext>
            </a:extLst>
          </p:cNvPr>
          <p:cNvSpPr/>
          <p:nvPr userDrawn="1"/>
        </p:nvSpPr>
        <p:spPr>
          <a:xfrm>
            <a:off x="89404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39515398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upyter Notebook">
    <p:spTree>
      <p:nvGrpSpPr>
        <p:cNvPr id="1" name=""/>
        <p:cNvGrpSpPr/>
        <p:nvPr/>
      </p:nvGrpSpPr>
      <p:grpSpPr>
        <a:xfrm>
          <a:off x="0" y="0"/>
          <a:ext cx="0" cy="0"/>
          <a:chOff x="0" y="0"/>
          <a:chExt cx="0" cy="0"/>
        </a:xfrm>
      </p:grpSpPr>
      <p:sp>
        <p:nvSpPr>
          <p:cNvPr id="130" name="圓角矩形"/>
          <p:cNvSpPr/>
          <p:nvPr/>
        </p:nvSpPr>
        <p:spPr>
          <a:xfrm>
            <a:off x="228574" y="323849"/>
            <a:ext cx="11732842" cy="5638385"/>
          </a:xfrm>
          <a:prstGeom prst="roundRect">
            <a:avLst>
              <a:gd name="adj" fmla="val 3104"/>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1" name="形狀"/>
          <p:cNvSpPr/>
          <p:nvPr/>
        </p:nvSpPr>
        <p:spPr>
          <a:xfrm>
            <a:off x="228600" y="247650"/>
            <a:ext cx="11732816" cy="1100932"/>
          </a:xfrm>
          <a:custGeom>
            <a:avLst/>
            <a:gdLst/>
            <a:ahLst/>
            <a:cxnLst>
              <a:cxn ang="0">
                <a:pos x="wd2" y="hd2"/>
              </a:cxn>
              <a:cxn ang="5400000">
                <a:pos x="wd2" y="hd2"/>
              </a:cxn>
              <a:cxn ang="10800000">
                <a:pos x="wd2" y="hd2"/>
              </a:cxn>
              <a:cxn ang="16200000">
                <a:pos x="wd2" y="hd2"/>
              </a:cxn>
            </a:cxnLst>
            <a:rect l="0" t="0" r="r" b="b"/>
            <a:pathLst>
              <a:path w="21600" h="21600" extrusionOk="0">
                <a:moveTo>
                  <a:pt x="513" y="0"/>
                </a:moveTo>
                <a:cubicBezTo>
                  <a:pt x="362" y="0"/>
                  <a:pt x="272" y="1"/>
                  <a:pt x="212" y="269"/>
                </a:cubicBezTo>
                <a:cubicBezTo>
                  <a:pt x="125" y="605"/>
                  <a:pt x="57" y="1333"/>
                  <a:pt x="25" y="2258"/>
                </a:cubicBezTo>
                <a:cubicBezTo>
                  <a:pt x="0" y="2900"/>
                  <a:pt x="0" y="3862"/>
                  <a:pt x="0" y="5466"/>
                </a:cubicBezTo>
                <a:lnTo>
                  <a:pt x="0" y="21600"/>
                </a:lnTo>
                <a:lnTo>
                  <a:pt x="21600" y="21600"/>
                </a:lnTo>
                <a:lnTo>
                  <a:pt x="21600" y="5466"/>
                </a:lnTo>
                <a:cubicBezTo>
                  <a:pt x="21600" y="3862"/>
                  <a:pt x="21600" y="2900"/>
                  <a:pt x="21575" y="2258"/>
                </a:cubicBezTo>
                <a:cubicBezTo>
                  <a:pt x="21543" y="1333"/>
                  <a:pt x="21475" y="605"/>
                  <a:pt x="21388" y="269"/>
                </a:cubicBezTo>
                <a:cubicBezTo>
                  <a:pt x="21328" y="1"/>
                  <a:pt x="21238" y="0"/>
                  <a:pt x="21087" y="0"/>
                </a:cubicBezTo>
                <a:lnTo>
                  <a:pt x="513" y="0"/>
                </a:lnTo>
                <a:close/>
              </a:path>
            </a:pathLst>
          </a:custGeom>
          <a:solidFill>
            <a:srgbClr val="DEDEDE"/>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2" name="矩形"/>
          <p:cNvSpPr/>
          <p:nvPr userDrawn="1"/>
        </p:nvSpPr>
        <p:spPr>
          <a:xfrm>
            <a:off x="432" y="6366739"/>
            <a:ext cx="12328397" cy="489966"/>
          </a:xfrm>
          <a:prstGeom prst="rect">
            <a:avLst/>
          </a:prstGeom>
          <a:solidFill>
            <a:srgbClr val="F3722C"/>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4"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grpSp>
        <p:nvGrpSpPr>
          <p:cNvPr id="137" name="群組"/>
          <p:cNvGrpSpPr/>
          <p:nvPr/>
        </p:nvGrpSpPr>
        <p:grpSpPr>
          <a:xfrm>
            <a:off x="1783736" y="430098"/>
            <a:ext cx="9854284" cy="648793"/>
            <a:chOff x="0" y="0"/>
            <a:chExt cx="19708566" cy="1297585"/>
          </a:xfrm>
        </p:grpSpPr>
        <p:sp>
          <p:nvSpPr>
            <p:cNvPr id="135" name="圓角矩形"/>
            <p:cNvSpPr/>
            <p:nvPr/>
          </p:nvSpPr>
          <p:spPr>
            <a:xfrm>
              <a:off x="0" y="0"/>
              <a:ext cx="19708567" cy="1297586"/>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36" name="形狀"/>
            <p:cNvSpPr/>
            <p:nvPr/>
          </p:nvSpPr>
          <p:spPr>
            <a:xfrm>
              <a:off x="342663" y="191611"/>
              <a:ext cx="857446" cy="968293"/>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sp>
        <p:nvSpPr>
          <p:cNvPr id="138" name="冒險01"/>
          <p:cNvSpPr txBox="1">
            <a:spLocks noGrp="1"/>
          </p:cNvSpPr>
          <p:nvPr>
            <p:ph type="body" sz="quarter" idx="14"/>
          </p:nvPr>
        </p:nvSpPr>
        <p:spPr>
          <a:xfrm>
            <a:off x="2586638" y="518533"/>
            <a:ext cx="8832568"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endParaRPr dirty="0"/>
          </a:p>
        </p:txBody>
      </p:sp>
      <p:sp>
        <p:nvSpPr>
          <p:cNvPr id="140" name="圓形"/>
          <p:cNvSpPr/>
          <p:nvPr/>
        </p:nvSpPr>
        <p:spPr>
          <a:xfrm>
            <a:off x="632225" y="625787"/>
            <a:ext cx="257416" cy="257416"/>
          </a:xfrm>
          <a:prstGeom prst="ellipse">
            <a:avLst/>
          </a:prstGeom>
          <a:solidFill>
            <a:srgbClr val="EC6B5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1" name="圓形"/>
          <p:cNvSpPr/>
          <p:nvPr/>
        </p:nvSpPr>
        <p:spPr>
          <a:xfrm>
            <a:off x="971398" y="625787"/>
            <a:ext cx="257416" cy="257416"/>
          </a:xfrm>
          <a:prstGeom prst="ellipse">
            <a:avLst/>
          </a:prstGeom>
          <a:solidFill>
            <a:srgbClr val="F4C04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2" name="圓形"/>
          <p:cNvSpPr/>
          <p:nvPr/>
        </p:nvSpPr>
        <p:spPr>
          <a:xfrm>
            <a:off x="1310571" y="625787"/>
            <a:ext cx="257416" cy="257416"/>
          </a:xfrm>
          <a:prstGeom prst="ellipse">
            <a:avLst/>
          </a:prstGeom>
          <a:solidFill>
            <a:srgbClr val="62C756"/>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4" name="文字方塊 13">
            <a:extLst>
              <a:ext uri="{FF2B5EF4-FFF2-40B4-BE49-F238E27FC236}">
                <a16:creationId xmlns:a16="http://schemas.microsoft.com/office/drawing/2014/main" xmlns="" id="{860B3BFE-2F1C-4E24-93EC-C96B839251F8}"/>
              </a:ext>
            </a:extLst>
          </p:cNvPr>
          <p:cNvSpPr txBox="1"/>
          <p:nvPr userDrawn="1"/>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》III-34</a:t>
            </a:r>
          </a:p>
        </p:txBody>
      </p:sp>
    </p:spTree>
    <p:extLst>
      <p:ext uri="{BB962C8B-B14F-4D97-AF65-F5344CB8AC3E}">
        <p14:creationId xmlns:p14="http://schemas.microsoft.com/office/powerpoint/2010/main" val="70605210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準只帶標題">
    <p:spTree>
      <p:nvGrpSpPr>
        <p:cNvPr id="1" name=""/>
        <p:cNvGrpSpPr/>
        <p:nvPr/>
      </p:nvGrpSpPr>
      <p:grpSpPr>
        <a:xfrm>
          <a:off x="0" y="0"/>
          <a:ext cx="0" cy="0"/>
          <a:chOff x="0" y="0"/>
          <a:chExt cx="0" cy="0"/>
        </a:xfrm>
      </p:grpSpPr>
      <p:sp>
        <p:nvSpPr>
          <p:cNvPr id="29"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30" name="圓角矩形"/>
          <p:cNvSpPr/>
          <p:nvPr/>
        </p:nvSpPr>
        <p:spPr>
          <a:xfrm>
            <a:off x="635540" y="528335"/>
            <a:ext cx="10920922" cy="719020"/>
          </a:xfrm>
          <a:prstGeom prst="roundRect">
            <a:avLst>
              <a:gd name="adj" fmla="val 44157"/>
            </a:avLst>
          </a:prstGeom>
          <a:solidFill>
            <a:srgbClr val="FFFFFF"/>
          </a:solidFill>
          <a:ln w="12700" cap="flat">
            <a:noFill/>
            <a:miter lim="400000"/>
          </a:ln>
          <a:effectLst>
            <a:outerShdw blurRad="63500" dist="25400" dir="5400000" rotWithShape="0">
              <a:srgbClr val="000000">
                <a:alpha val="50000"/>
              </a:srgbClr>
            </a:outerShdw>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3" name="冒險01"/>
          <p:cNvSpPr txBox="1">
            <a:spLocks noGrp="1"/>
          </p:cNvSpPr>
          <p:nvPr>
            <p:ph type="body" sz="quarter" idx="14" hasCustomPrompt="1"/>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dirty="0" err="1"/>
              <a:t>冒險</a:t>
            </a:r>
            <a:r>
              <a:rPr lang="zh-TW" altLang="en-US" dirty="0"/>
              <a:t>旅程</a:t>
            </a:r>
            <a:endParaRPr dirty="0"/>
          </a:p>
        </p:txBody>
      </p:sp>
      <p:sp>
        <p:nvSpPr>
          <p:cNvPr id="11" name="內容版面配置區 2">
            <a:extLst>
              <a:ext uri="{FF2B5EF4-FFF2-40B4-BE49-F238E27FC236}">
                <a16:creationId xmlns:a16="http://schemas.microsoft.com/office/drawing/2014/main" xmlns="" id="{1A90F509-0962-4D77-BB37-93AF94066124}"/>
              </a:ext>
            </a:extLst>
          </p:cNvPr>
          <p:cNvSpPr>
            <a:spLocks noGrp="1"/>
          </p:cNvSpPr>
          <p:nvPr>
            <p:ph idx="1"/>
          </p:nvPr>
        </p:nvSpPr>
        <p:spPr>
          <a:xfrm>
            <a:off x="838200" y="1825625"/>
            <a:ext cx="10515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9" name="內容版面配置區 4">
            <a:extLst>
              <a:ext uri="{FF2B5EF4-FFF2-40B4-BE49-F238E27FC236}">
                <a16:creationId xmlns:a16="http://schemas.microsoft.com/office/drawing/2014/main" xmlns="" id="{9311D026-6379-4932-929E-12636B522C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732969" y="323829"/>
            <a:ext cx="744854" cy="923526"/>
          </a:xfrm>
          <a:prstGeom prst="rect">
            <a:avLst/>
          </a:prstGeom>
        </p:spPr>
      </p:pic>
    </p:spTree>
    <p:extLst>
      <p:ext uri="{BB962C8B-B14F-4D97-AF65-F5344CB8AC3E}">
        <p14:creationId xmlns:p14="http://schemas.microsoft.com/office/powerpoint/2010/main" val="103348434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標題01">
    <p:spTree>
      <p:nvGrpSpPr>
        <p:cNvPr id="1" name=""/>
        <p:cNvGrpSpPr/>
        <p:nvPr/>
      </p:nvGrpSpPr>
      <p:grpSpPr>
        <a:xfrm>
          <a:off x="0" y="0"/>
          <a:ext cx="0" cy="0"/>
          <a:chOff x="0" y="0"/>
          <a:chExt cx="0" cy="0"/>
        </a:xfrm>
      </p:grpSpPr>
      <p:sp>
        <p:nvSpPr>
          <p:cNvPr id="41"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zh-TW" altLang="en-US" dirty="0"/>
          </a:p>
        </p:txBody>
      </p:sp>
      <p:sp>
        <p:nvSpPr>
          <p:cNvPr id="42"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43" name="圓角矩形"/>
          <p:cNvSpPr/>
          <p:nvPr/>
        </p:nvSpPr>
        <p:spPr>
          <a:xfrm>
            <a:off x="959886" y="977952"/>
            <a:ext cx="10409488" cy="5077595"/>
          </a:xfrm>
          <a:prstGeom prst="roundRect">
            <a:avLst>
              <a:gd name="adj" fmla="val 5428"/>
            </a:avLst>
          </a:prstGeom>
          <a:solidFill>
            <a:srgbClr val="FFCB78"/>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4"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47" name="群組"/>
          <p:cNvGrpSpPr/>
          <p:nvPr userDrawn="1"/>
        </p:nvGrpSpPr>
        <p:grpSpPr>
          <a:xfrm>
            <a:off x="704170" y="512751"/>
            <a:ext cx="10920922" cy="719020"/>
            <a:chOff x="0" y="0"/>
            <a:chExt cx="21841841" cy="1438038"/>
          </a:xfrm>
        </p:grpSpPr>
        <p:sp>
          <p:nvSpPr>
            <p:cNvPr id="45"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6" name="形狀"/>
            <p:cNvSpPr/>
            <p:nvPr userDrawn="1"/>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8" name="圓形"/>
          <p:cNvSpPr/>
          <p:nvPr/>
        </p:nvSpPr>
        <p:spPr>
          <a:xfrm>
            <a:off x="5283260" y="1771313"/>
            <a:ext cx="1762740" cy="1762740"/>
          </a:xfrm>
          <a:prstGeom prst="ellipse">
            <a:avLst/>
          </a:prstGeom>
          <a:solidFill>
            <a:srgbClr val="498972"/>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49" name="影像"/>
          <p:cNvSpPr>
            <a:spLocks noGrp="1"/>
          </p:cNvSpPr>
          <p:nvPr>
            <p:ph type="pic" sz="quarter" idx="14"/>
          </p:nvPr>
        </p:nvSpPr>
        <p:spPr>
          <a:xfrm>
            <a:off x="5442350" y="1868893"/>
            <a:ext cx="1444561" cy="2011212"/>
          </a:xfrm>
          <a:prstGeom prst="rect">
            <a:avLst/>
          </a:prstGeom>
        </p:spPr>
        <p:txBody>
          <a:bodyPr lIns="91439" tIns="45719" rIns="91439" bIns="45719">
            <a:noAutofit/>
          </a:bodyPr>
          <a:lstStyle/>
          <a:p>
            <a:endParaRPr dirty="0"/>
          </a:p>
        </p:txBody>
      </p:sp>
      <p:sp>
        <p:nvSpPr>
          <p:cNvPr id="50" name="開啟 Jupyter Notebook"/>
          <p:cNvSpPr txBox="1">
            <a:spLocks noGrp="1"/>
          </p:cNvSpPr>
          <p:nvPr>
            <p:ph type="body" sz="quarter" idx="15"/>
          </p:nvPr>
        </p:nvSpPr>
        <p:spPr>
          <a:xfrm>
            <a:off x="979947" y="4505145"/>
            <a:ext cx="10369364" cy="890500"/>
          </a:xfrm>
          <a:prstGeom prst="rect">
            <a:avLst/>
          </a:prstGeom>
        </p:spPr>
        <p:txBody>
          <a:bodyPr anchor="ctr">
            <a:spAutoFit/>
          </a:bodyPr>
          <a:lstStyle>
            <a:lvl1pPr marL="0" indent="0" algn="ctr">
              <a:lnSpc>
                <a:spcPct val="80000"/>
              </a:lnSpc>
              <a:spcBef>
                <a:spcPts val="0"/>
              </a:spcBef>
              <a:buSzTx/>
              <a:buNone/>
              <a:defRPr sz="6400" b="1" i="0" spc="-128">
                <a:solidFill>
                  <a:schemeClr val="tx1">
                    <a:lumMod val="95000"/>
                    <a:lumOff val="5000"/>
                    <a:alpha val="77331"/>
                  </a:schemeClr>
                </a:solidFill>
                <a:latin typeface="Microsoft JhengHei" panose="020B0604030504040204" pitchFamily="34" charset="-120"/>
                <a:ea typeface="Microsoft JhengHei" panose="020B0604030504040204" pitchFamily="34" charset="-120"/>
              </a:defRPr>
            </a:lvl1pPr>
          </a:lstStyle>
          <a:p>
            <a:r>
              <a:rPr dirty="0" err="1"/>
              <a:t>開啟</a:t>
            </a:r>
            <a:r>
              <a:rPr dirty="0"/>
              <a:t> </a:t>
            </a:r>
            <a:r>
              <a:rPr dirty="0" err="1"/>
              <a:t>Jupyter</a:t>
            </a:r>
            <a:r>
              <a:rPr dirty="0"/>
              <a:t> Notebook</a:t>
            </a:r>
          </a:p>
        </p:txBody>
      </p:sp>
      <p:sp>
        <p:nvSpPr>
          <p:cNvPr id="51" name="冒險01"/>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chemeClr val="accent2"/>
                </a:solidFill>
                <a:latin typeface="Microsoft JhengHei" panose="020B0604030504040204" pitchFamily="34" charset="-120"/>
                <a:ea typeface="Microsoft JhengHei" panose="020B0604030504040204" pitchFamily="34" charset="-120"/>
              </a:defRPr>
            </a:lvl1pPr>
          </a:lstStyle>
          <a:p>
            <a:r>
              <a:rPr dirty="0"/>
              <a:t>冒險01</a:t>
            </a:r>
          </a:p>
        </p:txBody>
      </p:sp>
      <p:pic>
        <p:nvPicPr>
          <p:cNvPr id="15" name="影像" descr="影像">
            <a:extLst>
              <a:ext uri="{FF2B5EF4-FFF2-40B4-BE49-F238E27FC236}">
                <a16:creationId xmlns:a16="http://schemas.microsoft.com/office/drawing/2014/main" xmlns="" id="{F20D0D5D-45FC-4E7D-AABB-A010DD22F18B}"/>
              </a:ext>
            </a:extLst>
          </p:cNvPr>
          <p:cNvPicPr>
            <a:picLocks noChangeAspect="1"/>
          </p:cNvPicPr>
          <p:nvPr userDrawn="1"/>
        </p:nvPicPr>
        <p:blipFill>
          <a:blip r:embed="rId2"/>
          <a:srcRect l="3" t="2" r="5" b="17208"/>
          <a:stretch>
            <a:fillRect/>
          </a:stretch>
        </p:blipFill>
        <p:spPr>
          <a:xfrm>
            <a:off x="5442407" y="1868945"/>
            <a:ext cx="1444427" cy="1665070"/>
          </a:xfrm>
          <a:custGeom>
            <a:avLst/>
            <a:gdLst/>
            <a:ahLst/>
            <a:cxnLst>
              <a:cxn ang="0">
                <a:pos x="wd2" y="hd2"/>
              </a:cxn>
              <a:cxn ang="5400000">
                <a:pos x="wd2" y="hd2"/>
              </a:cxn>
              <a:cxn ang="10800000">
                <a:pos x="wd2" y="hd2"/>
              </a:cxn>
              <a:cxn ang="16200000">
                <a:pos x="wd2" y="hd2"/>
              </a:cxn>
            </a:cxnLst>
            <a:rect l="0" t="0" r="r" b="b"/>
            <a:pathLst>
              <a:path w="21600" h="20539" extrusionOk="0">
                <a:moveTo>
                  <a:pt x="4772" y="0"/>
                </a:moveTo>
                <a:cubicBezTo>
                  <a:pt x="3587" y="503"/>
                  <a:pt x="2474" y="1161"/>
                  <a:pt x="1481" y="1980"/>
                </a:cubicBezTo>
                <a:cubicBezTo>
                  <a:pt x="922" y="2441"/>
                  <a:pt x="437" y="2938"/>
                  <a:pt x="0" y="3454"/>
                </a:cubicBezTo>
                <a:lnTo>
                  <a:pt x="0" y="15881"/>
                </a:lnTo>
                <a:cubicBezTo>
                  <a:pt x="437" y="16397"/>
                  <a:pt x="922" y="16894"/>
                  <a:pt x="1481" y="17354"/>
                </a:cubicBezTo>
                <a:cubicBezTo>
                  <a:pt x="6628" y="21600"/>
                  <a:pt x="14972" y="21600"/>
                  <a:pt x="20119" y="17354"/>
                </a:cubicBezTo>
                <a:cubicBezTo>
                  <a:pt x="20678" y="16894"/>
                  <a:pt x="21163" y="16397"/>
                  <a:pt x="21600" y="15881"/>
                </a:cubicBezTo>
                <a:lnTo>
                  <a:pt x="21600" y="3454"/>
                </a:lnTo>
                <a:cubicBezTo>
                  <a:pt x="21163" y="2938"/>
                  <a:pt x="20678" y="2441"/>
                  <a:pt x="20119" y="1980"/>
                </a:cubicBezTo>
                <a:cubicBezTo>
                  <a:pt x="19126" y="1161"/>
                  <a:pt x="18013" y="503"/>
                  <a:pt x="16828" y="0"/>
                </a:cubicBezTo>
                <a:lnTo>
                  <a:pt x="4772"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105845695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標題05">
    <p:spTree>
      <p:nvGrpSpPr>
        <p:cNvPr id="1" name=""/>
        <p:cNvGrpSpPr/>
        <p:nvPr/>
      </p:nvGrpSpPr>
      <p:grpSpPr>
        <a:xfrm>
          <a:off x="0" y="0"/>
          <a:ext cx="0" cy="0"/>
          <a:chOff x="0" y="0"/>
          <a:chExt cx="0" cy="0"/>
        </a:xfrm>
      </p:grpSpPr>
      <p:sp>
        <p:nvSpPr>
          <p:cNvPr id="113"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114"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5" name="圓角矩形"/>
          <p:cNvSpPr/>
          <p:nvPr/>
        </p:nvSpPr>
        <p:spPr>
          <a:xfrm>
            <a:off x="959886" y="977952"/>
            <a:ext cx="10409488" cy="5077595"/>
          </a:xfrm>
          <a:prstGeom prst="roundRect">
            <a:avLst>
              <a:gd name="adj" fmla="val 5428"/>
            </a:avLst>
          </a:pr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6"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119" name="群組"/>
          <p:cNvGrpSpPr/>
          <p:nvPr/>
        </p:nvGrpSpPr>
        <p:grpSpPr>
          <a:xfrm>
            <a:off x="704170" y="512751"/>
            <a:ext cx="10920921" cy="719019"/>
            <a:chOff x="0" y="0"/>
            <a:chExt cx="21841840" cy="1438037"/>
          </a:xfrm>
        </p:grpSpPr>
        <p:sp>
          <p:nvSpPr>
            <p:cNvPr id="117"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118" name="形狀"/>
            <p:cNvSpPr/>
            <p:nvPr/>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grpSp>
      <p:sp>
        <p:nvSpPr>
          <p:cNvPr id="120" name="圓形"/>
          <p:cNvSpPr/>
          <p:nvPr/>
        </p:nvSpPr>
        <p:spPr>
          <a:xfrm>
            <a:off x="5283200" y="1771650"/>
            <a:ext cx="1762739" cy="1762739"/>
          </a:xfrm>
          <a:prstGeom prst="ellipse">
            <a:avLst/>
          </a:prstGeom>
          <a:solidFill>
            <a:srgbClr val="FFCB78"/>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22" name="開啟 Jupyter Notebook"/>
          <p:cNvSpPr txBox="1">
            <a:spLocks noGrp="1"/>
          </p:cNvSpPr>
          <p:nvPr>
            <p:ph type="body" sz="quarter" idx="15"/>
          </p:nvPr>
        </p:nvSpPr>
        <p:spPr>
          <a:xfrm>
            <a:off x="979947" y="4505146"/>
            <a:ext cx="10369364" cy="890500"/>
          </a:xfrm>
          <a:prstGeom prst="rect">
            <a:avLst/>
          </a:prstGeom>
        </p:spPr>
        <p:txBody>
          <a:bodyPr anchor="ctr">
            <a:spAutoFit/>
          </a:bodyPr>
          <a:lstStyle>
            <a:lvl1pPr marL="0" indent="0" algn="ctr">
              <a:lnSpc>
                <a:spcPct val="80000"/>
              </a:lnSpc>
              <a:spcBef>
                <a:spcPts val="0"/>
              </a:spcBef>
              <a:buSzTx/>
              <a:buNone/>
              <a:defRPr sz="6400" b="1" i="0" spc="-128">
                <a:solidFill>
                  <a:srgbClr val="FFFFFF">
                    <a:alpha val="77331"/>
                  </a:srgbClr>
                </a:solidFill>
                <a:latin typeface="Microsoft JhengHei" panose="020B0604030504040204" pitchFamily="34" charset="-120"/>
                <a:ea typeface="Microsoft JhengHei" panose="020B0604030504040204" pitchFamily="34" charset="-120"/>
              </a:defRPr>
            </a:lvl1pPr>
          </a:lstStyle>
          <a:p>
            <a:r>
              <a:rPr dirty="0" err="1"/>
              <a:t>開啟</a:t>
            </a:r>
            <a:r>
              <a:rPr dirty="0"/>
              <a:t> </a:t>
            </a:r>
            <a:r>
              <a:rPr dirty="0" err="1"/>
              <a:t>Jupyter</a:t>
            </a:r>
            <a:r>
              <a:rPr dirty="0"/>
              <a:t> Notebook</a:t>
            </a:r>
          </a:p>
        </p:txBody>
      </p:sp>
      <p:sp>
        <p:nvSpPr>
          <p:cNvPr id="123" name="冒險05"/>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dirty="0"/>
              <a:t>冒險05</a:t>
            </a:r>
          </a:p>
        </p:txBody>
      </p:sp>
      <p:pic>
        <p:nvPicPr>
          <p:cNvPr id="8" name="圖片 7">
            <a:extLst>
              <a:ext uri="{FF2B5EF4-FFF2-40B4-BE49-F238E27FC236}">
                <a16:creationId xmlns:a16="http://schemas.microsoft.com/office/drawing/2014/main" xmlns="" id="{FEB63DF0-14B1-4687-AA56-33ACE68F0A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65302" y="1807184"/>
            <a:ext cx="2126712" cy="1752980"/>
          </a:xfrm>
          <a:prstGeom prst="rect">
            <a:avLst/>
          </a:prstGeom>
        </p:spPr>
      </p:pic>
    </p:spTree>
    <p:extLst>
      <p:ext uri="{BB962C8B-B14F-4D97-AF65-F5344CB8AC3E}">
        <p14:creationId xmlns:p14="http://schemas.microsoft.com/office/powerpoint/2010/main" val="1663931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標題05">
    <p:spTree>
      <p:nvGrpSpPr>
        <p:cNvPr id="1" name=""/>
        <p:cNvGrpSpPr/>
        <p:nvPr/>
      </p:nvGrpSpPr>
      <p:grpSpPr>
        <a:xfrm>
          <a:off x="0" y="0"/>
          <a:ext cx="0" cy="0"/>
          <a:chOff x="0" y="0"/>
          <a:chExt cx="0" cy="0"/>
        </a:xfrm>
      </p:grpSpPr>
      <p:sp>
        <p:nvSpPr>
          <p:cNvPr id="113" name="幻燈片編號"/>
          <p:cNvSpPr txBox="1">
            <a:spLocks noGrp="1"/>
          </p:cNvSpPr>
          <p:nvPr>
            <p:ph type="sldNum" sz="quarter" idx="2"/>
          </p:nvPr>
        </p:nvSpPr>
        <p:spPr>
          <a:xfrm>
            <a:off x="11664156" y="6387706"/>
            <a:ext cx="413576" cy="379591"/>
          </a:xfrm>
          <a:prstGeom prst="rect">
            <a:avLst/>
          </a:prstGeom>
        </p:spPr>
        <p:txBody>
          <a:bodyPr/>
          <a:lstStyle>
            <a:lvl1pPr>
              <a:defRPr b="1" i="0">
                <a:latin typeface="Microsoft JhengHei" panose="020B0604030504040204" pitchFamily="34" charset="-120"/>
                <a:ea typeface="Microsoft JhengHei" panose="020B0604030504040204" pitchFamily="34" charset="-120"/>
              </a:defRPr>
            </a:lvl1pPr>
          </a:lstStyle>
          <a:p>
            <a:fld id="{86CB4B4D-7CA3-9044-876B-883B54F8677D}" type="slidenum">
              <a:rPr lang="en-US" altLang="zh-TW" smtClean="0"/>
              <a:pPr/>
              <a:t>‹#›</a:t>
            </a:fld>
            <a:endParaRPr lang="en-US" altLang="zh-TW"/>
          </a:p>
        </p:txBody>
      </p:sp>
      <p:sp>
        <p:nvSpPr>
          <p:cNvPr id="114" name="圓角矩形"/>
          <p:cNvSpPr/>
          <p:nvPr/>
        </p:nvSpPr>
        <p:spPr>
          <a:xfrm>
            <a:off x="635540" y="512751"/>
            <a:ext cx="10920921" cy="719019"/>
          </a:xfrm>
          <a:prstGeom prst="roundRect">
            <a:avLst>
              <a:gd name="adj" fmla="val 44157"/>
            </a:avLst>
          </a:prstGeom>
          <a:solidFill>
            <a:srgbClr val="FFFFFF"/>
          </a:solidFill>
          <a:ln w="12700">
            <a:miter lim="400000"/>
          </a:ln>
          <a:effectLst>
            <a:outerShdw blurRad="63500" dist="25400" dir="5400000" rotWithShape="0">
              <a:srgbClr val="000000">
                <a:alpha val="50000"/>
              </a:srgbClr>
            </a:outerShdw>
          </a:effectLst>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5" name="圓角矩形"/>
          <p:cNvSpPr/>
          <p:nvPr/>
        </p:nvSpPr>
        <p:spPr>
          <a:xfrm>
            <a:off x="959886" y="977952"/>
            <a:ext cx="10409488" cy="5077595"/>
          </a:xfrm>
          <a:prstGeom prst="roundRect">
            <a:avLst>
              <a:gd name="adj" fmla="val 5428"/>
            </a:avLst>
          </a:prstGeom>
          <a:solidFill>
            <a:srgbClr val="FF8E7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6" name="形狀"/>
          <p:cNvSpPr/>
          <p:nvPr/>
        </p:nvSpPr>
        <p:spPr>
          <a:xfrm>
            <a:off x="825417" y="618927"/>
            <a:ext cx="475129" cy="536551"/>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90BE6D"/>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nvGrpSpPr>
          <p:cNvPr id="119" name="群組"/>
          <p:cNvGrpSpPr/>
          <p:nvPr/>
        </p:nvGrpSpPr>
        <p:grpSpPr>
          <a:xfrm>
            <a:off x="704170" y="512751"/>
            <a:ext cx="10920921" cy="719019"/>
            <a:chOff x="0" y="0"/>
            <a:chExt cx="21841840" cy="1438037"/>
          </a:xfrm>
        </p:grpSpPr>
        <p:sp>
          <p:nvSpPr>
            <p:cNvPr id="117" name="圓角矩形"/>
            <p:cNvSpPr/>
            <p:nvPr/>
          </p:nvSpPr>
          <p:spPr>
            <a:xfrm>
              <a:off x="0" y="0"/>
              <a:ext cx="21841841" cy="1438038"/>
            </a:xfrm>
            <a:prstGeom prst="roundRect">
              <a:avLst>
                <a:gd name="adj" fmla="val 44157"/>
              </a:avLst>
            </a:prstGeom>
            <a:solidFill>
              <a:srgbClr val="FFFFFF"/>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18" name="形狀"/>
            <p:cNvSpPr/>
            <p:nvPr/>
          </p:nvSpPr>
          <p:spPr>
            <a:xfrm>
              <a:off x="379753" y="212351"/>
              <a:ext cx="950257" cy="1073102"/>
            </a:xfrm>
            <a:custGeom>
              <a:avLst/>
              <a:gdLst/>
              <a:ahLst/>
              <a:cxnLst>
                <a:cxn ang="0">
                  <a:pos x="wd2" y="hd2"/>
                </a:cxn>
                <a:cxn ang="5400000">
                  <a:pos x="wd2" y="hd2"/>
                </a:cxn>
                <a:cxn ang="10800000">
                  <a:pos x="wd2" y="hd2"/>
                </a:cxn>
                <a:cxn ang="16200000">
                  <a:pos x="wd2" y="hd2"/>
                </a:cxn>
              </a:cxnLst>
              <a:rect l="0" t="0" r="r" b="b"/>
              <a:pathLst>
                <a:path w="20338" h="21507" extrusionOk="0">
                  <a:moveTo>
                    <a:pt x="9105" y="6"/>
                  </a:moveTo>
                  <a:cubicBezTo>
                    <a:pt x="7285" y="65"/>
                    <a:pt x="5468" y="611"/>
                    <a:pt x="3888" y="1688"/>
                  </a:cubicBezTo>
                  <a:cubicBezTo>
                    <a:pt x="-325" y="4560"/>
                    <a:pt x="-1262" y="10111"/>
                    <a:pt x="1805" y="14057"/>
                  </a:cubicBezTo>
                  <a:cubicBezTo>
                    <a:pt x="4439" y="17445"/>
                    <a:pt x="9304" y="18637"/>
                    <a:pt x="13373" y="16896"/>
                  </a:cubicBezTo>
                  <a:lnTo>
                    <a:pt x="13665" y="16773"/>
                  </a:lnTo>
                  <a:lnTo>
                    <a:pt x="13826" y="17025"/>
                  </a:lnTo>
                  <a:cubicBezTo>
                    <a:pt x="13840" y="17046"/>
                    <a:pt x="13850" y="17060"/>
                    <a:pt x="13862" y="17075"/>
                  </a:cubicBezTo>
                  <a:lnTo>
                    <a:pt x="17312" y="21507"/>
                  </a:lnTo>
                  <a:cubicBezTo>
                    <a:pt x="18351" y="20932"/>
                    <a:pt x="19362" y="20301"/>
                    <a:pt x="20338" y="19601"/>
                  </a:cubicBezTo>
                  <a:lnTo>
                    <a:pt x="16811" y="15068"/>
                  </a:lnTo>
                  <a:cubicBezTo>
                    <a:pt x="16783" y="15033"/>
                    <a:pt x="16753" y="15003"/>
                    <a:pt x="16721" y="14973"/>
                  </a:cubicBezTo>
                  <a:lnTo>
                    <a:pt x="16494" y="14755"/>
                  </a:lnTo>
                  <a:lnTo>
                    <a:pt x="16697" y="14521"/>
                  </a:lnTo>
                  <a:cubicBezTo>
                    <a:pt x="19481" y="11400"/>
                    <a:pt x="19646" y="6926"/>
                    <a:pt x="17091" y="3639"/>
                  </a:cubicBezTo>
                  <a:cubicBezTo>
                    <a:pt x="15174" y="1173"/>
                    <a:pt x="12138" y="-93"/>
                    <a:pt x="9105" y="6"/>
                  </a:cubicBezTo>
                  <a:close/>
                  <a:moveTo>
                    <a:pt x="9135" y="1850"/>
                  </a:moveTo>
                  <a:cubicBezTo>
                    <a:pt x="9623" y="1832"/>
                    <a:pt x="10115" y="1861"/>
                    <a:pt x="10609" y="1934"/>
                  </a:cubicBezTo>
                  <a:cubicBezTo>
                    <a:pt x="12584" y="2225"/>
                    <a:pt x="14318" y="3213"/>
                    <a:pt x="15491" y="4723"/>
                  </a:cubicBezTo>
                  <a:cubicBezTo>
                    <a:pt x="17917" y="7844"/>
                    <a:pt x="17183" y="12232"/>
                    <a:pt x="13850" y="14504"/>
                  </a:cubicBezTo>
                  <a:cubicBezTo>
                    <a:pt x="12525" y="15407"/>
                    <a:pt x="10983" y="15845"/>
                    <a:pt x="9457" y="15845"/>
                  </a:cubicBezTo>
                  <a:cubicBezTo>
                    <a:pt x="7146" y="15845"/>
                    <a:pt x="4866" y="14847"/>
                    <a:pt x="3405" y="12967"/>
                  </a:cubicBezTo>
                  <a:cubicBezTo>
                    <a:pt x="979" y="9846"/>
                    <a:pt x="1713" y="5458"/>
                    <a:pt x="5046" y="3186"/>
                  </a:cubicBezTo>
                  <a:cubicBezTo>
                    <a:pt x="6255" y="2362"/>
                    <a:pt x="7670" y="1904"/>
                    <a:pt x="9135" y="1850"/>
                  </a:cubicBezTo>
                  <a:close/>
                </a:path>
              </a:pathLst>
            </a:custGeom>
            <a:solidFill>
              <a:srgbClr val="498972"/>
            </a:solidFill>
            <a:ln w="12700" cap="flat">
              <a:noFill/>
              <a:miter lim="400000"/>
            </a:ln>
            <a:effectLst/>
          </p:spPr>
          <p:txBody>
            <a:bodyPr wrap="square" lIns="50800" tIns="50800" rIns="50800" bIns="50800" numCol="1" anchor="ctr">
              <a:noAutofit/>
            </a:bodyP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grpSp>
      <p:sp>
        <p:nvSpPr>
          <p:cNvPr id="120" name="圓形"/>
          <p:cNvSpPr/>
          <p:nvPr/>
        </p:nvSpPr>
        <p:spPr>
          <a:xfrm>
            <a:off x="5283200" y="1771650"/>
            <a:ext cx="1762739" cy="1762739"/>
          </a:xfrm>
          <a:prstGeom prst="ellipse">
            <a:avLst/>
          </a:prstGeom>
          <a:solidFill>
            <a:srgbClr val="99DDC6"/>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22" name="開啟 Jupyter Notebook"/>
          <p:cNvSpPr txBox="1">
            <a:spLocks noGrp="1"/>
          </p:cNvSpPr>
          <p:nvPr>
            <p:ph type="body" sz="quarter" idx="15"/>
          </p:nvPr>
        </p:nvSpPr>
        <p:spPr>
          <a:xfrm>
            <a:off x="979947" y="4505146"/>
            <a:ext cx="10369364" cy="890500"/>
          </a:xfrm>
          <a:prstGeom prst="rect">
            <a:avLst/>
          </a:prstGeom>
        </p:spPr>
        <p:txBody>
          <a:bodyPr anchor="ctr">
            <a:spAutoFit/>
          </a:bodyPr>
          <a:lstStyle>
            <a:lvl1pPr marL="0" indent="0" algn="ctr">
              <a:lnSpc>
                <a:spcPct val="80000"/>
              </a:lnSpc>
              <a:spcBef>
                <a:spcPts val="0"/>
              </a:spcBef>
              <a:buSzTx/>
              <a:buNone/>
              <a:defRPr sz="6400" b="1" i="0" spc="-128">
                <a:solidFill>
                  <a:srgbClr val="FFFBE9">
                    <a:alpha val="77331"/>
                  </a:srgbClr>
                </a:solidFill>
                <a:latin typeface="Microsoft JhengHei" panose="020B0604030504040204" pitchFamily="34" charset="-120"/>
                <a:ea typeface="Microsoft JhengHei" panose="020B0604030504040204" pitchFamily="34" charset="-120"/>
              </a:defRPr>
            </a:lvl1pPr>
          </a:lstStyle>
          <a:p>
            <a:r>
              <a:rPr dirty="0" err="1"/>
              <a:t>開啟</a:t>
            </a:r>
            <a:r>
              <a:rPr dirty="0"/>
              <a:t> </a:t>
            </a:r>
            <a:r>
              <a:rPr dirty="0" err="1"/>
              <a:t>Jupyter</a:t>
            </a:r>
            <a:r>
              <a:rPr dirty="0"/>
              <a:t> Notebook</a:t>
            </a:r>
          </a:p>
        </p:txBody>
      </p:sp>
      <p:sp>
        <p:nvSpPr>
          <p:cNvPr id="123" name="冒險05"/>
          <p:cNvSpPr txBox="1">
            <a:spLocks noGrp="1"/>
          </p:cNvSpPr>
          <p:nvPr>
            <p:ph type="body" sz="quarter" idx="16"/>
          </p:nvPr>
        </p:nvSpPr>
        <p:spPr>
          <a:xfrm>
            <a:off x="1570646" y="651241"/>
            <a:ext cx="9630811" cy="471924"/>
          </a:xfrm>
          <a:prstGeom prst="rect">
            <a:avLst/>
          </a:prstGeom>
        </p:spPr>
        <p:txBody>
          <a:bodyPr anchor="ctr">
            <a:spAutoFit/>
          </a:bodyPr>
          <a:lstStyle>
            <a:lvl1pPr marL="0" indent="0">
              <a:lnSpc>
                <a:spcPct val="80000"/>
              </a:lnSpc>
              <a:spcBef>
                <a:spcPts val="0"/>
              </a:spcBef>
              <a:buSzTx/>
              <a:buNone/>
              <a:defRPr sz="3000" b="1" i="0" spc="-60">
                <a:solidFill>
                  <a:srgbClr val="E5504C"/>
                </a:solidFill>
                <a:latin typeface="Microsoft JhengHei" panose="020B0604030504040204" pitchFamily="34" charset="-120"/>
                <a:ea typeface="Microsoft JhengHei" panose="020B0604030504040204" pitchFamily="34" charset="-120"/>
              </a:defRPr>
            </a:lvl1pPr>
          </a:lstStyle>
          <a:p>
            <a:r>
              <a:rPr dirty="0"/>
              <a:t>冒險05</a:t>
            </a:r>
          </a:p>
        </p:txBody>
      </p:sp>
      <p:pic>
        <p:nvPicPr>
          <p:cNvPr id="3" name="圖片 2">
            <a:extLst>
              <a:ext uri="{FF2B5EF4-FFF2-40B4-BE49-F238E27FC236}">
                <a16:creationId xmlns:a16="http://schemas.microsoft.com/office/drawing/2014/main" xmlns="" id="{FFB273EB-AD95-4363-B438-1731E0C722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24372" y="1877343"/>
            <a:ext cx="1080394" cy="1657046"/>
          </a:xfrm>
          <a:prstGeom prst="rect">
            <a:avLst/>
          </a:prstGeom>
        </p:spPr>
      </p:pic>
    </p:spTree>
    <p:extLst>
      <p:ext uri="{BB962C8B-B14F-4D97-AF65-F5344CB8AC3E}">
        <p14:creationId xmlns:p14="http://schemas.microsoft.com/office/powerpoint/2010/main" val="358261259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E9"/>
        </a:solidFill>
        <a:effectLst/>
      </p:bgPr>
    </p:bg>
    <p:spTree>
      <p:nvGrpSpPr>
        <p:cNvPr id="1" name=""/>
        <p:cNvGrpSpPr/>
        <p:nvPr/>
      </p:nvGrpSpPr>
      <p:grpSpPr>
        <a:xfrm>
          <a:off x="0" y="0"/>
          <a:ext cx="0" cy="0"/>
          <a:chOff x="0" y="0"/>
          <a:chExt cx="0" cy="0"/>
        </a:xfrm>
      </p:grpSpPr>
      <p:sp>
        <p:nvSpPr>
          <p:cNvPr id="2" name="矩形"/>
          <p:cNvSpPr/>
          <p:nvPr/>
        </p:nvSpPr>
        <p:spPr>
          <a:xfrm>
            <a:off x="432" y="6366739"/>
            <a:ext cx="12328397" cy="489966"/>
          </a:xfrm>
          <a:prstGeom prst="rect">
            <a:avLst/>
          </a:prstGeom>
          <a:solidFill>
            <a:srgbClr val="F3722C"/>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3" name="幻燈片編號"/>
          <p:cNvSpPr txBox="1">
            <a:spLocks noGrp="1"/>
          </p:cNvSpPr>
          <p:nvPr>
            <p:ph type="sldNum" sz="quarter" idx="2"/>
          </p:nvPr>
        </p:nvSpPr>
        <p:spPr>
          <a:xfrm>
            <a:off x="11678584" y="6387707"/>
            <a:ext cx="384721" cy="379591"/>
          </a:xfrm>
          <a:prstGeom prst="rect">
            <a:avLst/>
          </a:prstGeom>
          <a:ln w="12700">
            <a:miter lim="400000"/>
          </a:ln>
        </p:spPr>
        <p:txBody>
          <a:bodyPr wrap="none" lIns="50800" tIns="50800" rIns="50800" bIns="50800" anchor="b">
            <a:spAutoFit/>
          </a:bodyPr>
          <a:lstStyle>
            <a:lvl1pPr algn="ctr" defTabSz="292100">
              <a:lnSpc>
                <a:spcPct val="100000"/>
              </a:lnSpc>
              <a:spcBef>
                <a:spcPts val="0"/>
              </a:spcBef>
              <a:defRPr sz="1800">
                <a:solidFill>
                  <a:srgbClr val="FFFFFF">
                    <a:alpha val="88419"/>
                  </a:srgbClr>
                </a:solidFill>
              </a:defRPr>
            </a:lvl1pPr>
          </a:lstStyle>
          <a:p>
            <a:fld id="{86CB4B4D-7CA3-9044-876B-883B54F8677D}" type="slidenum">
              <a:t>‹#›</a:t>
            </a:fld>
            <a:endParaRPr/>
          </a:p>
        </p:txBody>
      </p:sp>
      <p:sp>
        <p:nvSpPr>
          <p:cNvPr id="4" name="幻燈片標題"/>
          <p:cNvSpPr txBox="1">
            <a:spLocks noGrp="1"/>
          </p:cNvSpPr>
          <p:nvPr>
            <p:ph type="title"/>
          </p:nvPr>
        </p:nvSpPr>
        <p:spPr>
          <a:xfrm>
            <a:off x="603250" y="539750"/>
            <a:ext cx="5238750" cy="717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幻燈片標題</a:t>
            </a:r>
          </a:p>
        </p:txBody>
      </p:sp>
      <p:sp>
        <p:nvSpPr>
          <p:cNvPr id="5" name="內文層級一…"/>
          <p:cNvSpPr txBox="1">
            <a:spLocks noGrp="1"/>
          </p:cNvSpPr>
          <p:nvPr>
            <p:ph type="body" idx="1"/>
          </p:nvPr>
        </p:nvSpPr>
        <p:spPr>
          <a:xfrm>
            <a:off x="603250" y="2124252"/>
            <a:ext cx="523875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幻燈片項目符號文字</a:t>
            </a:r>
          </a:p>
          <a:p>
            <a:pPr lvl="1"/>
            <a:endParaRPr/>
          </a:p>
          <a:p>
            <a:pPr lvl="2"/>
            <a:endParaRPr/>
          </a:p>
          <a:p>
            <a:pPr lvl="3"/>
            <a:endParaRPr/>
          </a:p>
          <a:p>
            <a:pPr lvl="4"/>
            <a:endParaRPr/>
          </a:p>
        </p:txBody>
      </p:sp>
      <p:sp>
        <p:nvSpPr>
          <p:cNvPr id="6" name="文字方塊 5">
            <a:extLst>
              <a:ext uri="{FF2B5EF4-FFF2-40B4-BE49-F238E27FC236}">
                <a16:creationId xmlns:a16="http://schemas.microsoft.com/office/drawing/2014/main" xmlns="" id="{F4B5DA7F-0C68-4220-9A45-2A827B3B3017}"/>
              </a:ext>
            </a:extLst>
          </p:cNvPr>
          <p:cNvSpPr txBox="1"/>
          <p:nvPr userDrawn="1"/>
        </p:nvSpPr>
        <p:spPr>
          <a:xfrm>
            <a:off x="69388" y="6167469"/>
            <a:ext cx="7082526" cy="6509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lvl="0" indent="0" algn="l" defTabSz="1219169" rtl="0" eaLnBrk="1" fontAlgn="auto" latinLnBrk="0" hangingPunct="0">
              <a:lnSpc>
                <a:spcPct val="110000"/>
              </a:lnSpc>
              <a:spcBef>
                <a:spcPts val="2250"/>
              </a:spcBef>
              <a:spcAft>
                <a:spcPts val="0"/>
              </a:spcAft>
              <a:buClrTx/>
              <a:buSzTx/>
              <a:buFontTx/>
              <a:buNone/>
              <a:tabLst/>
              <a:defRPr/>
            </a:pP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少年</a:t>
            </a:r>
            <a:r>
              <a:rPr lang="en-US" altLang="zh-TW" sz="1800" b="1" i="0" dirty="0" err="1">
                <a:solidFill>
                  <a:schemeClr val="bg1"/>
                </a:solidFill>
                <a:latin typeface="Microsoft JhengHei" panose="020B0604030504040204" pitchFamily="34" charset="-120"/>
                <a:ea typeface="Microsoft JhengHei" panose="020B0604030504040204" pitchFamily="34" charset="-120"/>
              </a:rPr>
              <a:t>Py</a:t>
            </a:r>
            <a:r>
              <a:rPr lang="zh-TW" altLang="en-US" sz="1800" b="1" i="0" dirty="0">
                <a:solidFill>
                  <a:schemeClr val="bg1"/>
                </a:solidFill>
                <a:latin typeface="Microsoft JhengHei" panose="020B0604030504040204" pitchFamily="34" charset="-120"/>
                <a:ea typeface="Microsoft JhengHei" panose="020B0604030504040204" pitchFamily="34" charset="-120"/>
              </a:rPr>
              <a:t>的大冒險</a:t>
            </a:r>
            <a:r>
              <a:rPr lang="en-US" altLang="zh-TW" sz="1800" b="1" i="0" dirty="0">
                <a:solidFill>
                  <a:schemeClr val="bg1"/>
                </a:solidFill>
                <a:latin typeface="Microsoft JhengHei" panose="020B0604030504040204" pitchFamily="34" charset="-120"/>
                <a:ea typeface="Microsoft JhengHei" panose="020B0604030504040204" pitchFamily="34" charset="-120"/>
              </a:rPr>
              <a:t>-</a:t>
            </a:r>
            <a:r>
              <a:rPr lang="zh-TW" altLang="en-US" sz="1800" b="1" i="0" dirty="0">
                <a:solidFill>
                  <a:schemeClr val="bg1"/>
                </a:solidFill>
                <a:latin typeface="Microsoft JhengHei" panose="020B0604030504040204" pitchFamily="34" charset="-120"/>
                <a:ea typeface="Microsoft JhengHei" panose="020B0604030504040204" pitchFamily="34" charset="-120"/>
              </a:rPr>
              <a:t>成為</a:t>
            </a:r>
            <a:r>
              <a:rPr lang="en-US" altLang="zh-TW" sz="1800" b="1" i="0" dirty="0">
                <a:solidFill>
                  <a:schemeClr val="bg1"/>
                </a:solidFill>
                <a:latin typeface="Microsoft JhengHei" panose="020B0604030504040204" pitchFamily="34" charset="-120"/>
                <a:ea typeface="Microsoft JhengHei" panose="020B0604030504040204" pitchFamily="34" charset="-120"/>
              </a:rPr>
              <a:t>Python AI </a:t>
            </a:r>
            <a:r>
              <a:rPr lang="zh-TW" altLang="en-US" sz="1800" b="1" i="0" dirty="0">
                <a:solidFill>
                  <a:schemeClr val="bg1"/>
                </a:solidFill>
                <a:latin typeface="Microsoft JhengHei" panose="020B0604030504040204" pitchFamily="34" charset="-120"/>
                <a:ea typeface="Microsoft JhengHei" panose="020B0604030504040204" pitchFamily="34" charset="-120"/>
              </a:rPr>
              <a:t>深度學習達人的第一門課</a:t>
            </a:r>
            <a:r>
              <a:rPr lang="en-US" altLang="zh-TW" sz="1800" b="1" i="0" dirty="0">
                <a:solidFill>
                  <a:schemeClr val="bg1"/>
                </a:solidFill>
                <a:latin typeface="Microsoft JhengHei" panose="020B0604030504040204" pitchFamily="34" charset="-120"/>
                <a:ea typeface="Microsoft JhengHei" panose="020B0604030504040204" pitchFamily="34" charset="-120"/>
              </a:rPr>
              <a:t>》III-34</a:t>
            </a:r>
          </a:p>
        </p:txBody>
      </p:sp>
    </p:spTree>
    <p:extLst>
      <p:ext uri="{BB962C8B-B14F-4D97-AF65-F5344CB8AC3E}">
        <p14:creationId xmlns:p14="http://schemas.microsoft.com/office/powerpoint/2010/main" val="169227372"/>
      </p:ext>
    </p:extLst>
  </p:cSld>
  <p:clrMap bg1="lt1" tx1="dk1" bg2="lt2" tx2="dk2" accent1="accent1" accent2="accent2" accent3="accent3" accent4="accent4" accent5="accent5" accent6="accent6" hlink="hlink" folHlink="folHlink"/>
  <p:sldLayoutIdLst>
    <p:sldLayoutId id="2147483728" r:id="rId1"/>
    <p:sldLayoutId id="2147483734" r:id="rId2"/>
    <p:sldLayoutId id="2147483729" r:id="rId3"/>
    <p:sldLayoutId id="2147483731" r:id="rId4"/>
    <p:sldLayoutId id="2147483732" r:id="rId5"/>
    <p:sldLayoutId id="2147483733" r:id="rId6"/>
  </p:sldLayoutIdLst>
  <p:transition spd="med"/>
  <p:txStyles>
    <p:titleStyle>
      <a:lvl1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1pPr>
      <a:lvl2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2pPr>
      <a:lvl3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3pPr>
      <a:lvl4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4pPr>
      <a:lvl5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5pPr>
      <a:lvl6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6pPr>
      <a:lvl7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7pPr>
      <a:lvl8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8pPr>
      <a:lvl9pPr marL="0" marR="0" indent="0" algn="l" defTabSz="1219169" rtl="0" latinLnBrk="0">
        <a:lnSpc>
          <a:spcPct val="80000"/>
        </a:lnSpc>
        <a:spcBef>
          <a:spcPts val="0"/>
        </a:spcBef>
        <a:spcAft>
          <a:spcPts val="0"/>
        </a:spcAft>
        <a:buClrTx/>
        <a:buSzTx/>
        <a:buFontTx/>
        <a:buNone/>
        <a:tabLst/>
        <a:defRPr sz="3000" b="0" i="0" u="none" strike="noStrike" cap="none" spc="-60" baseline="0">
          <a:solidFill>
            <a:srgbClr val="E5504C"/>
          </a:solidFill>
          <a:uFillTx/>
          <a:latin typeface="+mn-lt"/>
          <a:ea typeface="+mn-ea"/>
          <a:cs typeface="+mn-cs"/>
          <a:sym typeface="Microsoft Sans Serif"/>
        </a:defRPr>
      </a:lvl9pPr>
    </p:titleStyle>
    <p:bodyStyle>
      <a:lvl1pPr marL="3048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1pPr>
      <a:lvl2pPr marL="6096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2pPr>
      <a:lvl3pPr marL="9144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3pPr>
      <a:lvl4pPr marL="12192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4pPr>
      <a:lvl5pPr marL="15240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5pPr>
      <a:lvl6pPr marL="18288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6pPr>
      <a:lvl7pPr marL="21336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7pPr>
      <a:lvl8pPr marL="24384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8pPr>
      <a:lvl9pPr marL="2743200" marR="0" indent="-304800" algn="l" defTabSz="1219169" rtl="0" latinLnBrk="0">
        <a:lnSpc>
          <a:spcPct val="11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Microsoft Sans Serif"/>
        </a:defRPr>
      </a:lvl9pPr>
    </p:bodyStyle>
    <p:otherStyle>
      <a:lvl1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1pPr>
      <a:lvl2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2pPr>
      <a:lvl3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3pPr>
      <a:lvl4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4pPr>
      <a:lvl5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5pPr>
      <a:lvl6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6pPr>
      <a:lvl7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7pPr>
      <a:lvl8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8pPr>
      <a:lvl9pPr marL="0" marR="0" indent="0" algn="ctr" defTabSz="2921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Microsoft Sans Serif"/>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幻燈片編號"/>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marR="0" lvl="0" indent="0" algn="ctr" defTabSz="292100" rtl="0" eaLnBrk="1" fontAlgn="auto" latinLnBrk="0" hangingPunct="0">
              <a:lnSpc>
                <a:spcPct val="100000"/>
              </a:lnSpc>
              <a:spcBef>
                <a:spcPts val="0"/>
              </a:spcBef>
              <a:spcAft>
                <a:spcPts val="0"/>
              </a:spcAft>
              <a:buClrTx/>
              <a:buSzTx/>
              <a:buFontTx/>
              <a:buNone/>
              <a:tabLst/>
              <a:defRPr/>
            </a:pPr>
            <a:fld id="{86CB4B4D-7CA3-9044-876B-883B54F8677D}" type="slidenum">
              <a:rPr kumimoji="0" sz="1800" b="1" i="0" u="none" strike="noStrike" kern="0" cap="none" spc="0" normalizeH="0" baseline="0" noProof="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rPr>
              <a:pPr marL="0" marR="0" lvl="0" indent="0" algn="ctr" defTabSz="292100" rtl="0" eaLnBrk="1" fontAlgn="auto" latinLnBrk="0" hangingPunct="0">
                <a:lnSpc>
                  <a:spcPct val="100000"/>
                </a:lnSpc>
                <a:spcBef>
                  <a:spcPts val="0"/>
                </a:spcBef>
                <a:spcAft>
                  <a:spcPts val="0"/>
                </a:spcAft>
                <a:buClrTx/>
                <a:buSzTx/>
                <a:buFontTx/>
                <a:buNone/>
                <a:tabLst/>
                <a:defRPr/>
              </a:pPr>
              <a:t>1</a:t>
            </a:fld>
            <a:endParaRPr kumimoji="0" sz="1800" b="1" i="0" u="none" strike="noStrike" kern="0" cap="none" spc="0" normalizeH="0" baseline="0" noProof="0" dirty="0">
              <a:ln>
                <a:noFill/>
              </a:ln>
              <a:solidFill>
                <a:srgbClr val="FFFFFF">
                  <a:alpha val="88419"/>
                </a:srgbClr>
              </a:solidFill>
              <a:effectLst/>
              <a:uLnTx/>
              <a:uFillTx/>
              <a:latin typeface="Microsoft JhengHei" panose="020B0604030504040204" pitchFamily="34" charset="-120"/>
              <a:ea typeface="Microsoft JhengHei" panose="020B0604030504040204" pitchFamily="34" charset="-120"/>
              <a:cs typeface="Microsoft Sans Serif"/>
              <a:sym typeface="Microsoft Sans Serif"/>
            </a:endParaRPr>
          </a:p>
        </p:txBody>
      </p:sp>
      <p:sp>
        <p:nvSpPr>
          <p:cNvPr id="159" name="安裝 Anaconda"/>
          <p:cNvSpPr txBox="1">
            <a:spLocks noGrp="1"/>
          </p:cNvSpPr>
          <p:nvPr>
            <p:ph type="body" sz="quarter" idx="15"/>
          </p:nvPr>
        </p:nvSpPr>
        <p:spPr>
          <a:xfrm>
            <a:off x="979947" y="4086570"/>
            <a:ext cx="10369364" cy="1727652"/>
          </a:xfrm>
          <a:prstGeom prst="rect">
            <a:avLst/>
          </a:prstGeom>
        </p:spPr>
        <p:txBody>
          <a:bodyPr/>
          <a:lstStyle/>
          <a:p>
            <a:r>
              <a:rPr lang="zh-TW" altLang="en-US" sz="6600" dirty="0">
                <a:solidFill>
                  <a:srgbClr val="FFFFFF"/>
                </a:solidFill>
                <a:latin typeface="微軟正黑體" panose="020B0604030504040204" pitchFamily="34" charset="-120"/>
                <a:ea typeface="微軟正黑體" panose="020B0604030504040204" pitchFamily="34" charset="-120"/>
              </a:rPr>
              <a:t>簡單找表示向量的方法</a:t>
            </a:r>
            <a:r>
              <a:rPr lang="en-US" altLang="zh-TW" sz="6600" dirty="0">
                <a:solidFill>
                  <a:srgbClr val="FFFFFF"/>
                </a:solidFill>
                <a:latin typeface="微軟正黑體" panose="020B0604030504040204" pitchFamily="34" charset="-120"/>
                <a:ea typeface="微軟正黑體" panose="020B0604030504040204" pitchFamily="34" charset="-120"/>
              </a:rPr>
              <a:t>Autoencoder</a:t>
            </a:r>
          </a:p>
        </p:txBody>
      </p:sp>
      <p:sp>
        <p:nvSpPr>
          <p:cNvPr id="160" name="冒險01"/>
          <p:cNvSpPr txBox="1">
            <a:spLocks noGrp="1"/>
          </p:cNvSpPr>
          <p:nvPr>
            <p:ph type="body" sz="quarter" idx="16"/>
          </p:nvPr>
        </p:nvSpPr>
        <p:spPr>
          <a:prstGeom prst="rect">
            <a:avLst/>
          </a:prstGeom>
        </p:spPr>
        <p:txBody>
          <a:bodyPr/>
          <a:lstStyle/>
          <a:p>
            <a:r>
              <a:rPr dirty="0"/>
              <a:t>冒險</a:t>
            </a:r>
            <a:r>
              <a:rPr lang="en-US" altLang="zh-TW" dirty="0"/>
              <a:t>34</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xmlns="" id="{71669B54-91C2-43DD-B767-D6BACACDBBD4}"/>
              </a:ext>
            </a:extLst>
          </p:cNvPr>
          <p:cNvSpPr>
            <a:spLocks noGrp="1"/>
          </p:cNvSpPr>
          <p:nvPr>
            <p:ph idx="1"/>
          </p:nvPr>
        </p:nvSpPr>
        <p:spPr/>
        <p:txBody>
          <a:bodyPr/>
          <a:lstStyle/>
          <a:p>
            <a:endParaRPr lang="zh-TW" altLang="en-US" dirty="0"/>
          </a:p>
        </p:txBody>
      </p:sp>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10</a:t>
            </a:fld>
            <a:endParaRPr kern="0" dirty="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en-US" altLang="zh-TW" dirty="0"/>
              <a:t>03</a:t>
            </a:r>
            <a:r>
              <a:rPr lang="zh-TW" altLang="en-US" dirty="0"/>
              <a:t> 自編碼器的實作範例 </a:t>
            </a:r>
            <a:r>
              <a:rPr lang="en-US" altLang="zh-TW" dirty="0"/>
              <a:t>- </a:t>
            </a:r>
            <a:r>
              <a:rPr lang="zh-TW" altLang="en-US" dirty="0"/>
              <a:t>建置模型</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輸入資料</a:t>
            </a:r>
            <a:r>
              <a:rPr lang="en-US" altLang="zh-TW" sz="2800" b="1" kern="0" dirty="0">
                <a:solidFill>
                  <a:schemeClr val="accent4">
                    <a:lumMod val="50000"/>
                  </a:schemeClr>
                </a:solidFill>
                <a:latin typeface="微軟正黑體" pitchFamily="34" charset="-120"/>
                <a:ea typeface="微軟正黑體" pitchFamily="34" charset="-120"/>
              </a:rPr>
              <a:t>x </a:t>
            </a:r>
            <a:r>
              <a:rPr lang="zh-TW" altLang="en-US" sz="2800" b="1" kern="0" dirty="0">
                <a:solidFill>
                  <a:schemeClr val="accent4">
                    <a:lumMod val="50000"/>
                  </a:schemeClr>
                </a:solidFill>
                <a:latin typeface="微軟正黑體" pitchFamily="34" charset="-120"/>
                <a:ea typeface="微軟正黑體" pitchFamily="34" charset="-120"/>
              </a:rPr>
              <a:t>在經過這四個函數後的長相</a:t>
            </a:r>
            <a:endParaRPr sz="2800" b="1" kern="0" dirty="0">
              <a:solidFill>
                <a:schemeClr val="accent4">
                  <a:lumMod val="50000"/>
                </a:schemeClr>
              </a:solidFill>
              <a:latin typeface="微軟正黑體" pitchFamily="34" charset="-120"/>
              <a:ea typeface="微軟正黑體" pitchFamily="34" charset="-120"/>
              <a:sym typeface="Microsoft Sans Serif"/>
            </a:endParaRPr>
          </a:p>
        </p:txBody>
      </p:sp>
      <mc:AlternateContent xmlns:mc="http://schemas.openxmlformats.org/markup-compatibility/2006" xmlns:a14="http://schemas.microsoft.com/office/drawing/2010/main">
        <mc:Choice Requires="a14">
          <p:sp>
            <p:nvSpPr>
              <p:cNvPr id="6" name="矩形: 圓角 5">
                <a:extLst>
                  <a:ext uri="{FF2B5EF4-FFF2-40B4-BE49-F238E27FC236}">
                    <a16:creationId xmlns:a16="http://schemas.microsoft.com/office/drawing/2014/main" xmlns="" id="{085B95B1-6A92-4356-943F-2BEC90E80363}"/>
                  </a:ext>
                </a:extLst>
              </p:cNvPr>
              <p:cNvSpPr/>
              <p:nvPr/>
            </p:nvSpPr>
            <p:spPr>
              <a:xfrm>
                <a:off x="1571445" y="3480451"/>
                <a:ext cx="3080086" cy="590233"/>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14:m>
                  <m:oMathPara xmlns:m="http://schemas.openxmlformats.org/officeDocument/2006/math">
                    <m:oMathParaPr>
                      <m:jc m:val="centerGroup"/>
                    </m:oMathParaPr>
                    <m:oMath xmlns:m="http://schemas.openxmlformats.org/officeDocument/2006/math">
                      <m:sSub>
                        <m:sSubPr>
                          <m:ctrlPr>
                            <a:rPr kumimoji="0" lang="zh-TW" altLang="en-US" sz="2800" b="0" i="1" u="none" strike="noStrike" cap="none" spc="0" normalizeH="0" baseline="0" smtClean="0">
                              <a:ln>
                                <a:noFill/>
                              </a:ln>
                              <a:solidFill>
                                <a:schemeClr val="tx1"/>
                              </a:solidFill>
                              <a:effectLst/>
                              <a:uFillTx/>
                              <a:latin typeface="Cambria Math"/>
                              <a:sym typeface="Helvetica Neue Medium"/>
                            </a:rPr>
                          </m:ctrlPr>
                        </m:sSubPr>
                        <m:e>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h</m:t>
                          </m:r>
                        </m:e>
                        <m:sub>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1</m:t>
                          </m:r>
                        </m:sub>
                      </m:sSub>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m:t>
                      </m:r>
                      <m:sSub>
                        <m:sSubPr>
                          <m:ctrlPr>
                            <a:rPr kumimoji="0" lang="zh-TW" altLang="en-US" sz="2800" b="0" i="1" u="none" strike="noStrike" cap="none" spc="0" normalizeH="0" baseline="0" smtClean="0">
                              <a:ln>
                                <a:noFill/>
                              </a:ln>
                              <a:solidFill>
                                <a:schemeClr val="tx1"/>
                              </a:solidFill>
                              <a:effectLst/>
                              <a:uFillTx/>
                              <a:latin typeface="Cambria Math"/>
                              <a:sym typeface="Helvetica Neue Medium"/>
                            </a:rPr>
                          </m:ctrlPr>
                        </m:sSubPr>
                        <m:e>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𝑓</m:t>
                          </m:r>
                        </m:e>
                        <m:sub>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1</m:t>
                          </m:r>
                        </m:sub>
                      </m:sSub>
                      <m:d>
                        <m:dPr>
                          <m:ctrlPr>
                            <a:rPr kumimoji="0" lang="zh-TW" altLang="en-US" sz="2800" b="0" i="1" u="none" strike="noStrike" cap="none" spc="0" normalizeH="0" baseline="0" smtClean="0">
                              <a:ln>
                                <a:noFill/>
                              </a:ln>
                              <a:solidFill>
                                <a:schemeClr val="tx1"/>
                              </a:solidFill>
                              <a:effectLst/>
                              <a:uFillTx/>
                              <a:latin typeface="Cambria Math"/>
                              <a:sym typeface="Helvetica Neue Medium"/>
                            </a:rPr>
                          </m:ctrlPr>
                        </m:dPr>
                        <m:e>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𝑥</m:t>
                          </m:r>
                        </m:e>
                      </m:d>
                    </m:oMath>
                  </m:oMathPara>
                </a14:m>
                <a:endParaRPr kumimoji="0" lang="zh-TW" altLang="en-US" sz="2800" b="0" i="0" u="none" strike="noStrike" cap="none" spc="0" normalizeH="0" baseline="0" dirty="0">
                  <a:ln>
                    <a:noFill/>
                  </a:ln>
                  <a:solidFill>
                    <a:schemeClr val="tx1"/>
                  </a:solidFill>
                  <a:effectLst/>
                  <a:uFillTx/>
                  <a:latin typeface="Helvetica Neue Medium"/>
                  <a:ea typeface="Helvetica Neue Medium"/>
                  <a:cs typeface="Helvetica Neue Medium"/>
                  <a:sym typeface="Helvetica Neue Medium"/>
                </a:endParaRPr>
              </a:p>
            </p:txBody>
          </p:sp>
        </mc:Choice>
        <mc:Fallback xmlns="">
          <p:sp>
            <p:nvSpPr>
              <p:cNvPr id="6" name="矩形: 圓角 5">
                <a:extLst>
                  <a:ext uri="{FF2B5EF4-FFF2-40B4-BE49-F238E27FC236}">
                    <a16:creationId xmlns:a16="http://schemas.microsoft.com/office/drawing/2014/main" id="{085B95B1-6A92-4356-943F-2BEC90E80363}"/>
                  </a:ext>
                </a:extLst>
              </p:cNvPr>
              <p:cNvSpPr>
                <a:spLocks noRot="1" noChangeAspect="1" noMove="1" noResize="1" noEditPoints="1" noAdjustHandles="1" noChangeArrowheads="1" noChangeShapeType="1" noTextEdit="1"/>
              </p:cNvSpPr>
              <p:nvPr/>
            </p:nvSpPr>
            <p:spPr>
              <a:xfrm>
                <a:off x="1571445" y="3480451"/>
                <a:ext cx="3080086" cy="590233"/>
              </a:xfrm>
              <a:prstGeom prst="roundRect">
                <a:avLst/>
              </a:prstGeom>
              <a:blipFill>
                <a:blip r:embed="rId2"/>
                <a:stretch>
                  <a:fillRect/>
                </a:stretch>
              </a:blipFill>
              <a:ln w="38100" cap="flat">
                <a:solidFill>
                  <a:srgbClr val="99DDC6"/>
                </a:solidFill>
                <a:miter lim="400000"/>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我們用的套件, 大家也習慣稱 tf.Keras。">
                <a:extLst>
                  <a:ext uri="{FF2B5EF4-FFF2-40B4-BE49-F238E27FC236}">
                    <a16:creationId xmlns:a16="http://schemas.microsoft.com/office/drawing/2014/main" xmlns="" id="{BBBFDDE5-7892-4D98-AC44-ECB7238E120A}"/>
                  </a:ext>
                </a:extLst>
              </p:cNvPr>
              <p:cNvSpPr txBox="1"/>
              <p:nvPr/>
            </p:nvSpPr>
            <p:spPr>
              <a:xfrm>
                <a:off x="1283350" y="4147011"/>
                <a:ext cx="3656275" cy="125226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14:m>
                  <m:oMath xmlns:m="http://schemas.openxmlformats.org/officeDocument/2006/math">
                    <m:sSub>
                      <m:sSubPr>
                        <m:ctrlPr>
                          <a:rPr lang="en-US" altLang="zh-TW" sz="2400" b="1" i="1" dirty="0" smtClean="0">
                            <a:latin typeface="Cambria Math"/>
                          </a:rPr>
                        </m:ctrlPr>
                      </m:sSubPr>
                      <m:e>
                        <m:r>
                          <a:rPr lang="en-US" altLang="zh-TW" sz="2400" b="1" i="1" dirty="0" smtClean="0">
                            <a:latin typeface="Cambria Math" panose="02040503050406030204" pitchFamily="18" charset="0"/>
                          </a:rPr>
                          <m:t>𝑓</m:t>
                        </m:r>
                      </m:e>
                      <m:sub>
                        <m:r>
                          <a:rPr lang="en-US" altLang="zh-TW" sz="2400" b="1" i="0" dirty="0" smtClean="0">
                            <a:latin typeface="Cambria Math" panose="02040503050406030204" pitchFamily="18" charset="0"/>
                          </a:rPr>
                          <m:t>1</m:t>
                        </m:r>
                      </m:sub>
                    </m:sSub>
                  </m:oMath>
                </a14:m>
                <a:r>
                  <a:rPr lang="en-US" altLang="zh-TW" sz="2400" b="1" dirty="0">
                    <a:latin typeface="微軟正黑體" pitchFamily="34" charset="-120"/>
                    <a:ea typeface="微軟正黑體" pitchFamily="34" charset="-120"/>
                  </a:rPr>
                  <a:t> </a:t>
                </a:r>
                <a:r>
                  <a:rPr lang="zh-TW" altLang="en-US" sz="2400" b="1" dirty="0">
                    <a:latin typeface="微軟正黑體" pitchFamily="34" charset="-120"/>
                    <a:ea typeface="微軟正黑體" pitchFamily="34" charset="-120"/>
                  </a:rPr>
                  <a:t>會將輸入資料</a:t>
                </a:r>
                <a:r>
                  <a:rPr lang="en-US" altLang="zh-TW" sz="2400" b="1" dirty="0">
                    <a:latin typeface="微軟正黑體" pitchFamily="34" charset="-120"/>
                    <a:ea typeface="微軟正黑體" pitchFamily="34" charset="-120"/>
                  </a:rPr>
                  <a:t>x </a:t>
                </a:r>
                <a:r>
                  <a:rPr lang="zh-TW" altLang="en-US" sz="2400" b="1" dirty="0">
                    <a:latin typeface="微軟正黑體" pitchFamily="34" charset="-120"/>
                    <a:ea typeface="微軟正黑體" pitchFamily="34" charset="-120"/>
                  </a:rPr>
                  <a:t>變成一個</a:t>
                </a:r>
                <a:r>
                  <a:rPr lang="en-US" altLang="zh-TW" sz="2400" b="1" dirty="0">
                    <a:latin typeface="微軟正黑體" pitchFamily="34" charset="-120"/>
                    <a:ea typeface="微軟正黑體" pitchFamily="34" charset="-120"/>
                  </a:rPr>
                  <a:t>100 </a:t>
                </a:r>
                <a:r>
                  <a:rPr lang="zh-TW" altLang="en-US" sz="2400" b="1" dirty="0">
                    <a:latin typeface="微軟正黑體" pitchFamily="34" charset="-120"/>
                    <a:ea typeface="微軟正黑體" pitchFamily="34" charset="-120"/>
                  </a:rPr>
                  <a:t>維的向量，我們在這邊叫它</a:t>
                </a:r>
                <a14:m>
                  <m:oMath xmlns:m="http://schemas.openxmlformats.org/officeDocument/2006/math">
                    <m:sSub>
                      <m:sSubPr>
                        <m:ctrlPr>
                          <a:rPr lang="en-US" altLang="zh-TW" sz="2400" b="1" i="1" dirty="0" smtClean="0">
                            <a:latin typeface="Cambria Math"/>
                          </a:rPr>
                        </m:ctrlPr>
                      </m:sSubPr>
                      <m:e>
                        <m:r>
                          <a:rPr lang="en-US" altLang="zh-TW" sz="2400" b="1" i="1" dirty="0" smtClean="0">
                            <a:latin typeface="Cambria Math" panose="02040503050406030204" pitchFamily="18" charset="0"/>
                          </a:rPr>
                          <m:t>h</m:t>
                        </m:r>
                      </m:e>
                      <m:sub>
                        <m:r>
                          <a:rPr lang="en-US" altLang="zh-TW" sz="2400" b="1" i="0" dirty="0" smtClean="0">
                            <a:latin typeface="Cambria Math" panose="02040503050406030204" pitchFamily="18" charset="0"/>
                          </a:rPr>
                          <m:t>1</m:t>
                        </m:r>
                      </m:sub>
                    </m:sSub>
                  </m:oMath>
                </a14:m>
                <a:r>
                  <a:rPr lang="zh-TW" altLang="en-US" sz="2400" b="1" dirty="0">
                    <a:latin typeface="微軟正黑體" pitchFamily="34" charset="-120"/>
                    <a:ea typeface="微軟正黑體" pitchFamily="34" charset="-120"/>
                  </a:rPr>
                  <a:t>，</a:t>
                </a:r>
                <a:endParaRPr lang="en-US" altLang="zh-TW" sz="2400" b="1" dirty="0">
                  <a:latin typeface="微軟正黑體" pitchFamily="34" charset="-120"/>
                  <a:ea typeface="微軟正黑體" pitchFamily="34" charset="-120"/>
                </a:endParaRPr>
              </a:p>
            </p:txBody>
          </p:sp>
        </mc:Choice>
        <mc:Fallback xmlns="">
          <p:sp>
            <p:nvSpPr>
              <p:cNvPr id="7" name="我們用的套件, 大家也習慣稱 tf.Keras。">
                <a:extLst>
                  <a:ext uri="{FF2B5EF4-FFF2-40B4-BE49-F238E27FC236}">
                    <a16:creationId xmlns="" xmlns:a16="http://schemas.microsoft.com/office/drawing/2014/main" xmlns:a14="http://schemas.microsoft.com/office/drawing/2010/main" id="{BBBFDDE5-7892-4D98-AC44-ECB7238E120A}"/>
                  </a:ext>
                </a:extLst>
              </p:cNvPr>
              <p:cNvSpPr txBox="1">
                <a:spLocks noRot="1" noChangeAspect="1" noMove="1" noResize="1" noEditPoints="1" noAdjustHandles="1" noChangeArrowheads="1" noChangeShapeType="1" noTextEdit="1"/>
              </p:cNvSpPr>
              <p:nvPr/>
            </p:nvSpPr>
            <p:spPr>
              <a:xfrm>
                <a:off x="1283350" y="4147011"/>
                <a:ext cx="3656275" cy="1252265"/>
              </a:xfrm>
              <a:prstGeom prst="rect">
                <a:avLst/>
              </a:prstGeom>
              <a:blipFill rotWithShape="1">
                <a:blip r:embed="rId3"/>
                <a:stretch>
                  <a:fillRect l="-2337" t="-971" r="-167" b="-8738"/>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圓角 10">
                <a:extLst>
                  <a:ext uri="{FF2B5EF4-FFF2-40B4-BE49-F238E27FC236}">
                    <a16:creationId xmlns:a16="http://schemas.microsoft.com/office/drawing/2014/main" xmlns="" id="{AE445360-888E-430C-B455-041B13676C5A}"/>
                  </a:ext>
                </a:extLst>
              </p:cNvPr>
              <p:cNvSpPr/>
              <p:nvPr/>
            </p:nvSpPr>
            <p:spPr>
              <a:xfrm>
                <a:off x="7363990" y="3480451"/>
                <a:ext cx="3080086" cy="590233"/>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14:m>
                  <m:oMathPara xmlns:m="http://schemas.openxmlformats.org/officeDocument/2006/math">
                    <m:oMathParaPr>
                      <m:jc m:val="centerGroup"/>
                    </m:oMathParaPr>
                    <m:oMath xmlns:m="http://schemas.openxmlformats.org/officeDocument/2006/math">
                      <m:r>
                        <m:rPr>
                          <m:sty m:val="p"/>
                        </m:rP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z</m:t>
                      </m:r>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m:t>
                      </m:r>
                      <m:sSub>
                        <m:sSubPr>
                          <m:ctrlPr>
                            <a:rPr kumimoji="0" lang="zh-TW" altLang="en-US" sz="2800" b="0" i="1" u="none" strike="noStrike" cap="none" spc="0" normalizeH="0" baseline="0" smtClean="0">
                              <a:ln>
                                <a:noFill/>
                              </a:ln>
                              <a:solidFill>
                                <a:schemeClr val="tx1"/>
                              </a:solidFill>
                              <a:effectLst/>
                              <a:uFillTx/>
                              <a:latin typeface="Cambria Math"/>
                              <a:sym typeface="Helvetica Neue Medium"/>
                            </a:rPr>
                          </m:ctrlPr>
                        </m:sSubPr>
                        <m:e>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𝑓</m:t>
                          </m:r>
                        </m:e>
                        <m:sub>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1</m:t>
                          </m:r>
                        </m:sub>
                      </m:sSub>
                      <m:d>
                        <m:dPr>
                          <m:ctrlPr>
                            <a:rPr kumimoji="0" lang="zh-TW" altLang="en-US" sz="2800" b="0" i="1" u="none" strike="noStrike" cap="none" spc="0" normalizeH="0" baseline="0" smtClean="0">
                              <a:ln>
                                <a:noFill/>
                              </a:ln>
                              <a:solidFill>
                                <a:schemeClr val="tx1"/>
                              </a:solidFill>
                              <a:effectLst/>
                              <a:uFillTx/>
                              <a:latin typeface="Cambria Math"/>
                              <a:sym typeface="Helvetica Neue Medium"/>
                            </a:rPr>
                          </m:ctrlPr>
                        </m:dPr>
                        <m:e>
                          <m:sSub>
                            <m:sSubPr>
                              <m:ctrlPr>
                                <a:rPr lang="zh-TW" altLang="en-US" sz="2800" i="1">
                                  <a:latin typeface="Cambria Math"/>
                                  <a:sym typeface="Helvetica Neue Medium"/>
                                </a:rPr>
                              </m:ctrlPr>
                            </m:sSubPr>
                            <m:e>
                              <m:r>
                                <a:rPr lang="zh-TW" altLang="en-US" sz="2800">
                                  <a:latin typeface="Cambria Math" panose="02040503050406030204" pitchFamily="18" charset="0"/>
                                  <a:sym typeface="Helvetica Neue Medium"/>
                                </a:rPr>
                                <m:t>h</m:t>
                              </m:r>
                            </m:e>
                            <m:sub>
                              <m:r>
                                <a:rPr lang="zh-TW" altLang="en-US" sz="2800">
                                  <a:latin typeface="Cambria Math" panose="02040503050406030204" pitchFamily="18" charset="0"/>
                                  <a:sym typeface="Helvetica Neue Medium"/>
                                </a:rPr>
                                <m:t>1</m:t>
                              </m:r>
                            </m:sub>
                          </m:sSub>
                        </m:e>
                      </m:d>
                    </m:oMath>
                  </m:oMathPara>
                </a14:m>
                <a:endParaRPr kumimoji="0" lang="zh-TW" altLang="en-US" sz="2800" b="0" i="0" u="none" strike="noStrike" cap="none" spc="0" normalizeH="0" baseline="0" dirty="0">
                  <a:ln>
                    <a:noFill/>
                  </a:ln>
                  <a:solidFill>
                    <a:schemeClr val="tx1"/>
                  </a:solidFill>
                  <a:effectLst/>
                  <a:uFillTx/>
                  <a:latin typeface="Helvetica Neue Medium"/>
                  <a:ea typeface="Helvetica Neue Medium"/>
                  <a:cs typeface="Helvetica Neue Medium"/>
                  <a:sym typeface="Helvetica Neue Medium"/>
                </a:endParaRPr>
              </a:p>
            </p:txBody>
          </p:sp>
        </mc:Choice>
        <mc:Fallback xmlns="">
          <p:sp>
            <p:nvSpPr>
              <p:cNvPr id="11" name="矩形: 圓角 10">
                <a:extLst>
                  <a:ext uri="{FF2B5EF4-FFF2-40B4-BE49-F238E27FC236}">
                    <a16:creationId xmlns:a16="http://schemas.microsoft.com/office/drawing/2014/main" id="{AE445360-888E-430C-B455-041B13676C5A}"/>
                  </a:ext>
                </a:extLst>
              </p:cNvPr>
              <p:cNvSpPr>
                <a:spLocks noRot="1" noChangeAspect="1" noMove="1" noResize="1" noEditPoints="1" noAdjustHandles="1" noChangeArrowheads="1" noChangeShapeType="1" noTextEdit="1"/>
              </p:cNvSpPr>
              <p:nvPr/>
            </p:nvSpPr>
            <p:spPr>
              <a:xfrm>
                <a:off x="7363990" y="3480451"/>
                <a:ext cx="3080086" cy="590233"/>
              </a:xfrm>
              <a:prstGeom prst="roundRect">
                <a:avLst/>
              </a:prstGeom>
              <a:blipFill>
                <a:blip r:embed="rId4"/>
                <a:stretch>
                  <a:fillRect/>
                </a:stretch>
              </a:blipFill>
              <a:ln w="38100" cap="flat">
                <a:solidFill>
                  <a:srgbClr val="99DDC6"/>
                </a:solidFill>
                <a:miter lim="400000"/>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我們用的套件, 大家也習慣稱 tf.Keras。">
                <a:extLst>
                  <a:ext uri="{FF2B5EF4-FFF2-40B4-BE49-F238E27FC236}">
                    <a16:creationId xmlns:a16="http://schemas.microsoft.com/office/drawing/2014/main" xmlns="" id="{D0AEECE7-7C50-4BCA-8D3F-4BBB074B9DBE}"/>
                  </a:ext>
                </a:extLst>
              </p:cNvPr>
              <p:cNvSpPr txBox="1"/>
              <p:nvPr/>
            </p:nvSpPr>
            <p:spPr>
              <a:xfrm>
                <a:off x="7075895" y="4147011"/>
                <a:ext cx="3656275" cy="125226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14:m>
                  <m:oMath xmlns:m="http://schemas.openxmlformats.org/officeDocument/2006/math">
                    <m:sSub>
                      <m:sSubPr>
                        <m:ctrlPr>
                          <a:rPr lang="en-US" altLang="zh-TW" sz="2400" b="1" i="1" dirty="0" smtClean="0">
                            <a:latin typeface="Cambria Math"/>
                          </a:rPr>
                        </m:ctrlPr>
                      </m:sSubPr>
                      <m:e>
                        <m:r>
                          <a:rPr lang="en-US" altLang="zh-TW" sz="2400" b="1" i="1" dirty="0" smtClean="0">
                            <a:latin typeface="Cambria Math" panose="02040503050406030204" pitchFamily="18" charset="0"/>
                          </a:rPr>
                          <m:t>𝑓</m:t>
                        </m:r>
                      </m:e>
                      <m:sub>
                        <m:r>
                          <a:rPr lang="en-US" altLang="zh-TW" sz="2400" b="1" i="1" dirty="0" smtClean="0">
                            <a:latin typeface="Cambria Math" panose="02040503050406030204" pitchFamily="18" charset="0"/>
                          </a:rPr>
                          <m:t>𝟐</m:t>
                        </m:r>
                      </m:sub>
                    </m:sSub>
                  </m:oMath>
                </a14:m>
                <a:r>
                  <a:rPr lang="en-US" altLang="zh-TW" sz="2400" b="1" dirty="0">
                    <a:latin typeface="微軟正黑體" pitchFamily="34" charset="-120"/>
                    <a:ea typeface="微軟正黑體" pitchFamily="34" charset="-120"/>
                  </a:rPr>
                  <a:t> </a:t>
                </a:r>
                <a:r>
                  <a:rPr lang="zh-TW" altLang="en-US" sz="2400" b="1" dirty="0">
                    <a:latin typeface="微軟正黑體" pitchFamily="34" charset="-120"/>
                    <a:ea typeface="微軟正黑體" pitchFamily="34" charset="-120"/>
                  </a:rPr>
                  <a:t>會把剛剛得到的</a:t>
                </a:r>
                <a14:m>
                  <m:oMath xmlns:m="http://schemas.openxmlformats.org/officeDocument/2006/math">
                    <m:sSub>
                      <m:sSubPr>
                        <m:ctrlPr>
                          <a:rPr lang="en-US" altLang="zh-TW" sz="2400" b="1" i="1" dirty="0">
                            <a:latin typeface="Cambria Math"/>
                          </a:rPr>
                        </m:ctrlPr>
                      </m:sSubPr>
                      <m:e>
                        <m:r>
                          <a:rPr lang="en-US" altLang="zh-TW" sz="2400" b="1" i="1" dirty="0" smtClean="0">
                            <a:latin typeface="Cambria Math" panose="02040503050406030204" pitchFamily="18" charset="0"/>
                          </a:rPr>
                          <m:t>𝒉</m:t>
                        </m:r>
                      </m:e>
                      <m:sub>
                        <m:r>
                          <a:rPr lang="en-US" altLang="zh-TW" sz="2400" b="1" i="1" dirty="0" smtClean="0">
                            <a:latin typeface="Cambria Math" panose="02040503050406030204" pitchFamily="18" charset="0"/>
                          </a:rPr>
                          <m:t>𝟏</m:t>
                        </m:r>
                      </m:sub>
                    </m:sSub>
                  </m:oMath>
                </a14:m>
                <a:r>
                  <a:rPr lang="en-US" altLang="zh-TW" sz="2400" b="1" dirty="0">
                    <a:latin typeface="微軟正黑體" pitchFamily="34" charset="-120"/>
                    <a:ea typeface="微軟正黑體" pitchFamily="34" charset="-120"/>
                  </a:rPr>
                  <a:t> </a:t>
                </a:r>
                <a:r>
                  <a:rPr lang="zh-TW" altLang="en-US" sz="2400" b="1" dirty="0">
                    <a:latin typeface="微軟正黑體" pitchFamily="34" charset="-120"/>
                    <a:ea typeface="微軟正黑體" pitchFamily="34" charset="-120"/>
                  </a:rPr>
                  <a:t>變成一個</a:t>
                </a:r>
                <a:r>
                  <a:rPr lang="en-US" altLang="zh-TW" sz="2400" b="1" dirty="0">
                    <a:latin typeface="微軟正黑體" pitchFamily="34" charset="-120"/>
                    <a:ea typeface="微軟正黑體" pitchFamily="34" charset="-120"/>
                  </a:rPr>
                  <a:t>2 </a:t>
                </a:r>
                <a:r>
                  <a:rPr lang="zh-TW" altLang="en-US" sz="2400" b="1" dirty="0">
                    <a:latin typeface="微軟正黑體" pitchFamily="34" charset="-120"/>
                    <a:ea typeface="微軟正黑體" pitchFamily="34" charset="-120"/>
                  </a:rPr>
                  <a:t>維的向量，我們在這邊叫它</a:t>
                </a:r>
                <a:r>
                  <a:rPr lang="en-US" altLang="zh-TW" sz="2400" b="1" dirty="0">
                    <a:latin typeface="微軟正黑體" pitchFamily="34" charset="-120"/>
                    <a:ea typeface="微軟正黑體" pitchFamily="34" charset="-120"/>
                  </a:rPr>
                  <a:t>z</a:t>
                </a:r>
                <a:r>
                  <a:rPr lang="zh-TW" altLang="en-US" sz="2400" b="1" dirty="0">
                    <a:latin typeface="微軟正黑體" pitchFamily="34" charset="-120"/>
                    <a:ea typeface="微軟正黑體" pitchFamily="34" charset="-120"/>
                  </a:rPr>
                  <a:t>，</a:t>
                </a:r>
                <a:endParaRPr lang="en-US" altLang="zh-TW" sz="2400" b="1" dirty="0">
                  <a:latin typeface="微軟正黑體" pitchFamily="34" charset="-120"/>
                  <a:ea typeface="微軟正黑體" pitchFamily="34" charset="-120"/>
                </a:endParaRPr>
              </a:p>
            </p:txBody>
          </p:sp>
        </mc:Choice>
        <mc:Fallback xmlns="">
          <p:sp>
            <p:nvSpPr>
              <p:cNvPr id="12" name="我們用的套件, 大家也習慣稱 tf.Keras。">
                <a:extLst>
                  <a:ext uri="{FF2B5EF4-FFF2-40B4-BE49-F238E27FC236}">
                    <a16:creationId xmlns="" xmlns:a16="http://schemas.microsoft.com/office/drawing/2014/main" xmlns:a14="http://schemas.microsoft.com/office/drawing/2010/main" id="{D0AEECE7-7C50-4BCA-8D3F-4BBB074B9DBE}"/>
                  </a:ext>
                </a:extLst>
              </p:cNvPr>
              <p:cNvSpPr txBox="1">
                <a:spLocks noRot="1" noChangeAspect="1" noMove="1" noResize="1" noEditPoints="1" noAdjustHandles="1" noChangeArrowheads="1" noChangeShapeType="1" noTextEdit="1"/>
              </p:cNvSpPr>
              <p:nvPr/>
            </p:nvSpPr>
            <p:spPr>
              <a:xfrm>
                <a:off x="7075895" y="4147011"/>
                <a:ext cx="3656275" cy="1252265"/>
              </a:xfrm>
              <a:prstGeom prst="rect">
                <a:avLst/>
              </a:prstGeom>
              <a:blipFill rotWithShape="1">
                <a:blip r:embed="rId5"/>
                <a:stretch>
                  <a:fillRect l="-2333" t="-971" b="-8738"/>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zh-TW" altLang="en-US">
                    <a:noFill/>
                  </a:rPr>
                  <a:t> </a:t>
                </a:r>
              </a:p>
            </p:txBody>
          </p:sp>
        </mc:Fallback>
      </mc:AlternateContent>
      <p:sp>
        <p:nvSpPr>
          <p:cNvPr id="4" name="橢圓 3">
            <a:extLst>
              <a:ext uri="{FF2B5EF4-FFF2-40B4-BE49-F238E27FC236}">
                <a16:creationId xmlns:a16="http://schemas.microsoft.com/office/drawing/2014/main" xmlns="" id="{73DC2E97-453C-4AAD-9948-10BB1A90413F}"/>
              </a:ext>
            </a:extLst>
          </p:cNvPr>
          <p:cNvSpPr/>
          <p:nvPr/>
        </p:nvSpPr>
        <p:spPr>
          <a:xfrm>
            <a:off x="2787487" y="2661031"/>
            <a:ext cx="648000" cy="648000"/>
          </a:xfrm>
          <a:prstGeom prst="ellipse">
            <a:avLst/>
          </a:prstGeom>
          <a:solidFill>
            <a:srgbClr val="99DDC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3200" b="1" i="0" u="none" strike="noStrike" cap="none" spc="0" normalizeH="0" baseline="0" dirty="0">
                <a:ln>
                  <a:noFill/>
                </a:ln>
                <a:solidFill>
                  <a:srgbClr val="0A6FB7"/>
                </a:solidFill>
                <a:effectLst/>
                <a:uFillTx/>
                <a:latin typeface="Helvetica Neue Medium"/>
                <a:ea typeface="Helvetica Neue Medium"/>
                <a:cs typeface="Helvetica Neue Medium"/>
                <a:sym typeface="Helvetica Neue Medium"/>
              </a:rPr>
              <a:t>1</a:t>
            </a:r>
            <a:endParaRPr kumimoji="0" lang="zh-TW" altLang="en-US" sz="3200" b="1" i="0" u="none" strike="noStrike" cap="none" spc="0" normalizeH="0" baseline="0" dirty="0">
              <a:ln>
                <a:noFill/>
              </a:ln>
              <a:solidFill>
                <a:srgbClr val="0A6FB7"/>
              </a:solidFill>
              <a:effectLst/>
              <a:uFillTx/>
              <a:latin typeface="Helvetica Neue Medium"/>
              <a:ea typeface="Helvetica Neue Medium"/>
              <a:cs typeface="Helvetica Neue Medium"/>
              <a:sym typeface="Helvetica Neue Medium"/>
            </a:endParaRPr>
          </a:p>
        </p:txBody>
      </p:sp>
      <p:sp>
        <p:nvSpPr>
          <p:cNvPr id="13" name="橢圓 12">
            <a:extLst>
              <a:ext uri="{FF2B5EF4-FFF2-40B4-BE49-F238E27FC236}">
                <a16:creationId xmlns:a16="http://schemas.microsoft.com/office/drawing/2014/main" xmlns="" id="{6B16A599-77D1-4DFA-960E-94AF12BD6F16}"/>
              </a:ext>
            </a:extLst>
          </p:cNvPr>
          <p:cNvSpPr/>
          <p:nvPr/>
        </p:nvSpPr>
        <p:spPr>
          <a:xfrm>
            <a:off x="8756513" y="2673011"/>
            <a:ext cx="648000" cy="648000"/>
          </a:xfrm>
          <a:prstGeom prst="ellipse">
            <a:avLst/>
          </a:prstGeom>
          <a:solidFill>
            <a:srgbClr val="99DDC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TW" sz="3200" b="1" i="0" u="none" strike="noStrike" cap="none" spc="0" normalizeH="0" baseline="0" dirty="0">
                <a:ln>
                  <a:noFill/>
                </a:ln>
                <a:solidFill>
                  <a:srgbClr val="0A6FB7"/>
                </a:solidFill>
                <a:effectLst/>
                <a:uFillTx/>
                <a:latin typeface="Helvetica Neue Medium"/>
                <a:ea typeface="Helvetica Neue Medium"/>
                <a:cs typeface="Helvetica Neue Medium"/>
                <a:sym typeface="Helvetica Neue Medium"/>
              </a:rPr>
              <a:t>2</a:t>
            </a:r>
            <a:endParaRPr kumimoji="0" lang="zh-TW" altLang="en-US" sz="3200" b="1" i="0" u="none" strike="noStrike" cap="none" spc="0" normalizeH="0" baseline="0" dirty="0">
              <a:ln>
                <a:noFill/>
              </a:ln>
              <a:solidFill>
                <a:srgbClr val="0A6FB7"/>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77919717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xmlns="" id="{71669B54-91C2-43DD-B767-D6BACACDBBD4}"/>
              </a:ext>
            </a:extLst>
          </p:cNvPr>
          <p:cNvSpPr>
            <a:spLocks noGrp="1"/>
          </p:cNvSpPr>
          <p:nvPr>
            <p:ph idx="1"/>
          </p:nvPr>
        </p:nvSpPr>
        <p:spPr/>
        <p:txBody>
          <a:bodyPr/>
          <a:lstStyle/>
          <a:p>
            <a:endParaRPr lang="zh-TW" altLang="en-US" dirty="0"/>
          </a:p>
        </p:txBody>
      </p:sp>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11</a:t>
            </a:fld>
            <a:endParaRPr kern="0" dirty="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en-US" altLang="zh-TW" dirty="0"/>
              <a:t>03</a:t>
            </a:r>
            <a:r>
              <a:rPr lang="zh-TW" altLang="en-US" dirty="0"/>
              <a:t> 自編碼器的實作範例 </a:t>
            </a:r>
            <a:r>
              <a:rPr lang="en-US" altLang="zh-TW" dirty="0"/>
              <a:t>- </a:t>
            </a:r>
            <a:r>
              <a:rPr lang="zh-TW" altLang="en-US" dirty="0"/>
              <a:t>建置模型</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輸入資料</a:t>
            </a:r>
            <a:r>
              <a:rPr lang="en-US" altLang="zh-TW" sz="2800" b="1" kern="0" dirty="0">
                <a:solidFill>
                  <a:schemeClr val="accent4">
                    <a:lumMod val="50000"/>
                  </a:schemeClr>
                </a:solidFill>
                <a:latin typeface="微軟正黑體" pitchFamily="34" charset="-120"/>
                <a:ea typeface="微軟正黑體" pitchFamily="34" charset="-120"/>
              </a:rPr>
              <a:t>x </a:t>
            </a:r>
            <a:r>
              <a:rPr lang="zh-TW" altLang="en-US" sz="2800" b="1" kern="0" dirty="0">
                <a:solidFill>
                  <a:schemeClr val="accent4">
                    <a:lumMod val="50000"/>
                  </a:schemeClr>
                </a:solidFill>
                <a:latin typeface="微軟正黑體" pitchFamily="34" charset="-120"/>
                <a:ea typeface="微軟正黑體" pitchFamily="34" charset="-120"/>
              </a:rPr>
              <a:t>在經過這四個函數後的長相</a:t>
            </a:r>
            <a:endParaRPr sz="2800" b="1" kern="0" dirty="0">
              <a:solidFill>
                <a:schemeClr val="accent4">
                  <a:lumMod val="50000"/>
                </a:schemeClr>
              </a:solidFill>
              <a:latin typeface="微軟正黑體" pitchFamily="34" charset="-120"/>
              <a:ea typeface="微軟正黑體" pitchFamily="34" charset="-120"/>
              <a:sym typeface="Microsoft Sans Serif"/>
            </a:endParaRPr>
          </a:p>
        </p:txBody>
      </p:sp>
      <mc:AlternateContent xmlns:mc="http://schemas.openxmlformats.org/markup-compatibility/2006" xmlns:a14="http://schemas.microsoft.com/office/drawing/2010/main">
        <mc:Choice Requires="a14">
          <p:sp>
            <p:nvSpPr>
              <p:cNvPr id="6" name="矩形: 圓角 5">
                <a:extLst>
                  <a:ext uri="{FF2B5EF4-FFF2-40B4-BE49-F238E27FC236}">
                    <a16:creationId xmlns:a16="http://schemas.microsoft.com/office/drawing/2014/main" xmlns="" id="{085B95B1-6A92-4356-943F-2BEC90E80363}"/>
                  </a:ext>
                </a:extLst>
              </p:cNvPr>
              <p:cNvSpPr/>
              <p:nvPr/>
            </p:nvSpPr>
            <p:spPr>
              <a:xfrm>
                <a:off x="1571445" y="3480451"/>
                <a:ext cx="3080086" cy="590233"/>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14:m>
                  <m:oMathPara xmlns:m="http://schemas.openxmlformats.org/officeDocument/2006/math">
                    <m:oMathParaPr>
                      <m:jc m:val="centerGroup"/>
                    </m:oMathParaPr>
                    <m:oMath xmlns:m="http://schemas.openxmlformats.org/officeDocument/2006/math">
                      <m:sSub>
                        <m:sSubPr>
                          <m:ctrlPr>
                            <a:rPr kumimoji="0" lang="zh-TW" altLang="en-US" sz="2800" b="0" i="1" u="none" strike="noStrike" cap="none" spc="0" normalizeH="0" baseline="0" smtClean="0">
                              <a:ln>
                                <a:noFill/>
                              </a:ln>
                              <a:solidFill>
                                <a:schemeClr val="tx1"/>
                              </a:solidFill>
                              <a:effectLst/>
                              <a:uFillTx/>
                              <a:latin typeface="Cambria Math"/>
                              <a:sym typeface="Helvetica Neue Medium"/>
                            </a:rPr>
                          </m:ctrlPr>
                        </m:sSubPr>
                        <m:e>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h</m:t>
                          </m:r>
                        </m:e>
                        <m:sub>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2</m:t>
                          </m:r>
                        </m:sub>
                      </m:sSub>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m:t>
                      </m:r>
                      <m:sSub>
                        <m:sSubPr>
                          <m:ctrlPr>
                            <a:rPr kumimoji="0" lang="zh-TW" altLang="en-US" sz="2800" b="0" i="1" u="none" strike="noStrike" cap="none" spc="0" normalizeH="0" baseline="0" smtClean="0">
                              <a:ln>
                                <a:noFill/>
                              </a:ln>
                              <a:solidFill>
                                <a:schemeClr val="tx1"/>
                              </a:solidFill>
                              <a:effectLst/>
                              <a:uFillTx/>
                              <a:latin typeface="Cambria Math"/>
                              <a:sym typeface="Helvetica Neue Medium"/>
                            </a:rPr>
                          </m:ctrlPr>
                        </m:sSubPr>
                        <m:e>
                          <m:r>
                            <m:rPr>
                              <m:sty m:val="p"/>
                            </m:rP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g</m:t>
                          </m:r>
                        </m:e>
                        <m:sub>
                          <m:r>
                            <a:rPr kumimoji="0" lang="zh-TW" altLang="en-US" sz="2800" b="0" i="0" u="none" strike="noStrike" cap="none" spc="0" normalizeH="0" baseline="0" smtClean="0">
                              <a:ln>
                                <a:noFill/>
                              </a:ln>
                              <a:solidFill>
                                <a:schemeClr val="tx1"/>
                              </a:solidFill>
                              <a:effectLst/>
                              <a:uFillTx/>
                              <a:latin typeface="Cambria Math" panose="02040503050406030204" pitchFamily="18" charset="0"/>
                              <a:sym typeface="Helvetica Neue Medium"/>
                            </a:rPr>
                            <m:t>1</m:t>
                          </m:r>
                        </m:sub>
                      </m:sSub>
                      <m:d>
                        <m:dPr>
                          <m:ctrlPr>
                            <a:rPr kumimoji="0" lang="zh-TW" altLang="en-US" sz="2800" b="0" i="1" u="none" strike="noStrike" cap="none" spc="0" normalizeH="0" baseline="0" smtClean="0">
                              <a:ln>
                                <a:noFill/>
                              </a:ln>
                              <a:solidFill>
                                <a:schemeClr val="tx1"/>
                              </a:solidFill>
                              <a:effectLst/>
                              <a:uFillTx/>
                              <a:latin typeface="Cambria Math"/>
                              <a:sym typeface="Helvetica Neue Medium"/>
                            </a:rPr>
                          </m:ctrlPr>
                        </m:dPr>
                        <m:e>
                          <m:sSub>
                            <m:sSubPr>
                              <m:ctrlPr>
                                <a:rPr lang="zh-TW" altLang="en-US" sz="2800" i="1">
                                  <a:latin typeface="Cambria Math"/>
                                  <a:sym typeface="Helvetica Neue Medium"/>
                                </a:rPr>
                              </m:ctrlPr>
                            </m:sSubPr>
                            <m:e>
                              <m:r>
                                <a:rPr lang="zh-TW" altLang="en-US" sz="2800">
                                  <a:latin typeface="Cambria Math" panose="02040503050406030204" pitchFamily="18" charset="0"/>
                                  <a:sym typeface="Helvetica Neue Medium"/>
                                </a:rPr>
                                <m:t>h</m:t>
                              </m:r>
                            </m:e>
                            <m:sub>
                              <m:r>
                                <a:rPr lang="en-US" altLang="zh-TW" sz="2800" b="0" i="1" smtClean="0">
                                  <a:latin typeface="Cambria Math" panose="02040503050406030204" pitchFamily="18" charset="0"/>
                                  <a:sym typeface="Helvetica Neue Medium"/>
                                </a:rPr>
                                <m:t>1</m:t>
                              </m:r>
                            </m:sub>
                          </m:sSub>
                        </m:e>
                      </m:d>
                    </m:oMath>
                  </m:oMathPara>
                </a14:m>
                <a:endParaRPr kumimoji="0" lang="zh-TW" altLang="en-US" sz="2800" b="0" i="0" u="none" strike="noStrike" cap="none" spc="0" normalizeH="0" baseline="0" dirty="0">
                  <a:ln>
                    <a:noFill/>
                  </a:ln>
                  <a:solidFill>
                    <a:schemeClr val="tx1"/>
                  </a:solidFill>
                  <a:effectLst/>
                  <a:uFillTx/>
                  <a:latin typeface="Helvetica Neue Medium"/>
                  <a:ea typeface="Helvetica Neue Medium"/>
                  <a:cs typeface="Helvetica Neue Medium"/>
                  <a:sym typeface="Helvetica Neue Medium"/>
                </a:endParaRPr>
              </a:p>
            </p:txBody>
          </p:sp>
        </mc:Choice>
        <mc:Fallback xmlns="">
          <p:sp>
            <p:nvSpPr>
              <p:cNvPr id="6" name="矩形: 圓角 5">
                <a:extLst>
                  <a:ext uri="{FF2B5EF4-FFF2-40B4-BE49-F238E27FC236}">
                    <a16:creationId xmlns:a16="http://schemas.microsoft.com/office/drawing/2014/main" id="{085B95B1-6A92-4356-943F-2BEC90E80363}"/>
                  </a:ext>
                </a:extLst>
              </p:cNvPr>
              <p:cNvSpPr>
                <a:spLocks noRot="1" noChangeAspect="1" noMove="1" noResize="1" noEditPoints="1" noAdjustHandles="1" noChangeArrowheads="1" noChangeShapeType="1" noTextEdit="1"/>
              </p:cNvSpPr>
              <p:nvPr/>
            </p:nvSpPr>
            <p:spPr>
              <a:xfrm>
                <a:off x="1571445" y="3480451"/>
                <a:ext cx="3080086" cy="590233"/>
              </a:xfrm>
              <a:prstGeom prst="roundRect">
                <a:avLst/>
              </a:prstGeom>
              <a:blipFill>
                <a:blip r:embed="rId2"/>
                <a:stretch>
                  <a:fillRect/>
                </a:stretch>
              </a:blipFill>
              <a:ln w="38100" cap="flat">
                <a:solidFill>
                  <a:srgbClr val="99DDC6"/>
                </a:solidFill>
                <a:miter lim="400000"/>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我們用的套件, 大家也習慣稱 tf.Keras。">
                <a:extLst>
                  <a:ext uri="{FF2B5EF4-FFF2-40B4-BE49-F238E27FC236}">
                    <a16:creationId xmlns:a16="http://schemas.microsoft.com/office/drawing/2014/main" xmlns="" id="{BBBFDDE5-7892-4D98-AC44-ECB7238E120A}"/>
                  </a:ext>
                </a:extLst>
              </p:cNvPr>
              <p:cNvSpPr txBox="1"/>
              <p:nvPr/>
            </p:nvSpPr>
            <p:spPr>
              <a:xfrm>
                <a:off x="1283350" y="4147011"/>
                <a:ext cx="3656275" cy="125226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14:m>
                  <m:oMath xmlns:m="http://schemas.openxmlformats.org/officeDocument/2006/math">
                    <m:sSub>
                      <m:sSubPr>
                        <m:ctrlPr>
                          <a:rPr lang="en-US" altLang="zh-TW" sz="2400" b="1" i="1" dirty="0" smtClean="0">
                            <a:latin typeface="Cambria Math"/>
                          </a:rPr>
                        </m:ctrlPr>
                      </m:sSubPr>
                      <m:e>
                        <m:r>
                          <a:rPr lang="en-US" altLang="zh-TW" sz="2400" b="1" i="1" dirty="0" smtClean="0">
                            <a:latin typeface="Cambria Math" panose="02040503050406030204" pitchFamily="18" charset="0"/>
                          </a:rPr>
                          <m:t>𝒈</m:t>
                        </m:r>
                      </m:e>
                      <m:sub>
                        <m:r>
                          <a:rPr lang="en-US" altLang="zh-TW" sz="2400" b="1" i="0" dirty="0" smtClean="0">
                            <a:latin typeface="Cambria Math" panose="02040503050406030204" pitchFamily="18" charset="0"/>
                          </a:rPr>
                          <m:t>1</m:t>
                        </m:r>
                      </m:sub>
                    </m:sSub>
                  </m:oMath>
                </a14:m>
                <a:r>
                  <a:rPr lang="en-US" altLang="zh-TW" sz="2400" b="1" dirty="0">
                    <a:latin typeface="微軟正黑體" pitchFamily="34" charset="-120"/>
                    <a:ea typeface="微軟正黑體" pitchFamily="34" charset="-120"/>
                  </a:rPr>
                  <a:t> </a:t>
                </a:r>
                <a:r>
                  <a:rPr lang="zh-TW" altLang="en-US" sz="2400" b="1" dirty="0">
                    <a:latin typeface="微軟正黑體" pitchFamily="34" charset="-120"/>
                    <a:ea typeface="微軟正黑體" pitchFamily="34" charset="-120"/>
                  </a:rPr>
                  <a:t>會把剛剛得到的</a:t>
                </a:r>
                <a:r>
                  <a:rPr lang="en-US" altLang="zh-TW" sz="2400" b="1" dirty="0">
                    <a:latin typeface="微軟正黑體" pitchFamily="34" charset="-120"/>
                    <a:ea typeface="微軟正黑體" pitchFamily="34" charset="-120"/>
                  </a:rPr>
                  <a:t>z </a:t>
                </a:r>
                <a:r>
                  <a:rPr lang="zh-TW" altLang="en-US" sz="2400" b="1" dirty="0">
                    <a:latin typeface="微軟正黑體" pitchFamily="34" charset="-120"/>
                    <a:ea typeface="微軟正黑體" pitchFamily="34" charset="-120"/>
                  </a:rPr>
                  <a:t>變成</a:t>
                </a:r>
                <a:r>
                  <a:rPr lang="en-US" altLang="zh-TW" sz="2400" b="1" dirty="0">
                    <a:latin typeface="微軟正黑體" pitchFamily="34" charset="-120"/>
                    <a:ea typeface="微軟正黑體" pitchFamily="34" charset="-120"/>
                  </a:rPr>
                  <a:t>100 </a:t>
                </a:r>
                <a:r>
                  <a:rPr lang="zh-TW" altLang="en-US" sz="2400" b="1" dirty="0">
                    <a:latin typeface="微軟正黑體" pitchFamily="34" charset="-120"/>
                    <a:ea typeface="微軟正黑體" pitchFamily="34" charset="-120"/>
                  </a:rPr>
                  <a:t>維的向量，我們在這邊叫它</a:t>
                </a:r>
                <a14:m>
                  <m:oMath xmlns:m="http://schemas.openxmlformats.org/officeDocument/2006/math">
                    <m:sSub>
                      <m:sSubPr>
                        <m:ctrlPr>
                          <a:rPr lang="en-US" altLang="zh-TW" sz="2400" b="1" i="1" dirty="0">
                            <a:latin typeface="Cambria Math"/>
                          </a:rPr>
                        </m:ctrlPr>
                      </m:sSubPr>
                      <m:e>
                        <m:r>
                          <a:rPr lang="en-US" altLang="zh-TW" sz="2400" b="1" i="1" dirty="0" smtClean="0">
                            <a:latin typeface="Cambria Math" panose="02040503050406030204" pitchFamily="18" charset="0"/>
                          </a:rPr>
                          <m:t>𝒉</m:t>
                        </m:r>
                      </m:e>
                      <m:sub>
                        <m:r>
                          <a:rPr lang="en-US" altLang="zh-TW" sz="2400" b="1" i="0" dirty="0" smtClean="0">
                            <a:latin typeface="Cambria Math" panose="02040503050406030204" pitchFamily="18" charset="0"/>
                          </a:rPr>
                          <m:t>𝟐</m:t>
                        </m:r>
                      </m:sub>
                    </m:sSub>
                  </m:oMath>
                </a14:m>
                <a:r>
                  <a:rPr lang="en-US" altLang="zh-TW" sz="2400" b="1" dirty="0">
                    <a:latin typeface="微軟正黑體" pitchFamily="34" charset="-120"/>
                    <a:ea typeface="微軟正黑體" pitchFamily="34" charset="-120"/>
                  </a:rPr>
                  <a:t> </a:t>
                </a:r>
              </a:p>
            </p:txBody>
          </p:sp>
        </mc:Choice>
        <mc:Fallback xmlns="">
          <p:sp>
            <p:nvSpPr>
              <p:cNvPr id="7" name="我們用的套件, 大家也習慣稱 tf.Keras。">
                <a:extLst>
                  <a:ext uri="{FF2B5EF4-FFF2-40B4-BE49-F238E27FC236}">
                    <a16:creationId xmlns="" xmlns:a16="http://schemas.microsoft.com/office/drawing/2014/main" xmlns:a14="http://schemas.microsoft.com/office/drawing/2010/main" id="{BBBFDDE5-7892-4D98-AC44-ECB7238E120A}"/>
                  </a:ext>
                </a:extLst>
              </p:cNvPr>
              <p:cNvSpPr txBox="1">
                <a:spLocks noRot="1" noChangeAspect="1" noMove="1" noResize="1" noEditPoints="1" noAdjustHandles="1" noChangeArrowheads="1" noChangeShapeType="1" noTextEdit="1"/>
              </p:cNvSpPr>
              <p:nvPr/>
            </p:nvSpPr>
            <p:spPr>
              <a:xfrm>
                <a:off x="1283350" y="4147011"/>
                <a:ext cx="3656275" cy="1252265"/>
              </a:xfrm>
              <a:prstGeom prst="rect">
                <a:avLst/>
              </a:prstGeom>
              <a:blipFill rotWithShape="1">
                <a:blip r:embed="rId3"/>
                <a:stretch>
                  <a:fillRect l="-2337" t="-971" r="-835" b="-8738"/>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圓角 10">
                <a:extLst>
                  <a:ext uri="{FF2B5EF4-FFF2-40B4-BE49-F238E27FC236}">
                    <a16:creationId xmlns:a16="http://schemas.microsoft.com/office/drawing/2014/main" xmlns="" id="{AE445360-888E-430C-B455-041B13676C5A}"/>
                  </a:ext>
                </a:extLst>
              </p:cNvPr>
              <p:cNvSpPr/>
              <p:nvPr/>
            </p:nvSpPr>
            <p:spPr>
              <a:xfrm>
                <a:off x="7363990" y="3480451"/>
                <a:ext cx="3080086" cy="590233"/>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14:m>
                  <m:oMathPara xmlns:m="http://schemas.openxmlformats.org/officeDocument/2006/math">
                    <m:oMathParaPr>
                      <m:jc m:val="centerGroup"/>
                    </m:oMathParaPr>
                    <m:oMath xmlns:m="http://schemas.openxmlformats.org/officeDocument/2006/math">
                      <m:acc>
                        <m:accPr>
                          <m:chr m:val="̂"/>
                          <m:ctrlPr>
                            <a:rPr kumimoji="0" lang="en-US" altLang="zh-TW" sz="2800" b="0" i="1" u="none" strike="noStrike" cap="none" spc="0" normalizeH="0" baseline="0" smtClean="0">
                              <a:ln>
                                <a:noFill/>
                              </a:ln>
                              <a:solidFill>
                                <a:schemeClr val="tx1"/>
                              </a:solidFill>
                              <a:effectLst/>
                              <a:uFillTx/>
                              <a:latin typeface="Cambria Math"/>
                              <a:sym typeface="Helvetica Neue Medium"/>
                            </a:rPr>
                          </m:ctrlPr>
                        </m:accPr>
                        <m:e>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𝑥</m:t>
                          </m:r>
                        </m:e>
                      </m:acc>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m:t>
                      </m:r>
                      <m:sSub>
                        <m:sSubPr>
                          <m:ctrlPr>
                            <a:rPr kumimoji="0" lang="en-US" altLang="zh-TW" sz="2800" b="0" i="1" u="none" strike="noStrike" cap="none" spc="0" normalizeH="0" baseline="0" smtClean="0">
                              <a:ln>
                                <a:noFill/>
                              </a:ln>
                              <a:solidFill>
                                <a:schemeClr val="tx1"/>
                              </a:solidFill>
                              <a:effectLst/>
                              <a:uFillTx/>
                              <a:latin typeface="Cambria Math"/>
                              <a:sym typeface="Helvetica Neue Medium"/>
                            </a:rPr>
                          </m:ctrlPr>
                        </m:sSubPr>
                        <m:e>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𝑔</m:t>
                          </m:r>
                        </m:e>
                        <m:sub>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2</m:t>
                          </m:r>
                        </m:sub>
                      </m:sSub>
                      <m:d>
                        <m:dPr>
                          <m:ctrlPr>
                            <a:rPr kumimoji="0" lang="en-US" altLang="zh-TW" sz="2800" b="0" i="1" u="none" strike="noStrike" cap="none" spc="0" normalizeH="0" baseline="0" smtClean="0">
                              <a:ln>
                                <a:noFill/>
                              </a:ln>
                              <a:solidFill>
                                <a:schemeClr val="tx1"/>
                              </a:solidFill>
                              <a:effectLst/>
                              <a:uFillTx/>
                              <a:latin typeface="Cambria Math"/>
                              <a:sym typeface="Helvetica Neue Medium"/>
                            </a:rPr>
                          </m:ctrlPr>
                        </m:dPr>
                        <m:e>
                          <m:sSub>
                            <m:sSubPr>
                              <m:ctrlPr>
                                <a:rPr kumimoji="0" lang="en-US" altLang="zh-TW" sz="2800" b="0" i="1" u="none" strike="noStrike" cap="none" spc="0" normalizeH="0" baseline="0" smtClean="0">
                                  <a:ln>
                                    <a:noFill/>
                                  </a:ln>
                                  <a:solidFill>
                                    <a:schemeClr val="tx1"/>
                                  </a:solidFill>
                                  <a:effectLst/>
                                  <a:uFillTx/>
                                  <a:latin typeface="Cambria Math"/>
                                  <a:sym typeface="Helvetica Neue Medium"/>
                                </a:rPr>
                              </m:ctrlPr>
                            </m:sSubPr>
                            <m:e>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h</m:t>
                              </m:r>
                            </m:e>
                            <m:sub>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2</m:t>
                              </m:r>
                            </m:sub>
                          </m:sSub>
                        </m:e>
                      </m:d>
                    </m:oMath>
                  </m:oMathPara>
                </a14:m>
                <a:endParaRPr kumimoji="0" lang="zh-TW" altLang="en-US" sz="2800" b="0" i="0" u="none" strike="noStrike" cap="none" spc="0" normalizeH="0" baseline="0" dirty="0">
                  <a:ln>
                    <a:noFill/>
                  </a:ln>
                  <a:solidFill>
                    <a:schemeClr val="tx1"/>
                  </a:solidFill>
                  <a:effectLst/>
                  <a:uFillTx/>
                  <a:latin typeface="Helvetica Neue Medium"/>
                  <a:ea typeface="Helvetica Neue Medium"/>
                  <a:cs typeface="Helvetica Neue Medium"/>
                  <a:sym typeface="Helvetica Neue Medium"/>
                </a:endParaRPr>
              </a:p>
            </p:txBody>
          </p:sp>
        </mc:Choice>
        <mc:Fallback xmlns="">
          <p:sp>
            <p:nvSpPr>
              <p:cNvPr id="11" name="矩形: 圓角 10">
                <a:extLst>
                  <a:ext uri="{FF2B5EF4-FFF2-40B4-BE49-F238E27FC236}">
                    <a16:creationId xmlns:a16="http://schemas.microsoft.com/office/drawing/2014/main" id="{AE445360-888E-430C-B455-041B13676C5A}"/>
                  </a:ext>
                </a:extLst>
              </p:cNvPr>
              <p:cNvSpPr>
                <a:spLocks noRot="1" noChangeAspect="1" noMove="1" noResize="1" noEditPoints="1" noAdjustHandles="1" noChangeArrowheads="1" noChangeShapeType="1" noTextEdit="1"/>
              </p:cNvSpPr>
              <p:nvPr/>
            </p:nvSpPr>
            <p:spPr>
              <a:xfrm>
                <a:off x="7363990" y="3480451"/>
                <a:ext cx="3080086" cy="590233"/>
              </a:xfrm>
              <a:prstGeom prst="roundRect">
                <a:avLst/>
              </a:prstGeom>
              <a:blipFill>
                <a:blip r:embed="rId4"/>
                <a:stretch>
                  <a:fillRect/>
                </a:stretch>
              </a:blipFill>
              <a:ln w="38100" cap="flat">
                <a:solidFill>
                  <a:srgbClr val="99DDC6"/>
                </a:solidFill>
                <a:miter lim="400000"/>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我們用的套件, 大家也習慣稱 tf.Keras。">
                <a:extLst>
                  <a:ext uri="{FF2B5EF4-FFF2-40B4-BE49-F238E27FC236}">
                    <a16:creationId xmlns:a16="http://schemas.microsoft.com/office/drawing/2014/main" xmlns="" id="{D0AEECE7-7C50-4BCA-8D3F-4BBB074B9DBE}"/>
                  </a:ext>
                </a:extLst>
              </p:cNvPr>
              <p:cNvSpPr txBox="1"/>
              <p:nvPr/>
            </p:nvSpPr>
            <p:spPr>
              <a:xfrm>
                <a:off x="7075895" y="4121203"/>
                <a:ext cx="3656275" cy="167321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藉由</a:t>
                </a:r>
                <a14:m>
                  <m:oMath xmlns:m="http://schemas.openxmlformats.org/officeDocument/2006/math">
                    <m:sSub>
                      <m:sSubPr>
                        <m:ctrlPr>
                          <a:rPr lang="en-US" altLang="zh-TW" sz="2400" b="1" i="1" dirty="0">
                            <a:latin typeface="Cambria Math"/>
                          </a:rPr>
                        </m:ctrlPr>
                      </m:sSubPr>
                      <m:e>
                        <m:r>
                          <a:rPr lang="en-US" altLang="zh-TW" sz="2400" b="1" i="1" dirty="0">
                            <a:latin typeface="Cambria Math" panose="02040503050406030204" pitchFamily="18" charset="0"/>
                          </a:rPr>
                          <m:t>𝒈</m:t>
                        </m:r>
                      </m:e>
                      <m:sub>
                        <m:r>
                          <a:rPr lang="en-US" altLang="zh-TW" sz="2400" b="1" i="0" dirty="0" smtClean="0">
                            <a:latin typeface="Cambria Math" panose="02040503050406030204" pitchFamily="18" charset="0"/>
                          </a:rPr>
                          <m:t>𝟐</m:t>
                        </m:r>
                      </m:sub>
                    </m:sSub>
                  </m:oMath>
                </a14:m>
                <a:r>
                  <a:rPr lang="en-US" altLang="zh-TW" sz="2400" b="1" dirty="0">
                    <a:latin typeface="微軟正黑體" pitchFamily="34" charset="-120"/>
                    <a:ea typeface="微軟正黑體" pitchFamily="34" charset="-120"/>
                  </a:rPr>
                  <a:t> </a:t>
                </a:r>
                <a:r>
                  <a:rPr lang="zh-TW" altLang="en-US" sz="2400" b="1" dirty="0">
                    <a:latin typeface="微軟正黑體" pitchFamily="34" charset="-120"/>
                    <a:ea typeface="微軟正黑體" pitchFamily="34" charset="-120"/>
                  </a:rPr>
                  <a:t>會把</a:t>
                </a:r>
                <a14:m>
                  <m:oMath xmlns:m="http://schemas.openxmlformats.org/officeDocument/2006/math">
                    <m:sSub>
                      <m:sSubPr>
                        <m:ctrlPr>
                          <a:rPr lang="en-US" altLang="zh-TW" sz="2400" b="1" i="1" dirty="0">
                            <a:latin typeface="Cambria Math"/>
                          </a:rPr>
                        </m:ctrlPr>
                      </m:sSubPr>
                      <m:e>
                        <m:r>
                          <a:rPr lang="en-US" altLang="zh-TW" sz="2400" b="1" i="1" dirty="0" smtClean="0">
                            <a:latin typeface="Cambria Math" panose="02040503050406030204" pitchFamily="18" charset="0"/>
                          </a:rPr>
                          <m:t>𝒉</m:t>
                        </m:r>
                      </m:e>
                      <m:sub>
                        <m:r>
                          <a:rPr lang="en-US" altLang="zh-TW" sz="2400" b="1" i="1" dirty="0" smtClean="0">
                            <a:latin typeface="Cambria Math" panose="02040503050406030204" pitchFamily="18" charset="0"/>
                          </a:rPr>
                          <m:t>𝟐</m:t>
                        </m:r>
                      </m:sub>
                    </m:sSub>
                  </m:oMath>
                </a14:m>
                <a:r>
                  <a:rPr lang="en-US" altLang="zh-TW" sz="2400" b="1" dirty="0">
                    <a:latin typeface="微軟正黑體" pitchFamily="34" charset="-120"/>
                    <a:ea typeface="微軟正黑體" pitchFamily="34" charset="-120"/>
                  </a:rPr>
                  <a:t> </a:t>
                </a:r>
                <a:r>
                  <a:rPr lang="zh-TW" altLang="en-US" sz="2400" b="1" dirty="0">
                    <a:latin typeface="微軟正黑體" pitchFamily="34" charset="-120"/>
                    <a:ea typeface="微軟正黑體" pitchFamily="34" charset="-120"/>
                  </a:rPr>
                  <a:t>變成</a:t>
                </a:r>
                <a:r>
                  <a:rPr lang="en-US" altLang="zh-TW" sz="2400" b="1" dirty="0">
                    <a:latin typeface="微軟正黑體" pitchFamily="34" charset="-120"/>
                    <a:ea typeface="微軟正黑體" pitchFamily="34" charset="-120"/>
                  </a:rPr>
                  <a:t>784 </a:t>
                </a:r>
                <a:r>
                  <a:rPr lang="zh-TW" altLang="en-US" sz="2400" b="1" dirty="0">
                    <a:latin typeface="微軟正黑體" pitchFamily="34" charset="-120"/>
                    <a:ea typeface="微軟正黑體" pitchFamily="34" charset="-120"/>
                  </a:rPr>
                  <a:t>維的向量，我們在這邊叫它</a:t>
                </a:r>
                <a14:m>
                  <m:oMath xmlns:m="http://schemas.openxmlformats.org/officeDocument/2006/math">
                    <m:acc>
                      <m:accPr>
                        <m:chr m:val="̂"/>
                        <m:ctrlPr>
                          <a:rPr lang="en-US" altLang="zh-TW" sz="2400" b="1" i="1">
                            <a:latin typeface="Cambria Math"/>
                            <a:sym typeface="Helvetica Neue Medium"/>
                          </a:rPr>
                        </m:ctrlPr>
                      </m:accPr>
                      <m:e>
                        <m:r>
                          <a:rPr lang="en-US" altLang="zh-TW" sz="2400" b="1" i="1">
                            <a:latin typeface="Cambria Math" panose="02040503050406030204" pitchFamily="18" charset="0"/>
                            <a:sym typeface="Helvetica Neue Medium"/>
                          </a:rPr>
                          <m:t>𝒙</m:t>
                        </m:r>
                      </m:e>
                    </m:acc>
                    <m:r>
                      <a:rPr lang="en-US" altLang="zh-TW" sz="2400" b="1" i="1">
                        <a:latin typeface="Cambria Math" panose="02040503050406030204" pitchFamily="18" charset="0"/>
                        <a:sym typeface="Helvetica Neue Medium"/>
                      </a:rPr>
                      <m:t> </m:t>
                    </m:r>
                  </m:oMath>
                </a14:m>
                <a:r>
                  <a:rPr lang="zh-TW" altLang="en-US" sz="2400" b="1" dirty="0">
                    <a:latin typeface="微軟正黑體" pitchFamily="34" charset="-120"/>
                    <a:ea typeface="微軟正黑體" pitchFamily="34" charset="-120"/>
                  </a:rPr>
                  <a:t>，代表它是輸入資料</a:t>
                </a:r>
                <a:r>
                  <a:rPr lang="en-US" altLang="zh-TW" sz="2400" b="1" dirty="0">
                    <a:latin typeface="微軟正黑體" pitchFamily="34" charset="-120"/>
                    <a:ea typeface="微軟正黑體" pitchFamily="34" charset="-120"/>
                  </a:rPr>
                  <a:t>x </a:t>
                </a:r>
                <a:r>
                  <a:rPr lang="zh-TW" altLang="en-US" sz="2400" b="1" dirty="0">
                    <a:latin typeface="微軟正黑體" pitchFamily="34" charset="-120"/>
                    <a:ea typeface="微軟正黑體" pitchFamily="34" charset="-120"/>
                  </a:rPr>
                  <a:t>的還原版本</a:t>
                </a:r>
                <a:endParaRPr lang="en-US" altLang="zh-TW" sz="2400" b="1" dirty="0">
                  <a:latin typeface="微軟正黑體" pitchFamily="34" charset="-120"/>
                  <a:ea typeface="微軟正黑體" pitchFamily="34" charset="-120"/>
                </a:endParaRPr>
              </a:p>
            </p:txBody>
          </p:sp>
        </mc:Choice>
        <mc:Fallback xmlns="">
          <p:sp>
            <p:nvSpPr>
              <p:cNvPr id="12" name="我們用的套件, 大家也習慣稱 tf.Keras。">
                <a:extLst>
                  <a:ext uri="{FF2B5EF4-FFF2-40B4-BE49-F238E27FC236}">
                    <a16:creationId xmlns="" xmlns:a16="http://schemas.microsoft.com/office/drawing/2014/main" xmlns:a14="http://schemas.microsoft.com/office/drawing/2010/main" id="{D0AEECE7-7C50-4BCA-8D3F-4BBB074B9DBE}"/>
                  </a:ext>
                </a:extLst>
              </p:cNvPr>
              <p:cNvSpPr txBox="1">
                <a:spLocks noRot="1" noChangeAspect="1" noMove="1" noResize="1" noEditPoints="1" noAdjustHandles="1" noChangeArrowheads="1" noChangeShapeType="1" noTextEdit="1"/>
              </p:cNvSpPr>
              <p:nvPr/>
            </p:nvSpPr>
            <p:spPr>
              <a:xfrm>
                <a:off x="7075895" y="4121203"/>
                <a:ext cx="3656275" cy="1673214"/>
              </a:xfrm>
              <a:prstGeom prst="rect">
                <a:avLst/>
              </a:prstGeom>
              <a:blipFill rotWithShape="1">
                <a:blip r:embed="rId5"/>
                <a:stretch>
                  <a:fillRect l="-2333" b="-5091"/>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zh-TW" altLang="en-US">
                    <a:noFill/>
                  </a:rPr>
                  <a:t> </a:t>
                </a:r>
              </a:p>
            </p:txBody>
          </p:sp>
        </mc:Fallback>
      </mc:AlternateContent>
      <p:sp>
        <p:nvSpPr>
          <p:cNvPr id="4" name="橢圓 3">
            <a:extLst>
              <a:ext uri="{FF2B5EF4-FFF2-40B4-BE49-F238E27FC236}">
                <a16:creationId xmlns:a16="http://schemas.microsoft.com/office/drawing/2014/main" xmlns="" id="{73DC2E97-453C-4AAD-9948-10BB1A90413F}"/>
              </a:ext>
            </a:extLst>
          </p:cNvPr>
          <p:cNvSpPr/>
          <p:nvPr/>
        </p:nvSpPr>
        <p:spPr>
          <a:xfrm>
            <a:off x="2707276" y="2649051"/>
            <a:ext cx="648000" cy="648000"/>
          </a:xfrm>
          <a:prstGeom prst="ellipse">
            <a:avLst/>
          </a:prstGeom>
          <a:solidFill>
            <a:srgbClr val="99DDC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TW" sz="3200" b="1" dirty="0">
                <a:solidFill>
                  <a:srgbClr val="0A6FB7"/>
                </a:solidFill>
                <a:latin typeface="Helvetica Neue Medium"/>
                <a:ea typeface="Helvetica Neue Medium"/>
                <a:cs typeface="Helvetica Neue Medium"/>
                <a:sym typeface="Helvetica Neue Medium"/>
              </a:rPr>
              <a:t>3</a:t>
            </a:r>
            <a:endParaRPr kumimoji="0" lang="zh-TW" altLang="en-US" sz="3200" b="1" i="0" u="none" strike="noStrike" cap="none" spc="0" normalizeH="0" baseline="0" dirty="0">
              <a:ln>
                <a:noFill/>
              </a:ln>
              <a:solidFill>
                <a:srgbClr val="0A6FB7"/>
              </a:solidFill>
              <a:effectLst/>
              <a:uFillTx/>
              <a:latin typeface="Helvetica Neue Medium"/>
              <a:ea typeface="Helvetica Neue Medium"/>
              <a:cs typeface="Helvetica Neue Medium"/>
              <a:sym typeface="Helvetica Neue Medium"/>
            </a:endParaRPr>
          </a:p>
        </p:txBody>
      </p:sp>
      <p:sp>
        <p:nvSpPr>
          <p:cNvPr id="13" name="橢圓 12">
            <a:extLst>
              <a:ext uri="{FF2B5EF4-FFF2-40B4-BE49-F238E27FC236}">
                <a16:creationId xmlns:a16="http://schemas.microsoft.com/office/drawing/2014/main" xmlns="" id="{6B16A599-77D1-4DFA-960E-94AF12BD6F16}"/>
              </a:ext>
            </a:extLst>
          </p:cNvPr>
          <p:cNvSpPr/>
          <p:nvPr/>
        </p:nvSpPr>
        <p:spPr>
          <a:xfrm>
            <a:off x="8676302" y="2661031"/>
            <a:ext cx="648000" cy="648000"/>
          </a:xfrm>
          <a:prstGeom prst="ellipse">
            <a:avLst/>
          </a:prstGeom>
          <a:solidFill>
            <a:srgbClr val="99DDC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TW" sz="3200" b="1" dirty="0">
                <a:solidFill>
                  <a:srgbClr val="0A6FB7"/>
                </a:solidFill>
                <a:latin typeface="Helvetica Neue Medium"/>
                <a:ea typeface="Helvetica Neue Medium"/>
                <a:cs typeface="Helvetica Neue Medium"/>
                <a:sym typeface="Helvetica Neue Medium"/>
              </a:rPr>
              <a:t>4</a:t>
            </a:r>
            <a:endParaRPr kumimoji="0" lang="zh-TW" altLang="en-US" sz="3200" b="1" i="0" u="none" strike="noStrike" cap="none" spc="0" normalizeH="0" baseline="0" dirty="0">
              <a:ln>
                <a:noFill/>
              </a:ln>
              <a:solidFill>
                <a:srgbClr val="0A6FB7"/>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1297702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12</a:t>
            </a:fld>
            <a:endParaRPr kern="0" dirty="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t>03</a:t>
            </a:r>
            <a:r>
              <a:rPr lang="zh-TW" altLang="en-US" dirty="0"/>
              <a:t> 自編碼器的實作範例 </a:t>
            </a:r>
            <a:r>
              <a:rPr lang="en-US" altLang="zh-TW" dirty="0"/>
              <a:t>- </a:t>
            </a:r>
            <a:r>
              <a:rPr lang="zh-TW" altLang="en-US" dirty="0"/>
              <a:t>建置模型</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用</a:t>
            </a:r>
            <a:r>
              <a:rPr lang="en-US" altLang="zh-TW" sz="2800" b="1" kern="0" dirty="0">
                <a:solidFill>
                  <a:schemeClr val="accent4">
                    <a:lumMod val="50000"/>
                  </a:schemeClr>
                </a:solidFill>
                <a:latin typeface="微軟正黑體" pitchFamily="34" charset="-120"/>
                <a:ea typeface="微軟正黑體" pitchFamily="34" charset="-120"/>
              </a:rPr>
              <a:t>Functional API </a:t>
            </a:r>
            <a:r>
              <a:rPr lang="zh-TW" altLang="en-US" sz="2800" b="1" kern="0" dirty="0">
                <a:solidFill>
                  <a:schemeClr val="accent4">
                    <a:lumMod val="50000"/>
                  </a:schemeClr>
                </a:solidFill>
                <a:latin typeface="微軟正黑體" pitchFamily="34" charset="-120"/>
                <a:ea typeface="微軟正黑體" pitchFamily="34" charset="-120"/>
              </a:rPr>
              <a:t>的方式來建立自編碼器模型</a:t>
            </a:r>
            <a:endParaRPr sz="2800" b="1" kern="0" dirty="0">
              <a:solidFill>
                <a:schemeClr val="accent4">
                  <a:lumMod val="50000"/>
                </a:schemeClr>
              </a:solidFill>
              <a:latin typeface="微軟正黑體" pitchFamily="34" charset="-120"/>
              <a:ea typeface="微軟正黑體" pitchFamily="34" charset="-120"/>
              <a:sym typeface="Microsoft Sans Serif"/>
            </a:endParaRPr>
          </a:p>
        </p:txBody>
      </p:sp>
      <p:pic>
        <p:nvPicPr>
          <p:cNvPr id="3" name="圖片 2">
            <a:extLst>
              <a:ext uri="{FF2B5EF4-FFF2-40B4-BE49-F238E27FC236}">
                <a16:creationId xmlns:a16="http://schemas.microsoft.com/office/drawing/2014/main" xmlns="" id="{B52E58AA-5F85-4B7C-9E51-B381E387F724}"/>
              </a:ext>
            </a:extLst>
          </p:cNvPr>
          <p:cNvPicPr>
            <a:picLocks noChangeAspect="1"/>
          </p:cNvPicPr>
          <p:nvPr/>
        </p:nvPicPr>
        <p:blipFill>
          <a:blip r:embed="rId2"/>
          <a:stretch>
            <a:fillRect/>
          </a:stretch>
        </p:blipFill>
        <p:spPr>
          <a:xfrm>
            <a:off x="858269" y="2909638"/>
            <a:ext cx="10355163" cy="700131"/>
          </a:xfrm>
          <a:prstGeom prst="rect">
            <a:avLst/>
          </a:prstGeom>
        </p:spPr>
      </p:pic>
      <p:pic>
        <p:nvPicPr>
          <p:cNvPr id="4" name="圖片 3">
            <a:extLst>
              <a:ext uri="{FF2B5EF4-FFF2-40B4-BE49-F238E27FC236}">
                <a16:creationId xmlns:a16="http://schemas.microsoft.com/office/drawing/2014/main" xmlns="" id="{7658F1C2-AAB5-4DC7-A6E7-BC2969420125}"/>
              </a:ext>
            </a:extLst>
          </p:cNvPr>
          <p:cNvPicPr>
            <a:picLocks noChangeAspect="1"/>
          </p:cNvPicPr>
          <p:nvPr/>
        </p:nvPicPr>
        <p:blipFill>
          <a:blip r:embed="rId3"/>
          <a:stretch>
            <a:fillRect/>
          </a:stretch>
        </p:blipFill>
        <p:spPr>
          <a:xfrm>
            <a:off x="858268" y="4284702"/>
            <a:ext cx="10355163" cy="1487420"/>
          </a:xfrm>
          <a:prstGeom prst="rect">
            <a:avLst/>
          </a:prstGeom>
        </p:spPr>
      </p:pic>
      <p:sp>
        <p:nvSpPr>
          <p:cNvPr id="11" name="我們用的套件, 大家也習慣稱 tf.Keras。">
            <a:extLst>
              <a:ext uri="{FF2B5EF4-FFF2-40B4-BE49-F238E27FC236}">
                <a16:creationId xmlns:a16="http://schemas.microsoft.com/office/drawing/2014/main" xmlns="" id="{F8CFEB3F-1874-4773-B0D9-4E0AB64DECA0}"/>
              </a:ext>
            </a:extLst>
          </p:cNvPr>
          <p:cNvSpPr txBox="1"/>
          <p:nvPr/>
        </p:nvSpPr>
        <p:spPr>
          <a:xfrm>
            <a:off x="653414" y="2491505"/>
            <a:ext cx="1051939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設輸入格式為 </a:t>
            </a:r>
            <a:r>
              <a:rPr lang="en-US" altLang="zh-TW" sz="2400" b="1" dirty="0">
                <a:latin typeface="微軟正黑體" pitchFamily="34" charset="-120"/>
                <a:ea typeface="微軟正黑體" pitchFamily="34" charset="-120"/>
              </a:rPr>
              <a:t>784 </a:t>
            </a:r>
            <a:r>
              <a:rPr lang="zh-TW" altLang="en-US" sz="2400" b="1" dirty="0">
                <a:latin typeface="微軟正黑體" pitchFamily="34" charset="-120"/>
                <a:ea typeface="微軟正黑體" pitchFamily="34" charset="-120"/>
              </a:rPr>
              <a:t>維的向量</a:t>
            </a:r>
            <a:endParaRPr lang="en-US" altLang="zh-TW" sz="2400" b="1" dirty="0">
              <a:latin typeface="微軟正黑體" pitchFamily="34" charset="-120"/>
              <a:ea typeface="微軟正黑體" pitchFamily="34" charset="-120"/>
            </a:endParaRPr>
          </a:p>
        </p:txBody>
      </p:sp>
      <p:sp>
        <p:nvSpPr>
          <p:cNvPr id="12" name="我們用的套件, 大家也習慣稱 tf.Keras。">
            <a:extLst>
              <a:ext uri="{FF2B5EF4-FFF2-40B4-BE49-F238E27FC236}">
                <a16:creationId xmlns:a16="http://schemas.microsoft.com/office/drawing/2014/main" xmlns="" id="{616E0A92-E4C6-4416-AA3B-47A65717BB0B}"/>
              </a:ext>
            </a:extLst>
          </p:cNvPr>
          <p:cNvSpPr txBox="1"/>
          <p:nvPr/>
        </p:nvSpPr>
        <p:spPr>
          <a:xfrm>
            <a:off x="653414" y="3771101"/>
            <a:ext cx="1051939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四個神經網路層代表的四個函數</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81430630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13</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03</a:t>
            </a:r>
            <a:r>
              <a:rPr lang="zh-TW" altLang="en-US" dirty="0">
                <a:latin typeface="微軟正黑體" pitchFamily="34" charset="-120"/>
                <a:ea typeface="微軟正黑體" pitchFamily="34" charset="-120"/>
              </a:rPr>
              <a:t> 自編碼器的實作範例 </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建置模型</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用</a:t>
            </a:r>
            <a:r>
              <a:rPr lang="en-US" altLang="zh-TW" sz="2800" b="1" kern="0" dirty="0">
                <a:solidFill>
                  <a:schemeClr val="accent4">
                    <a:lumMod val="50000"/>
                  </a:schemeClr>
                </a:solidFill>
                <a:latin typeface="微軟正黑體" pitchFamily="34" charset="-120"/>
                <a:ea typeface="微軟正黑體" pitchFamily="34" charset="-120"/>
              </a:rPr>
              <a:t>Functional API </a:t>
            </a:r>
            <a:r>
              <a:rPr lang="zh-TW" altLang="en-US" sz="2800" b="1" kern="0" dirty="0">
                <a:solidFill>
                  <a:schemeClr val="accent4">
                    <a:lumMod val="50000"/>
                  </a:schemeClr>
                </a:solidFill>
                <a:latin typeface="微軟正黑體" pitchFamily="34" charset="-120"/>
                <a:ea typeface="微軟正黑體" pitchFamily="34" charset="-120"/>
              </a:rPr>
              <a:t>的方式來建立自編碼器模型</a:t>
            </a:r>
            <a:endParaRPr sz="2800" b="1" kern="0" dirty="0">
              <a:solidFill>
                <a:schemeClr val="accent4">
                  <a:lumMod val="50000"/>
                </a:schemeClr>
              </a:solidFill>
              <a:latin typeface="微軟正黑體" pitchFamily="34" charset="-120"/>
              <a:ea typeface="微軟正黑體" pitchFamily="34" charset="-120"/>
              <a:sym typeface="Microsoft Sans Serif"/>
            </a:endParaRPr>
          </a:p>
        </p:txBody>
      </p:sp>
      <p:pic>
        <p:nvPicPr>
          <p:cNvPr id="5" name="圖片 4">
            <a:extLst>
              <a:ext uri="{FF2B5EF4-FFF2-40B4-BE49-F238E27FC236}">
                <a16:creationId xmlns:a16="http://schemas.microsoft.com/office/drawing/2014/main" xmlns="" id="{889C7D5D-E9F2-4DCB-824E-216407CF3C76}"/>
              </a:ext>
            </a:extLst>
          </p:cNvPr>
          <p:cNvPicPr>
            <a:picLocks noChangeAspect="1"/>
          </p:cNvPicPr>
          <p:nvPr/>
        </p:nvPicPr>
        <p:blipFill>
          <a:blip r:embed="rId2"/>
          <a:stretch>
            <a:fillRect/>
          </a:stretch>
        </p:blipFill>
        <p:spPr>
          <a:xfrm>
            <a:off x="560280" y="2918919"/>
            <a:ext cx="10621029" cy="1533764"/>
          </a:xfrm>
          <a:prstGeom prst="rect">
            <a:avLst/>
          </a:prstGeom>
        </p:spPr>
      </p:pic>
      <p:pic>
        <p:nvPicPr>
          <p:cNvPr id="6" name="圖片 5">
            <a:extLst>
              <a:ext uri="{FF2B5EF4-FFF2-40B4-BE49-F238E27FC236}">
                <a16:creationId xmlns:a16="http://schemas.microsoft.com/office/drawing/2014/main" xmlns="" id="{03FE3F32-A23A-4949-B8FC-E86645F48D08}"/>
              </a:ext>
            </a:extLst>
          </p:cNvPr>
          <p:cNvPicPr>
            <a:picLocks noChangeAspect="1"/>
          </p:cNvPicPr>
          <p:nvPr/>
        </p:nvPicPr>
        <p:blipFill>
          <a:blip r:embed="rId3"/>
          <a:stretch>
            <a:fillRect/>
          </a:stretch>
        </p:blipFill>
        <p:spPr>
          <a:xfrm>
            <a:off x="560280" y="5092723"/>
            <a:ext cx="10621029" cy="636336"/>
          </a:xfrm>
          <a:prstGeom prst="rect">
            <a:avLst/>
          </a:prstGeom>
        </p:spPr>
      </p:pic>
      <p:sp>
        <p:nvSpPr>
          <p:cNvPr id="12" name="我們用的套件, 大家也習慣稱 tf.Keras。">
            <a:extLst>
              <a:ext uri="{FF2B5EF4-FFF2-40B4-BE49-F238E27FC236}">
                <a16:creationId xmlns:a16="http://schemas.microsoft.com/office/drawing/2014/main" xmlns="" id="{FE2A9BD8-B37F-4E33-A56B-BAAE6DE0B64B}"/>
              </a:ext>
            </a:extLst>
          </p:cNvPr>
          <p:cNvSpPr txBox="1"/>
          <p:nvPr/>
        </p:nvSpPr>
        <p:spPr>
          <a:xfrm>
            <a:off x="560280" y="2439300"/>
            <a:ext cx="1051939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四個神經網路層</a:t>
            </a:r>
            <a:r>
              <a:rPr lang="en-US" altLang="zh-TW" sz="2400" b="1" dirty="0">
                <a:latin typeface="微軟正黑體" pitchFamily="34" charset="-120"/>
                <a:ea typeface="微軟正黑體" pitchFamily="34" charset="-120"/>
              </a:rPr>
              <a:t>(</a:t>
            </a:r>
            <a:r>
              <a:rPr lang="zh-TW" altLang="en-US" sz="2400" b="1" dirty="0">
                <a:solidFill>
                  <a:srgbClr val="0A6FB7"/>
                </a:solidFill>
                <a:latin typeface="微軟正黑體" pitchFamily="34" charset="-120"/>
                <a:ea typeface="微軟正黑體" pitchFamily="34" charset="-120"/>
              </a:rPr>
              <a:t>依照數學函數的長相來設定</a:t>
            </a:r>
            <a:r>
              <a:rPr lang="en-US" altLang="zh-TW" sz="2400" b="1" dirty="0">
                <a:latin typeface="微軟正黑體" pitchFamily="34" charset="-120"/>
                <a:ea typeface="微軟正黑體" pitchFamily="34" charset="-120"/>
              </a:rPr>
              <a:t>)</a:t>
            </a:r>
          </a:p>
        </p:txBody>
      </p:sp>
      <p:sp>
        <p:nvSpPr>
          <p:cNvPr id="13" name="我們用的套件, 大家也習慣稱 tf.Keras。">
            <a:extLst>
              <a:ext uri="{FF2B5EF4-FFF2-40B4-BE49-F238E27FC236}">
                <a16:creationId xmlns:a16="http://schemas.microsoft.com/office/drawing/2014/main" xmlns="" id="{4C6127D6-A5EC-436F-AF2B-D8B7836DCDD9}"/>
              </a:ext>
            </a:extLst>
          </p:cNvPr>
          <p:cNvSpPr txBox="1"/>
          <p:nvPr/>
        </p:nvSpPr>
        <p:spPr>
          <a:xfrm>
            <a:off x="611096" y="4664043"/>
            <a:ext cx="1051939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en-US" altLang="zh-TW" sz="2400" b="1" dirty="0">
                <a:latin typeface="微軟正黑體" pitchFamily="34" charset="-120"/>
                <a:ea typeface="微軟正黑體" pitchFamily="34" charset="-120"/>
              </a:rPr>
              <a:t>Model</a:t>
            </a:r>
            <a:r>
              <a:rPr lang="zh-TW" altLang="en-US" sz="2400" b="1" dirty="0">
                <a:latin typeface="微軟正黑體" pitchFamily="34" charset="-120"/>
                <a:ea typeface="微軟正黑體" pitchFamily="34" charset="-120"/>
              </a:rPr>
              <a:t>函式來建立神經網路</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62811396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14</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04 </a:t>
            </a:r>
            <a:r>
              <a:rPr lang="zh-TW" altLang="en-US" dirty="0">
                <a:latin typeface="微軟正黑體" pitchFamily="34" charset="-120"/>
                <a:ea typeface="微軟正黑體" pitchFamily="34" charset="-120"/>
              </a:rPr>
              <a:t>組裝自己的神經網路</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sym typeface="Microsoft Sans Serif"/>
              </a:rPr>
              <a:t>欣賞一下模型</a:t>
            </a:r>
            <a:endParaRPr sz="2800" b="1" kern="0" dirty="0">
              <a:solidFill>
                <a:schemeClr val="accent4">
                  <a:lumMod val="50000"/>
                </a:schemeClr>
              </a:solidFill>
              <a:latin typeface="微軟正黑體" pitchFamily="34" charset="-120"/>
              <a:ea typeface="微軟正黑體" pitchFamily="34" charset="-120"/>
              <a:sym typeface="Microsoft Sans Serif"/>
            </a:endParaRPr>
          </a:p>
        </p:txBody>
      </p:sp>
      <p:pic>
        <p:nvPicPr>
          <p:cNvPr id="2" name="圖片 1">
            <a:extLst>
              <a:ext uri="{FF2B5EF4-FFF2-40B4-BE49-F238E27FC236}">
                <a16:creationId xmlns:a16="http://schemas.microsoft.com/office/drawing/2014/main" xmlns="" id="{20F7C773-4754-4296-9D9D-1EC6874E44DC}"/>
              </a:ext>
            </a:extLst>
          </p:cNvPr>
          <p:cNvPicPr>
            <a:picLocks noChangeAspect="1"/>
          </p:cNvPicPr>
          <p:nvPr/>
        </p:nvPicPr>
        <p:blipFill>
          <a:blip r:embed="rId2"/>
          <a:stretch>
            <a:fillRect/>
          </a:stretch>
        </p:blipFill>
        <p:spPr>
          <a:xfrm>
            <a:off x="832703" y="2462308"/>
            <a:ext cx="10412813" cy="724370"/>
          </a:xfrm>
          <a:prstGeom prst="rect">
            <a:avLst/>
          </a:prstGeom>
        </p:spPr>
      </p:pic>
      <p:pic>
        <p:nvPicPr>
          <p:cNvPr id="3" name="圖片 2">
            <a:extLst>
              <a:ext uri="{FF2B5EF4-FFF2-40B4-BE49-F238E27FC236}">
                <a16:creationId xmlns:a16="http://schemas.microsoft.com/office/drawing/2014/main" xmlns="" id="{64C4249E-D85A-45BD-8DEE-80671F6913B8}"/>
              </a:ext>
            </a:extLst>
          </p:cNvPr>
          <p:cNvPicPr>
            <a:picLocks noChangeAspect="1"/>
          </p:cNvPicPr>
          <p:nvPr/>
        </p:nvPicPr>
        <p:blipFill>
          <a:blip r:embed="rId3"/>
          <a:stretch>
            <a:fillRect/>
          </a:stretch>
        </p:blipFill>
        <p:spPr>
          <a:xfrm>
            <a:off x="832703" y="3186678"/>
            <a:ext cx="4348897" cy="2761489"/>
          </a:xfrm>
          <a:prstGeom prst="rect">
            <a:avLst/>
          </a:prstGeom>
        </p:spPr>
      </p:pic>
    </p:spTree>
    <p:extLst>
      <p:ext uri="{BB962C8B-B14F-4D97-AF65-F5344CB8AC3E}">
        <p14:creationId xmlns:p14="http://schemas.microsoft.com/office/powerpoint/2010/main" val="16411838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15</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04 </a:t>
            </a:r>
            <a:r>
              <a:rPr lang="zh-TW" altLang="en-US" dirty="0">
                <a:latin typeface="微軟正黑體" pitchFamily="34" charset="-120"/>
                <a:ea typeface="微軟正黑體" pitchFamily="34" charset="-120"/>
              </a:rPr>
              <a:t>組裝自己的神經網路</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rgbClr val="0A6FB7"/>
                </a:solidFill>
                <a:latin typeface="微軟正黑體" pitchFamily="34" charset="-120"/>
                <a:ea typeface="微軟正黑體" pitchFamily="34" charset="-120"/>
              </a:rPr>
              <a:t>平均平方誤差（</a:t>
            </a:r>
            <a:r>
              <a:rPr lang="en-US" altLang="zh-TW" sz="2800" b="1" kern="0" dirty="0">
                <a:solidFill>
                  <a:srgbClr val="0A6FB7"/>
                </a:solidFill>
                <a:latin typeface="微軟正黑體" pitchFamily="34" charset="-120"/>
                <a:ea typeface="微軟正黑體" pitchFamily="34" charset="-120"/>
              </a:rPr>
              <a:t>Mean Square Error, MSE</a:t>
            </a:r>
            <a:r>
              <a:rPr lang="zh-TW" altLang="en-US" sz="2800" b="1" kern="0" dirty="0">
                <a:solidFill>
                  <a:srgbClr val="0A6FB7"/>
                </a:solidFill>
                <a:latin typeface="微軟正黑體" pitchFamily="34" charset="-120"/>
                <a:ea typeface="微軟正黑體" pitchFamily="34" charset="-120"/>
              </a:rPr>
              <a:t>）</a:t>
            </a:r>
            <a:endParaRPr sz="2800" b="1" kern="0" dirty="0">
              <a:solidFill>
                <a:srgbClr val="0A6FB7"/>
              </a:solidFill>
              <a:latin typeface="微軟正黑體" pitchFamily="34" charset="-120"/>
              <a:ea typeface="微軟正黑體" pitchFamily="34" charset="-120"/>
              <a:sym typeface="Microsoft Sans Serif"/>
            </a:endParaRPr>
          </a:p>
        </p:txBody>
      </p:sp>
      <p:pic>
        <p:nvPicPr>
          <p:cNvPr id="2" name="圖片 1">
            <a:extLst>
              <a:ext uri="{FF2B5EF4-FFF2-40B4-BE49-F238E27FC236}">
                <a16:creationId xmlns:a16="http://schemas.microsoft.com/office/drawing/2014/main" xmlns="" id="{4648922F-FC22-472D-BA03-73A7994F6A44}"/>
              </a:ext>
            </a:extLst>
          </p:cNvPr>
          <p:cNvPicPr>
            <a:picLocks noChangeAspect="1"/>
          </p:cNvPicPr>
          <p:nvPr/>
        </p:nvPicPr>
        <p:blipFill>
          <a:blip r:embed="rId2"/>
          <a:stretch>
            <a:fillRect/>
          </a:stretch>
        </p:blipFill>
        <p:spPr>
          <a:xfrm>
            <a:off x="778480" y="2614490"/>
            <a:ext cx="10432165" cy="1299783"/>
          </a:xfrm>
          <a:prstGeom prst="rect">
            <a:avLst/>
          </a:prstGeom>
        </p:spPr>
      </p:pic>
      <p:sp>
        <p:nvSpPr>
          <p:cNvPr id="3" name="矩形 2">
            <a:extLst>
              <a:ext uri="{FF2B5EF4-FFF2-40B4-BE49-F238E27FC236}">
                <a16:creationId xmlns:a16="http://schemas.microsoft.com/office/drawing/2014/main" xmlns="" id="{412088EF-270A-4B58-81AF-0FE12A44D545}"/>
              </a:ext>
            </a:extLst>
          </p:cNvPr>
          <p:cNvSpPr/>
          <p:nvPr/>
        </p:nvSpPr>
        <p:spPr>
          <a:xfrm>
            <a:off x="1352599" y="4115282"/>
            <a:ext cx="9702702" cy="1200329"/>
          </a:xfrm>
          <a:prstGeom prst="rect">
            <a:avLst/>
          </a:prstGeom>
        </p:spPr>
        <p:txBody>
          <a:bodyPr wrap="square">
            <a:spAutoFit/>
          </a:bodyPr>
          <a:lstStyle/>
          <a:p>
            <a:r>
              <a:rPr lang="zh-TW" altLang="en-US" sz="2400" b="1" dirty="0">
                <a:latin typeface="微軟正黑體" pitchFamily="34" charset="-120"/>
                <a:ea typeface="微軟正黑體" pitchFamily="34" charset="-120"/>
              </a:rPr>
              <a:t>損失函數是希望輸入與輸出的差異越小越好。但其實用什麼樣的損失函都差不多，因為在這裡損失函數只是用來決定，輸入與輸出之間的誤差是以什麼方式來衡量而已。</a:t>
            </a:r>
          </a:p>
        </p:txBody>
      </p:sp>
      <p:sp>
        <p:nvSpPr>
          <p:cNvPr id="4" name="矩形 3">
            <a:extLst>
              <a:ext uri="{FF2B5EF4-FFF2-40B4-BE49-F238E27FC236}">
                <a16:creationId xmlns:a16="http://schemas.microsoft.com/office/drawing/2014/main" xmlns="" id="{030E258B-0C4C-48D8-9412-C5882043A637}"/>
              </a:ext>
            </a:extLst>
          </p:cNvPr>
          <p:cNvSpPr/>
          <p:nvPr/>
        </p:nvSpPr>
        <p:spPr>
          <a:xfrm>
            <a:off x="1352599" y="4051114"/>
            <a:ext cx="9702702" cy="1299783"/>
          </a:xfrm>
          <a:prstGeom prst="rect">
            <a:avLst/>
          </a:prstGeom>
          <a:noFill/>
          <a:ln w="38100" cap="flat">
            <a:solidFill>
              <a:srgbClr val="99DDC6"/>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88454423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16</a:t>
            </a:fld>
            <a:endParaRPr kern="0" dirty="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t>04 </a:t>
            </a:r>
            <a:r>
              <a:rPr lang="zh-TW" altLang="en-US" dirty="0"/>
              <a:t>組裝自己的神經網路</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開開心心的訓練自編碼器模型</a:t>
            </a:r>
            <a:endParaRPr sz="2800" b="1" kern="0" dirty="0">
              <a:solidFill>
                <a:schemeClr val="accent4">
                  <a:lumMod val="50000"/>
                </a:schemeClr>
              </a:solidFill>
              <a:latin typeface="微軟正黑體" pitchFamily="34" charset="-120"/>
              <a:ea typeface="微軟正黑體" pitchFamily="34" charset="-120"/>
              <a:sym typeface="Microsoft Sans Serif"/>
            </a:endParaRPr>
          </a:p>
        </p:txBody>
      </p:sp>
      <p:pic>
        <p:nvPicPr>
          <p:cNvPr id="4" name="圖片 3">
            <a:extLst>
              <a:ext uri="{FF2B5EF4-FFF2-40B4-BE49-F238E27FC236}">
                <a16:creationId xmlns:a16="http://schemas.microsoft.com/office/drawing/2014/main" xmlns="" id="{372B6E4B-B584-4E7D-B6D3-8C469CA378CD}"/>
              </a:ext>
            </a:extLst>
          </p:cNvPr>
          <p:cNvPicPr>
            <a:picLocks noChangeAspect="1"/>
          </p:cNvPicPr>
          <p:nvPr/>
        </p:nvPicPr>
        <p:blipFill rotWithShape="1">
          <a:blip r:embed="rId2"/>
          <a:srcRect b="5354"/>
          <a:stretch/>
        </p:blipFill>
        <p:spPr>
          <a:xfrm>
            <a:off x="987053" y="2335392"/>
            <a:ext cx="9841368" cy="996917"/>
          </a:xfrm>
          <a:prstGeom prst="rect">
            <a:avLst/>
          </a:prstGeom>
        </p:spPr>
      </p:pic>
      <p:pic>
        <p:nvPicPr>
          <p:cNvPr id="3" name="圖片 2">
            <a:extLst>
              <a:ext uri="{FF2B5EF4-FFF2-40B4-BE49-F238E27FC236}">
                <a16:creationId xmlns:a16="http://schemas.microsoft.com/office/drawing/2014/main" xmlns="" id="{92902DE8-AF95-4326-B8AD-413457E2EFF5}"/>
              </a:ext>
            </a:extLst>
          </p:cNvPr>
          <p:cNvPicPr>
            <a:picLocks noChangeAspect="1"/>
          </p:cNvPicPr>
          <p:nvPr/>
        </p:nvPicPr>
        <p:blipFill rotWithShape="1">
          <a:blip r:embed="rId3"/>
          <a:srcRect t="606"/>
          <a:stretch/>
        </p:blipFill>
        <p:spPr>
          <a:xfrm>
            <a:off x="1196041" y="3332309"/>
            <a:ext cx="4210147" cy="2629597"/>
          </a:xfrm>
          <a:prstGeom prst="rect">
            <a:avLst/>
          </a:prstGeom>
        </p:spPr>
      </p:pic>
      <p:cxnSp>
        <p:nvCxnSpPr>
          <p:cNvPr id="6" name="直線單箭頭接點 5">
            <a:extLst>
              <a:ext uri="{FF2B5EF4-FFF2-40B4-BE49-F238E27FC236}">
                <a16:creationId xmlns:a16="http://schemas.microsoft.com/office/drawing/2014/main" xmlns="" id="{F71A8FE0-B4C0-47D4-A334-3EA30EE1C012}"/>
              </a:ext>
            </a:extLst>
          </p:cNvPr>
          <p:cNvCxnSpPr/>
          <p:nvPr/>
        </p:nvCxnSpPr>
        <p:spPr>
          <a:xfrm>
            <a:off x="5955957" y="3632886"/>
            <a:ext cx="0" cy="2075936"/>
          </a:xfrm>
          <a:prstGeom prst="straightConnector1">
            <a:avLst/>
          </a:prstGeom>
          <a:noFill/>
          <a:ln w="38100" cap="flat">
            <a:solidFill>
              <a:srgbClr val="C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778669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17</a:t>
            </a:fld>
            <a:endParaRPr kern="0" dirty="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t>04 </a:t>
            </a:r>
            <a:r>
              <a:rPr lang="zh-TW" altLang="en-US" dirty="0"/>
              <a:t>組裝自己的神經網路</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開開心心的訓練自編碼器模型</a:t>
            </a:r>
            <a:endParaRPr lang="zh-TW" altLang="en-US" sz="2800" b="1" kern="0" dirty="0">
              <a:solidFill>
                <a:schemeClr val="accent4">
                  <a:lumMod val="50000"/>
                </a:schemeClr>
              </a:solidFill>
              <a:latin typeface="微軟正黑體" pitchFamily="34" charset="-120"/>
              <a:ea typeface="微軟正黑體" pitchFamily="34" charset="-120"/>
              <a:sym typeface="Microsoft Sans Serif"/>
            </a:endParaRPr>
          </a:p>
        </p:txBody>
      </p:sp>
      <p:pic>
        <p:nvPicPr>
          <p:cNvPr id="2" name="圖片 1">
            <a:extLst>
              <a:ext uri="{FF2B5EF4-FFF2-40B4-BE49-F238E27FC236}">
                <a16:creationId xmlns:a16="http://schemas.microsoft.com/office/drawing/2014/main" xmlns="" id="{0EDFE903-4D4A-449C-ACBC-85382F9790E2}"/>
              </a:ext>
            </a:extLst>
          </p:cNvPr>
          <p:cNvPicPr>
            <a:picLocks noChangeAspect="1"/>
          </p:cNvPicPr>
          <p:nvPr/>
        </p:nvPicPr>
        <p:blipFill>
          <a:blip r:embed="rId2"/>
          <a:stretch>
            <a:fillRect/>
          </a:stretch>
        </p:blipFill>
        <p:spPr>
          <a:xfrm>
            <a:off x="1091937" y="2423185"/>
            <a:ext cx="5481858" cy="3486597"/>
          </a:xfrm>
          <a:prstGeom prst="rect">
            <a:avLst/>
          </a:prstGeom>
        </p:spPr>
      </p:pic>
      <p:cxnSp>
        <p:nvCxnSpPr>
          <p:cNvPr id="6" name="直線單箭頭接點 5">
            <a:extLst>
              <a:ext uri="{FF2B5EF4-FFF2-40B4-BE49-F238E27FC236}">
                <a16:creationId xmlns:a16="http://schemas.microsoft.com/office/drawing/2014/main" xmlns="" id="{3E488998-B6C7-4947-8B6F-479505D8003C}"/>
              </a:ext>
            </a:extLst>
          </p:cNvPr>
          <p:cNvCxnSpPr/>
          <p:nvPr/>
        </p:nvCxnSpPr>
        <p:spPr>
          <a:xfrm>
            <a:off x="7105135" y="3150972"/>
            <a:ext cx="0" cy="2075936"/>
          </a:xfrm>
          <a:prstGeom prst="straightConnector1">
            <a:avLst/>
          </a:prstGeom>
          <a:noFill/>
          <a:ln w="38100" cap="flat">
            <a:solidFill>
              <a:srgbClr val="C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矩形 10">
            <a:extLst>
              <a:ext uri="{FF2B5EF4-FFF2-40B4-BE49-F238E27FC236}">
                <a16:creationId xmlns:a16="http://schemas.microsoft.com/office/drawing/2014/main" xmlns="" id="{3D7E3393-6F59-4323-9802-14575F3C4632}"/>
              </a:ext>
            </a:extLst>
          </p:cNvPr>
          <p:cNvSpPr/>
          <p:nvPr/>
        </p:nvSpPr>
        <p:spPr>
          <a:xfrm>
            <a:off x="7599405" y="2665446"/>
            <a:ext cx="4024184" cy="3046988"/>
          </a:xfrm>
          <a:prstGeom prst="rect">
            <a:avLst/>
          </a:prstGeom>
        </p:spPr>
        <p:txBody>
          <a:bodyPr wrap="square">
            <a:spAutoFit/>
          </a:bodyPr>
          <a:lstStyle/>
          <a:p>
            <a:r>
              <a:rPr lang="zh-TW" altLang="en-US" sz="2400" b="1" dirty="0">
                <a:latin typeface="微軟正黑體" pitchFamily="34" charset="-120"/>
                <a:ea typeface="微軟正黑體" pitchFamily="34" charset="-120"/>
              </a:rPr>
              <a:t>由於我們希望模型的輸入與輸出最好是一模一樣的，所以在訓練模型的時候，</a:t>
            </a:r>
            <a:r>
              <a:rPr lang="zh-TW" altLang="en-US" sz="2400" b="1" dirty="0">
                <a:solidFill>
                  <a:srgbClr val="0A6FB7"/>
                </a:solidFill>
                <a:latin typeface="微軟正黑體" pitchFamily="34" charset="-120"/>
                <a:ea typeface="微軟正黑體" pitchFamily="34" charset="-120"/>
              </a:rPr>
              <a:t>輸入與輸出放的都會是</a:t>
            </a:r>
            <a:r>
              <a:rPr lang="en-US" altLang="zh-TW" sz="2400" b="1" dirty="0" err="1">
                <a:solidFill>
                  <a:srgbClr val="0A6FB7"/>
                </a:solidFill>
                <a:latin typeface="微軟正黑體" pitchFamily="34" charset="-120"/>
                <a:ea typeface="微軟正黑體" pitchFamily="34" charset="-120"/>
              </a:rPr>
              <a:t>x_train</a:t>
            </a:r>
            <a:r>
              <a:rPr lang="zh-TW" altLang="en-US" sz="2400" b="1" dirty="0">
                <a:latin typeface="微軟正黑體" pitchFamily="34" charset="-120"/>
                <a:ea typeface="微軟正黑體" pitchFamily="34" charset="-120"/>
              </a:rPr>
              <a:t>。而</a:t>
            </a:r>
            <a:r>
              <a:rPr lang="en-US" altLang="zh-TW" sz="2400" b="1" dirty="0" err="1">
                <a:latin typeface="微軟正黑體" pitchFamily="34" charset="-120"/>
                <a:ea typeface="微軟正黑體" pitchFamily="34" charset="-120"/>
              </a:rPr>
              <a:t>validation_data</a:t>
            </a:r>
            <a:r>
              <a:rPr lang="en-US" altLang="zh-TW" sz="2400" b="1" dirty="0">
                <a:latin typeface="微軟正黑體" pitchFamily="34" charset="-120"/>
                <a:ea typeface="微軟正黑體" pitchFamily="34" charset="-120"/>
              </a:rPr>
              <a:t> </a:t>
            </a:r>
            <a:r>
              <a:rPr lang="zh-TW" altLang="en-US" sz="2400" b="1" dirty="0">
                <a:latin typeface="微軟正黑體" pitchFamily="34" charset="-120"/>
                <a:ea typeface="微軟正黑體" pitchFamily="34" charset="-120"/>
              </a:rPr>
              <a:t>也是一樣的，我們會將測試集的圖片資料用來作為測試資料的輸入以及輸出。</a:t>
            </a:r>
          </a:p>
        </p:txBody>
      </p:sp>
      <p:sp>
        <p:nvSpPr>
          <p:cNvPr id="4" name="矩形 3">
            <a:extLst>
              <a:ext uri="{FF2B5EF4-FFF2-40B4-BE49-F238E27FC236}">
                <a16:creationId xmlns:a16="http://schemas.microsoft.com/office/drawing/2014/main" xmlns="" id="{1133A1F9-8D2E-432F-8599-31780B52A2BB}"/>
              </a:ext>
            </a:extLst>
          </p:cNvPr>
          <p:cNvSpPr/>
          <p:nvPr/>
        </p:nvSpPr>
        <p:spPr>
          <a:xfrm>
            <a:off x="7562334" y="2578947"/>
            <a:ext cx="4024169" cy="3031019"/>
          </a:xfrm>
          <a:prstGeom prst="rect">
            <a:avLst/>
          </a:prstGeom>
          <a:noFill/>
          <a:ln w="38100" cap="flat">
            <a:solidFill>
              <a:srgbClr val="99DDC6"/>
            </a:solid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41998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xmlns=""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18</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05 </a:t>
            </a:r>
            <a:r>
              <a:rPr lang="zh-TW" altLang="en-US" dirty="0">
                <a:latin typeface="微軟正黑體" pitchFamily="34" charset="-120"/>
                <a:ea typeface="微軟正黑體" pitchFamily="34" charset="-120"/>
              </a:rPr>
              <a:t>大中取小：編碼器</a:t>
            </a:r>
            <a:r>
              <a:rPr lang="en-US" altLang="zh-TW" dirty="0">
                <a:latin typeface="微軟正黑體" pitchFamily="34" charset="-120"/>
                <a:ea typeface="微軟正黑體" pitchFamily="34" charset="-120"/>
              </a:rPr>
              <a:t>Encoder</a:t>
            </a:r>
            <a:endParaRPr lang="zh-TW" altLang="en-US" dirty="0">
              <a:latin typeface="微軟正黑體" pitchFamily="34" charset="-120"/>
              <a:ea typeface="微軟正黑體" pitchFamily="34" charset="-120"/>
            </a:endParaRP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定義 </a:t>
            </a:r>
            <a:r>
              <a:rPr lang="en-US" altLang="zh-TW" sz="2800" b="1" kern="0" dirty="0">
                <a:solidFill>
                  <a:schemeClr val="accent4">
                    <a:lumMod val="50000"/>
                  </a:schemeClr>
                </a:solidFill>
                <a:latin typeface="微軟正黑體" pitchFamily="34" charset="-120"/>
                <a:ea typeface="微軟正黑體" pitchFamily="34" charset="-120"/>
                <a:cs typeface="Microsoft Sans Serif"/>
              </a:rPr>
              <a:t>h1, z, h2</a:t>
            </a:r>
            <a:r>
              <a:rPr lang="zh-TW" altLang="en-US" sz="2800" b="1" kern="0" dirty="0">
                <a:solidFill>
                  <a:schemeClr val="accent4">
                    <a:lumMod val="50000"/>
                  </a:schemeClr>
                </a:solidFill>
                <a:latin typeface="微軟正黑體" pitchFamily="34" charset="-120"/>
                <a:ea typeface="微軟正黑體" pitchFamily="34" charset="-120"/>
                <a:cs typeface="Microsoft Sans Serif"/>
              </a:rPr>
              <a:t> 變數的原因</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6" name="內容版面配置區 13">
            <a:extLst>
              <a:ext uri="{FF2B5EF4-FFF2-40B4-BE49-F238E27FC236}">
                <a16:creationId xmlns:a16="http://schemas.microsoft.com/office/drawing/2014/main" xmlns="" id="{789C93A3-EF02-45C9-AD50-7AAAB0DA62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7438" y="2485325"/>
            <a:ext cx="4936922" cy="3491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
        <p:nvSpPr>
          <p:cNvPr id="11" name="我們用的套件, 大家也習慣稱 tf.Keras。">
            <a:extLst>
              <a:ext uri="{FF2B5EF4-FFF2-40B4-BE49-F238E27FC236}">
                <a16:creationId xmlns:a16="http://schemas.microsoft.com/office/drawing/2014/main" xmlns="" id="{518C876E-8B25-4AC0-B05A-CA2F1E1F7C2D}"/>
              </a:ext>
            </a:extLst>
          </p:cNvPr>
          <p:cNvSpPr txBox="1"/>
          <p:nvPr/>
        </p:nvSpPr>
        <p:spPr>
          <a:xfrm>
            <a:off x="981076" y="3154646"/>
            <a:ext cx="4936922" cy="27295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訓練自編碼器的用意，就是透過建立編碼器來確保資料能夠被表示成低維度的向量，同時也建立解碼器來確保這個表示向量能夠重建出資料原本的樣子。</a:t>
            </a:r>
            <a:endParaRPr lang="en-US" altLang="zh-TW" sz="2400" b="1" dirty="0">
              <a:latin typeface="微軟正黑體" pitchFamily="34" charset="-120"/>
              <a:ea typeface="微軟正黑體" pitchFamily="34" charset="-120"/>
            </a:endParaRPr>
          </a:p>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利用</a:t>
            </a:r>
            <a:r>
              <a:rPr lang="en-US" altLang="zh-TW" sz="2400" b="1" dirty="0">
                <a:latin typeface="微軟正黑體" pitchFamily="34" charset="-120"/>
                <a:ea typeface="微軟正黑體" pitchFamily="34" charset="-120"/>
              </a:rPr>
              <a:t>x, h1, z, h2 </a:t>
            </a:r>
            <a:r>
              <a:rPr lang="zh-TW" altLang="en-US" sz="2400" b="1" dirty="0">
                <a:latin typeface="微軟正黑體" pitchFamily="34" charset="-120"/>
                <a:ea typeface="微軟正黑體" pitchFamily="34" charset="-120"/>
              </a:rPr>
              <a:t>這些變數，可以幫助我們將這兩個模型找出來。</a:t>
            </a:r>
            <a:endParaRPr lang="en-US" altLang="zh-TW" sz="2400" b="1" dirty="0">
              <a:latin typeface="微軟正黑體" pitchFamily="34" charset="-120"/>
              <a:ea typeface="微軟正黑體" pitchFamily="34" charset="-120"/>
            </a:endParaRPr>
          </a:p>
        </p:txBody>
      </p:sp>
      <p:sp>
        <p:nvSpPr>
          <p:cNvPr id="13" name="我們用的套件, 大家也習慣稱 tf.Keras。">
            <a:extLst>
              <a:ext uri="{FF2B5EF4-FFF2-40B4-BE49-F238E27FC236}">
                <a16:creationId xmlns:a16="http://schemas.microsoft.com/office/drawing/2014/main" xmlns="" id="{37B46131-67A7-4DDB-90B8-D90FFEF529D4}"/>
              </a:ext>
            </a:extLst>
          </p:cNvPr>
          <p:cNvSpPr txBox="1"/>
          <p:nvPr/>
        </p:nvSpPr>
        <p:spPr>
          <a:xfrm>
            <a:off x="944765" y="2695126"/>
            <a:ext cx="5359543"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buClr>
                <a:srgbClr val="FF8E7B"/>
              </a:buClr>
            </a:pPr>
            <a:r>
              <a:rPr lang="zh-TW" altLang="en-US" sz="2400" b="1" dirty="0">
                <a:solidFill>
                  <a:srgbClr val="0A6FB7"/>
                </a:solidFill>
                <a:latin typeface="微軟正黑體" pitchFamily="34" charset="-120"/>
                <a:ea typeface="微軟正黑體" pitchFamily="34" charset="-120"/>
              </a:rPr>
              <a:t>自編碼器是由編碼器以及解碼器組成</a:t>
            </a:r>
            <a:endParaRPr lang="en-US" altLang="zh-TW" sz="2400" b="1" dirty="0">
              <a:solidFill>
                <a:srgbClr val="0A6FB7"/>
              </a:solidFill>
              <a:latin typeface="微軟正黑體" pitchFamily="34" charset="-120"/>
              <a:ea typeface="微軟正黑體" pitchFamily="34" charset="-120"/>
            </a:endParaRPr>
          </a:p>
        </p:txBody>
      </p:sp>
    </p:spTree>
    <p:extLst>
      <p:ext uri="{BB962C8B-B14F-4D97-AF65-F5344CB8AC3E}">
        <p14:creationId xmlns:p14="http://schemas.microsoft.com/office/powerpoint/2010/main" val="342872346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19</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05 </a:t>
            </a:r>
            <a:r>
              <a:rPr lang="zh-TW" altLang="en-US" dirty="0">
                <a:latin typeface="微軟正黑體" pitchFamily="34" charset="-120"/>
                <a:ea typeface="微軟正黑體" pitchFamily="34" charset="-120"/>
              </a:rPr>
              <a:t>大中取小：編碼器</a:t>
            </a:r>
            <a:r>
              <a:rPr lang="en-US" altLang="zh-TW" dirty="0">
                <a:latin typeface="微軟正黑體" pitchFamily="34" charset="-120"/>
                <a:ea typeface="微軟正黑體" pitchFamily="34" charset="-120"/>
              </a:rPr>
              <a:t>Encoder</a:t>
            </a:r>
            <a:endParaRPr lang="zh-TW" altLang="en-US" dirty="0">
              <a:latin typeface="微軟正黑體" pitchFamily="34" charset="-120"/>
              <a:ea typeface="微軟正黑體" pitchFamily="34" charset="-120"/>
            </a:endParaRP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用</a:t>
            </a:r>
            <a:r>
              <a:rPr lang="en-US" altLang="zh-TW" sz="2800" b="1" kern="0" dirty="0">
                <a:solidFill>
                  <a:schemeClr val="accent4">
                    <a:lumMod val="50000"/>
                  </a:schemeClr>
                </a:solidFill>
                <a:latin typeface="微軟正黑體" pitchFamily="34" charset="-120"/>
                <a:ea typeface="微軟正黑體" pitchFamily="34" charset="-120"/>
                <a:cs typeface="Microsoft Sans Serif"/>
              </a:rPr>
              <a:t>Functional API</a:t>
            </a:r>
            <a:r>
              <a:rPr lang="zh-TW" altLang="en-US" sz="2800" b="1" kern="0" dirty="0">
                <a:solidFill>
                  <a:schemeClr val="accent4">
                    <a:lumMod val="50000"/>
                  </a:schemeClr>
                </a:solidFill>
                <a:latin typeface="微軟正黑體" pitchFamily="34" charset="-120"/>
                <a:ea typeface="微軟正黑體" pitchFamily="34" charset="-120"/>
                <a:cs typeface="Microsoft Sans Serif"/>
              </a:rPr>
              <a:t> 取出部分模型</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2" name="圖片 1">
            <a:extLst>
              <a:ext uri="{FF2B5EF4-FFF2-40B4-BE49-F238E27FC236}">
                <a16:creationId xmlns:a16="http://schemas.microsoft.com/office/drawing/2014/main" xmlns="" id="{2FA89835-B928-4B6A-8860-3FD596B4C874}"/>
              </a:ext>
            </a:extLst>
          </p:cNvPr>
          <p:cNvPicPr>
            <a:picLocks noChangeAspect="1"/>
          </p:cNvPicPr>
          <p:nvPr/>
        </p:nvPicPr>
        <p:blipFill>
          <a:blip r:embed="rId2"/>
          <a:stretch>
            <a:fillRect/>
          </a:stretch>
        </p:blipFill>
        <p:spPr>
          <a:xfrm>
            <a:off x="791207" y="2736149"/>
            <a:ext cx="10309183" cy="743520"/>
          </a:xfrm>
          <a:prstGeom prst="rect">
            <a:avLst/>
          </a:prstGeom>
        </p:spPr>
      </p:pic>
      <p:grpSp>
        <p:nvGrpSpPr>
          <p:cNvPr id="6" name="群組 5">
            <a:extLst>
              <a:ext uri="{FF2B5EF4-FFF2-40B4-BE49-F238E27FC236}">
                <a16:creationId xmlns:a16="http://schemas.microsoft.com/office/drawing/2014/main" xmlns="" id="{34501A43-CB50-4EB2-967A-A3A421B859F1}"/>
              </a:ext>
            </a:extLst>
          </p:cNvPr>
          <p:cNvGrpSpPr/>
          <p:nvPr/>
        </p:nvGrpSpPr>
        <p:grpSpPr>
          <a:xfrm>
            <a:off x="6521302" y="3479669"/>
            <a:ext cx="4215224" cy="1318934"/>
            <a:chOff x="4983304" y="4141537"/>
            <a:chExt cx="2699979" cy="3934885"/>
          </a:xfrm>
        </p:grpSpPr>
        <p:sp>
          <p:nvSpPr>
            <p:cNvPr id="7" name="泡泡引言框">
              <a:extLst>
                <a:ext uri="{FF2B5EF4-FFF2-40B4-BE49-F238E27FC236}">
                  <a16:creationId xmlns:a16="http://schemas.microsoft.com/office/drawing/2014/main" xmlns="" id="{8606B574-C8A9-4DF2-9169-22040949E846}"/>
                </a:ext>
              </a:extLst>
            </p:cNvPr>
            <p:cNvSpPr/>
            <p:nvPr/>
          </p:nvSpPr>
          <p:spPr>
            <a:xfrm>
              <a:off x="4983304" y="4141537"/>
              <a:ext cx="2647005" cy="3934885"/>
            </a:xfrm>
            <a:custGeom>
              <a:avLst/>
              <a:gdLst/>
              <a:ahLst/>
              <a:cxnLst>
                <a:cxn ang="0">
                  <a:pos x="wd2" y="hd2"/>
                </a:cxn>
                <a:cxn ang="5400000">
                  <a:pos x="wd2" y="hd2"/>
                </a:cxn>
                <a:cxn ang="10800000">
                  <a:pos x="wd2" y="hd2"/>
                </a:cxn>
                <a:cxn ang="16200000">
                  <a:pos x="wd2" y="hd2"/>
                </a:cxn>
              </a:cxnLst>
              <a:rect l="0" t="0" r="r" b="b"/>
              <a:pathLst>
                <a:path w="21600" h="21600" extrusionOk="0">
                  <a:moveTo>
                    <a:pt x="2290" y="0"/>
                  </a:moveTo>
                  <a:cubicBezTo>
                    <a:pt x="1025" y="0"/>
                    <a:pt x="0" y="1751"/>
                    <a:pt x="0" y="3911"/>
                  </a:cubicBezTo>
                  <a:lnTo>
                    <a:pt x="0" y="13394"/>
                  </a:lnTo>
                  <a:cubicBezTo>
                    <a:pt x="0" y="15554"/>
                    <a:pt x="1025" y="17307"/>
                    <a:pt x="2290" y="17307"/>
                  </a:cubicBezTo>
                  <a:lnTo>
                    <a:pt x="4328" y="17307"/>
                  </a:lnTo>
                  <a:lnTo>
                    <a:pt x="2035" y="21600"/>
                  </a:lnTo>
                  <a:lnTo>
                    <a:pt x="5749" y="17307"/>
                  </a:lnTo>
                  <a:lnTo>
                    <a:pt x="19310" y="17307"/>
                  </a:lnTo>
                  <a:cubicBezTo>
                    <a:pt x="20575" y="17307"/>
                    <a:pt x="21600" y="15554"/>
                    <a:pt x="21600" y="13394"/>
                  </a:cubicBezTo>
                  <a:lnTo>
                    <a:pt x="21600" y="3911"/>
                  </a:lnTo>
                  <a:cubicBezTo>
                    <a:pt x="21600" y="1751"/>
                    <a:pt x="20575" y="0"/>
                    <a:pt x="19310" y="0"/>
                  </a:cubicBezTo>
                  <a:lnTo>
                    <a:pt x="2290" y="0"/>
                  </a:lnTo>
                  <a:close/>
                </a:path>
              </a:pathLst>
            </a:custGeom>
            <a:solidFill>
              <a:srgbClr val="FFFFFF"/>
            </a:solidFill>
            <a:ln w="63500">
              <a:solidFill>
                <a:srgbClr val="000000"/>
              </a:solidFill>
              <a:miter lim="400000"/>
            </a:ln>
          </p:spPr>
          <p:txBody>
            <a:bodyPr lIns="50800" tIns="50800" rIns="50800" bIns="50800" anchor="ctr"/>
            <a:lstStyle/>
            <a:p>
              <a:pPr algn="ctr" defTabSz="584200">
                <a:lnSpc>
                  <a:spcPct val="80000"/>
                </a:lnSpc>
                <a:defRPr sz="4600" b="1">
                  <a:solidFill>
                    <a:srgbClr val="FFFFFF"/>
                  </a:solidFill>
                  <a:latin typeface="Helvetica"/>
                  <a:ea typeface="Helvetica"/>
                  <a:cs typeface="Helvetica"/>
                  <a:sym typeface="Helvetica"/>
                </a:defRPr>
              </a:pPr>
              <a:endParaRPr dirty="0">
                <a:latin typeface="微軟正黑體" pitchFamily="34" charset="-120"/>
                <a:ea typeface="微軟正黑體" pitchFamily="34" charset="-120"/>
              </a:endParaRPr>
            </a:p>
          </p:txBody>
        </p:sp>
        <p:sp>
          <p:nvSpPr>
            <p:cNvPr id="11" name="第一次正式使用超酷炫 Gradio 套件!">
              <a:extLst>
                <a:ext uri="{FF2B5EF4-FFF2-40B4-BE49-F238E27FC236}">
                  <a16:creationId xmlns:a16="http://schemas.microsoft.com/office/drawing/2014/main" xmlns="" id="{3527654E-8389-4E07-8952-54DBACF68286}"/>
                </a:ext>
              </a:extLst>
            </p:cNvPr>
            <p:cNvSpPr txBox="1"/>
            <p:nvPr/>
          </p:nvSpPr>
          <p:spPr>
            <a:xfrm>
              <a:off x="5202748" y="4885133"/>
              <a:ext cx="2480535" cy="1715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r>
                <a:rPr lang="zh-TW" altLang="en-US" sz="2800" b="1" dirty="0">
                  <a:latin typeface="微軟正黑體" pitchFamily="34" charset="-120"/>
                  <a:ea typeface="微軟正黑體" pitchFamily="34" charset="-120"/>
                </a:rPr>
                <a:t>沒錯，就是這麼簡單</a:t>
              </a:r>
              <a:r>
                <a:rPr lang="en-US" altLang="zh-TW" sz="2800" b="1" dirty="0">
                  <a:latin typeface="微軟正黑體" pitchFamily="34" charset="-120"/>
                  <a:ea typeface="微軟正黑體" pitchFamily="34" charset="-120"/>
                </a:rPr>
                <a:t>!</a:t>
              </a:r>
              <a:endParaRPr sz="2800" b="1" dirty="0">
                <a:latin typeface="微軟正黑體" pitchFamily="34" charset="-120"/>
                <a:ea typeface="微軟正黑體" pitchFamily="34" charset="-120"/>
              </a:endParaRPr>
            </a:p>
          </p:txBody>
        </p:sp>
      </p:grpSp>
      <p:pic>
        <p:nvPicPr>
          <p:cNvPr id="12" name="內容版面配置區 16">
            <a:extLst>
              <a:ext uri="{FF2B5EF4-FFF2-40B4-BE49-F238E27FC236}">
                <a16:creationId xmlns:a16="http://schemas.microsoft.com/office/drawing/2014/main" xmlns="" id="{52E12C97-3965-4035-8154-E95C62D61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9656" y="3632153"/>
            <a:ext cx="1996673" cy="2332900"/>
          </a:xfrm>
          <a:prstGeom prst="rect">
            <a:avLst/>
          </a:prstGeom>
        </p:spPr>
      </p:pic>
    </p:spTree>
    <p:extLst>
      <p:ext uri="{BB962C8B-B14F-4D97-AF65-F5344CB8AC3E}">
        <p14:creationId xmlns:p14="http://schemas.microsoft.com/office/powerpoint/2010/main" val="12156083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xmlns=""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zh-TW" altLang="en-US" dirty="0">
                <a:latin typeface="微軟正黑體" pitchFamily="34" charset="-120"/>
                <a:ea typeface="微軟正黑體" pitchFamily="34" charset="-120"/>
              </a:rPr>
              <a:t>自編碼器 （</a:t>
            </a:r>
            <a:r>
              <a:rPr lang="en-US" altLang="zh-TW" dirty="0">
                <a:latin typeface="微軟正黑體" pitchFamily="34" charset="-120"/>
                <a:ea typeface="微軟正黑體" pitchFamily="34" charset="-120"/>
              </a:rPr>
              <a:t>Autoencoder</a:t>
            </a:r>
            <a:r>
              <a:rPr lang="zh-TW" altLang="en-US" dirty="0">
                <a:latin typeface="微軟正黑體" pitchFamily="34" charset="-120"/>
                <a:ea typeface="微軟正黑體" pitchFamily="34" charset="-120"/>
              </a:rPr>
              <a:t>）</a:t>
            </a:r>
          </a:p>
        </p:txBody>
      </p:sp>
      <p:pic>
        <p:nvPicPr>
          <p:cNvPr id="6" name="內容版面配置區 4">
            <a:extLst>
              <a:ext uri="{FF2B5EF4-FFF2-40B4-BE49-F238E27FC236}">
                <a16:creationId xmlns:a16="http://schemas.microsoft.com/office/drawing/2014/main" xmlns="" id="{120290D8-EA15-45CC-90AF-6FECFF560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123" y="2369678"/>
            <a:ext cx="2627320" cy="3263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grpSp>
        <p:nvGrpSpPr>
          <p:cNvPr id="7" name="群組 6">
            <a:extLst>
              <a:ext uri="{FF2B5EF4-FFF2-40B4-BE49-F238E27FC236}">
                <a16:creationId xmlns:a16="http://schemas.microsoft.com/office/drawing/2014/main" xmlns="" id="{5AA82632-9073-446C-B5CC-A50F644216D0}"/>
              </a:ext>
            </a:extLst>
          </p:cNvPr>
          <p:cNvGrpSpPr/>
          <p:nvPr/>
        </p:nvGrpSpPr>
        <p:grpSpPr>
          <a:xfrm>
            <a:off x="6096000" y="2615112"/>
            <a:ext cx="3781995" cy="2199699"/>
            <a:chOff x="4983304" y="4141537"/>
            <a:chExt cx="2647005" cy="3934885"/>
          </a:xfrm>
        </p:grpSpPr>
        <p:sp>
          <p:nvSpPr>
            <p:cNvPr id="11" name="泡泡引言框">
              <a:extLst>
                <a:ext uri="{FF2B5EF4-FFF2-40B4-BE49-F238E27FC236}">
                  <a16:creationId xmlns:a16="http://schemas.microsoft.com/office/drawing/2014/main" xmlns="" id="{6441D265-889B-4DB5-A41C-D0C825333157}"/>
                </a:ext>
              </a:extLst>
            </p:cNvPr>
            <p:cNvSpPr/>
            <p:nvPr/>
          </p:nvSpPr>
          <p:spPr>
            <a:xfrm>
              <a:off x="4983304" y="4141537"/>
              <a:ext cx="2647005" cy="3934885"/>
            </a:xfrm>
            <a:custGeom>
              <a:avLst/>
              <a:gdLst/>
              <a:ahLst/>
              <a:cxnLst>
                <a:cxn ang="0">
                  <a:pos x="wd2" y="hd2"/>
                </a:cxn>
                <a:cxn ang="5400000">
                  <a:pos x="wd2" y="hd2"/>
                </a:cxn>
                <a:cxn ang="10800000">
                  <a:pos x="wd2" y="hd2"/>
                </a:cxn>
                <a:cxn ang="16200000">
                  <a:pos x="wd2" y="hd2"/>
                </a:cxn>
              </a:cxnLst>
              <a:rect l="0" t="0" r="r" b="b"/>
              <a:pathLst>
                <a:path w="21600" h="21600" extrusionOk="0">
                  <a:moveTo>
                    <a:pt x="2290" y="0"/>
                  </a:moveTo>
                  <a:cubicBezTo>
                    <a:pt x="1025" y="0"/>
                    <a:pt x="0" y="1751"/>
                    <a:pt x="0" y="3911"/>
                  </a:cubicBezTo>
                  <a:lnTo>
                    <a:pt x="0" y="13394"/>
                  </a:lnTo>
                  <a:cubicBezTo>
                    <a:pt x="0" y="15554"/>
                    <a:pt x="1025" y="17307"/>
                    <a:pt x="2290" y="17307"/>
                  </a:cubicBezTo>
                  <a:lnTo>
                    <a:pt x="4328" y="17307"/>
                  </a:lnTo>
                  <a:lnTo>
                    <a:pt x="2035" y="21600"/>
                  </a:lnTo>
                  <a:lnTo>
                    <a:pt x="5749" y="17307"/>
                  </a:lnTo>
                  <a:lnTo>
                    <a:pt x="19310" y="17307"/>
                  </a:lnTo>
                  <a:cubicBezTo>
                    <a:pt x="20575" y="17307"/>
                    <a:pt x="21600" y="15554"/>
                    <a:pt x="21600" y="13394"/>
                  </a:cubicBezTo>
                  <a:lnTo>
                    <a:pt x="21600" y="3911"/>
                  </a:lnTo>
                  <a:cubicBezTo>
                    <a:pt x="21600" y="1751"/>
                    <a:pt x="20575" y="0"/>
                    <a:pt x="19310" y="0"/>
                  </a:cubicBezTo>
                  <a:lnTo>
                    <a:pt x="2290" y="0"/>
                  </a:lnTo>
                  <a:close/>
                </a:path>
              </a:pathLst>
            </a:custGeom>
            <a:solidFill>
              <a:srgbClr val="FFFFFF"/>
            </a:solidFill>
            <a:ln w="63500">
              <a:solidFill>
                <a:srgbClr val="000000"/>
              </a:solidFill>
              <a:miter lim="400000"/>
            </a:ln>
          </p:spPr>
          <p:txBody>
            <a:bodyPr lIns="50800" tIns="50800" rIns="50800" bIns="50800" anchor="ctr"/>
            <a:lstStyle/>
            <a:p>
              <a:pPr algn="ctr" defTabSz="584200">
                <a:lnSpc>
                  <a:spcPct val="80000"/>
                </a:lnSpc>
                <a:defRPr sz="4600" b="1">
                  <a:solidFill>
                    <a:srgbClr val="FFFFFF"/>
                  </a:solidFill>
                  <a:latin typeface="Helvetica"/>
                  <a:ea typeface="Helvetica"/>
                  <a:cs typeface="Helvetica"/>
                  <a:sym typeface="Helvetica"/>
                </a:defRPr>
              </a:pPr>
              <a:endParaRPr dirty="0">
                <a:latin typeface="微軟正黑體" pitchFamily="34" charset="-120"/>
                <a:ea typeface="微軟正黑體" pitchFamily="34" charset="-120"/>
              </a:endParaRPr>
            </a:p>
          </p:txBody>
        </p:sp>
        <p:sp>
          <p:nvSpPr>
            <p:cNvPr id="12" name="第一次正式使用超酷炫 Gradio 套件!">
              <a:extLst>
                <a:ext uri="{FF2B5EF4-FFF2-40B4-BE49-F238E27FC236}">
                  <a16:creationId xmlns:a16="http://schemas.microsoft.com/office/drawing/2014/main" xmlns="" id="{90850A64-2D1D-4706-80A7-80516C490DAD}"/>
                </a:ext>
              </a:extLst>
            </p:cNvPr>
            <p:cNvSpPr txBox="1"/>
            <p:nvPr/>
          </p:nvSpPr>
          <p:spPr>
            <a:xfrm>
              <a:off x="5066538" y="4457877"/>
              <a:ext cx="2480535" cy="25704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r>
                <a:rPr lang="zh-TW" altLang="en-US" sz="2800" b="1" dirty="0">
                  <a:latin typeface="微軟正黑體" pitchFamily="34" charset="-120"/>
                  <a:ea typeface="微軟正黑體" pitchFamily="34" charset="-120"/>
                </a:rPr>
                <a:t>總之就是將資料轉換成人類較能理解且不抽象的「抽象」資訊。</a:t>
              </a:r>
              <a:endParaRPr sz="2800" b="1" dirty="0">
                <a:latin typeface="微軟正黑體" pitchFamily="34" charset="-120"/>
                <a:ea typeface="微軟正黑體" pitchFamily="34" charset="-120"/>
              </a:endParaRPr>
            </a:p>
          </p:txBody>
        </p:sp>
      </p:grpSp>
      <p:sp>
        <p:nvSpPr>
          <p:cNvPr id="5" name="矩形: 圓角 4">
            <a:extLst>
              <a:ext uri="{FF2B5EF4-FFF2-40B4-BE49-F238E27FC236}">
                <a16:creationId xmlns:a16="http://schemas.microsoft.com/office/drawing/2014/main" xmlns="" id="{02A790C2-14C8-4A8D-B2E1-66F7DBDDC872}"/>
              </a:ext>
            </a:extLst>
          </p:cNvPr>
          <p:cNvSpPr/>
          <p:nvPr/>
        </p:nvSpPr>
        <p:spPr>
          <a:xfrm>
            <a:off x="6941277" y="4830591"/>
            <a:ext cx="2770306" cy="522129"/>
          </a:xfrm>
          <a:prstGeom prst="roundRect">
            <a:avLst/>
          </a:prstGeom>
          <a:solidFill>
            <a:srgbClr val="99DDC6"/>
          </a:solidFill>
          <a:ln w="381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altLang="zh-TW" sz="2400" b="1" dirty="0">
                <a:solidFill>
                  <a:srgbClr val="0A6FB7"/>
                </a:solidFill>
                <a:latin typeface="微軟正黑體" pitchFamily="34" charset="-120"/>
                <a:ea typeface="微軟正黑體" pitchFamily="34" charset="-120"/>
                <a:sym typeface="Helvetica Neue Medium"/>
              </a:rPr>
              <a:t>1980</a:t>
            </a:r>
            <a:r>
              <a:rPr lang="zh-TW" altLang="en-US" sz="2400" b="1" dirty="0">
                <a:solidFill>
                  <a:srgbClr val="0A6FB7"/>
                </a:solidFill>
                <a:latin typeface="微軟正黑體" pitchFamily="34" charset="-120"/>
                <a:ea typeface="微軟正黑體" pitchFamily="34" charset="-120"/>
                <a:sym typeface="Helvetica Neue Medium"/>
              </a:rPr>
              <a:t>年代出現</a:t>
            </a:r>
          </a:p>
        </p:txBody>
      </p:sp>
    </p:spTree>
    <p:extLst>
      <p:ext uri="{BB962C8B-B14F-4D97-AF65-F5344CB8AC3E}">
        <p14:creationId xmlns:p14="http://schemas.microsoft.com/office/powerpoint/2010/main" val="329797884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20</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05 </a:t>
            </a:r>
            <a:r>
              <a:rPr lang="zh-TW" altLang="en-US" dirty="0">
                <a:latin typeface="微軟正黑體" pitchFamily="34" charset="-120"/>
                <a:ea typeface="微軟正黑體" pitchFamily="34" charset="-120"/>
              </a:rPr>
              <a:t>大中取小：編碼器</a:t>
            </a:r>
            <a:r>
              <a:rPr lang="en-US" altLang="zh-TW" dirty="0">
                <a:latin typeface="微軟正黑體" pitchFamily="34" charset="-120"/>
                <a:ea typeface="微軟正黑體" pitchFamily="34" charset="-120"/>
              </a:rPr>
              <a:t>Encoder</a:t>
            </a:r>
            <a:endParaRPr lang="zh-TW" altLang="en-US" dirty="0">
              <a:latin typeface="微軟正黑體" pitchFamily="34" charset="-120"/>
              <a:ea typeface="微軟正黑體" pitchFamily="34" charset="-120"/>
            </a:endParaRP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欣賞一下編碼器</a:t>
            </a:r>
            <a:r>
              <a:rPr lang="en-US" altLang="zh-TW" sz="2800" b="1" kern="0" dirty="0">
                <a:solidFill>
                  <a:schemeClr val="accent4">
                    <a:lumMod val="50000"/>
                  </a:schemeClr>
                </a:solidFill>
                <a:latin typeface="微軟正黑體" pitchFamily="34" charset="-120"/>
                <a:ea typeface="微軟正黑體" pitchFamily="34" charset="-120"/>
                <a:cs typeface="Microsoft Sans Serif"/>
              </a:rPr>
              <a:t>Encoder </a:t>
            </a:r>
            <a:r>
              <a:rPr lang="zh-TW" altLang="en-US" sz="2800" b="1" kern="0" dirty="0">
                <a:solidFill>
                  <a:schemeClr val="accent4">
                    <a:lumMod val="50000"/>
                  </a:schemeClr>
                </a:solidFill>
                <a:latin typeface="微軟正黑體" pitchFamily="34" charset="-120"/>
                <a:ea typeface="微軟正黑體" pitchFamily="34" charset="-120"/>
                <a:cs typeface="Microsoft Sans Serif"/>
              </a:rPr>
              <a:t>的模型架構</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3" name="圖片 2">
            <a:extLst>
              <a:ext uri="{FF2B5EF4-FFF2-40B4-BE49-F238E27FC236}">
                <a16:creationId xmlns:a16="http://schemas.microsoft.com/office/drawing/2014/main" xmlns="" id="{FE9BB06F-FB9A-415C-8688-0A88F6DE12A8}"/>
              </a:ext>
            </a:extLst>
          </p:cNvPr>
          <p:cNvPicPr>
            <a:picLocks noChangeAspect="1"/>
          </p:cNvPicPr>
          <p:nvPr/>
        </p:nvPicPr>
        <p:blipFill>
          <a:blip r:embed="rId2"/>
          <a:stretch>
            <a:fillRect/>
          </a:stretch>
        </p:blipFill>
        <p:spPr>
          <a:xfrm>
            <a:off x="802683" y="2553521"/>
            <a:ext cx="10404034" cy="658052"/>
          </a:xfrm>
          <a:prstGeom prst="rect">
            <a:avLst/>
          </a:prstGeom>
        </p:spPr>
      </p:pic>
      <p:pic>
        <p:nvPicPr>
          <p:cNvPr id="4" name="圖片 3">
            <a:extLst>
              <a:ext uri="{FF2B5EF4-FFF2-40B4-BE49-F238E27FC236}">
                <a16:creationId xmlns:a16="http://schemas.microsoft.com/office/drawing/2014/main" xmlns="" id="{A07A03C6-C989-418B-9013-D739B9D3DDB1}"/>
              </a:ext>
            </a:extLst>
          </p:cNvPr>
          <p:cNvPicPr>
            <a:picLocks noChangeAspect="1"/>
          </p:cNvPicPr>
          <p:nvPr/>
        </p:nvPicPr>
        <p:blipFill>
          <a:blip r:embed="rId3"/>
          <a:stretch>
            <a:fillRect/>
          </a:stretch>
        </p:blipFill>
        <p:spPr>
          <a:xfrm>
            <a:off x="913845" y="3286619"/>
            <a:ext cx="5182155" cy="2573258"/>
          </a:xfrm>
          <a:prstGeom prst="rect">
            <a:avLst/>
          </a:prstGeom>
        </p:spPr>
      </p:pic>
      <p:grpSp>
        <p:nvGrpSpPr>
          <p:cNvPr id="11" name="群組 10">
            <a:extLst>
              <a:ext uri="{FF2B5EF4-FFF2-40B4-BE49-F238E27FC236}">
                <a16:creationId xmlns:a16="http://schemas.microsoft.com/office/drawing/2014/main" xmlns="" id="{FA8320D7-242F-4210-BF48-C46DC343E949}"/>
              </a:ext>
            </a:extLst>
          </p:cNvPr>
          <p:cNvGrpSpPr/>
          <p:nvPr/>
        </p:nvGrpSpPr>
        <p:grpSpPr>
          <a:xfrm>
            <a:off x="6739673" y="3701895"/>
            <a:ext cx="4467045" cy="1514731"/>
            <a:chOff x="3678598" y="3775431"/>
            <a:chExt cx="2564777" cy="718892"/>
          </a:xfrm>
        </p:grpSpPr>
        <p:sp>
          <p:nvSpPr>
            <p:cNvPr id="12" name="等腰三角形 11">
              <a:extLst>
                <a:ext uri="{FF2B5EF4-FFF2-40B4-BE49-F238E27FC236}">
                  <a16:creationId xmlns:a16="http://schemas.microsoft.com/office/drawing/2014/main" xmlns="" id="{35677153-2BE5-414E-8445-A5E6DE5DFA21}"/>
                </a:ext>
              </a:extLst>
            </p:cNvPr>
            <p:cNvSpPr/>
            <p:nvPr/>
          </p:nvSpPr>
          <p:spPr>
            <a:xfrm rot="15865999">
              <a:off x="3757617" y="3806436"/>
              <a:ext cx="520621" cy="678659"/>
            </a:xfrm>
            <a:prstGeom prst="triangle">
              <a:avLst>
                <a:gd name="adj" fmla="val 51566"/>
              </a:avLst>
            </a:prstGeom>
            <a:solidFill>
              <a:srgbClr val="DAE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dirty="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13" name="語音泡泡: 圓角矩形 12">
              <a:extLst>
                <a:ext uri="{FF2B5EF4-FFF2-40B4-BE49-F238E27FC236}">
                  <a16:creationId xmlns:a16="http://schemas.microsoft.com/office/drawing/2014/main" xmlns="" id="{465D4F69-9786-4DC5-98A2-7CDEFD0641C3}"/>
                </a:ext>
              </a:extLst>
            </p:cNvPr>
            <p:cNvSpPr/>
            <p:nvPr/>
          </p:nvSpPr>
          <p:spPr>
            <a:xfrm>
              <a:off x="3994200" y="3775431"/>
              <a:ext cx="2249175" cy="718892"/>
            </a:xfrm>
            <a:prstGeom prst="wedgeRoundRectCallout">
              <a:avLst>
                <a:gd name="adj1" fmla="val -40939"/>
                <a:gd name="adj2" fmla="val -32150"/>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rgbClr val="0A6FB7"/>
                  </a:solidFill>
                  <a:latin typeface="微軟正黑體" pitchFamily="34" charset="-120"/>
                  <a:ea typeface="微軟正黑體" pitchFamily="34" charset="-120"/>
                </a:rPr>
                <a:t>編碼器</a:t>
              </a:r>
              <a:r>
                <a:rPr lang="en-US" altLang="zh-TW" sz="2400" b="1" dirty="0">
                  <a:solidFill>
                    <a:srgbClr val="0A6FB7"/>
                  </a:solidFill>
                  <a:latin typeface="微軟正黑體" pitchFamily="34" charset="-120"/>
                  <a:ea typeface="微軟正黑體" pitchFamily="34" charset="-120"/>
                </a:rPr>
                <a:t>Encoder </a:t>
              </a:r>
              <a:r>
                <a:rPr lang="zh-TW" altLang="en-US" sz="2400" b="1" dirty="0">
                  <a:solidFill>
                    <a:srgbClr val="0A6FB7"/>
                  </a:solidFill>
                  <a:latin typeface="微軟正黑體" pitchFamily="34" charset="-120"/>
                  <a:ea typeface="微軟正黑體" pitchFamily="34" charset="-120"/>
                </a:rPr>
                <a:t>其實就只是自編碼器</a:t>
              </a:r>
              <a:r>
                <a:rPr lang="en-US" altLang="zh-TW" sz="2400" b="1" dirty="0">
                  <a:solidFill>
                    <a:srgbClr val="0A6FB7"/>
                  </a:solidFill>
                  <a:latin typeface="微軟正黑體" pitchFamily="34" charset="-120"/>
                  <a:ea typeface="微軟正黑體" pitchFamily="34" charset="-120"/>
                </a:rPr>
                <a:t>autoencoder </a:t>
              </a:r>
              <a:r>
                <a:rPr lang="zh-TW" altLang="en-US" sz="2400" b="1" dirty="0">
                  <a:solidFill>
                    <a:srgbClr val="0A6FB7"/>
                  </a:solidFill>
                  <a:latin typeface="微軟正黑體" pitchFamily="34" charset="-120"/>
                  <a:ea typeface="微軟正黑體" pitchFamily="34" charset="-120"/>
                </a:rPr>
                <a:t>的前半部分</a:t>
              </a:r>
            </a:p>
          </p:txBody>
        </p:sp>
      </p:grpSp>
    </p:spTree>
    <p:extLst>
      <p:ext uri="{BB962C8B-B14F-4D97-AF65-F5344CB8AC3E}">
        <p14:creationId xmlns:p14="http://schemas.microsoft.com/office/powerpoint/2010/main" val="332148405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21</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06</a:t>
            </a:r>
            <a:r>
              <a:rPr lang="zh-TW" altLang="en-US" dirty="0">
                <a:latin typeface="微軟正黑體" pitchFamily="34" charset="-120"/>
                <a:ea typeface="微軟正黑體" pitchFamily="34" charset="-120"/>
              </a:rPr>
              <a:t> 大中取小：解碼器</a:t>
            </a:r>
            <a:r>
              <a:rPr lang="en-US" altLang="zh-TW" dirty="0">
                <a:latin typeface="微軟正黑體" pitchFamily="34" charset="-120"/>
                <a:ea typeface="微軟正黑體" pitchFamily="34" charset="-120"/>
              </a:rPr>
              <a:t>Decoder</a:t>
            </a:r>
            <a:endParaRPr lang="zh-TW" altLang="en-US" dirty="0">
              <a:latin typeface="微軟正黑體" pitchFamily="34" charset="-120"/>
              <a:ea typeface="微軟正黑體" pitchFamily="34" charset="-120"/>
            </a:endParaRP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打造解碼器</a:t>
            </a:r>
            <a:endParaRPr lang="en-US" altLang="zh-TW" sz="2800" b="1" kern="0" dirty="0">
              <a:solidFill>
                <a:schemeClr val="accent4">
                  <a:lumMod val="50000"/>
                </a:schemeClr>
              </a:solidFill>
              <a:latin typeface="微軟正黑體" pitchFamily="34" charset="-120"/>
              <a:ea typeface="微軟正黑體" pitchFamily="34" charset="-120"/>
              <a:sym typeface="Microsoft Sans Serif"/>
            </a:endParaRPr>
          </a:p>
        </p:txBody>
      </p:sp>
      <p:pic>
        <p:nvPicPr>
          <p:cNvPr id="3" name="圖片 2">
            <a:extLst>
              <a:ext uri="{FF2B5EF4-FFF2-40B4-BE49-F238E27FC236}">
                <a16:creationId xmlns:a16="http://schemas.microsoft.com/office/drawing/2014/main" xmlns="" id="{AC2AFB22-42F5-46D6-9933-77F4272AB3A9}"/>
              </a:ext>
            </a:extLst>
          </p:cNvPr>
          <p:cNvPicPr>
            <a:picLocks noChangeAspect="1"/>
          </p:cNvPicPr>
          <p:nvPr/>
        </p:nvPicPr>
        <p:blipFill>
          <a:blip r:embed="rId2"/>
          <a:stretch>
            <a:fillRect/>
          </a:stretch>
        </p:blipFill>
        <p:spPr>
          <a:xfrm>
            <a:off x="1230125" y="2590303"/>
            <a:ext cx="9874626" cy="593557"/>
          </a:xfrm>
          <a:prstGeom prst="rect">
            <a:avLst/>
          </a:prstGeom>
        </p:spPr>
      </p:pic>
      <p:pic>
        <p:nvPicPr>
          <p:cNvPr id="6" name="內容版面配置區 19">
            <a:extLst>
              <a:ext uri="{FF2B5EF4-FFF2-40B4-BE49-F238E27FC236}">
                <a16:creationId xmlns:a16="http://schemas.microsoft.com/office/drawing/2014/main" xmlns="" id="{5BCA8131-4B2B-4308-9CC6-801BFE8630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5888" y="2887081"/>
            <a:ext cx="4138863" cy="2904253"/>
          </a:xfrm>
          <a:prstGeom prst="rect">
            <a:avLst/>
          </a:prstGeom>
        </p:spPr>
      </p:pic>
      <p:sp>
        <p:nvSpPr>
          <p:cNvPr id="11" name="我們用的套件, 大家也習慣稱 tf.Keras。">
            <a:extLst>
              <a:ext uri="{FF2B5EF4-FFF2-40B4-BE49-F238E27FC236}">
                <a16:creationId xmlns:a16="http://schemas.microsoft.com/office/drawing/2014/main" xmlns="" id="{E39D62FC-404F-4BA0-A806-DB1ED2BAC78D}"/>
              </a:ext>
            </a:extLst>
          </p:cNvPr>
          <p:cNvSpPr txBox="1"/>
          <p:nvPr/>
        </p:nvSpPr>
        <p:spPr>
          <a:xfrm>
            <a:off x="1441435" y="3761634"/>
            <a:ext cx="4936922" cy="1990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表示向量</a:t>
            </a:r>
            <a:r>
              <a:rPr lang="en-US" altLang="zh-TW" sz="2400" b="1" dirty="0">
                <a:latin typeface="微軟正黑體" pitchFamily="34" charset="-120"/>
                <a:ea typeface="微軟正黑體" pitchFamily="34" charset="-120"/>
              </a:rPr>
              <a:t>z </a:t>
            </a:r>
            <a:r>
              <a:rPr lang="zh-TW" altLang="en-US" sz="2400" b="1" dirty="0">
                <a:latin typeface="微軟正黑體" pitchFamily="34" charset="-120"/>
                <a:ea typeface="微軟正黑體" pitchFamily="34" charset="-120"/>
              </a:rPr>
              <a:t>並不是像輸入資料</a:t>
            </a:r>
            <a:r>
              <a:rPr lang="en-US" altLang="zh-TW" sz="2400" b="1" dirty="0">
                <a:latin typeface="微軟正黑體" pitchFamily="34" charset="-120"/>
                <a:ea typeface="微軟正黑體" pitchFamily="34" charset="-120"/>
              </a:rPr>
              <a:t>x </a:t>
            </a:r>
            <a:r>
              <a:rPr lang="zh-TW" altLang="en-US" sz="2400" b="1" dirty="0">
                <a:latin typeface="微軟正黑體" pitchFamily="34" charset="-120"/>
                <a:ea typeface="微軟正黑體" pitchFamily="34" charset="-120"/>
              </a:rPr>
              <a:t>一樣，是由</a:t>
            </a:r>
            <a:r>
              <a:rPr lang="en-US" altLang="zh-TW" sz="2400" b="1" dirty="0">
                <a:latin typeface="微軟正黑體" pitchFamily="34" charset="-120"/>
                <a:ea typeface="微軟正黑體" pitchFamily="34" charset="-120"/>
              </a:rPr>
              <a:t>Input </a:t>
            </a:r>
            <a:r>
              <a:rPr lang="zh-TW" altLang="en-US" sz="2400" b="1" dirty="0">
                <a:latin typeface="微軟正黑體" pitchFamily="34" charset="-120"/>
                <a:ea typeface="微軟正黑體" pitchFamily="34" charset="-120"/>
              </a:rPr>
              <a:t>函式直接定義出來的。所以表示向量</a:t>
            </a:r>
            <a:r>
              <a:rPr lang="en-US" altLang="zh-TW" sz="2400" b="1" dirty="0">
                <a:latin typeface="微軟正黑體" pitchFamily="34" charset="-120"/>
                <a:ea typeface="微軟正黑體" pitchFamily="34" charset="-120"/>
              </a:rPr>
              <a:t>z </a:t>
            </a:r>
            <a:r>
              <a:rPr lang="zh-TW" altLang="en-US" sz="2400" b="1" dirty="0">
                <a:latin typeface="微軟正黑體" pitchFamily="34" charset="-120"/>
                <a:ea typeface="微軟正黑體" pitchFamily="34" charset="-120"/>
              </a:rPr>
              <a:t>並不能作為模型的輸入來使用，因此上面的程式碼就會發生錯誤。</a:t>
            </a:r>
            <a:endParaRPr lang="en-US" altLang="zh-TW" sz="2400" b="1" dirty="0">
              <a:latin typeface="微軟正黑體" pitchFamily="34" charset="-120"/>
              <a:ea typeface="微軟正黑體" pitchFamily="34" charset="-120"/>
            </a:endParaRPr>
          </a:p>
        </p:txBody>
      </p:sp>
      <p:sp>
        <p:nvSpPr>
          <p:cNvPr id="4" name="乘號 3">
            <a:extLst>
              <a:ext uri="{FF2B5EF4-FFF2-40B4-BE49-F238E27FC236}">
                <a16:creationId xmlns:a16="http://schemas.microsoft.com/office/drawing/2014/main" xmlns="" id="{92C68AC8-AC03-42A6-86C9-61B204F4CF97}"/>
              </a:ext>
            </a:extLst>
          </p:cNvPr>
          <p:cNvSpPr/>
          <p:nvPr/>
        </p:nvSpPr>
        <p:spPr>
          <a:xfrm>
            <a:off x="1230125" y="2285145"/>
            <a:ext cx="598675" cy="593557"/>
          </a:xfrm>
          <a:prstGeom prst="mathMultiply">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我們用的套件, 大家也習慣稱 tf.Keras。">
            <a:extLst>
              <a:ext uri="{FF2B5EF4-FFF2-40B4-BE49-F238E27FC236}">
                <a16:creationId xmlns:a16="http://schemas.microsoft.com/office/drawing/2014/main" xmlns="" id="{67F159FC-567E-482A-AA0F-B303A047D8B5}"/>
              </a:ext>
            </a:extLst>
          </p:cNvPr>
          <p:cNvSpPr txBox="1"/>
          <p:nvPr/>
        </p:nvSpPr>
        <p:spPr>
          <a:xfrm>
            <a:off x="1230125" y="3248033"/>
            <a:ext cx="5359543"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a:buClr>
                <a:srgbClr val="FF8E7B"/>
              </a:buClr>
            </a:pPr>
            <a:r>
              <a:rPr lang="zh-TW" altLang="en-US" sz="2400" b="1" dirty="0">
                <a:solidFill>
                  <a:srgbClr val="0A6FB7"/>
                </a:solidFill>
                <a:latin typeface="微軟正黑體" pitchFamily="34" charset="-120"/>
                <a:ea typeface="微軟正黑體" pitchFamily="34" charset="-120"/>
              </a:rPr>
              <a:t>這行程式碼竟然無法順利執行</a:t>
            </a:r>
            <a:r>
              <a:rPr lang="en-US" altLang="zh-TW" sz="2400" b="1" dirty="0">
                <a:solidFill>
                  <a:srgbClr val="0A6FB7"/>
                </a:solidFill>
                <a:latin typeface="微軟正黑體" pitchFamily="34" charset="-120"/>
                <a:ea typeface="微軟正黑體" pitchFamily="34" charset="-120"/>
              </a:rPr>
              <a:t>!</a:t>
            </a:r>
          </a:p>
        </p:txBody>
      </p:sp>
    </p:spTree>
    <p:extLst>
      <p:ext uri="{BB962C8B-B14F-4D97-AF65-F5344CB8AC3E}">
        <p14:creationId xmlns:p14="http://schemas.microsoft.com/office/powerpoint/2010/main" val="367762893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xmlns="" id="{71669B54-91C2-43DD-B767-D6BACACDBBD4}"/>
              </a:ext>
            </a:extLst>
          </p:cNvPr>
          <p:cNvSpPr>
            <a:spLocks noGrp="1"/>
          </p:cNvSpPr>
          <p:nvPr>
            <p:ph idx="1"/>
          </p:nvPr>
        </p:nvSpPr>
        <p:spPr/>
        <p:txBody>
          <a:bodyPr/>
          <a:lstStyle/>
          <a:p>
            <a:endParaRPr lang="zh-TW" altLang="en-US" dirty="0"/>
          </a:p>
        </p:txBody>
      </p:sp>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22</a:t>
            </a:fld>
            <a:endParaRPr kern="0" dirty="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en-US" altLang="zh-TW" dirty="0"/>
              <a:t>06</a:t>
            </a:r>
            <a:r>
              <a:rPr lang="zh-TW" altLang="en-US" dirty="0"/>
              <a:t> 大中取小：解碼器</a:t>
            </a:r>
            <a:r>
              <a:rPr lang="en-US" altLang="zh-TW" dirty="0"/>
              <a:t>Decoder</a:t>
            </a:r>
            <a:endParaRPr lang="zh-TW" altLang="en-US" dirty="0"/>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再次利用涉及解碼器的</a:t>
            </a:r>
            <a:r>
              <a:rPr lang="en-US" altLang="zh-TW" sz="2800" b="1" kern="0" dirty="0">
                <a:solidFill>
                  <a:schemeClr val="accent4">
                    <a:lumMod val="50000"/>
                  </a:schemeClr>
                </a:solidFill>
                <a:latin typeface="微軟正黑體" pitchFamily="34" charset="-120"/>
                <a:ea typeface="微軟正黑體" pitchFamily="34" charset="-120"/>
              </a:rPr>
              <a:t>g1 </a:t>
            </a:r>
            <a:r>
              <a:rPr lang="zh-TW" altLang="en-US" sz="2800" b="1" kern="0" dirty="0">
                <a:solidFill>
                  <a:schemeClr val="accent4">
                    <a:lumMod val="50000"/>
                  </a:schemeClr>
                </a:solidFill>
                <a:latin typeface="微軟正黑體" pitchFamily="34" charset="-120"/>
                <a:ea typeface="微軟正黑體" pitchFamily="34" charset="-120"/>
              </a:rPr>
              <a:t>以及</a:t>
            </a:r>
            <a:r>
              <a:rPr lang="en-US" altLang="zh-TW" sz="2800" b="1" kern="0" dirty="0">
                <a:solidFill>
                  <a:schemeClr val="accent4">
                    <a:lumMod val="50000"/>
                  </a:schemeClr>
                </a:solidFill>
                <a:latin typeface="微軟正黑體" pitchFamily="34" charset="-120"/>
                <a:ea typeface="微軟正黑體" pitchFamily="34" charset="-120"/>
              </a:rPr>
              <a:t>g2 </a:t>
            </a:r>
            <a:r>
              <a:rPr lang="zh-TW" altLang="en-US" sz="2800" b="1" kern="0" dirty="0">
                <a:solidFill>
                  <a:schemeClr val="accent4">
                    <a:lumMod val="50000"/>
                  </a:schemeClr>
                </a:solidFill>
                <a:latin typeface="微軟正黑體" pitchFamily="34" charset="-120"/>
                <a:ea typeface="微軟正黑體" pitchFamily="34" charset="-120"/>
              </a:rPr>
              <a:t>！</a:t>
            </a:r>
            <a:endParaRPr sz="2800" b="1" kern="0" dirty="0">
              <a:solidFill>
                <a:schemeClr val="accent4">
                  <a:lumMod val="50000"/>
                </a:schemeClr>
              </a:solidFill>
              <a:latin typeface="微軟正黑體" pitchFamily="34" charset="-120"/>
              <a:ea typeface="微軟正黑體" pitchFamily="34" charset="-120"/>
              <a:sym typeface="Microsoft Sans Serif"/>
            </a:endParaRPr>
          </a:p>
        </p:txBody>
      </p:sp>
      <p:pic>
        <p:nvPicPr>
          <p:cNvPr id="6" name="內容版面配置區 22">
            <a:extLst>
              <a:ext uri="{FF2B5EF4-FFF2-40B4-BE49-F238E27FC236}">
                <a16:creationId xmlns:a16="http://schemas.microsoft.com/office/drawing/2014/main" xmlns="" id="{920FF3A6-1785-4821-9059-4927F27A89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1619" y="2524362"/>
            <a:ext cx="5576319" cy="365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267778800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23</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06</a:t>
            </a:r>
            <a:r>
              <a:rPr lang="zh-TW" altLang="en-US" dirty="0">
                <a:latin typeface="微軟正黑體" pitchFamily="34" charset="-120"/>
                <a:ea typeface="微軟正黑體" pitchFamily="34" charset="-120"/>
              </a:rPr>
              <a:t> 大中取小：解碼器</a:t>
            </a:r>
            <a:r>
              <a:rPr lang="en-US" altLang="zh-TW" dirty="0">
                <a:latin typeface="微軟正黑體" pitchFamily="34" charset="-120"/>
                <a:ea typeface="微軟正黑體" pitchFamily="34" charset="-120"/>
              </a:rPr>
              <a:t>Decoder</a:t>
            </a:r>
            <a:endParaRPr lang="zh-TW" altLang="en-US" dirty="0">
              <a:latin typeface="微軟正黑體" pitchFamily="34" charset="-120"/>
              <a:ea typeface="微軟正黑體" pitchFamily="34" charset="-120"/>
            </a:endParaRP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再次利用涉及解碼器的</a:t>
            </a:r>
            <a:r>
              <a:rPr lang="en-US" altLang="zh-TW" sz="2800" b="1" kern="0" dirty="0">
                <a:solidFill>
                  <a:schemeClr val="accent4">
                    <a:lumMod val="50000"/>
                  </a:schemeClr>
                </a:solidFill>
                <a:latin typeface="微軟正黑體" pitchFamily="34" charset="-120"/>
                <a:ea typeface="微軟正黑體" pitchFamily="34" charset="-120"/>
              </a:rPr>
              <a:t>g1 </a:t>
            </a:r>
            <a:r>
              <a:rPr lang="zh-TW" altLang="en-US" sz="2800" b="1" kern="0" dirty="0">
                <a:solidFill>
                  <a:schemeClr val="accent4">
                    <a:lumMod val="50000"/>
                  </a:schemeClr>
                </a:solidFill>
                <a:latin typeface="微軟正黑體" pitchFamily="34" charset="-120"/>
                <a:ea typeface="微軟正黑體" pitchFamily="34" charset="-120"/>
              </a:rPr>
              <a:t>以及</a:t>
            </a:r>
            <a:r>
              <a:rPr lang="en-US" altLang="zh-TW" sz="2800" b="1" kern="0" dirty="0">
                <a:solidFill>
                  <a:schemeClr val="accent4">
                    <a:lumMod val="50000"/>
                  </a:schemeClr>
                </a:solidFill>
                <a:latin typeface="微軟正黑體" pitchFamily="34" charset="-120"/>
                <a:ea typeface="微軟正黑體" pitchFamily="34" charset="-120"/>
              </a:rPr>
              <a:t>g2 </a:t>
            </a:r>
            <a:r>
              <a:rPr lang="zh-TW" altLang="en-US" sz="2800" b="1" kern="0" dirty="0">
                <a:solidFill>
                  <a:schemeClr val="accent4">
                    <a:lumMod val="50000"/>
                  </a:schemeClr>
                </a:solidFill>
                <a:latin typeface="微軟正黑體" pitchFamily="34" charset="-120"/>
                <a:ea typeface="微軟正黑體" pitchFamily="34" charset="-120"/>
              </a:rPr>
              <a:t>！</a:t>
            </a:r>
            <a:endParaRPr lang="zh-TW" altLang="en-US" sz="2800" b="1" kern="0" dirty="0">
              <a:solidFill>
                <a:schemeClr val="accent4">
                  <a:lumMod val="50000"/>
                </a:schemeClr>
              </a:solidFill>
              <a:latin typeface="微軟正黑體" pitchFamily="34" charset="-120"/>
              <a:ea typeface="微軟正黑體" pitchFamily="34" charset="-120"/>
              <a:sym typeface="Microsoft Sans Serif"/>
            </a:endParaRPr>
          </a:p>
        </p:txBody>
      </p:sp>
      <p:pic>
        <p:nvPicPr>
          <p:cNvPr id="3" name="圖片 2">
            <a:extLst>
              <a:ext uri="{FF2B5EF4-FFF2-40B4-BE49-F238E27FC236}">
                <a16:creationId xmlns:a16="http://schemas.microsoft.com/office/drawing/2014/main" xmlns="" id="{8606C964-439D-4614-A4AF-0B4B8EAA296B}"/>
              </a:ext>
            </a:extLst>
          </p:cNvPr>
          <p:cNvPicPr>
            <a:picLocks noChangeAspect="1"/>
          </p:cNvPicPr>
          <p:nvPr/>
        </p:nvPicPr>
        <p:blipFill>
          <a:blip r:embed="rId2"/>
          <a:stretch>
            <a:fillRect/>
          </a:stretch>
        </p:blipFill>
        <p:spPr>
          <a:xfrm>
            <a:off x="686627" y="2869076"/>
            <a:ext cx="10414509" cy="656567"/>
          </a:xfrm>
          <a:prstGeom prst="rect">
            <a:avLst/>
          </a:prstGeom>
        </p:spPr>
      </p:pic>
      <p:pic>
        <p:nvPicPr>
          <p:cNvPr id="4" name="圖片 3">
            <a:extLst>
              <a:ext uri="{FF2B5EF4-FFF2-40B4-BE49-F238E27FC236}">
                <a16:creationId xmlns:a16="http://schemas.microsoft.com/office/drawing/2014/main" xmlns="" id="{099FF7D1-7C3F-4074-A446-F0FA3CE01055}"/>
              </a:ext>
            </a:extLst>
          </p:cNvPr>
          <p:cNvPicPr>
            <a:picLocks noChangeAspect="1"/>
          </p:cNvPicPr>
          <p:nvPr/>
        </p:nvPicPr>
        <p:blipFill>
          <a:blip r:embed="rId3"/>
          <a:stretch>
            <a:fillRect/>
          </a:stretch>
        </p:blipFill>
        <p:spPr>
          <a:xfrm>
            <a:off x="653414" y="3927602"/>
            <a:ext cx="10414509" cy="982713"/>
          </a:xfrm>
          <a:prstGeom prst="rect">
            <a:avLst/>
          </a:prstGeom>
        </p:spPr>
      </p:pic>
      <p:pic>
        <p:nvPicPr>
          <p:cNvPr id="5" name="圖片 4">
            <a:extLst>
              <a:ext uri="{FF2B5EF4-FFF2-40B4-BE49-F238E27FC236}">
                <a16:creationId xmlns:a16="http://schemas.microsoft.com/office/drawing/2014/main" xmlns="" id="{1CD8E816-48A2-4138-A48A-E25C27C5146B}"/>
              </a:ext>
            </a:extLst>
          </p:cNvPr>
          <p:cNvPicPr>
            <a:picLocks noChangeAspect="1"/>
          </p:cNvPicPr>
          <p:nvPr/>
        </p:nvPicPr>
        <p:blipFill>
          <a:blip r:embed="rId4"/>
          <a:stretch>
            <a:fillRect/>
          </a:stretch>
        </p:blipFill>
        <p:spPr>
          <a:xfrm>
            <a:off x="686627" y="5312274"/>
            <a:ext cx="10414508" cy="588007"/>
          </a:xfrm>
          <a:prstGeom prst="rect">
            <a:avLst/>
          </a:prstGeom>
        </p:spPr>
      </p:pic>
      <p:sp>
        <p:nvSpPr>
          <p:cNvPr id="11" name="我們用的套件, 大家也習慣稱 tf.Keras。">
            <a:extLst>
              <a:ext uri="{FF2B5EF4-FFF2-40B4-BE49-F238E27FC236}">
                <a16:creationId xmlns:a16="http://schemas.microsoft.com/office/drawing/2014/main" xmlns="" id="{6D05CF01-1524-41E4-BEF2-E103D6D1F497}"/>
              </a:ext>
            </a:extLst>
          </p:cNvPr>
          <p:cNvSpPr txBox="1"/>
          <p:nvPr/>
        </p:nvSpPr>
        <p:spPr>
          <a:xfrm>
            <a:off x="653414" y="2411296"/>
            <a:ext cx="1051939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準備一個新的</a:t>
            </a:r>
            <a:r>
              <a:rPr lang="en-US" altLang="zh-TW" sz="2400" b="1" dirty="0">
                <a:latin typeface="微軟正黑體" pitchFamily="34" charset="-120"/>
                <a:ea typeface="微軟正黑體" pitchFamily="34" charset="-120"/>
              </a:rPr>
              <a:t>2 </a:t>
            </a:r>
            <a:r>
              <a:rPr lang="zh-TW" altLang="en-US" sz="2400" b="1" dirty="0">
                <a:latin typeface="微軟正黑體" pitchFamily="34" charset="-120"/>
                <a:ea typeface="微軟正黑體" pitchFamily="34" charset="-120"/>
              </a:rPr>
              <a:t>維輸入變數</a:t>
            </a:r>
            <a:r>
              <a:rPr lang="en-US" altLang="zh-TW" sz="2400" b="1" dirty="0">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為了和</a:t>
            </a:r>
            <a:r>
              <a:rPr lang="en-US" altLang="zh-TW" sz="2400" b="1" dirty="0">
                <a:latin typeface="微軟正黑體" pitchFamily="34" charset="-120"/>
                <a:ea typeface="微軟正黑體" pitchFamily="34" charset="-120"/>
              </a:rPr>
              <a:t>2 </a:t>
            </a:r>
            <a:r>
              <a:rPr lang="zh-TW" altLang="en-US" sz="2400" b="1" dirty="0">
                <a:latin typeface="微軟正黑體" pitchFamily="34" charset="-120"/>
                <a:ea typeface="微軟正黑體" pitchFamily="34" charset="-120"/>
              </a:rPr>
              <a:t>維變數</a:t>
            </a:r>
            <a:r>
              <a:rPr lang="en-US" altLang="zh-TW" sz="2400" b="1" dirty="0">
                <a:latin typeface="微軟正黑體" pitchFamily="34" charset="-120"/>
                <a:ea typeface="微軟正黑體" pitchFamily="34" charset="-120"/>
              </a:rPr>
              <a:t>z</a:t>
            </a:r>
            <a:r>
              <a:rPr lang="zh-TW" altLang="en-US" sz="2400" b="1" dirty="0">
                <a:latin typeface="微軟正黑體" pitchFamily="34" charset="-120"/>
                <a:ea typeface="微軟正黑體" pitchFamily="34" charset="-120"/>
              </a:rPr>
              <a:t>有所分別，稱它為 </a:t>
            </a:r>
            <a:r>
              <a:rPr lang="en-US" altLang="zh-TW" sz="2400" b="1" dirty="0" err="1">
                <a:latin typeface="微軟正黑體" pitchFamily="34" charset="-120"/>
                <a:ea typeface="微軟正黑體" pitchFamily="34" charset="-120"/>
              </a:rPr>
              <a:t>z_input</a:t>
            </a:r>
            <a:r>
              <a:rPr lang="zh-TW" altLang="en-US" sz="2400" b="1" dirty="0">
                <a:latin typeface="微軟正黑體" pitchFamily="34" charset="-120"/>
                <a:ea typeface="微軟正黑體" pitchFamily="34" charset="-120"/>
              </a:rPr>
              <a:t> </a:t>
            </a:r>
            <a:r>
              <a:rPr lang="en-US" altLang="zh-TW" sz="2400" b="1" dirty="0">
                <a:latin typeface="微軟正黑體" pitchFamily="34" charset="-120"/>
                <a:ea typeface="微軟正黑體" pitchFamily="34" charset="-120"/>
              </a:rPr>
              <a:t>)</a:t>
            </a:r>
          </a:p>
        </p:txBody>
      </p:sp>
      <p:sp>
        <p:nvSpPr>
          <p:cNvPr id="12" name="我們用的套件, 大家也習慣稱 tf.Keras。">
            <a:extLst>
              <a:ext uri="{FF2B5EF4-FFF2-40B4-BE49-F238E27FC236}">
                <a16:creationId xmlns:a16="http://schemas.microsoft.com/office/drawing/2014/main" xmlns="" id="{32545276-F9AA-4920-97D0-D9081F06C994}"/>
              </a:ext>
            </a:extLst>
          </p:cNvPr>
          <p:cNvSpPr txBox="1"/>
          <p:nvPr/>
        </p:nvSpPr>
        <p:spPr>
          <a:xfrm>
            <a:off x="634183" y="3469822"/>
            <a:ext cx="1051939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經過一層一層的轉換作用</a:t>
            </a:r>
            <a:endParaRPr lang="en-US" altLang="zh-TW" sz="2400" b="1" dirty="0">
              <a:latin typeface="微軟正黑體" pitchFamily="34" charset="-120"/>
              <a:ea typeface="微軟正黑體" pitchFamily="34" charset="-120"/>
            </a:endParaRPr>
          </a:p>
        </p:txBody>
      </p:sp>
      <p:sp>
        <p:nvSpPr>
          <p:cNvPr id="13" name="我們用的套件, 大家也習慣稱 tf.Keras。">
            <a:extLst>
              <a:ext uri="{FF2B5EF4-FFF2-40B4-BE49-F238E27FC236}">
                <a16:creationId xmlns:a16="http://schemas.microsoft.com/office/drawing/2014/main" xmlns="" id="{0F41AFBA-58B1-4D65-815A-DCA6B2DAB841}"/>
              </a:ext>
            </a:extLst>
          </p:cNvPr>
          <p:cNvSpPr txBox="1"/>
          <p:nvPr/>
        </p:nvSpPr>
        <p:spPr>
          <a:xfrm>
            <a:off x="653414" y="4854494"/>
            <a:ext cx="1051939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將自編碼器模型當中的解碼器給獨立定義出來</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392592303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24</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06</a:t>
            </a:r>
            <a:r>
              <a:rPr lang="zh-TW" altLang="en-US" dirty="0">
                <a:latin typeface="微軟正黑體" pitchFamily="34" charset="-120"/>
                <a:ea typeface="微軟正黑體" pitchFamily="34" charset="-120"/>
              </a:rPr>
              <a:t> 大中取小：解碼器</a:t>
            </a:r>
            <a:r>
              <a:rPr lang="en-US" altLang="zh-TW" dirty="0">
                <a:latin typeface="微軟正黑體" pitchFamily="34" charset="-120"/>
                <a:ea typeface="微軟正黑體" pitchFamily="34" charset="-120"/>
              </a:rPr>
              <a:t>Decoder</a:t>
            </a:r>
            <a:endParaRPr lang="zh-TW" altLang="en-US" dirty="0">
              <a:latin typeface="微軟正黑體" pitchFamily="34" charset="-120"/>
              <a:ea typeface="微軟正黑體" pitchFamily="34" charset="-120"/>
            </a:endParaRP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欣賞一下解碼器</a:t>
            </a:r>
            <a:r>
              <a:rPr lang="en-US" altLang="zh-TW" sz="2800" b="1" kern="0" dirty="0">
                <a:solidFill>
                  <a:schemeClr val="accent4">
                    <a:lumMod val="50000"/>
                  </a:schemeClr>
                </a:solidFill>
                <a:latin typeface="微軟正黑體" pitchFamily="34" charset="-120"/>
                <a:ea typeface="微軟正黑體" pitchFamily="34" charset="-120"/>
              </a:rPr>
              <a:t>Decoder </a:t>
            </a:r>
            <a:r>
              <a:rPr lang="zh-TW" altLang="en-US" sz="2800" b="1" kern="0" dirty="0">
                <a:solidFill>
                  <a:schemeClr val="accent4">
                    <a:lumMod val="50000"/>
                  </a:schemeClr>
                </a:solidFill>
                <a:latin typeface="微軟正黑體" pitchFamily="34" charset="-120"/>
                <a:ea typeface="微軟正黑體" pitchFamily="34" charset="-120"/>
              </a:rPr>
              <a:t>的模型架構</a:t>
            </a:r>
            <a:endParaRPr lang="zh-TW" altLang="en-US" sz="2800" b="1" kern="0" dirty="0">
              <a:solidFill>
                <a:schemeClr val="accent4">
                  <a:lumMod val="50000"/>
                </a:schemeClr>
              </a:solidFill>
              <a:latin typeface="微軟正黑體" pitchFamily="34" charset="-120"/>
              <a:ea typeface="微軟正黑體" pitchFamily="34" charset="-120"/>
              <a:sym typeface="Microsoft Sans Serif"/>
            </a:endParaRPr>
          </a:p>
        </p:txBody>
      </p:sp>
      <p:pic>
        <p:nvPicPr>
          <p:cNvPr id="3" name="圖片 2">
            <a:extLst>
              <a:ext uri="{FF2B5EF4-FFF2-40B4-BE49-F238E27FC236}">
                <a16:creationId xmlns:a16="http://schemas.microsoft.com/office/drawing/2014/main" xmlns="" id="{88CE55FF-180F-4CD3-9084-0CFAE35CEBC4}"/>
              </a:ext>
            </a:extLst>
          </p:cNvPr>
          <p:cNvPicPr>
            <a:picLocks noChangeAspect="1"/>
          </p:cNvPicPr>
          <p:nvPr/>
        </p:nvPicPr>
        <p:blipFill>
          <a:blip r:embed="rId2"/>
          <a:stretch>
            <a:fillRect/>
          </a:stretch>
        </p:blipFill>
        <p:spPr>
          <a:xfrm>
            <a:off x="858468" y="2449104"/>
            <a:ext cx="10472722" cy="658805"/>
          </a:xfrm>
          <a:prstGeom prst="rect">
            <a:avLst/>
          </a:prstGeom>
        </p:spPr>
      </p:pic>
      <p:pic>
        <p:nvPicPr>
          <p:cNvPr id="4" name="圖片 3">
            <a:extLst>
              <a:ext uri="{FF2B5EF4-FFF2-40B4-BE49-F238E27FC236}">
                <a16:creationId xmlns:a16="http://schemas.microsoft.com/office/drawing/2014/main" xmlns="" id="{ECC0C068-7449-4D54-BCC1-77E28AC40674}"/>
              </a:ext>
            </a:extLst>
          </p:cNvPr>
          <p:cNvPicPr>
            <a:picLocks noChangeAspect="1"/>
          </p:cNvPicPr>
          <p:nvPr/>
        </p:nvPicPr>
        <p:blipFill>
          <a:blip r:embed="rId3"/>
          <a:stretch>
            <a:fillRect/>
          </a:stretch>
        </p:blipFill>
        <p:spPr>
          <a:xfrm>
            <a:off x="986804" y="3107909"/>
            <a:ext cx="5718795" cy="2835895"/>
          </a:xfrm>
          <a:prstGeom prst="rect">
            <a:avLst/>
          </a:prstGeom>
        </p:spPr>
      </p:pic>
      <p:grpSp>
        <p:nvGrpSpPr>
          <p:cNvPr id="11" name="群組 10">
            <a:extLst>
              <a:ext uri="{FF2B5EF4-FFF2-40B4-BE49-F238E27FC236}">
                <a16:creationId xmlns:a16="http://schemas.microsoft.com/office/drawing/2014/main" xmlns="" id="{DF1703A4-8A4A-449F-ABB5-74E220B60A85}"/>
              </a:ext>
            </a:extLst>
          </p:cNvPr>
          <p:cNvGrpSpPr/>
          <p:nvPr/>
        </p:nvGrpSpPr>
        <p:grpSpPr>
          <a:xfrm>
            <a:off x="6700468" y="3689753"/>
            <a:ext cx="4869387" cy="1910949"/>
            <a:chOff x="3710509" y="3775431"/>
            <a:chExt cx="2532866" cy="821527"/>
          </a:xfrm>
        </p:grpSpPr>
        <p:sp>
          <p:nvSpPr>
            <p:cNvPr id="12" name="等腰三角形 11">
              <a:extLst>
                <a:ext uri="{FF2B5EF4-FFF2-40B4-BE49-F238E27FC236}">
                  <a16:creationId xmlns:a16="http://schemas.microsoft.com/office/drawing/2014/main" xmlns="" id="{CFB089B7-9ACE-4FCF-BAF6-BC283DC6EC0D}"/>
                </a:ext>
              </a:extLst>
            </p:cNvPr>
            <p:cNvSpPr/>
            <p:nvPr/>
          </p:nvSpPr>
          <p:spPr>
            <a:xfrm rot="15865999">
              <a:off x="3757617" y="3838346"/>
              <a:ext cx="520621" cy="614837"/>
            </a:xfrm>
            <a:prstGeom prst="triangle">
              <a:avLst>
                <a:gd name="adj" fmla="val 51566"/>
              </a:avLst>
            </a:prstGeom>
            <a:solidFill>
              <a:srgbClr val="DAE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dirty="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13" name="語音泡泡: 圓角矩形 12">
              <a:extLst>
                <a:ext uri="{FF2B5EF4-FFF2-40B4-BE49-F238E27FC236}">
                  <a16:creationId xmlns:a16="http://schemas.microsoft.com/office/drawing/2014/main" xmlns="" id="{4EDDECBB-80EC-4E49-8F43-A122CE2DE2D6}"/>
                </a:ext>
              </a:extLst>
            </p:cNvPr>
            <p:cNvSpPr/>
            <p:nvPr/>
          </p:nvSpPr>
          <p:spPr>
            <a:xfrm>
              <a:off x="3994200" y="3775431"/>
              <a:ext cx="2249175" cy="821527"/>
            </a:xfrm>
            <a:prstGeom prst="wedgeRoundRectCallout">
              <a:avLst>
                <a:gd name="adj1" fmla="val -40939"/>
                <a:gd name="adj2" fmla="val -32150"/>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a:solidFill>
                    <a:srgbClr val="0A6FB7"/>
                  </a:solidFill>
                  <a:latin typeface="微軟正黑體" pitchFamily="34" charset="-120"/>
                  <a:ea typeface="微軟正黑體" pitchFamily="34" charset="-120"/>
                </a:rPr>
                <a:t>Decoder </a:t>
              </a:r>
              <a:r>
                <a:rPr lang="zh-TW" altLang="en-US" sz="2400" b="1" dirty="0">
                  <a:solidFill>
                    <a:srgbClr val="0A6FB7"/>
                  </a:solidFill>
                  <a:latin typeface="微軟正黑體" pitchFamily="34" charset="-120"/>
                  <a:ea typeface="微軟正黑體" pitchFamily="34" charset="-120"/>
                </a:rPr>
                <a:t>模型架構第一層是全新的</a:t>
              </a:r>
              <a:r>
                <a:rPr lang="en-US" altLang="zh-TW" sz="2400" b="1" dirty="0" err="1">
                  <a:solidFill>
                    <a:srgbClr val="0A6FB7"/>
                  </a:solidFill>
                  <a:latin typeface="微軟正黑體" pitchFamily="34" charset="-120"/>
                  <a:ea typeface="微軟正黑體" pitchFamily="34" charset="-120"/>
                </a:rPr>
                <a:t>InputLayer</a:t>
              </a:r>
              <a:r>
                <a:rPr lang="en-US" altLang="zh-TW" sz="2400" b="1" dirty="0">
                  <a:solidFill>
                    <a:srgbClr val="0A6FB7"/>
                  </a:solidFill>
                  <a:latin typeface="微軟正黑體" pitchFamily="34" charset="-120"/>
                  <a:ea typeface="微軟正黑體" pitchFamily="34" charset="-120"/>
                </a:rPr>
                <a:t> </a:t>
              </a:r>
              <a:r>
                <a:rPr lang="zh-TW" altLang="en-US" sz="2400" b="1" dirty="0">
                  <a:solidFill>
                    <a:srgbClr val="0A6FB7"/>
                  </a:solidFill>
                  <a:latin typeface="微軟正黑體" pitchFamily="34" charset="-120"/>
                  <a:ea typeface="微軟正黑體" pitchFamily="34" charset="-120"/>
                </a:rPr>
                <a:t>外，接下來的兩層其實和</a:t>
              </a:r>
              <a:r>
                <a:rPr lang="en-US" altLang="zh-TW" sz="2400" b="1" dirty="0">
                  <a:solidFill>
                    <a:srgbClr val="0A6FB7"/>
                  </a:solidFill>
                  <a:latin typeface="微軟正黑體" pitchFamily="34" charset="-120"/>
                  <a:ea typeface="微軟正黑體" pitchFamily="34" charset="-120"/>
                </a:rPr>
                <a:t>autoencoder</a:t>
              </a:r>
              <a:r>
                <a:rPr lang="zh-TW" altLang="en-US" sz="2400" b="1" dirty="0">
                  <a:solidFill>
                    <a:srgbClr val="0A6FB7"/>
                  </a:solidFill>
                  <a:latin typeface="微軟正黑體" pitchFamily="34" charset="-120"/>
                  <a:ea typeface="微軟正黑體" pitchFamily="34" charset="-120"/>
                </a:rPr>
                <a:t>的最後兩層是一模一樣的！</a:t>
              </a:r>
            </a:p>
          </p:txBody>
        </p:sp>
      </p:grpSp>
    </p:spTree>
    <p:extLst>
      <p:ext uri="{BB962C8B-B14F-4D97-AF65-F5344CB8AC3E}">
        <p14:creationId xmlns:p14="http://schemas.microsoft.com/office/powerpoint/2010/main" val="223976593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25</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07 </a:t>
            </a:r>
            <a:r>
              <a:rPr lang="zh-TW" altLang="en-US" dirty="0">
                <a:latin typeface="微軟正黑體" pitchFamily="34" charset="-120"/>
                <a:ea typeface="微軟正黑體" pitchFamily="34" charset="-120"/>
              </a:rPr>
              <a:t>編碼器</a:t>
            </a:r>
            <a:r>
              <a:rPr lang="en-US" altLang="zh-TW" dirty="0">
                <a:latin typeface="微軟正黑體" pitchFamily="34" charset="-120"/>
                <a:ea typeface="微軟正黑體" pitchFamily="34" charset="-120"/>
              </a:rPr>
              <a:t>Encoder </a:t>
            </a:r>
            <a:r>
              <a:rPr lang="zh-TW" altLang="en-US" dirty="0">
                <a:latin typeface="微軟正黑體" pitchFamily="34" charset="-120"/>
                <a:ea typeface="微軟正黑體" pitchFamily="34" charset="-120"/>
              </a:rPr>
              <a:t>的視覺化呈現</a:t>
            </a:r>
          </a:p>
        </p:txBody>
      </p:sp>
      <p:sp>
        <p:nvSpPr>
          <p:cNvPr id="7" name="我們用的套件, 大家也習慣稱 tf.Keras。">
            <a:extLst>
              <a:ext uri="{FF2B5EF4-FFF2-40B4-BE49-F238E27FC236}">
                <a16:creationId xmlns:a16="http://schemas.microsoft.com/office/drawing/2014/main" xmlns="" id="{F0C74E76-330A-4F4E-8ABC-4D72C73E3F71}"/>
              </a:ext>
            </a:extLst>
          </p:cNvPr>
          <p:cNvSpPr txBox="1"/>
          <p:nvPr/>
        </p:nvSpPr>
        <p:spPr>
          <a:xfrm>
            <a:off x="838200" y="2866258"/>
            <a:ext cx="5482994" cy="27295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資料降低維度的過程，稱之為</a:t>
            </a:r>
            <a:r>
              <a:rPr lang="zh-TW" altLang="en-US" sz="2400" b="1" dirty="0">
                <a:solidFill>
                  <a:srgbClr val="0A6FB7"/>
                </a:solidFill>
                <a:latin typeface="微軟正黑體" pitchFamily="34" charset="-120"/>
                <a:ea typeface="微軟正黑體" pitchFamily="34" charset="-120"/>
              </a:rPr>
              <a:t>維度縮減（</a:t>
            </a:r>
            <a:r>
              <a:rPr lang="en-US" altLang="zh-TW" sz="2400" b="1" dirty="0">
                <a:solidFill>
                  <a:srgbClr val="0A6FB7"/>
                </a:solidFill>
                <a:latin typeface="微軟正黑體" pitchFamily="34" charset="-120"/>
                <a:ea typeface="微軟正黑體" pitchFamily="34" charset="-120"/>
              </a:rPr>
              <a:t>dimension reduction</a:t>
            </a:r>
            <a:r>
              <a:rPr lang="zh-TW" altLang="en-US" sz="2400" b="1" dirty="0">
                <a:solidFill>
                  <a:srgbClr val="0A6FB7"/>
                </a:solidFill>
                <a:latin typeface="微軟正黑體" pitchFamily="34" charset="-120"/>
                <a:ea typeface="微軟正黑體" pitchFamily="34" charset="-120"/>
              </a:rPr>
              <a:t>）</a:t>
            </a:r>
            <a:r>
              <a:rPr lang="zh-TW" altLang="en-US" sz="2400" b="1" dirty="0">
                <a:latin typeface="微軟正黑體" pitchFamily="34" charset="-120"/>
                <a:ea typeface="微軟正黑體" pitchFamily="34" charset="-120"/>
              </a:rPr>
              <a:t>，維度降低有許多的應用，其中一個應用是</a:t>
            </a:r>
            <a:r>
              <a:rPr lang="zh-TW" altLang="en-US" sz="2400" b="1" dirty="0">
                <a:solidFill>
                  <a:srgbClr val="0A6FB7"/>
                </a:solidFill>
                <a:latin typeface="微軟正黑體" pitchFamily="34" charset="-120"/>
                <a:ea typeface="微軟正黑體" pitchFamily="34" charset="-120"/>
              </a:rPr>
              <a:t>資料視覺化（</a:t>
            </a:r>
            <a:r>
              <a:rPr lang="en-US" altLang="zh-TW" sz="2400" b="1" dirty="0">
                <a:solidFill>
                  <a:srgbClr val="0A6FB7"/>
                </a:solidFill>
                <a:latin typeface="微軟正黑體" pitchFamily="34" charset="-120"/>
                <a:ea typeface="微軟正黑體" pitchFamily="34" charset="-120"/>
              </a:rPr>
              <a:t>data visualization</a:t>
            </a:r>
            <a:r>
              <a:rPr lang="zh-TW" altLang="en-US" sz="2400" b="1" dirty="0">
                <a:solidFill>
                  <a:srgbClr val="0A6FB7"/>
                </a:solidFill>
                <a:latin typeface="微軟正黑體" pitchFamily="34" charset="-120"/>
                <a:ea typeface="微軟正黑體" pitchFamily="34" charset="-120"/>
              </a:rPr>
              <a:t>） 。</a:t>
            </a:r>
            <a:endParaRPr lang="en-US" altLang="zh-TW" sz="2400" b="1" dirty="0">
              <a:solidFill>
                <a:srgbClr val="0A6FB7"/>
              </a:solidFill>
              <a:latin typeface="微軟正黑體" pitchFamily="34" charset="-120"/>
              <a:ea typeface="微軟正黑體" pitchFamily="34" charset="-120"/>
            </a:endParaRPr>
          </a:p>
          <a:p>
            <a:pPr marL="342900" indent="-342900">
              <a:buClr>
                <a:srgbClr val="FF8E7B"/>
              </a:buClr>
              <a:buFont typeface="Yu Mincho Demibold" panose="02020600000000000000" pitchFamily="18" charset="-128"/>
              <a:buChar char="▶"/>
            </a:pPr>
            <a:endParaRPr lang="en-US" altLang="zh-TW" sz="2400" b="1" dirty="0">
              <a:solidFill>
                <a:srgbClr val="0A6FB7"/>
              </a:solidFill>
              <a:latin typeface="微軟正黑體" pitchFamily="34" charset="-120"/>
              <a:ea typeface="微軟正黑體" pitchFamily="34" charset="-120"/>
            </a:endParaRPr>
          </a:p>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而資料視覺化簡單說就是將資料整理成容易用人眼觀察的數據分布</a:t>
            </a:r>
            <a:endParaRPr lang="en-US" altLang="zh-TW" sz="2400" b="1" dirty="0">
              <a:latin typeface="微軟正黑體" pitchFamily="34" charset="-120"/>
              <a:ea typeface="微軟正黑體" pitchFamily="34" charset="-120"/>
            </a:endParaRPr>
          </a:p>
        </p:txBody>
      </p:sp>
      <p:grpSp>
        <p:nvGrpSpPr>
          <p:cNvPr id="11" name="群組 10">
            <a:extLst>
              <a:ext uri="{FF2B5EF4-FFF2-40B4-BE49-F238E27FC236}">
                <a16:creationId xmlns:a16="http://schemas.microsoft.com/office/drawing/2014/main" xmlns="" id="{7CDAF6AF-1D8C-4455-82BD-B3237EDFE004}"/>
              </a:ext>
            </a:extLst>
          </p:cNvPr>
          <p:cNvGrpSpPr/>
          <p:nvPr/>
        </p:nvGrpSpPr>
        <p:grpSpPr>
          <a:xfrm>
            <a:off x="8198380" y="2556949"/>
            <a:ext cx="3155420" cy="1744101"/>
            <a:chOff x="5711919" y="3620351"/>
            <a:chExt cx="2021142" cy="5203321"/>
          </a:xfrm>
        </p:grpSpPr>
        <p:sp>
          <p:nvSpPr>
            <p:cNvPr id="12" name="泡泡引言框">
              <a:extLst>
                <a:ext uri="{FF2B5EF4-FFF2-40B4-BE49-F238E27FC236}">
                  <a16:creationId xmlns:a16="http://schemas.microsoft.com/office/drawing/2014/main" xmlns="" id="{FF957A8D-69F5-43BC-9A81-7ABFFA93E016}"/>
                </a:ext>
              </a:extLst>
            </p:cNvPr>
            <p:cNvSpPr/>
            <p:nvPr/>
          </p:nvSpPr>
          <p:spPr>
            <a:xfrm>
              <a:off x="5711919" y="3620351"/>
              <a:ext cx="2021142" cy="5203321"/>
            </a:xfrm>
            <a:custGeom>
              <a:avLst/>
              <a:gdLst/>
              <a:ahLst/>
              <a:cxnLst>
                <a:cxn ang="0">
                  <a:pos x="wd2" y="hd2"/>
                </a:cxn>
                <a:cxn ang="5400000">
                  <a:pos x="wd2" y="hd2"/>
                </a:cxn>
                <a:cxn ang="10800000">
                  <a:pos x="wd2" y="hd2"/>
                </a:cxn>
                <a:cxn ang="16200000">
                  <a:pos x="wd2" y="hd2"/>
                </a:cxn>
              </a:cxnLst>
              <a:rect l="0" t="0" r="r" b="b"/>
              <a:pathLst>
                <a:path w="21600" h="21600" extrusionOk="0">
                  <a:moveTo>
                    <a:pt x="2290" y="0"/>
                  </a:moveTo>
                  <a:cubicBezTo>
                    <a:pt x="1025" y="0"/>
                    <a:pt x="0" y="1751"/>
                    <a:pt x="0" y="3911"/>
                  </a:cubicBezTo>
                  <a:lnTo>
                    <a:pt x="0" y="13394"/>
                  </a:lnTo>
                  <a:cubicBezTo>
                    <a:pt x="0" y="15554"/>
                    <a:pt x="1025" y="17307"/>
                    <a:pt x="2290" y="17307"/>
                  </a:cubicBezTo>
                  <a:lnTo>
                    <a:pt x="4328" y="17307"/>
                  </a:lnTo>
                  <a:lnTo>
                    <a:pt x="2035" y="21600"/>
                  </a:lnTo>
                  <a:lnTo>
                    <a:pt x="5749" y="17307"/>
                  </a:lnTo>
                  <a:lnTo>
                    <a:pt x="19310" y="17307"/>
                  </a:lnTo>
                  <a:cubicBezTo>
                    <a:pt x="20575" y="17307"/>
                    <a:pt x="21600" y="15554"/>
                    <a:pt x="21600" y="13394"/>
                  </a:cubicBezTo>
                  <a:lnTo>
                    <a:pt x="21600" y="3911"/>
                  </a:lnTo>
                  <a:cubicBezTo>
                    <a:pt x="21600" y="1751"/>
                    <a:pt x="20575" y="0"/>
                    <a:pt x="19310" y="0"/>
                  </a:cubicBezTo>
                  <a:lnTo>
                    <a:pt x="2290" y="0"/>
                  </a:lnTo>
                  <a:close/>
                </a:path>
              </a:pathLst>
            </a:custGeom>
            <a:solidFill>
              <a:srgbClr val="FFFFFF"/>
            </a:solidFill>
            <a:ln w="63500">
              <a:solidFill>
                <a:srgbClr val="000000"/>
              </a:solidFill>
              <a:miter lim="400000"/>
            </a:ln>
          </p:spPr>
          <p:txBody>
            <a:bodyPr lIns="50800" tIns="50800" rIns="50800" bIns="50800" anchor="ctr"/>
            <a:lstStyle/>
            <a:p>
              <a:pPr algn="ctr" defTabSz="584200">
                <a:lnSpc>
                  <a:spcPct val="80000"/>
                </a:lnSpc>
                <a:defRPr sz="4600" b="1">
                  <a:solidFill>
                    <a:srgbClr val="FFFFFF"/>
                  </a:solidFill>
                  <a:latin typeface="Helvetica"/>
                  <a:ea typeface="Helvetica"/>
                  <a:cs typeface="Helvetica"/>
                  <a:sym typeface="Helvetica"/>
                </a:defRPr>
              </a:pPr>
              <a:endParaRPr dirty="0">
                <a:latin typeface="微軟正黑體" pitchFamily="34" charset="-120"/>
                <a:ea typeface="微軟正黑體" pitchFamily="34" charset="-120"/>
              </a:endParaRPr>
            </a:p>
          </p:txBody>
        </p:sp>
        <p:sp>
          <p:nvSpPr>
            <p:cNvPr id="13" name="第一次正式使用超酷炫 Gradio 套件!">
              <a:extLst>
                <a:ext uri="{FF2B5EF4-FFF2-40B4-BE49-F238E27FC236}">
                  <a16:creationId xmlns:a16="http://schemas.microsoft.com/office/drawing/2014/main" xmlns="" id="{FDB4F1ED-A8D9-42AE-80A9-8305734D6F70}"/>
                </a:ext>
              </a:extLst>
            </p:cNvPr>
            <p:cNvSpPr txBox="1"/>
            <p:nvPr/>
          </p:nvSpPr>
          <p:spPr>
            <a:xfrm>
              <a:off x="5835224" y="3740187"/>
              <a:ext cx="1774532" cy="3735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r>
                <a:rPr lang="zh-TW" altLang="en-US" sz="2400" b="1" dirty="0">
                  <a:latin typeface="微軟正黑體" pitchFamily="34" charset="-120"/>
                  <a:ea typeface="微軟正黑體" pitchFamily="34" charset="-120"/>
                </a:rPr>
                <a:t>編碼器似乎天生就是個可以拿來做資料視覺化的工具呢！</a:t>
              </a:r>
              <a:endParaRPr sz="2400" b="1" dirty="0">
                <a:latin typeface="微軟正黑體" pitchFamily="34" charset="-120"/>
                <a:ea typeface="微軟正黑體" pitchFamily="34" charset="-120"/>
              </a:endParaRPr>
            </a:p>
          </p:txBody>
        </p:sp>
      </p:grpSp>
      <p:pic>
        <p:nvPicPr>
          <p:cNvPr id="5" name="內容版面配置區 4">
            <a:extLst>
              <a:ext uri="{FF2B5EF4-FFF2-40B4-BE49-F238E27FC236}">
                <a16:creationId xmlns:a16="http://schemas.microsoft.com/office/drawing/2014/main" xmlns="" id="{21193FF6-2EFA-44DC-BA8F-F14875488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3699" y="3807334"/>
            <a:ext cx="2123172" cy="2367112"/>
          </a:xfrm>
        </p:spPr>
      </p:pic>
      <p:sp>
        <p:nvSpPr>
          <p:cNvPr id="14" name="我們來試試剛開始可能有點可怕的終端機。">
            <a:extLst>
              <a:ext uri="{FF2B5EF4-FFF2-40B4-BE49-F238E27FC236}">
                <a16:creationId xmlns:a16="http://schemas.microsoft.com/office/drawing/2014/main" xmlns="" id="{454E26CC-46D0-4190-8E80-AE233C6E1A39}"/>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rgbClr val="0A6FB7"/>
                </a:solidFill>
                <a:latin typeface="微軟正黑體" pitchFamily="34" charset="-120"/>
                <a:ea typeface="微軟正黑體" pitchFamily="34" charset="-120"/>
              </a:rPr>
              <a:t>資料視覺化（</a:t>
            </a:r>
            <a:r>
              <a:rPr lang="en-US" altLang="zh-TW" sz="2800" b="1" kern="0" dirty="0">
                <a:solidFill>
                  <a:srgbClr val="0A6FB7"/>
                </a:solidFill>
                <a:latin typeface="微軟正黑體" pitchFamily="34" charset="-120"/>
                <a:ea typeface="微軟正黑體" pitchFamily="34" charset="-120"/>
              </a:rPr>
              <a:t>data visualization</a:t>
            </a:r>
            <a:r>
              <a:rPr lang="zh-TW" altLang="en-US" sz="2800" b="1" kern="0" dirty="0">
                <a:solidFill>
                  <a:srgbClr val="0A6FB7"/>
                </a:solidFill>
                <a:latin typeface="微軟正黑體" pitchFamily="34" charset="-120"/>
                <a:ea typeface="微軟正黑體" pitchFamily="34" charset="-120"/>
              </a:rPr>
              <a:t>）</a:t>
            </a:r>
            <a:endParaRPr lang="zh-TW" altLang="en-US" sz="2800" b="1" kern="0" dirty="0">
              <a:solidFill>
                <a:schemeClr val="accent4">
                  <a:lumMod val="50000"/>
                </a:schemeClr>
              </a:solidFill>
              <a:latin typeface="微軟正黑體" pitchFamily="34" charset="-120"/>
              <a:ea typeface="微軟正黑體" pitchFamily="34" charset="-120"/>
              <a:sym typeface="Microsoft Sans Serif"/>
            </a:endParaRPr>
          </a:p>
        </p:txBody>
      </p:sp>
    </p:spTree>
    <p:extLst>
      <p:ext uri="{BB962C8B-B14F-4D97-AF65-F5344CB8AC3E}">
        <p14:creationId xmlns:p14="http://schemas.microsoft.com/office/powerpoint/2010/main" val="283951502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26</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07 </a:t>
            </a:r>
            <a:r>
              <a:rPr lang="zh-TW" altLang="en-US" dirty="0">
                <a:latin typeface="微軟正黑體" pitchFamily="34" charset="-120"/>
                <a:ea typeface="微軟正黑體" pitchFamily="34" charset="-120"/>
              </a:rPr>
              <a:t>編碼器</a:t>
            </a:r>
            <a:r>
              <a:rPr lang="en-US" altLang="zh-TW" dirty="0">
                <a:latin typeface="微軟正黑體" pitchFamily="34" charset="-120"/>
                <a:ea typeface="微軟正黑體" pitchFamily="34" charset="-120"/>
              </a:rPr>
              <a:t>Encoder </a:t>
            </a:r>
            <a:r>
              <a:rPr lang="zh-TW" altLang="en-US" dirty="0">
                <a:latin typeface="微軟正黑體" pitchFamily="34" charset="-120"/>
                <a:ea typeface="微軟正黑體" pitchFamily="34" charset="-120"/>
              </a:rPr>
              <a:t>的視覺化呈現</a:t>
            </a:r>
          </a:p>
        </p:txBody>
      </p:sp>
      <p:sp>
        <p:nvSpPr>
          <p:cNvPr id="6" name="我們來試試剛開始可能有點可怕的終端機。">
            <a:extLst>
              <a:ext uri="{FF2B5EF4-FFF2-40B4-BE49-F238E27FC236}">
                <a16:creationId xmlns:a16="http://schemas.microsoft.com/office/drawing/2014/main" xmlns="" id="{7AC2BFAB-9C47-4326-A2EE-E21FD2CAD8D5}"/>
              </a:ext>
            </a:extLst>
          </p:cNvPr>
          <p:cNvSpPr/>
          <p:nvPr/>
        </p:nvSpPr>
        <p:spPr>
          <a:xfrm>
            <a:off x="1748588" y="1813221"/>
            <a:ext cx="9363911" cy="471923"/>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編碼器</a:t>
            </a:r>
            <a:r>
              <a:rPr lang="en-US" altLang="zh-TW" sz="2800" b="1" kern="0" dirty="0">
                <a:solidFill>
                  <a:schemeClr val="accent4">
                    <a:lumMod val="50000"/>
                  </a:schemeClr>
                </a:solidFill>
                <a:latin typeface="微軟正黑體" pitchFamily="34" charset="-120"/>
                <a:ea typeface="微軟正黑體" pitchFamily="34" charset="-120"/>
              </a:rPr>
              <a:t>Encoder </a:t>
            </a:r>
            <a:r>
              <a:rPr lang="zh-TW" altLang="en-US" sz="2800" b="1" kern="0" dirty="0">
                <a:solidFill>
                  <a:schemeClr val="accent4">
                    <a:lumMod val="50000"/>
                  </a:schemeClr>
                </a:solidFill>
                <a:latin typeface="微軟正黑體" pitchFamily="34" charset="-120"/>
                <a:ea typeface="微軟正黑體" pitchFamily="34" charset="-120"/>
              </a:rPr>
              <a:t>來實作</a:t>
            </a:r>
            <a:r>
              <a:rPr lang="zh-TW" altLang="en-US" sz="2800" b="1" kern="0" dirty="0">
                <a:solidFill>
                  <a:srgbClr val="0A6FB7"/>
                </a:solidFill>
                <a:latin typeface="微軟正黑體" pitchFamily="34" charset="-120"/>
                <a:ea typeface="微軟正黑體" pitchFamily="34" charset="-120"/>
              </a:rPr>
              <a:t>資料視覺化（</a:t>
            </a:r>
            <a:r>
              <a:rPr lang="en-US" altLang="zh-TW" sz="2800" b="1" kern="0" dirty="0">
                <a:solidFill>
                  <a:srgbClr val="0A6FB7"/>
                </a:solidFill>
                <a:latin typeface="微軟正黑體" pitchFamily="34" charset="-120"/>
                <a:ea typeface="微軟正黑體" pitchFamily="34" charset="-120"/>
              </a:rPr>
              <a:t>data visualization</a:t>
            </a:r>
            <a:r>
              <a:rPr lang="zh-TW" altLang="en-US" sz="2800" b="1" kern="0" dirty="0">
                <a:solidFill>
                  <a:srgbClr val="0A6FB7"/>
                </a:solidFill>
                <a:latin typeface="微軟正黑體" pitchFamily="34" charset="-120"/>
                <a:ea typeface="微軟正黑體" pitchFamily="34" charset="-120"/>
              </a:rPr>
              <a:t>）</a:t>
            </a:r>
            <a:endParaRPr sz="2800" b="1" kern="0" dirty="0">
              <a:solidFill>
                <a:srgbClr val="0A6FB7"/>
              </a:solidFill>
              <a:latin typeface="微軟正黑體" pitchFamily="34" charset="-120"/>
              <a:ea typeface="微軟正黑體" pitchFamily="34" charset="-120"/>
              <a:sym typeface="Microsoft Sans Serif"/>
            </a:endParaRPr>
          </a:p>
        </p:txBody>
      </p:sp>
      <p:pic>
        <p:nvPicPr>
          <p:cNvPr id="3" name="圖片 2">
            <a:extLst>
              <a:ext uri="{FF2B5EF4-FFF2-40B4-BE49-F238E27FC236}">
                <a16:creationId xmlns:a16="http://schemas.microsoft.com/office/drawing/2014/main" xmlns="" id="{D28D76C2-E34C-498C-B072-BDDF755C91BC}"/>
              </a:ext>
            </a:extLst>
          </p:cNvPr>
          <p:cNvPicPr>
            <a:picLocks noChangeAspect="1"/>
          </p:cNvPicPr>
          <p:nvPr/>
        </p:nvPicPr>
        <p:blipFill>
          <a:blip r:embed="rId2"/>
          <a:stretch>
            <a:fillRect/>
          </a:stretch>
        </p:blipFill>
        <p:spPr>
          <a:xfrm>
            <a:off x="1044257" y="2478498"/>
            <a:ext cx="10249386" cy="627971"/>
          </a:xfrm>
          <a:prstGeom prst="rect">
            <a:avLst/>
          </a:prstGeom>
        </p:spPr>
      </p:pic>
      <p:pic>
        <p:nvPicPr>
          <p:cNvPr id="4" name="圖片 3">
            <a:extLst>
              <a:ext uri="{FF2B5EF4-FFF2-40B4-BE49-F238E27FC236}">
                <a16:creationId xmlns:a16="http://schemas.microsoft.com/office/drawing/2014/main" xmlns="" id="{50D84836-B4A0-4F2F-86CC-F4AB0CC1D96A}"/>
              </a:ext>
            </a:extLst>
          </p:cNvPr>
          <p:cNvPicPr>
            <a:picLocks noChangeAspect="1"/>
          </p:cNvPicPr>
          <p:nvPr/>
        </p:nvPicPr>
        <p:blipFill>
          <a:blip r:embed="rId3"/>
          <a:stretch>
            <a:fillRect/>
          </a:stretch>
        </p:blipFill>
        <p:spPr>
          <a:xfrm>
            <a:off x="1044256" y="3061420"/>
            <a:ext cx="10249385" cy="2899718"/>
          </a:xfrm>
          <a:prstGeom prst="rect">
            <a:avLst/>
          </a:prstGeom>
        </p:spPr>
      </p:pic>
      <p:grpSp>
        <p:nvGrpSpPr>
          <p:cNvPr id="17" name="群組 16">
            <a:extLst>
              <a:ext uri="{FF2B5EF4-FFF2-40B4-BE49-F238E27FC236}">
                <a16:creationId xmlns:a16="http://schemas.microsoft.com/office/drawing/2014/main" xmlns="" id="{9E08B125-9BF9-417C-A488-7CA4DDF35382}"/>
              </a:ext>
            </a:extLst>
          </p:cNvPr>
          <p:cNvGrpSpPr/>
          <p:nvPr/>
        </p:nvGrpSpPr>
        <p:grpSpPr>
          <a:xfrm>
            <a:off x="6709436" y="2708784"/>
            <a:ext cx="4926153" cy="841824"/>
            <a:chOff x="3687572" y="3775431"/>
            <a:chExt cx="2555803" cy="760877"/>
          </a:xfrm>
        </p:grpSpPr>
        <p:sp>
          <p:nvSpPr>
            <p:cNvPr id="18" name="等腰三角形 17">
              <a:extLst>
                <a:ext uri="{FF2B5EF4-FFF2-40B4-BE49-F238E27FC236}">
                  <a16:creationId xmlns:a16="http://schemas.microsoft.com/office/drawing/2014/main" xmlns="" id="{61D597C7-C45A-4B4C-837C-97DF0E3C7E7D}"/>
                </a:ext>
              </a:extLst>
            </p:cNvPr>
            <p:cNvSpPr/>
            <p:nvPr/>
          </p:nvSpPr>
          <p:spPr>
            <a:xfrm rot="15433226">
              <a:off x="3733889" y="3969370"/>
              <a:ext cx="520621" cy="613256"/>
            </a:xfrm>
            <a:prstGeom prst="triangle">
              <a:avLst>
                <a:gd name="adj" fmla="val 51566"/>
              </a:avLst>
            </a:prstGeom>
            <a:solidFill>
              <a:srgbClr val="DAE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dirty="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19" name="語音泡泡: 圓角矩形 18">
              <a:extLst>
                <a:ext uri="{FF2B5EF4-FFF2-40B4-BE49-F238E27FC236}">
                  <a16:creationId xmlns:a16="http://schemas.microsoft.com/office/drawing/2014/main" xmlns="" id="{874F16E9-7A45-48DD-BDE1-7CAFA7735301}"/>
                </a:ext>
              </a:extLst>
            </p:cNvPr>
            <p:cNvSpPr/>
            <p:nvPr/>
          </p:nvSpPr>
          <p:spPr>
            <a:xfrm>
              <a:off x="3994200" y="3775431"/>
              <a:ext cx="2249175" cy="718892"/>
            </a:xfrm>
            <a:prstGeom prst="wedgeRoundRectCallout">
              <a:avLst>
                <a:gd name="adj1" fmla="val -40939"/>
                <a:gd name="adj2" fmla="val -32150"/>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rgbClr val="0A6FB7"/>
                  </a:solidFill>
                  <a:latin typeface="微軟正黑體" pitchFamily="34" charset="-120"/>
                  <a:ea typeface="微軟正黑體" pitchFamily="34" charset="-120"/>
                </a:rPr>
                <a:t>隨機取出</a:t>
              </a:r>
              <a:r>
                <a:rPr lang="en-US" altLang="zh-TW" sz="2400" b="1" dirty="0">
                  <a:solidFill>
                    <a:srgbClr val="0A6FB7"/>
                  </a:solidFill>
                  <a:latin typeface="微軟正黑體" pitchFamily="34" charset="-120"/>
                  <a:ea typeface="微軟正黑體" pitchFamily="34" charset="-120"/>
                </a:rPr>
                <a:t>1000</a:t>
              </a:r>
              <a:r>
                <a:rPr lang="zh-TW" altLang="en-US" sz="2400" b="1" dirty="0">
                  <a:solidFill>
                    <a:srgbClr val="0A6FB7"/>
                  </a:solidFill>
                  <a:latin typeface="微軟正黑體" pitchFamily="34" charset="-120"/>
                  <a:ea typeface="微軟正黑體" pitchFamily="34" charset="-120"/>
                </a:rPr>
                <a:t>筆資料，並將資料的表示向量以散布圖呈現。</a:t>
              </a:r>
            </a:p>
          </p:txBody>
        </p:sp>
      </p:grpSp>
    </p:spTree>
    <p:extLst>
      <p:ext uri="{BB962C8B-B14F-4D97-AF65-F5344CB8AC3E}">
        <p14:creationId xmlns:p14="http://schemas.microsoft.com/office/powerpoint/2010/main" val="345803516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27</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07 </a:t>
            </a:r>
            <a:r>
              <a:rPr lang="zh-TW" altLang="en-US" dirty="0">
                <a:latin typeface="微軟正黑體" pitchFamily="34" charset="-120"/>
                <a:ea typeface="微軟正黑體" pitchFamily="34" charset="-120"/>
              </a:rPr>
              <a:t>編碼器</a:t>
            </a:r>
            <a:r>
              <a:rPr lang="en-US" altLang="zh-TW" dirty="0">
                <a:latin typeface="微軟正黑體" pitchFamily="34" charset="-120"/>
                <a:ea typeface="微軟正黑體" pitchFamily="34" charset="-120"/>
              </a:rPr>
              <a:t>Encoder </a:t>
            </a:r>
            <a:r>
              <a:rPr lang="zh-TW" altLang="en-US" dirty="0">
                <a:latin typeface="微軟正黑體" pitchFamily="34" charset="-120"/>
                <a:ea typeface="微軟正黑體" pitchFamily="34" charset="-120"/>
              </a:rPr>
              <a:t>的視覺化呈現</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表示向量的散布圖</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2" name="圖片 1">
            <a:extLst>
              <a:ext uri="{FF2B5EF4-FFF2-40B4-BE49-F238E27FC236}">
                <a16:creationId xmlns:a16="http://schemas.microsoft.com/office/drawing/2014/main" xmlns="" id="{C9715DD1-E1ED-4EC1-A077-AE85B21DA574}"/>
              </a:ext>
            </a:extLst>
          </p:cNvPr>
          <p:cNvPicPr>
            <a:picLocks noChangeAspect="1"/>
          </p:cNvPicPr>
          <p:nvPr/>
        </p:nvPicPr>
        <p:blipFill>
          <a:blip r:embed="rId2"/>
          <a:stretch>
            <a:fillRect/>
          </a:stretch>
        </p:blipFill>
        <p:spPr>
          <a:xfrm>
            <a:off x="708683" y="2571816"/>
            <a:ext cx="10440579" cy="580033"/>
          </a:xfrm>
          <a:prstGeom prst="rect">
            <a:avLst/>
          </a:prstGeom>
        </p:spPr>
      </p:pic>
      <p:pic>
        <p:nvPicPr>
          <p:cNvPr id="3" name="圖片 2">
            <a:extLst>
              <a:ext uri="{FF2B5EF4-FFF2-40B4-BE49-F238E27FC236}">
                <a16:creationId xmlns:a16="http://schemas.microsoft.com/office/drawing/2014/main" xmlns="" id="{B392C7D6-5ADA-42DD-85BB-279993288A12}"/>
              </a:ext>
            </a:extLst>
          </p:cNvPr>
          <p:cNvPicPr>
            <a:picLocks noChangeAspect="1"/>
          </p:cNvPicPr>
          <p:nvPr/>
        </p:nvPicPr>
        <p:blipFill>
          <a:blip r:embed="rId3"/>
          <a:stretch>
            <a:fillRect/>
          </a:stretch>
        </p:blipFill>
        <p:spPr>
          <a:xfrm>
            <a:off x="833781" y="3261626"/>
            <a:ext cx="4227951" cy="2751646"/>
          </a:xfrm>
          <a:prstGeom prst="rect">
            <a:avLst/>
          </a:prstGeom>
        </p:spPr>
      </p:pic>
      <p:grpSp>
        <p:nvGrpSpPr>
          <p:cNvPr id="7" name="群組 6">
            <a:extLst>
              <a:ext uri="{FF2B5EF4-FFF2-40B4-BE49-F238E27FC236}">
                <a16:creationId xmlns:a16="http://schemas.microsoft.com/office/drawing/2014/main" xmlns="" id="{DEA7A383-9792-4FBB-91B7-077899749722}"/>
              </a:ext>
            </a:extLst>
          </p:cNvPr>
          <p:cNvGrpSpPr/>
          <p:nvPr/>
        </p:nvGrpSpPr>
        <p:grpSpPr>
          <a:xfrm>
            <a:off x="6090869" y="3706152"/>
            <a:ext cx="4869387" cy="1672210"/>
            <a:chOff x="3710509" y="3775431"/>
            <a:chExt cx="2532866" cy="718892"/>
          </a:xfrm>
        </p:grpSpPr>
        <p:sp>
          <p:nvSpPr>
            <p:cNvPr id="11" name="等腰三角形 10">
              <a:extLst>
                <a:ext uri="{FF2B5EF4-FFF2-40B4-BE49-F238E27FC236}">
                  <a16:creationId xmlns:a16="http://schemas.microsoft.com/office/drawing/2014/main" xmlns="" id="{FD741065-807A-4751-9766-4A25C25B949A}"/>
                </a:ext>
              </a:extLst>
            </p:cNvPr>
            <p:cNvSpPr/>
            <p:nvPr/>
          </p:nvSpPr>
          <p:spPr>
            <a:xfrm rot="15865999">
              <a:off x="3757617" y="3838346"/>
              <a:ext cx="520621" cy="614837"/>
            </a:xfrm>
            <a:prstGeom prst="triangle">
              <a:avLst>
                <a:gd name="adj" fmla="val 51566"/>
              </a:avLst>
            </a:prstGeom>
            <a:solidFill>
              <a:srgbClr val="DAE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dirty="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12" name="語音泡泡: 圓角矩形 11">
              <a:extLst>
                <a:ext uri="{FF2B5EF4-FFF2-40B4-BE49-F238E27FC236}">
                  <a16:creationId xmlns:a16="http://schemas.microsoft.com/office/drawing/2014/main" xmlns="" id="{6938869A-0B93-478E-AF74-6CC5E78C9D79}"/>
                </a:ext>
              </a:extLst>
            </p:cNvPr>
            <p:cNvSpPr/>
            <p:nvPr/>
          </p:nvSpPr>
          <p:spPr>
            <a:xfrm>
              <a:off x="3994200" y="3775431"/>
              <a:ext cx="2249175" cy="718892"/>
            </a:xfrm>
            <a:prstGeom prst="wedgeRoundRectCallout">
              <a:avLst>
                <a:gd name="adj1" fmla="val -40939"/>
                <a:gd name="adj2" fmla="val -32150"/>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rgbClr val="0A6FB7"/>
                  </a:solidFill>
                  <a:latin typeface="微軟正黑體" pitchFamily="34" charset="-120"/>
                  <a:ea typeface="微軟正黑體" pitchFamily="34" charset="-120"/>
                </a:rPr>
                <a:t>不同數字圖片的表示向量看起來有些差別。是因為在訓練模型的</a:t>
              </a:r>
              <a:r>
                <a:rPr lang="zh-TW" altLang="en-US" sz="2400" b="1" dirty="0" smtClean="0">
                  <a:solidFill>
                    <a:srgbClr val="0A6FB7"/>
                  </a:solidFill>
                  <a:latin typeface="微軟正黑體" pitchFamily="34" charset="-120"/>
                  <a:ea typeface="微軟正黑體" pitchFamily="34" charset="-120"/>
                </a:rPr>
                <a:t>時候，</a:t>
              </a:r>
              <a:r>
                <a:rPr lang="zh-TW" altLang="en-US" sz="2400" b="1" dirty="0">
                  <a:solidFill>
                    <a:srgbClr val="0A6FB7"/>
                  </a:solidFill>
                  <a:latin typeface="微軟正黑體" pitchFamily="34" charset="-120"/>
                  <a:ea typeface="微軟正黑體" pitchFamily="34" charset="-120"/>
                </a:rPr>
                <a:t>並沒有告訴神經網路哪一筆資料是什麼數字</a:t>
              </a:r>
            </a:p>
          </p:txBody>
        </p:sp>
      </p:grpSp>
    </p:spTree>
    <p:extLst>
      <p:ext uri="{BB962C8B-B14F-4D97-AF65-F5344CB8AC3E}">
        <p14:creationId xmlns:p14="http://schemas.microsoft.com/office/powerpoint/2010/main" val="36899040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28</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08 </a:t>
            </a:r>
            <a:r>
              <a:rPr lang="zh-TW" altLang="en-US" dirty="0">
                <a:latin typeface="微軟正黑體" pitchFamily="34" charset="-120"/>
                <a:ea typeface="微軟正黑體" pitchFamily="34" charset="-120"/>
              </a:rPr>
              <a:t>解碼器</a:t>
            </a:r>
            <a:r>
              <a:rPr lang="en-US" altLang="zh-TW" dirty="0">
                <a:latin typeface="微軟正黑體" pitchFamily="34" charset="-120"/>
                <a:ea typeface="微軟正黑體" pitchFamily="34" charset="-120"/>
              </a:rPr>
              <a:t>Decoder </a:t>
            </a:r>
            <a:r>
              <a:rPr lang="zh-TW" altLang="en-US" dirty="0">
                <a:latin typeface="微軟正黑體" pitchFamily="34" charset="-120"/>
                <a:ea typeface="微軟正黑體" pitchFamily="34" charset="-120"/>
              </a:rPr>
              <a:t>的應用</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生成模型</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多餘的點被「還原」什麼</a:t>
            </a:r>
            <a:r>
              <a:rPr lang="en-US" altLang="zh-TW" sz="2800" b="1" kern="0" dirty="0">
                <a:solidFill>
                  <a:schemeClr val="accent4">
                    <a:lumMod val="50000"/>
                  </a:schemeClr>
                </a:solidFill>
                <a:latin typeface="微軟正黑體" pitchFamily="34" charset="-120"/>
                <a:ea typeface="微軟正黑體" pitchFamily="34" charset="-120"/>
                <a:cs typeface="Microsoft Sans Serif"/>
                <a:sym typeface="Microsoft Sans Serif"/>
              </a:rPr>
              <a:t>?</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3" name="圖片 2">
            <a:extLst>
              <a:ext uri="{FF2B5EF4-FFF2-40B4-BE49-F238E27FC236}">
                <a16:creationId xmlns:a16="http://schemas.microsoft.com/office/drawing/2014/main" xmlns="" id="{71712D69-CC48-4ADE-935F-E0D09641AFEC}"/>
              </a:ext>
            </a:extLst>
          </p:cNvPr>
          <p:cNvPicPr>
            <a:picLocks noChangeAspect="1"/>
          </p:cNvPicPr>
          <p:nvPr/>
        </p:nvPicPr>
        <p:blipFill>
          <a:blip r:embed="rId2"/>
          <a:stretch>
            <a:fillRect/>
          </a:stretch>
        </p:blipFill>
        <p:spPr>
          <a:xfrm>
            <a:off x="7960255" y="2551578"/>
            <a:ext cx="3420708" cy="3165975"/>
          </a:xfrm>
          <a:prstGeom prst="rect">
            <a:avLst/>
          </a:prstGeom>
        </p:spPr>
      </p:pic>
      <p:sp>
        <p:nvSpPr>
          <p:cNvPr id="11" name="我們用的套件, 大家也習慣稱 tf.Keras。">
            <a:extLst>
              <a:ext uri="{FF2B5EF4-FFF2-40B4-BE49-F238E27FC236}">
                <a16:creationId xmlns:a16="http://schemas.microsoft.com/office/drawing/2014/main" xmlns="" id="{D4E22C0F-9ECE-4DEE-9723-49AFBA2CCD0B}"/>
              </a:ext>
            </a:extLst>
          </p:cNvPr>
          <p:cNvSpPr txBox="1"/>
          <p:nvPr/>
        </p:nvSpPr>
        <p:spPr>
          <a:xfrm>
            <a:off x="1045731" y="4495118"/>
            <a:ext cx="5482994"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首先，我們在單位正方形</a:t>
            </a:r>
            <a:r>
              <a:rPr lang="en-US" altLang="zh-TW" sz="2400" b="1" dirty="0">
                <a:latin typeface="微軟正黑體" pitchFamily="34" charset="-120"/>
                <a:ea typeface="微軟正黑體" pitchFamily="34" charset="-120"/>
              </a:rPr>
              <a:t>[0,1]×[0,1]</a:t>
            </a:r>
            <a:r>
              <a:rPr lang="zh-TW" altLang="en-US" sz="2400" b="1" dirty="0">
                <a:latin typeface="微軟正黑體" pitchFamily="34" charset="-120"/>
                <a:ea typeface="微軟正黑體" pitchFamily="34" charset="-120"/>
              </a:rPr>
              <a:t>內橫向及縱向均勻等分出個 </a:t>
            </a:r>
            <a:r>
              <a:rPr lang="en-US" altLang="zh-TW" sz="2400" b="1" dirty="0">
                <a:latin typeface="微軟正黑體" pitchFamily="34" charset="-120"/>
                <a:ea typeface="微軟正黑體" pitchFamily="34" charset="-120"/>
              </a:rPr>
              <a:t>15 </a:t>
            </a:r>
            <a:r>
              <a:rPr lang="zh-TW" altLang="en-US" sz="2400" b="1" dirty="0">
                <a:latin typeface="微軟正黑體" pitchFamily="34" charset="-120"/>
                <a:ea typeface="微軟正黑體" pitchFamily="34" charset="-120"/>
              </a:rPr>
              <a:t>點，所以我們會得到</a:t>
            </a:r>
            <a:r>
              <a:rPr lang="en-US" altLang="zh-TW" sz="2400" b="1" dirty="0">
                <a:latin typeface="微軟正黑體" pitchFamily="34" charset="-120"/>
                <a:ea typeface="微軟正黑體" pitchFamily="34" charset="-120"/>
              </a:rPr>
              <a:t>15x15 </a:t>
            </a:r>
            <a:r>
              <a:rPr lang="zh-TW" altLang="en-US" sz="2400" b="1" dirty="0">
                <a:latin typeface="微軟正黑體" pitchFamily="34" charset="-120"/>
                <a:ea typeface="微軟正黑體" pitchFamily="34" charset="-120"/>
              </a:rPr>
              <a:t>共</a:t>
            </a:r>
            <a:r>
              <a:rPr lang="en-US" altLang="zh-TW" sz="2400" b="1" dirty="0">
                <a:latin typeface="微軟正黑體" pitchFamily="34" charset="-120"/>
                <a:ea typeface="微軟正黑體" pitchFamily="34" charset="-120"/>
              </a:rPr>
              <a:t>225 </a:t>
            </a:r>
            <a:r>
              <a:rPr lang="zh-TW" altLang="en-US" sz="2400" b="1" dirty="0">
                <a:latin typeface="微軟正黑體" pitchFamily="34" charset="-120"/>
                <a:ea typeface="微軟正黑體" pitchFamily="34" charset="-120"/>
              </a:rPr>
              <a:t>個點。</a:t>
            </a:r>
            <a:endParaRPr lang="en-US" altLang="zh-TW" sz="2400" b="1" dirty="0">
              <a:latin typeface="微軟正黑體" pitchFamily="34" charset="-120"/>
              <a:ea typeface="微軟正黑體" pitchFamily="34" charset="-120"/>
            </a:endParaRPr>
          </a:p>
        </p:txBody>
      </p:sp>
      <p:pic>
        <p:nvPicPr>
          <p:cNvPr id="12" name="圖片 11">
            <a:extLst>
              <a:ext uri="{FF2B5EF4-FFF2-40B4-BE49-F238E27FC236}">
                <a16:creationId xmlns:a16="http://schemas.microsoft.com/office/drawing/2014/main" xmlns="" id="{1E296CDE-54DE-49EC-A5D2-2B4BC08F2B56}"/>
              </a:ext>
            </a:extLst>
          </p:cNvPr>
          <p:cNvPicPr>
            <a:picLocks noChangeAspect="1"/>
          </p:cNvPicPr>
          <p:nvPr/>
        </p:nvPicPr>
        <p:blipFill rotWithShape="1">
          <a:blip r:embed="rId3"/>
          <a:srcRect r="31339"/>
          <a:stretch/>
        </p:blipFill>
        <p:spPr>
          <a:xfrm>
            <a:off x="811037" y="2551578"/>
            <a:ext cx="7187462" cy="1827917"/>
          </a:xfrm>
          <a:prstGeom prst="rect">
            <a:avLst/>
          </a:prstGeom>
        </p:spPr>
      </p:pic>
    </p:spTree>
    <p:extLst>
      <p:ext uri="{BB962C8B-B14F-4D97-AF65-F5344CB8AC3E}">
        <p14:creationId xmlns:p14="http://schemas.microsoft.com/office/powerpoint/2010/main" val="240381101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29</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08 </a:t>
            </a:r>
            <a:r>
              <a:rPr lang="zh-TW" altLang="en-US" dirty="0">
                <a:latin typeface="微軟正黑體" pitchFamily="34" charset="-120"/>
                <a:ea typeface="微軟正黑體" pitchFamily="34" charset="-120"/>
              </a:rPr>
              <a:t>解碼器</a:t>
            </a:r>
            <a:r>
              <a:rPr lang="en-US" altLang="zh-TW" dirty="0">
                <a:latin typeface="微軟正黑體" pitchFamily="34" charset="-120"/>
                <a:ea typeface="微軟正黑體" pitchFamily="34" charset="-120"/>
              </a:rPr>
              <a:t>Decoder </a:t>
            </a:r>
            <a:r>
              <a:rPr lang="zh-TW" altLang="en-US" dirty="0">
                <a:latin typeface="微軟正黑體" pitchFamily="34" charset="-120"/>
                <a:ea typeface="微軟正黑體" pitchFamily="34" charset="-120"/>
              </a:rPr>
              <a:t>的應用</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生成模型</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多餘的點被「還原」什麼</a:t>
            </a:r>
            <a:r>
              <a:rPr lang="en-US" altLang="zh-TW" sz="2800" b="1" kern="0" dirty="0">
                <a:solidFill>
                  <a:schemeClr val="accent4">
                    <a:lumMod val="50000"/>
                  </a:schemeClr>
                </a:solidFill>
                <a:latin typeface="微軟正黑體" pitchFamily="34" charset="-120"/>
                <a:ea typeface="微軟正黑體" pitchFamily="34" charset="-120"/>
                <a:cs typeface="Microsoft Sans Serif"/>
                <a:sym typeface="Microsoft Sans Serif"/>
              </a:rPr>
              <a:t>?</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2" name="圖片 1">
            <a:extLst>
              <a:ext uri="{FF2B5EF4-FFF2-40B4-BE49-F238E27FC236}">
                <a16:creationId xmlns:a16="http://schemas.microsoft.com/office/drawing/2014/main" xmlns="" id="{84ACCB32-8FE4-4A19-8146-32425B874C25}"/>
              </a:ext>
            </a:extLst>
          </p:cNvPr>
          <p:cNvPicPr>
            <a:picLocks noChangeAspect="1"/>
          </p:cNvPicPr>
          <p:nvPr/>
        </p:nvPicPr>
        <p:blipFill>
          <a:blip r:embed="rId2"/>
          <a:stretch>
            <a:fillRect/>
          </a:stretch>
        </p:blipFill>
        <p:spPr>
          <a:xfrm>
            <a:off x="1029943" y="2406114"/>
            <a:ext cx="10132113" cy="2326307"/>
          </a:xfrm>
          <a:prstGeom prst="rect">
            <a:avLst/>
          </a:prstGeom>
        </p:spPr>
      </p:pic>
      <p:sp>
        <p:nvSpPr>
          <p:cNvPr id="7" name="我們用的套件, 大家也習慣稱 tf.Keras。">
            <a:extLst>
              <a:ext uri="{FF2B5EF4-FFF2-40B4-BE49-F238E27FC236}">
                <a16:creationId xmlns:a16="http://schemas.microsoft.com/office/drawing/2014/main" xmlns="" id="{256E8BA9-5B84-4EA3-A608-DFB3DB3DF906}"/>
              </a:ext>
            </a:extLst>
          </p:cNvPr>
          <p:cNvSpPr txBox="1"/>
          <p:nvPr/>
        </p:nvSpPr>
        <p:spPr>
          <a:xfrm>
            <a:off x="1029943" y="4732421"/>
            <a:ext cx="10132114"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準備繪製兩個圖形，一個是</a:t>
            </a:r>
            <a:r>
              <a:rPr lang="en-US" altLang="zh-TW" sz="2400" b="1" dirty="0">
                <a:latin typeface="微軟正黑體" pitchFamily="34" charset="-120"/>
                <a:ea typeface="微軟正黑體" pitchFamily="34" charset="-120"/>
              </a:rPr>
              <a:t>[0,1]×[0,1]</a:t>
            </a:r>
            <a:r>
              <a:rPr lang="zh-TW" altLang="en-US" sz="2400" b="1" dirty="0">
                <a:latin typeface="微軟正黑體" pitchFamily="34" charset="-120"/>
                <a:ea typeface="微軟正黑體" pitchFamily="34" charset="-120"/>
              </a:rPr>
              <a:t>上的 </a:t>
            </a:r>
            <a:r>
              <a:rPr lang="en-US" altLang="zh-TW" sz="2400" b="1" dirty="0">
                <a:latin typeface="微軟正黑體" pitchFamily="34" charset="-120"/>
                <a:ea typeface="微軟正黑體" pitchFamily="34" charset="-120"/>
              </a:rPr>
              <a:t>255 </a:t>
            </a:r>
            <a:r>
              <a:rPr lang="zh-TW" altLang="en-US" sz="2400" b="1" dirty="0">
                <a:latin typeface="微軟正黑體" pitchFamily="34" charset="-120"/>
                <a:ea typeface="微軟正黑體" pitchFamily="34" charset="-120"/>
              </a:rPr>
              <a:t>個點，接著將這</a:t>
            </a:r>
            <a:r>
              <a:rPr lang="en-US" altLang="zh-TW" sz="2400" b="1" dirty="0">
                <a:latin typeface="微軟正黑體" pitchFamily="34" charset="-120"/>
                <a:ea typeface="微軟正黑體" pitchFamily="34" charset="-120"/>
              </a:rPr>
              <a:t>255 </a:t>
            </a:r>
            <a:r>
              <a:rPr lang="zh-TW" altLang="en-US" sz="2400" b="1" dirty="0">
                <a:latin typeface="微軟正黑體" pitchFamily="34" charset="-120"/>
                <a:ea typeface="微軟正黑體" pitchFamily="34" charset="-120"/>
              </a:rPr>
              <a:t>個點透過編碼器「還原」，並將其</a:t>
            </a:r>
            <a:r>
              <a:rPr lang="en-US" altLang="zh-TW" sz="2400" b="1" dirty="0">
                <a:latin typeface="微軟正黑體" pitchFamily="34" charset="-120"/>
                <a:ea typeface="微軟正黑體" pitchFamily="34" charset="-120"/>
              </a:rPr>
              <a:t>reshape </a:t>
            </a:r>
            <a:r>
              <a:rPr lang="zh-TW" altLang="en-US" sz="2400" b="1" dirty="0">
                <a:latin typeface="微軟正黑體" pitchFamily="34" charset="-120"/>
                <a:ea typeface="微軟正黑體" pitchFamily="34" charset="-120"/>
              </a:rPr>
              <a:t>成</a:t>
            </a:r>
            <a:r>
              <a:rPr lang="en-US" altLang="zh-TW" sz="2400" b="1" dirty="0">
                <a:latin typeface="微軟正黑體" pitchFamily="34" charset="-120"/>
                <a:ea typeface="微軟正黑體" pitchFamily="34" charset="-120"/>
              </a:rPr>
              <a:t>28 X 28 </a:t>
            </a:r>
            <a:r>
              <a:rPr lang="zh-TW" altLang="en-US" sz="2400" b="1" dirty="0">
                <a:latin typeface="微軟正黑體" pitchFamily="34" charset="-120"/>
                <a:ea typeface="微軟正黑體" pitchFamily="34" charset="-120"/>
              </a:rPr>
              <a:t>的圖片，並將每一張圖片放在原本</a:t>
            </a:r>
            <a:r>
              <a:rPr lang="en-US" altLang="zh-TW" sz="2400" b="1" dirty="0">
                <a:latin typeface="微軟正黑體" pitchFamily="34" charset="-120"/>
                <a:ea typeface="微軟正黑體" pitchFamily="34" charset="-120"/>
              </a:rPr>
              <a:t>[0,1]×[0,1]</a:t>
            </a:r>
            <a:r>
              <a:rPr lang="zh-TW" altLang="en-US" sz="2400" b="1" dirty="0">
                <a:latin typeface="微軟正黑體" pitchFamily="34" charset="-120"/>
                <a:ea typeface="微軟正黑體" pitchFamily="34" charset="-120"/>
              </a:rPr>
              <a:t>上的點所在的位置上</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355166902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xmlns=""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3</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01 </a:t>
            </a:r>
            <a:r>
              <a:rPr lang="zh-TW" altLang="en-US" dirty="0">
                <a:latin typeface="微軟正黑體" pitchFamily="34" charset="-120"/>
                <a:ea typeface="微軟正黑體" pitchFamily="34" charset="-120"/>
              </a:rPr>
              <a:t>自編碼器的概念</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1638298" y="1813221"/>
            <a:ext cx="9111233"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包含一個</a:t>
            </a:r>
            <a:r>
              <a:rPr lang="zh-TW" altLang="en-US" sz="2800" b="1" kern="0" dirty="0">
                <a:solidFill>
                  <a:srgbClr val="0A6FB7"/>
                </a:solidFill>
                <a:latin typeface="微軟正黑體" pitchFamily="34" charset="-120"/>
                <a:ea typeface="微軟正黑體" pitchFamily="34" charset="-120"/>
                <a:cs typeface="Microsoft Sans Serif"/>
              </a:rPr>
              <a:t>編碼器（</a:t>
            </a:r>
            <a:r>
              <a:rPr lang="en-US" altLang="zh-TW" sz="2800" b="1" kern="0" dirty="0">
                <a:solidFill>
                  <a:srgbClr val="0A6FB7"/>
                </a:solidFill>
                <a:latin typeface="微軟正黑體" pitchFamily="34" charset="-120"/>
                <a:ea typeface="微軟正黑體" pitchFamily="34" charset="-120"/>
                <a:cs typeface="Microsoft Sans Serif"/>
              </a:rPr>
              <a:t>Encoder</a:t>
            </a:r>
            <a:r>
              <a:rPr lang="zh-TW" altLang="en-US" sz="2800" b="1" kern="0" dirty="0">
                <a:solidFill>
                  <a:srgbClr val="0A6FB7"/>
                </a:solidFill>
                <a:latin typeface="微軟正黑體" pitchFamily="34" charset="-120"/>
                <a:ea typeface="微軟正黑體" pitchFamily="34" charset="-120"/>
                <a:cs typeface="Microsoft Sans Serif"/>
              </a:rPr>
              <a:t>）</a:t>
            </a:r>
            <a:r>
              <a:rPr lang="zh-TW" altLang="en-US" sz="2800" b="1" kern="0" dirty="0">
                <a:solidFill>
                  <a:schemeClr val="accent4">
                    <a:lumMod val="50000"/>
                  </a:schemeClr>
                </a:solidFill>
                <a:latin typeface="微軟正黑體" pitchFamily="34" charset="-120"/>
                <a:ea typeface="微軟正黑體" pitchFamily="34" charset="-120"/>
                <a:cs typeface="Microsoft Sans Serif"/>
              </a:rPr>
              <a:t>以及一個</a:t>
            </a:r>
            <a:r>
              <a:rPr lang="zh-TW" altLang="en-US" sz="2800" b="1" kern="0" dirty="0">
                <a:solidFill>
                  <a:srgbClr val="0A6FB7"/>
                </a:solidFill>
                <a:latin typeface="微軟正黑體" pitchFamily="34" charset="-120"/>
                <a:ea typeface="微軟正黑體" pitchFamily="34" charset="-120"/>
                <a:cs typeface="Microsoft Sans Serif"/>
              </a:rPr>
              <a:t>解碼器（</a:t>
            </a:r>
            <a:r>
              <a:rPr lang="en-US" altLang="zh-TW" sz="2800" b="1" kern="0" dirty="0">
                <a:solidFill>
                  <a:srgbClr val="0A6FB7"/>
                </a:solidFill>
                <a:latin typeface="微軟正黑體" pitchFamily="34" charset="-120"/>
                <a:ea typeface="微軟正黑體" pitchFamily="34" charset="-120"/>
                <a:cs typeface="Microsoft Sans Serif"/>
              </a:rPr>
              <a:t>Decoder</a:t>
            </a:r>
            <a:r>
              <a:rPr lang="zh-TW" altLang="en-US" sz="2800" b="1" kern="0" dirty="0">
                <a:solidFill>
                  <a:srgbClr val="0A6FB7"/>
                </a:solidFill>
                <a:latin typeface="微軟正黑體" pitchFamily="34" charset="-120"/>
                <a:ea typeface="微軟正黑體" pitchFamily="34" charset="-120"/>
                <a:cs typeface="Microsoft Sans Serif"/>
              </a:rPr>
              <a:t>）</a:t>
            </a:r>
            <a:endParaRPr sz="2800" b="1" kern="0" dirty="0">
              <a:solidFill>
                <a:srgbClr val="0A6FB7"/>
              </a:solidFill>
              <a:latin typeface="微軟正黑體" pitchFamily="34" charset="-120"/>
              <a:ea typeface="微軟正黑體" pitchFamily="34" charset="-120"/>
              <a:cs typeface="Microsoft Sans Serif"/>
              <a:sym typeface="Microsoft Sans Serif"/>
            </a:endParaRPr>
          </a:p>
        </p:txBody>
      </p:sp>
      <p:pic>
        <p:nvPicPr>
          <p:cNvPr id="6" name="內容版面配置區 7">
            <a:extLst>
              <a:ext uri="{FF2B5EF4-FFF2-40B4-BE49-F238E27FC236}">
                <a16:creationId xmlns:a16="http://schemas.microsoft.com/office/drawing/2014/main" xmlns="" id="{28590DCB-ECC2-4256-8FA1-08D1273948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8359" y="2408010"/>
            <a:ext cx="6981583" cy="3646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338970997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30</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08 </a:t>
            </a:r>
            <a:r>
              <a:rPr lang="zh-TW" altLang="en-US" dirty="0">
                <a:latin typeface="微軟正黑體" pitchFamily="34" charset="-120"/>
                <a:ea typeface="微軟正黑體" pitchFamily="34" charset="-120"/>
              </a:rPr>
              <a:t>解碼器</a:t>
            </a:r>
            <a:r>
              <a:rPr lang="en-US" altLang="zh-TW" dirty="0">
                <a:latin typeface="微軟正黑體" pitchFamily="34" charset="-120"/>
                <a:ea typeface="微軟正黑體" pitchFamily="34" charset="-120"/>
              </a:rPr>
              <a:t>Decoder </a:t>
            </a:r>
            <a:r>
              <a:rPr lang="zh-TW" altLang="en-US" dirty="0">
                <a:latin typeface="微軟正黑體" pitchFamily="34" charset="-120"/>
                <a:ea typeface="微軟正黑體" pitchFamily="34" charset="-120"/>
              </a:rPr>
              <a:t>的應用</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生成模型</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畫出圖片來</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2" name="圖片 1">
            <a:extLst>
              <a:ext uri="{FF2B5EF4-FFF2-40B4-BE49-F238E27FC236}">
                <a16:creationId xmlns:a16="http://schemas.microsoft.com/office/drawing/2014/main" xmlns="" id="{EB474406-04DB-4F3B-BA01-70A966AB819E}"/>
              </a:ext>
            </a:extLst>
          </p:cNvPr>
          <p:cNvPicPr>
            <a:picLocks noChangeAspect="1"/>
          </p:cNvPicPr>
          <p:nvPr/>
        </p:nvPicPr>
        <p:blipFill rotWithShape="1">
          <a:blip r:embed="rId2"/>
          <a:srcRect r="50708"/>
          <a:stretch/>
        </p:blipFill>
        <p:spPr>
          <a:xfrm>
            <a:off x="1051882" y="2703095"/>
            <a:ext cx="4972681" cy="2560522"/>
          </a:xfrm>
          <a:prstGeom prst="rect">
            <a:avLst/>
          </a:prstGeom>
        </p:spPr>
      </p:pic>
      <p:pic>
        <p:nvPicPr>
          <p:cNvPr id="3" name="圖片 2">
            <a:extLst>
              <a:ext uri="{FF2B5EF4-FFF2-40B4-BE49-F238E27FC236}">
                <a16:creationId xmlns:a16="http://schemas.microsoft.com/office/drawing/2014/main" xmlns="" id="{D931C139-81A1-462A-B968-6EB82F03EF4B}"/>
              </a:ext>
            </a:extLst>
          </p:cNvPr>
          <p:cNvPicPr>
            <a:picLocks noChangeAspect="1"/>
          </p:cNvPicPr>
          <p:nvPr/>
        </p:nvPicPr>
        <p:blipFill>
          <a:blip r:embed="rId3"/>
          <a:stretch>
            <a:fillRect/>
          </a:stretch>
        </p:blipFill>
        <p:spPr>
          <a:xfrm>
            <a:off x="6167439" y="2703095"/>
            <a:ext cx="2489329" cy="2606473"/>
          </a:xfrm>
          <a:prstGeom prst="rect">
            <a:avLst/>
          </a:prstGeom>
        </p:spPr>
      </p:pic>
      <p:pic>
        <p:nvPicPr>
          <p:cNvPr id="5" name="圖片 4">
            <a:extLst>
              <a:ext uri="{FF2B5EF4-FFF2-40B4-BE49-F238E27FC236}">
                <a16:creationId xmlns:a16="http://schemas.microsoft.com/office/drawing/2014/main" xmlns="" id="{219ECF23-9691-45C9-BB3D-213BED1F8715}"/>
              </a:ext>
            </a:extLst>
          </p:cNvPr>
          <p:cNvPicPr>
            <a:picLocks noChangeAspect="1"/>
          </p:cNvPicPr>
          <p:nvPr/>
        </p:nvPicPr>
        <p:blipFill>
          <a:blip r:embed="rId4"/>
          <a:stretch>
            <a:fillRect/>
          </a:stretch>
        </p:blipFill>
        <p:spPr>
          <a:xfrm>
            <a:off x="8929878" y="2786990"/>
            <a:ext cx="2489328" cy="2476627"/>
          </a:xfrm>
          <a:prstGeom prst="rect">
            <a:avLst/>
          </a:prstGeom>
        </p:spPr>
      </p:pic>
    </p:spTree>
    <p:extLst>
      <p:ext uri="{BB962C8B-B14F-4D97-AF65-F5344CB8AC3E}">
        <p14:creationId xmlns:p14="http://schemas.microsoft.com/office/powerpoint/2010/main" val="155480307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31</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09 </a:t>
            </a:r>
            <a:r>
              <a:rPr lang="zh-TW" altLang="en-US" dirty="0">
                <a:latin typeface="微軟正黑體" pitchFamily="34" charset="-120"/>
                <a:ea typeface="微軟正黑體" pitchFamily="34" charset="-120"/>
              </a:rPr>
              <a:t>積小成大</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先定義編碼器與解碼器，再合成自編碼器</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2" name="圖片 1">
            <a:extLst>
              <a:ext uri="{FF2B5EF4-FFF2-40B4-BE49-F238E27FC236}">
                <a16:creationId xmlns:a16="http://schemas.microsoft.com/office/drawing/2014/main" xmlns="" id="{3CC29963-AED7-4708-8FA4-51AF9DF0B52E}"/>
              </a:ext>
            </a:extLst>
          </p:cNvPr>
          <p:cNvPicPr>
            <a:picLocks noChangeAspect="1"/>
          </p:cNvPicPr>
          <p:nvPr/>
        </p:nvPicPr>
        <p:blipFill>
          <a:blip r:embed="rId2"/>
          <a:stretch>
            <a:fillRect/>
          </a:stretch>
        </p:blipFill>
        <p:spPr>
          <a:xfrm>
            <a:off x="737937" y="2803541"/>
            <a:ext cx="10458011" cy="1250415"/>
          </a:xfrm>
          <a:prstGeom prst="rect">
            <a:avLst/>
          </a:prstGeom>
        </p:spPr>
      </p:pic>
      <p:sp>
        <p:nvSpPr>
          <p:cNvPr id="7" name="我們用的套件, 大家也習慣稱 tf.Keras。">
            <a:extLst>
              <a:ext uri="{FF2B5EF4-FFF2-40B4-BE49-F238E27FC236}">
                <a16:creationId xmlns:a16="http://schemas.microsoft.com/office/drawing/2014/main" xmlns="" id="{62C5664D-B261-4724-8B18-065A52524ED9}"/>
              </a:ext>
            </a:extLst>
          </p:cNvPr>
          <p:cNvSpPr txBox="1"/>
          <p:nvPr/>
        </p:nvSpPr>
        <p:spPr>
          <a:xfrm>
            <a:off x="737937" y="4190020"/>
            <a:ext cx="1013211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將編碼器和解碼器各自輸入變數以及各自需要使用到的函數定義出來</a:t>
            </a:r>
            <a:endParaRPr lang="en-US" altLang="zh-TW" sz="2400" b="1" dirty="0">
              <a:latin typeface="微軟正黑體" pitchFamily="34" charset="-120"/>
              <a:ea typeface="微軟正黑體" pitchFamily="34" charset="-120"/>
            </a:endParaRPr>
          </a:p>
        </p:txBody>
      </p:sp>
      <p:sp>
        <p:nvSpPr>
          <p:cNvPr id="11" name="我們用的套件, 大家也習慣稱 tf.Keras。">
            <a:extLst>
              <a:ext uri="{FF2B5EF4-FFF2-40B4-BE49-F238E27FC236}">
                <a16:creationId xmlns:a16="http://schemas.microsoft.com/office/drawing/2014/main" xmlns="" id="{76DF57B9-2CEA-4E0C-95A0-B453E60A607C}"/>
              </a:ext>
            </a:extLst>
          </p:cNvPr>
          <p:cNvSpPr txBox="1"/>
          <p:nvPr/>
        </p:nvSpPr>
        <p:spPr>
          <a:xfrm>
            <a:off x="737937" y="2389253"/>
            <a:ext cx="1013211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將該讀取進來的函式通通讀取進來</a:t>
            </a:r>
            <a:endParaRPr lang="en-US" altLang="zh-TW" sz="2400" b="1" dirty="0">
              <a:latin typeface="微軟正黑體" pitchFamily="34" charset="-120"/>
              <a:ea typeface="微軟正黑體" pitchFamily="34" charset="-120"/>
            </a:endParaRPr>
          </a:p>
        </p:txBody>
      </p:sp>
      <p:pic>
        <p:nvPicPr>
          <p:cNvPr id="4" name="圖片 3">
            <a:extLst>
              <a:ext uri="{FF2B5EF4-FFF2-40B4-BE49-F238E27FC236}">
                <a16:creationId xmlns:a16="http://schemas.microsoft.com/office/drawing/2014/main" xmlns="" id="{D8565973-866D-4539-8876-D650B6D24729}"/>
              </a:ext>
            </a:extLst>
          </p:cNvPr>
          <p:cNvPicPr>
            <a:picLocks noChangeAspect="1"/>
          </p:cNvPicPr>
          <p:nvPr/>
        </p:nvPicPr>
        <p:blipFill rotWithShape="1">
          <a:blip r:embed="rId3"/>
          <a:srcRect l="683" t="7966" r="42241" b="7589"/>
          <a:stretch/>
        </p:blipFill>
        <p:spPr>
          <a:xfrm>
            <a:off x="793852" y="4783694"/>
            <a:ext cx="4671967" cy="938440"/>
          </a:xfrm>
          <a:prstGeom prst="rect">
            <a:avLst/>
          </a:prstGeom>
          <a:ln w="19050">
            <a:solidFill>
              <a:srgbClr val="8C8E91"/>
            </a:solidFill>
          </a:ln>
        </p:spPr>
      </p:pic>
      <p:pic>
        <p:nvPicPr>
          <p:cNvPr id="5" name="圖片 4">
            <a:extLst>
              <a:ext uri="{FF2B5EF4-FFF2-40B4-BE49-F238E27FC236}">
                <a16:creationId xmlns:a16="http://schemas.microsoft.com/office/drawing/2014/main" xmlns="" id="{47565071-E6A9-4CE8-8356-6C8E72D8FD1A}"/>
              </a:ext>
            </a:extLst>
          </p:cNvPr>
          <p:cNvPicPr>
            <a:picLocks noChangeAspect="1"/>
          </p:cNvPicPr>
          <p:nvPr/>
        </p:nvPicPr>
        <p:blipFill rotWithShape="1">
          <a:blip r:embed="rId4"/>
          <a:srcRect l="702" t="7479" r="38809" b="3964"/>
          <a:stretch/>
        </p:blipFill>
        <p:spPr>
          <a:xfrm>
            <a:off x="5966942" y="4764841"/>
            <a:ext cx="5095875" cy="976145"/>
          </a:xfrm>
          <a:prstGeom prst="rect">
            <a:avLst/>
          </a:prstGeom>
          <a:ln w="19050">
            <a:solidFill>
              <a:srgbClr val="8C8E91"/>
            </a:solidFill>
          </a:ln>
        </p:spPr>
      </p:pic>
    </p:spTree>
    <p:extLst>
      <p:ext uri="{BB962C8B-B14F-4D97-AF65-F5344CB8AC3E}">
        <p14:creationId xmlns:p14="http://schemas.microsoft.com/office/powerpoint/2010/main" val="324252872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32</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09 </a:t>
            </a:r>
            <a:r>
              <a:rPr lang="zh-TW" altLang="en-US" dirty="0">
                <a:latin typeface="微軟正黑體" pitchFamily="34" charset="-120"/>
                <a:ea typeface="微軟正黑體" pitchFamily="34" charset="-120"/>
              </a:rPr>
              <a:t>積小成大</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Hugging face</a:t>
            </a:r>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 上的寶藏模型們</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sp>
        <p:nvSpPr>
          <p:cNvPr id="6" name="我們用的套件, 大家也習慣稱 tf.Keras。">
            <a:extLst>
              <a:ext uri="{FF2B5EF4-FFF2-40B4-BE49-F238E27FC236}">
                <a16:creationId xmlns:a16="http://schemas.microsoft.com/office/drawing/2014/main" xmlns="" id="{05422900-5FE4-4E69-9B2B-8FA06D5109A1}"/>
              </a:ext>
            </a:extLst>
          </p:cNvPr>
          <p:cNvSpPr txBox="1"/>
          <p:nvPr/>
        </p:nvSpPr>
        <p:spPr>
          <a:xfrm>
            <a:off x="705853" y="2481649"/>
            <a:ext cx="10132114"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編碼器的輸出變數，其實是將輸入變數</a:t>
            </a:r>
            <a:r>
              <a:rPr lang="en-US" altLang="zh-TW" sz="2400" b="1" dirty="0">
                <a:latin typeface="微軟正黑體" pitchFamily="34" charset="-120"/>
                <a:ea typeface="微軟正黑體" pitchFamily="34" charset="-120"/>
              </a:rPr>
              <a:t>x </a:t>
            </a:r>
            <a:r>
              <a:rPr lang="zh-TW" altLang="en-US" sz="2400" b="1" dirty="0">
                <a:latin typeface="微軟正黑體" pitchFamily="34" charset="-120"/>
                <a:ea typeface="微軟正黑體" pitchFamily="34" charset="-120"/>
              </a:rPr>
              <a:t>先經過函數</a:t>
            </a:r>
            <a:r>
              <a:rPr lang="en-US" altLang="zh-TW" sz="2400" b="1" dirty="0">
                <a:latin typeface="微軟正黑體" pitchFamily="34" charset="-120"/>
                <a:ea typeface="微軟正黑體" pitchFamily="34" charset="-120"/>
              </a:rPr>
              <a:t>f1 </a:t>
            </a:r>
            <a:r>
              <a:rPr lang="zh-TW" altLang="en-US" sz="2400" b="1" dirty="0">
                <a:latin typeface="微軟正黑體" pitchFamily="34" charset="-120"/>
                <a:ea typeface="微軟正黑體" pitchFamily="34" charset="-120"/>
              </a:rPr>
              <a:t>的運算，再經過函數</a:t>
            </a:r>
            <a:r>
              <a:rPr lang="en-US" altLang="zh-TW" sz="2400" b="1" dirty="0">
                <a:latin typeface="微軟正黑體" pitchFamily="34" charset="-120"/>
                <a:ea typeface="微軟正黑體" pitchFamily="34" charset="-120"/>
              </a:rPr>
              <a:t>f2 </a:t>
            </a:r>
            <a:r>
              <a:rPr lang="zh-TW" altLang="en-US" sz="2400" b="1" dirty="0">
                <a:latin typeface="微軟正黑體" pitchFamily="34" charset="-120"/>
                <a:ea typeface="微軟正黑體" pitchFamily="34" charset="-120"/>
              </a:rPr>
              <a:t>的運算所得到的 </a:t>
            </a:r>
            <a:r>
              <a:rPr lang="en-US" altLang="zh-TW" sz="2400" b="1" dirty="0">
                <a:latin typeface="微軟正黑體" pitchFamily="34" charset="-120"/>
                <a:ea typeface="微軟正黑體" pitchFamily="34" charset="-120"/>
              </a:rPr>
              <a:t>; </a:t>
            </a:r>
            <a:r>
              <a:rPr lang="zh-TW" altLang="en-US" sz="2400" b="1" dirty="0">
                <a:latin typeface="微軟正黑體" pitchFamily="34" charset="-120"/>
                <a:ea typeface="微軟正黑體" pitchFamily="34" charset="-120"/>
              </a:rPr>
              <a:t>同理，解碼器亦然。所以可以把上面兩層的運算結果，直接送進</a:t>
            </a:r>
            <a:r>
              <a:rPr lang="en-US" altLang="zh-TW" sz="2400" b="1" dirty="0">
                <a:latin typeface="微軟正黑體" pitchFamily="34" charset="-120"/>
                <a:ea typeface="微軟正黑體" pitchFamily="34" charset="-120"/>
              </a:rPr>
              <a:t>Model </a:t>
            </a:r>
            <a:r>
              <a:rPr lang="zh-TW" altLang="en-US" sz="2400" b="1" dirty="0">
                <a:latin typeface="微軟正黑體" pitchFamily="34" charset="-120"/>
                <a:ea typeface="微軟正黑體" pitchFamily="34" charset="-120"/>
              </a:rPr>
              <a:t>函式。</a:t>
            </a:r>
            <a:endParaRPr lang="en-US" altLang="zh-TW" sz="2400" b="1" dirty="0">
              <a:latin typeface="微軟正黑體" pitchFamily="34" charset="-120"/>
              <a:ea typeface="微軟正黑體" pitchFamily="34" charset="-120"/>
            </a:endParaRPr>
          </a:p>
        </p:txBody>
      </p:sp>
      <p:pic>
        <p:nvPicPr>
          <p:cNvPr id="3" name="圖片 2">
            <a:extLst>
              <a:ext uri="{FF2B5EF4-FFF2-40B4-BE49-F238E27FC236}">
                <a16:creationId xmlns:a16="http://schemas.microsoft.com/office/drawing/2014/main" xmlns="" id="{84D29C2B-7974-41DB-9361-17EF839960E7}"/>
              </a:ext>
            </a:extLst>
          </p:cNvPr>
          <p:cNvPicPr>
            <a:picLocks noChangeAspect="1"/>
          </p:cNvPicPr>
          <p:nvPr/>
        </p:nvPicPr>
        <p:blipFill>
          <a:blip r:embed="rId2"/>
          <a:stretch>
            <a:fillRect/>
          </a:stretch>
        </p:blipFill>
        <p:spPr>
          <a:xfrm>
            <a:off x="705853" y="3685672"/>
            <a:ext cx="10338954" cy="925540"/>
          </a:xfrm>
          <a:prstGeom prst="rect">
            <a:avLst/>
          </a:prstGeom>
        </p:spPr>
      </p:pic>
      <p:pic>
        <p:nvPicPr>
          <p:cNvPr id="4" name="圖片 3">
            <a:extLst>
              <a:ext uri="{FF2B5EF4-FFF2-40B4-BE49-F238E27FC236}">
                <a16:creationId xmlns:a16="http://schemas.microsoft.com/office/drawing/2014/main" xmlns="" id="{2F8D0BAA-94A7-4233-B075-0EDB1906C2C9}"/>
              </a:ext>
            </a:extLst>
          </p:cNvPr>
          <p:cNvPicPr>
            <a:picLocks noChangeAspect="1"/>
          </p:cNvPicPr>
          <p:nvPr/>
        </p:nvPicPr>
        <p:blipFill rotWithShape="1">
          <a:blip r:embed="rId3"/>
          <a:srcRect t="3103" b="10775"/>
          <a:stretch/>
        </p:blipFill>
        <p:spPr>
          <a:xfrm>
            <a:off x="705853" y="5303203"/>
            <a:ext cx="10338954" cy="546143"/>
          </a:xfrm>
          <a:prstGeom prst="rect">
            <a:avLst/>
          </a:prstGeom>
        </p:spPr>
      </p:pic>
      <p:sp>
        <p:nvSpPr>
          <p:cNvPr id="11" name="我們用的套件, 大家也習慣稱 tf.Keras。">
            <a:extLst>
              <a:ext uri="{FF2B5EF4-FFF2-40B4-BE49-F238E27FC236}">
                <a16:creationId xmlns:a16="http://schemas.microsoft.com/office/drawing/2014/main" xmlns="" id="{3D6FAD10-0A48-4BE5-BE4F-966B1696A0F3}"/>
              </a:ext>
            </a:extLst>
          </p:cNvPr>
          <p:cNvSpPr txBox="1"/>
          <p:nvPr/>
        </p:nvSpPr>
        <p:spPr>
          <a:xfrm>
            <a:off x="737937" y="4751490"/>
            <a:ext cx="10132114"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我們可以這樣定義自編碼器模型</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93321602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681789" y="6387706"/>
            <a:ext cx="378309"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33</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dirty="0">
                <a:latin typeface="微軟正黑體" pitchFamily="34" charset="-120"/>
                <a:ea typeface="微軟正黑體" pitchFamily="34" charset="-120"/>
              </a:rPr>
              <a:t>09 </a:t>
            </a:r>
            <a:r>
              <a:rPr lang="zh-TW" altLang="en-US" dirty="0">
                <a:latin typeface="微軟正黑體" pitchFamily="34" charset="-120"/>
                <a:ea typeface="微軟正黑體" pitchFamily="34" charset="-120"/>
              </a:rPr>
              <a:t>積小成大</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欣賞一下結果</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2" name="圖片 1">
            <a:extLst>
              <a:ext uri="{FF2B5EF4-FFF2-40B4-BE49-F238E27FC236}">
                <a16:creationId xmlns:a16="http://schemas.microsoft.com/office/drawing/2014/main" xmlns="" id="{723F02DC-4168-4B0B-AE0C-08F83C270896}"/>
              </a:ext>
            </a:extLst>
          </p:cNvPr>
          <p:cNvPicPr>
            <a:picLocks noChangeAspect="1"/>
          </p:cNvPicPr>
          <p:nvPr/>
        </p:nvPicPr>
        <p:blipFill>
          <a:blip r:embed="rId2"/>
          <a:stretch>
            <a:fillRect/>
          </a:stretch>
        </p:blipFill>
        <p:spPr>
          <a:xfrm>
            <a:off x="697848" y="2625908"/>
            <a:ext cx="10426731" cy="602635"/>
          </a:xfrm>
          <a:prstGeom prst="rect">
            <a:avLst/>
          </a:prstGeom>
        </p:spPr>
      </p:pic>
      <p:pic>
        <p:nvPicPr>
          <p:cNvPr id="5" name="圖片 4">
            <a:extLst>
              <a:ext uri="{FF2B5EF4-FFF2-40B4-BE49-F238E27FC236}">
                <a16:creationId xmlns:a16="http://schemas.microsoft.com/office/drawing/2014/main" xmlns="" id="{55E16B1B-873A-4ED5-953B-3BCFDA1D5875}"/>
              </a:ext>
            </a:extLst>
          </p:cNvPr>
          <p:cNvPicPr>
            <a:picLocks noChangeAspect="1"/>
          </p:cNvPicPr>
          <p:nvPr/>
        </p:nvPicPr>
        <p:blipFill>
          <a:blip r:embed="rId3"/>
          <a:stretch>
            <a:fillRect/>
          </a:stretch>
        </p:blipFill>
        <p:spPr>
          <a:xfrm>
            <a:off x="930905" y="3228543"/>
            <a:ext cx="5400208" cy="2658910"/>
          </a:xfrm>
          <a:prstGeom prst="rect">
            <a:avLst/>
          </a:prstGeom>
        </p:spPr>
      </p:pic>
      <p:grpSp>
        <p:nvGrpSpPr>
          <p:cNvPr id="11" name="群組 10">
            <a:extLst>
              <a:ext uri="{FF2B5EF4-FFF2-40B4-BE49-F238E27FC236}">
                <a16:creationId xmlns:a16="http://schemas.microsoft.com/office/drawing/2014/main" xmlns="" id="{17E1FEC4-0DC2-4DB7-83C7-29EE6C150E93}"/>
              </a:ext>
            </a:extLst>
          </p:cNvPr>
          <p:cNvGrpSpPr/>
          <p:nvPr/>
        </p:nvGrpSpPr>
        <p:grpSpPr>
          <a:xfrm>
            <a:off x="6292692" y="3721893"/>
            <a:ext cx="5290189" cy="1672210"/>
            <a:chOff x="3691989" y="3775431"/>
            <a:chExt cx="2917528" cy="718892"/>
          </a:xfrm>
        </p:grpSpPr>
        <p:sp>
          <p:nvSpPr>
            <p:cNvPr id="12" name="等腰三角形 11">
              <a:extLst>
                <a:ext uri="{FF2B5EF4-FFF2-40B4-BE49-F238E27FC236}">
                  <a16:creationId xmlns:a16="http://schemas.microsoft.com/office/drawing/2014/main" xmlns="" id="{4ADE86DE-D1F3-4624-B39E-828002863BAB}"/>
                </a:ext>
              </a:extLst>
            </p:cNvPr>
            <p:cNvSpPr/>
            <p:nvPr/>
          </p:nvSpPr>
          <p:spPr>
            <a:xfrm rot="15865999">
              <a:off x="3757617" y="3819827"/>
              <a:ext cx="520621" cy="651878"/>
            </a:xfrm>
            <a:prstGeom prst="triangle">
              <a:avLst>
                <a:gd name="adj" fmla="val 51566"/>
              </a:avLst>
            </a:prstGeom>
            <a:solidFill>
              <a:srgbClr val="DAE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dirty="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13" name="語音泡泡: 圓角矩形 12">
              <a:extLst>
                <a:ext uri="{FF2B5EF4-FFF2-40B4-BE49-F238E27FC236}">
                  <a16:creationId xmlns:a16="http://schemas.microsoft.com/office/drawing/2014/main" xmlns="" id="{78FBA4CC-D7CB-451D-A318-E8E1AAC737AB}"/>
                </a:ext>
              </a:extLst>
            </p:cNvPr>
            <p:cNvSpPr/>
            <p:nvPr/>
          </p:nvSpPr>
          <p:spPr>
            <a:xfrm>
              <a:off x="3994200" y="3775431"/>
              <a:ext cx="2615317" cy="718892"/>
            </a:xfrm>
            <a:prstGeom prst="wedgeRoundRectCallout">
              <a:avLst>
                <a:gd name="adj1" fmla="val -40939"/>
                <a:gd name="adj2" fmla="val -32150"/>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solidFill>
                    <a:srgbClr val="0A6FB7"/>
                  </a:solidFill>
                  <a:latin typeface="微軟正黑體" pitchFamily="34" charset="-120"/>
                  <a:ea typeface="微軟正黑體" pitchFamily="34" charset="-120"/>
                </a:rPr>
                <a:t>無法直接觀察</a:t>
              </a:r>
              <a:r>
                <a:rPr lang="en-US" altLang="zh-TW" sz="2400" b="1" dirty="0">
                  <a:solidFill>
                    <a:srgbClr val="0A6FB7"/>
                  </a:solidFill>
                  <a:latin typeface="微軟正黑體" pitchFamily="34" charset="-120"/>
                  <a:ea typeface="微軟正黑體" pitchFamily="34" charset="-120"/>
                </a:rPr>
                <a:t>autoencoder </a:t>
              </a:r>
              <a:r>
                <a:rPr lang="zh-TW" altLang="en-US" sz="2400" b="1" dirty="0">
                  <a:solidFill>
                    <a:srgbClr val="0A6FB7"/>
                  </a:solidFill>
                  <a:latin typeface="微軟正黑體" pitchFamily="34" charset="-120"/>
                  <a:ea typeface="微軟正黑體" pitchFamily="34" charset="-120"/>
                </a:rPr>
                <a:t>的詳細架構，但若與前面建立的自編碼器模型是一模一樣的，發現兩個的權重總數是一模一樣的！</a:t>
              </a:r>
            </a:p>
          </p:txBody>
        </p:sp>
      </p:grpSp>
    </p:spTree>
    <p:extLst>
      <p:ext uri="{BB962C8B-B14F-4D97-AF65-F5344CB8AC3E}">
        <p14:creationId xmlns:p14="http://schemas.microsoft.com/office/powerpoint/2010/main" val="306844453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燈片編號">
            <a:extLst>
              <a:ext uri="{FF2B5EF4-FFF2-40B4-BE49-F238E27FC236}">
                <a16:creationId xmlns:a16="http://schemas.microsoft.com/office/drawing/2014/main" xmlns="" id="{9E8F7718-31C8-4ADA-B0AB-ADC66F40C901}"/>
              </a:ext>
            </a:extLst>
          </p:cNvPr>
          <p:cNvSpPr txBox="1">
            <a:spLocks noGrp="1"/>
          </p:cNvSpPr>
          <p:nvPr>
            <p:ph type="sldNum" sz="quarter" idx="2"/>
          </p:nvPr>
        </p:nvSpPr>
        <p:spPr>
          <a:xfrm>
            <a:off x="11750718" y="6387706"/>
            <a:ext cx="240451"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cs typeface="Microsoft Sans Serif"/>
                <a:sym typeface="Microsoft Sans Serif"/>
              </a:rPr>
              <a:pPr hangingPunct="0"/>
              <a:t>34</a:t>
            </a:fld>
            <a:endParaRPr kern="0" dirty="0">
              <a:cs typeface="Microsoft Sans Serif"/>
              <a:sym typeface="Microsoft Sans Serif"/>
            </a:endParaRPr>
          </a:p>
        </p:txBody>
      </p:sp>
      <p:sp>
        <p:nvSpPr>
          <p:cNvPr id="4" name="文字版面配置區 3">
            <a:extLst>
              <a:ext uri="{FF2B5EF4-FFF2-40B4-BE49-F238E27FC236}">
                <a16:creationId xmlns:a16="http://schemas.microsoft.com/office/drawing/2014/main" xmlns="" id="{9CB4F019-90C6-4BCD-8063-72574E4C4B90}"/>
              </a:ext>
            </a:extLst>
          </p:cNvPr>
          <p:cNvSpPr>
            <a:spLocks noGrp="1"/>
          </p:cNvSpPr>
          <p:nvPr>
            <p:ph type="body" sz="quarter" idx="14"/>
          </p:nvPr>
        </p:nvSpPr>
        <p:spPr/>
        <p:txBody>
          <a:bodyPr/>
          <a:lstStyle/>
          <a:p>
            <a:r>
              <a:rPr lang="zh-TW" altLang="en-US" dirty="0">
                <a:latin typeface="微軟正黑體" panose="020B0604030504040204" pitchFamily="34" charset="-120"/>
                <a:ea typeface="微軟正黑體" panose="020B0604030504040204" pitchFamily="34" charset="-120"/>
              </a:rPr>
              <a:t>冒險旅程 </a:t>
            </a:r>
            <a:r>
              <a:rPr lang="en-US" altLang="zh-TW">
                <a:latin typeface="微軟正黑體" panose="020B0604030504040204" pitchFamily="34" charset="-120"/>
                <a:ea typeface="微軟正黑體" panose="020B0604030504040204" pitchFamily="34" charset="-120"/>
              </a:rPr>
              <a:t>34</a:t>
            </a:r>
            <a:endParaRPr lang="zh-TW" altLang="en-US" dirty="0"/>
          </a:p>
        </p:txBody>
      </p:sp>
      <p:sp>
        <p:nvSpPr>
          <p:cNvPr id="3" name="內容版面配置區 2">
            <a:extLst>
              <a:ext uri="{FF2B5EF4-FFF2-40B4-BE49-F238E27FC236}">
                <a16:creationId xmlns:a16="http://schemas.microsoft.com/office/drawing/2014/main" xmlns="" id="{C3B003C0-9A24-4239-B92D-FEC6F13D5D2A}"/>
              </a:ext>
            </a:extLst>
          </p:cNvPr>
          <p:cNvSpPr>
            <a:spLocks noGrp="1"/>
          </p:cNvSpPr>
          <p:nvPr>
            <p:ph idx="1"/>
          </p:nvPr>
        </p:nvSpPr>
        <p:spPr>
          <a:xfrm>
            <a:off x="838200" y="1825625"/>
            <a:ext cx="10515600" cy="4351338"/>
          </a:xfrm>
        </p:spPr>
        <p:txBody>
          <a:bodyPr>
            <a:normAutofit/>
          </a:bodyPr>
          <a:lstStyle/>
          <a:p>
            <a:pPr marL="514350" indent="-514350">
              <a:lnSpc>
                <a:spcPct val="160000"/>
              </a:lnSpc>
              <a:buFont typeface="+mj-lt"/>
              <a:buAutoNum type="arabicPeriod"/>
            </a:pPr>
            <a:r>
              <a:rPr lang="zh-TW" altLang="en-US" sz="2800" b="1" dirty="0">
                <a:latin typeface="微軟正黑體" panose="020B0604030504040204" pitchFamily="34" charset="-120"/>
                <a:ea typeface="微軟正黑體" panose="020B0604030504040204" pitchFamily="34" charset="-120"/>
              </a:rPr>
              <a:t>請將本次冒險的模型加深，並看看表示向量的分佈以及資料還原的效果是否有比較好？</a:t>
            </a:r>
            <a:endParaRPr lang="en-US" altLang="zh-TW" sz="2800" b="1" dirty="0">
              <a:latin typeface="微軟正黑體" panose="020B0604030504040204" pitchFamily="34" charset="-120"/>
              <a:ea typeface="微軟正黑體" panose="020B0604030504040204" pitchFamily="34" charset="-120"/>
            </a:endParaRPr>
          </a:p>
          <a:p>
            <a:pPr marL="514350" indent="-514350">
              <a:lnSpc>
                <a:spcPct val="160000"/>
              </a:lnSpc>
              <a:buFont typeface="+mj-lt"/>
              <a:buAutoNum type="arabicPeriod"/>
            </a:pPr>
            <a:r>
              <a:rPr lang="zh-TW" altLang="en-US" sz="2800" b="1" dirty="0">
                <a:latin typeface="微軟正黑體" panose="020B0604030504040204" pitchFamily="34" charset="-120"/>
                <a:ea typeface="微軟正黑體" panose="020B0604030504040204" pitchFamily="34" charset="-120"/>
              </a:rPr>
              <a:t>請發揮創意，想想</a:t>
            </a:r>
            <a:r>
              <a:rPr lang="en-US" altLang="zh-TW" sz="2800" b="1" dirty="0">
                <a:latin typeface="微軟正黑體" panose="020B0604030504040204" pitchFamily="34" charset="-120"/>
                <a:ea typeface="微軟正黑體" panose="020B0604030504040204" pitchFamily="34" charset="-120"/>
              </a:rPr>
              <a:t>Autoencoder </a:t>
            </a:r>
            <a:r>
              <a:rPr lang="zh-TW" altLang="en-US" sz="2800" b="1" dirty="0">
                <a:latin typeface="微軟正黑體" panose="020B0604030504040204" pitchFamily="34" charset="-120"/>
                <a:ea typeface="微軟正黑體" panose="020B0604030504040204" pitchFamily="34" charset="-120"/>
              </a:rPr>
              <a:t>除了拿來找表示向量以及生成資料外，是否還有其他的應用呢？</a:t>
            </a:r>
            <a:endParaRPr lang="en-US" altLang="zh-TW" sz="2800" b="1" dirty="0">
              <a:latin typeface="微軟正黑體" panose="020B0604030504040204" pitchFamily="34" charset="-120"/>
              <a:ea typeface="微軟正黑體" panose="020B0604030504040204" pitchFamily="34" charset="-120"/>
            </a:endParaRPr>
          </a:p>
          <a:p>
            <a:pPr marL="514350" indent="-514350">
              <a:lnSpc>
                <a:spcPct val="160000"/>
              </a:lnSpc>
              <a:buFont typeface="+mj-lt"/>
              <a:buAutoNum type="arabicPeriod"/>
            </a:pPr>
            <a:endParaRPr lang="en-US" altLang="zh-TW" sz="2800" b="1" dirty="0">
              <a:latin typeface="微軟正黑體" panose="020B0604030504040204" pitchFamily="34" charset="-120"/>
              <a:ea typeface="微軟正黑體" panose="020B0604030504040204" pitchFamily="34" charset="-120"/>
            </a:endParaRPr>
          </a:p>
          <a:p>
            <a:pPr marL="0" indent="0">
              <a:lnSpc>
                <a:spcPct val="160000"/>
              </a:lnSpc>
              <a:buNone/>
            </a:pPr>
            <a:endParaRPr lang="en-US" altLang="zh-TW" sz="2800" b="1" dirty="0">
              <a:latin typeface="微軟正黑體" panose="020B0604030504040204" pitchFamily="34" charset="-120"/>
              <a:ea typeface="微軟正黑體" panose="020B0604030504040204" pitchFamily="34" charset="-120"/>
            </a:endParaRPr>
          </a:p>
        </p:txBody>
      </p:sp>
      <p:pic>
        <p:nvPicPr>
          <p:cNvPr id="12" name="圖片 11">
            <a:extLst>
              <a:ext uri="{FF2B5EF4-FFF2-40B4-BE49-F238E27FC236}">
                <a16:creationId xmlns:a16="http://schemas.microsoft.com/office/drawing/2014/main" xmlns="" id="{8B12A5E8-C4F2-4B56-9D80-1A6248F59A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836" y="5252198"/>
            <a:ext cx="907788" cy="987219"/>
          </a:xfrm>
          <a:prstGeom prst="rect">
            <a:avLst/>
          </a:prstGeom>
        </p:spPr>
      </p:pic>
    </p:spTree>
    <p:extLst>
      <p:ext uri="{BB962C8B-B14F-4D97-AF65-F5344CB8AC3E}">
        <p14:creationId xmlns:p14="http://schemas.microsoft.com/office/powerpoint/2010/main" val="405718667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xmlns=""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4</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01 </a:t>
            </a:r>
            <a:r>
              <a:rPr lang="zh-TW" altLang="en-US" dirty="0">
                <a:latin typeface="微軟正黑體" pitchFamily="34" charset="-120"/>
                <a:ea typeface="微軟正黑體" pitchFamily="34" charset="-120"/>
              </a:rPr>
              <a:t>自編碼器的概念</a:t>
            </a:r>
          </a:p>
        </p:txBody>
      </p:sp>
      <p:sp>
        <p:nvSpPr>
          <p:cNvPr id="7" name="我們來試試剛開始可能有點可怕的終端機。">
            <a:extLst>
              <a:ext uri="{FF2B5EF4-FFF2-40B4-BE49-F238E27FC236}">
                <a16:creationId xmlns:a16="http://schemas.microsoft.com/office/drawing/2014/main" xmlns="" id="{2251ECD3-C487-4661-A90B-D39762388A44}"/>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編碼後希望產生微度相對低的向量</a:t>
            </a:r>
            <a:r>
              <a:rPr lang="en-US" altLang="zh-TW" sz="2800" b="1" kern="0" dirty="0">
                <a:solidFill>
                  <a:schemeClr val="accent4">
                    <a:lumMod val="50000"/>
                  </a:schemeClr>
                </a:solidFill>
                <a:latin typeface="微軟正黑體" pitchFamily="34" charset="-120"/>
                <a:ea typeface="微軟正黑體" pitchFamily="34" charset="-120"/>
                <a:cs typeface="Microsoft Sans Serif"/>
                <a:sym typeface="Microsoft Sans Serif"/>
              </a:rPr>
              <a:t>z</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sp>
        <p:nvSpPr>
          <p:cNvPr id="11" name="我們用的套件, 大家也習慣稱 tf.Keras。">
            <a:extLst>
              <a:ext uri="{FF2B5EF4-FFF2-40B4-BE49-F238E27FC236}">
                <a16:creationId xmlns:a16="http://schemas.microsoft.com/office/drawing/2014/main" xmlns="" id="{0C2C3DB6-C6E0-423F-A764-0EE4D984AE27}"/>
              </a:ext>
            </a:extLst>
          </p:cNvPr>
          <p:cNvSpPr txBox="1"/>
          <p:nvPr/>
        </p:nvSpPr>
        <p:spPr>
          <a:xfrm>
            <a:off x="838197" y="2749029"/>
            <a:ext cx="5329241"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r>
              <a:rPr lang="zh-TW" altLang="en-US" sz="2400" b="1" dirty="0">
                <a:solidFill>
                  <a:srgbClr val="0A6FB7"/>
                </a:solidFill>
                <a:latin typeface="微軟正黑體" pitchFamily="34" charset="-120"/>
                <a:ea typeface="微軟正黑體" pitchFamily="34" charset="-120"/>
              </a:rPr>
              <a:t>原因</a:t>
            </a:r>
            <a:r>
              <a:rPr lang="en-US" altLang="zh-TW" sz="2400" b="1" dirty="0">
                <a:solidFill>
                  <a:srgbClr val="0A6FB7"/>
                </a:solidFill>
                <a:latin typeface="微軟正黑體" pitchFamily="34" charset="-120"/>
                <a:ea typeface="微軟正黑體" pitchFamily="34" charset="-120"/>
              </a:rPr>
              <a:t>1:</a:t>
            </a:r>
          </a:p>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因為原始資料</a:t>
            </a:r>
            <a:r>
              <a:rPr lang="en-US" altLang="zh-TW" sz="2400" b="1" dirty="0">
                <a:latin typeface="微軟正黑體" pitchFamily="34" charset="-120"/>
                <a:ea typeface="微軟正黑體" pitchFamily="34" charset="-120"/>
              </a:rPr>
              <a:t>x </a:t>
            </a:r>
            <a:r>
              <a:rPr lang="zh-TW" altLang="en-US" sz="2400" b="1" dirty="0">
                <a:latin typeface="微軟正黑體" pitchFamily="34" charset="-120"/>
                <a:ea typeface="微軟正黑體" pitchFamily="34" charset="-120"/>
              </a:rPr>
              <a:t>可能包含了許多無用的訊息</a:t>
            </a:r>
            <a:endParaRPr lang="en-US" altLang="zh-TW" sz="2400" b="1" dirty="0">
              <a:latin typeface="微軟正黑體" pitchFamily="34" charset="-120"/>
              <a:ea typeface="微軟正黑體" pitchFamily="34" charset="-120"/>
            </a:endParaRPr>
          </a:p>
        </p:txBody>
      </p:sp>
      <p:sp>
        <p:nvSpPr>
          <p:cNvPr id="12" name="我們用的套件, 大家也習慣稱 tf.Keras。">
            <a:extLst>
              <a:ext uri="{FF2B5EF4-FFF2-40B4-BE49-F238E27FC236}">
                <a16:creationId xmlns:a16="http://schemas.microsoft.com/office/drawing/2014/main" xmlns="" id="{D38AA711-F4A7-4882-BCAC-7761FD6A9203}"/>
              </a:ext>
            </a:extLst>
          </p:cNvPr>
          <p:cNvSpPr txBox="1"/>
          <p:nvPr/>
        </p:nvSpPr>
        <p:spPr>
          <a:xfrm>
            <a:off x="766759" y="4298565"/>
            <a:ext cx="5329241"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r>
              <a:rPr lang="zh-TW" altLang="en-US" sz="2400" b="1" dirty="0">
                <a:solidFill>
                  <a:srgbClr val="0A6FB7"/>
                </a:solidFill>
                <a:latin typeface="微軟正黑體" pitchFamily="34" charset="-120"/>
                <a:ea typeface="微軟正黑體" pitchFamily="34" charset="-120"/>
              </a:rPr>
              <a:t>原因</a:t>
            </a:r>
            <a:r>
              <a:rPr lang="en-US" altLang="zh-TW" sz="2400" b="1" dirty="0">
                <a:solidFill>
                  <a:srgbClr val="0A6FB7"/>
                </a:solidFill>
                <a:latin typeface="微軟正黑體" pitchFamily="34" charset="-120"/>
                <a:ea typeface="微軟正黑體" pitchFamily="34" charset="-120"/>
              </a:rPr>
              <a:t>2:</a:t>
            </a:r>
            <a:endParaRPr lang="en-US" altLang="zh-TW" sz="2400" b="1" dirty="0">
              <a:latin typeface="微軟正黑體" pitchFamily="34" charset="-120"/>
              <a:ea typeface="微軟正黑體" pitchFamily="34" charset="-120"/>
            </a:endParaRPr>
          </a:p>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低維度的向量對人類來說是比較容易想像甚至是視覺化的</a:t>
            </a:r>
            <a:endParaRPr lang="en-US" altLang="zh-TW" sz="2400" b="1" dirty="0">
              <a:latin typeface="微軟正黑體" pitchFamily="34" charset="-120"/>
              <a:ea typeface="微軟正黑體" pitchFamily="34" charset="-120"/>
            </a:endParaRPr>
          </a:p>
        </p:txBody>
      </p:sp>
      <p:pic>
        <p:nvPicPr>
          <p:cNvPr id="13" name="內容版面配置區 7">
            <a:extLst>
              <a:ext uri="{FF2B5EF4-FFF2-40B4-BE49-F238E27FC236}">
                <a16:creationId xmlns:a16="http://schemas.microsoft.com/office/drawing/2014/main" xmlns="" id="{863F15D2-4B5E-4976-9966-35EBE4BF5C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4602" y="2975201"/>
            <a:ext cx="4746855" cy="24790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33494755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xmlns=""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5</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02 </a:t>
            </a:r>
            <a:r>
              <a:rPr lang="zh-TW" altLang="en-US" dirty="0">
                <a:latin typeface="微軟正黑體" pitchFamily="34" charset="-120"/>
                <a:ea typeface="微軟正黑體" pitchFamily="34" charset="-120"/>
              </a:rPr>
              <a:t>自編碼器的實作範例 </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資料準備</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目標是把一個手寫辨識的數字，壓到 </a:t>
            </a:r>
            <a:r>
              <a:rPr lang="en-US" altLang="zh-TW" sz="2800" b="1" kern="0" dirty="0">
                <a:solidFill>
                  <a:schemeClr val="accent4">
                    <a:lumMod val="50000"/>
                  </a:schemeClr>
                </a:solidFill>
                <a:latin typeface="微軟正黑體" pitchFamily="34" charset="-120"/>
                <a:ea typeface="微軟正黑體" pitchFamily="34" charset="-120"/>
                <a:cs typeface="Microsoft Sans Serif"/>
              </a:rPr>
              <a:t>2 </a:t>
            </a:r>
            <a:r>
              <a:rPr lang="zh-TW" altLang="en-US" sz="2800" b="1" kern="0" dirty="0">
                <a:solidFill>
                  <a:schemeClr val="accent4">
                    <a:lumMod val="50000"/>
                  </a:schemeClr>
                </a:solidFill>
                <a:latin typeface="微軟正黑體" pitchFamily="34" charset="-120"/>
                <a:ea typeface="微軟正黑體" pitchFamily="34" charset="-120"/>
                <a:cs typeface="Microsoft Sans Serif"/>
              </a:rPr>
              <a:t>維向量！</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6" name="內容版面配置區 10">
            <a:extLst>
              <a:ext uri="{FF2B5EF4-FFF2-40B4-BE49-F238E27FC236}">
                <a16:creationId xmlns:a16="http://schemas.microsoft.com/office/drawing/2014/main" xmlns="" id="{F3A76AAC-32AE-4D6B-964F-AE429F19A7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8413" y="2467077"/>
            <a:ext cx="7295174" cy="35279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177171343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6</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2586638" y="518533"/>
            <a:ext cx="8832568" cy="471924"/>
          </a:xfrm>
        </p:spPr>
        <p:txBody>
          <a:bodyPr/>
          <a:lstStyle/>
          <a:p>
            <a:r>
              <a:rPr lang="en-US" altLang="zh-TW" dirty="0">
                <a:latin typeface="微軟正黑體" pitchFamily="34" charset="-120"/>
                <a:ea typeface="微軟正黑體" pitchFamily="34" charset="-120"/>
              </a:rPr>
              <a:t>02 </a:t>
            </a:r>
            <a:r>
              <a:rPr lang="zh-TW" altLang="en-US" dirty="0">
                <a:latin typeface="微軟正黑體" pitchFamily="34" charset="-120"/>
                <a:ea typeface="微軟正黑體" pitchFamily="34" charset="-120"/>
              </a:rPr>
              <a:t>自編碼器的實作範例 </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資料準備</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將打造神經網路的函式讀進來</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3" name="圖片 2">
            <a:extLst>
              <a:ext uri="{FF2B5EF4-FFF2-40B4-BE49-F238E27FC236}">
                <a16:creationId xmlns:a16="http://schemas.microsoft.com/office/drawing/2014/main" xmlns="" id="{467BC618-2647-42AE-B3A1-58604ABF4A19}"/>
              </a:ext>
            </a:extLst>
          </p:cNvPr>
          <p:cNvPicPr>
            <a:picLocks noChangeAspect="1"/>
          </p:cNvPicPr>
          <p:nvPr/>
        </p:nvPicPr>
        <p:blipFill>
          <a:blip r:embed="rId2"/>
          <a:stretch>
            <a:fillRect/>
          </a:stretch>
        </p:blipFill>
        <p:spPr>
          <a:xfrm>
            <a:off x="864062" y="2450182"/>
            <a:ext cx="10287642" cy="1304718"/>
          </a:xfrm>
          <a:prstGeom prst="rect">
            <a:avLst/>
          </a:prstGeom>
        </p:spPr>
      </p:pic>
      <p:pic>
        <p:nvPicPr>
          <p:cNvPr id="4" name="圖片 3">
            <a:extLst>
              <a:ext uri="{FF2B5EF4-FFF2-40B4-BE49-F238E27FC236}">
                <a16:creationId xmlns:a16="http://schemas.microsoft.com/office/drawing/2014/main" xmlns="" id="{C7BEB0FC-5940-45C0-AF4D-FCB235CEC868}"/>
              </a:ext>
            </a:extLst>
          </p:cNvPr>
          <p:cNvPicPr>
            <a:picLocks noChangeAspect="1"/>
          </p:cNvPicPr>
          <p:nvPr/>
        </p:nvPicPr>
        <p:blipFill>
          <a:blip r:embed="rId3"/>
          <a:stretch>
            <a:fillRect/>
          </a:stretch>
        </p:blipFill>
        <p:spPr>
          <a:xfrm>
            <a:off x="870414" y="3744869"/>
            <a:ext cx="10281290" cy="2125570"/>
          </a:xfrm>
          <a:prstGeom prst="rect">
            <a:avLst/>
          </a:prstGeom>
        </p:spPr>
      </p:pic>
    </p:spTree>
    <p:extLst>
      <p:ext uri="{BB962C8B-B14F-4D97-AF65-F5344CB8AC3E}">
        <p14:creationId xmlns:p14="http://schemas.microsoft.com/office/powerpoint/2010/main" val="289408822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7</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p:txBody>
          <a:bodyPr/>
          <a:lstStyle/>
          <a:p>
            <a:r>
              <a:rPr lang="en-US" altLang="zh-TW" smtClean="0">
                <a:latin typeface="微軟正黑體" pitchFamily="34" charset="-120"/>
                <a:ea typeface="微軟正黑體" pitchFamily="34" charset="-120"/>
              </a:rPr>
              <a:t>02 </a:t>
            </a:r>
            <a:r>
              <a:rPr lang="zh-TW" altLang="en-US" dirty="0">
                <a:latin typeface="微軟正黑體" pitchFamily="34" charset="-120"/>
                <a:ea typeface="微軟正黑體" pitchFamily="34" charset="-120"/>
              </a:rPr>
              <a:t>尋找適合的模型</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讀進</a:t>
            </a:r>
            <a:r>
              <a:rPr lang="en-US" altLang="zh-TW" sz="2800" b="1" kern="0" dirty="0" err="1">
                <a:solidFill>
                  <a:schemeClr val="accent4">
                    <a:lumMod val="50000"/>
                  </a:schemeClr>
                </a:solidFill>
                <a:latin typeface="微軟正黑體" pitchFamily="34" charset="-120"/>
                <a:ea typeface="微軟正黑體" pitchFamily="34" charset="-120"/>
                <a:cs typeface="Microsoft Sans Serif"/>
                <a:sym typeface="Microsoft Sans Serif"/>
              </a:rPr>
              <a:t>mnist</a:t>
            </a:r>
            <a:r>
              <a:rPr lang="zh-TW" altLang="en-US" sz="2800" b="1" kern="0" dirty="0">
                <a:solidFill>
                  <a:schemeClr val="accent4">
                    <a:lumMod val="50000"/>
                  </a:schemeClr>
                </a:solidFill>
                <a:latin typeface="微軟正黑體" pitchFamily="34" charset="-120"/>
                <a:ea typeface="微軟正黑體" pitchFamily="34" charset="-120"/>
                <a:cs typeface="Microsoft Sans Serif"/>
                <a:sym typeface="Microsoft Sans Serif"/>
              </a:rPr>
              <a:t>資料集並做處理</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p:pic>
        <p:nvPicPr>
          <p:cNvPr id="3" name="圖片 2">
            <a:extLst>
              <a:ext uri="{FF2B5EF4-FFF2-40B4-BE49-F238E27FC236}">
                <a16:creationId xmlns:a16="http://schemas.microsoft.com/office/drawing/2014/main" xmlns="" id="{284651F7-D9E5-4BEC-9226-183A80ABAE53}"/>
              </a:ext>
            </a:extLst>
          </p:cNvPr>
          <p:cNvPicPr>
            <a:picLocks noChangeAspect="1"/>
          </p:cNvPicPr>
          <p:nvPr/>
        </p:nvPicPr>
        <p:blipFill rotWithShape="1">
          <a:blip r:embed="rId2"/>
          <a:srcRect t="5983" b="9611"/>
          <a:stretch/>
        </p:blipFill>
        <p:spPr>
          <a:xfrm>
            <a:off x="624827" y="2569728"/>
            <a:ext cx="10576574" cy="549817"/>
          </a:xfrm>
          <a:prstGeom prst="rect">
            <a:avLst/>
          </a:prstGeom>
        </p:spPr>
      </p:pic>
      <p:pic>
        <p:nvPicPr>
          <p:cNvPr id="4" name="圖片 3">
            <a:extLst>
              <a:ext uri="{FF2B5EF4-FFF2-40B4-BE49-F238E27FC236}">
                <a16:creationId xmlns:a16="http://schemas.microsoft.com/office/drawing/2014/main" xmlns="" id="{70515475-EA92-4CEB-A3EF-DB5E9857B8EF}"/>
              </a:ext>
            </a:extLst>
          </p:cNvPr>
          <p:cNvPicPr>
            <a:picLocks noChangeAspect="1"/>
          </p:cNvPicPr>
          <p:nvPr/>
        </p:nvPicPr>
        <p:blipFill rotWithShape="1">
          <a:blip r:embed="rId3"/>
          <a:srcRect t="2042" b="3333"/>
          <a:stretch/>
        </p:blipFill>
        <p:spPr>
          <a:xfrm>
            <a:off x="624825" y="3694912"/>
            <a:ext cx="10576575" cy="883379"/>
          </a:xfrm>
          <a:prstGeom prst="rect">
            <a:avLst/>
          </a:prstGeom>
        </p:spPr>
      </p:pic>
      <p:pic>
        <p:nvPicPr>
          <p:cNvPr id="5" name="圖片 4">
            <a:extLst>
              <a:ext uri="{FF2B5EF4-FFF2-40B4-BE49-F238E27FC236}">
                <a16:creationId xmlns:a16="http://schemas.microsoft.com/office/drawing/2014/main" xmlns="" id="{62F96055-1F11-47FE-BF85-6757CE27C61B}"/>
              </a:ext>
            </a:extLst>
          </p:cNvPr>
          <p:cNvPicPr>
            <a:picLocks noChangeAspect="1"/>
          </p:cNvPicPr>
          <p:nvPr/>
        </p:nvPicPr>
        <p:blipFill rotWithShape="1">
          <a:blip r:embed="rId4"/>
          <a:srcRect t="4194" b="5976"/>
          <a:stretch/>
        </p:blipFill>
        <p:spPr>
          <a:xfrm>
            <a:off x="624826" y="5091046"/>
            <a:ext cx="10576575" cy="854024"/>
          </a:xfrm>
          <a:prstGeom prst="rect">
            <a:avLst/>
          </a:prstGeom>
        </p:spPr>
      </p:pic>
      <p:grpSp>
        <p:nvGrpSpPr>
          <p:cNvPr id="11" name="群組 10">
            <a:extLst>
              <a:ext uri="{FF2B5EF4-FFF2-40B4-BE49-F238E27FC236}">
                <a16:creationId xmlns:a16="http://schemas.microsoft.com/office/drawing/2014/main" xmlns="" id="{5D414E2C-109A-4F4A-A7D7-765842A7B2A9}"/>
              </a:ext>
            </a:extLst>
          </p:cNvPr>
          <p:cNvGrpSpPr/>
          <p:nvPr/>
        </p:nvGrpSpPr>
        <p:grpSpPr>
          <a:xfrm>
            <a:off x="8286054" y="2472322"/>
            <a:ext cx="3661112" cy="721893"/>
            <a:chOff x="3589521" y="3775431"/>
            <a:chExt cx="2653854" cy="718892"/>
          </a:xfrm>
        </p:grpSpPr>
        <p:sp>
          <p:nvSpPr>
            <p:cNvPr id="12" name="等腰三角形 11">
              <a:extLst>
                <a:ext uri="{FF2B5EF4-FFF2-40B4-BE49-F238E27FC236}">
                  <a16:creationId xmlns:a16="http://schemas.microsoft.com/office/drawing/2014/main" xmlns="" id="{55D3FEC7-48F9-46B2-BE89-E53BB33B449F}"/>
                </a:ext>
              </a:extLst>
            </p:cNvPr>
            <p:cNvSpPr/>
            <p:nvPr/>
          </p:nvSpPr>
          <p:spPr>
            <a:xfrm rot="15865999">
              <a:off x="3757617" y="3717358"/>
              <a:ext cx="520621" cy="856813"/>
            </a:xfrm>
            <a:prstGeom prst="triangle">
              <a:avLst>
                <a:gd name="adj" fmla="val 51566"/>
              </a:avLst>
            </a:prstGeom>
            <a:solidFill>
              <a:srgbClr val="DAE3F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dirty="0">
                <a:ln>
                  <a:noFill/>
                </a:ln>
                <a:solidFill>
                  <a:srgbClr val="FFFFFF"/>
                </a:solidFill>
                <a:effectLst/>
                <a:uFillTx/>
                <a:latin typeface="微軟正黑體" pitchFamily="34" charset="-120"/>
                <a:ea typeface="微軟正黑體" pitchFamily="34" charset="-120"/>
                <a:cs typeface="Helvetica Neue Medium"/>
                <a:sym typeface="Helvetica Neue Medium"/>
              </a:endParaRPr>
            </a:p>
          </p:txBody>
        </p:sp>
        <p:sp>
          <p:nvSpPr>
            <p:cNvPr id="13" name="語音泡泡: 圓角矩形 12">
              <a:extLst>
                <a:ext uri="{FF2B5EF4-FFF2-40B4-BE49-F238E27FC236}">
                  <a16:creationId xmlns:a16="http://schemas.microsoft.com/office/drawing/2014/main" xmlns="" id="{C3660C11-939C-4718-A220-897FA73C177C}"/>
                </a:ext>
              </a:extLst>
            </p:cNvPr>
            <p:cNvSpPr/>
            <p:nvPr/>
          </p:nvSpPr>
          <p:spPr>
            <a:xfrm>
              <a:off x="3994200" y="3775431"/>
              <a:ext cx="2249175" cy="718892"/>
            </a:xfrm>
            <a:prstGeom prst="wedgeRoundRectCallout">
              <a:avLst>
                <a:gd name="adj1" fmla="val -40939"/>
                <a:gd name="adj2" fmla="val -32150"/>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solidFill>
                    <a:srgbClr val="0A6FB7"/>
                  </a:solidFill>
                  <a:latin typeface="微軟正黑體" pitchFamily="34" charset="-120"/>
                  <a:ea typeface="微軟正黑體" pitchFamily="34" charset="-120"/>
                </a:rPr>
                <a:t>Fashion</a:t>
              </a:r>
              <a:r>
                <a:rPr lang="zh-TW" altLang="en-US" b="1" dirty="0">
                  <a:solidFill>
                    <a:srgbClr val="0A6FB7"/>
                  </a:solidFill>
                  <a:latin typeface="微軟正黑體" pitchFamily="34" charset="-120"/>
                  <a:ea typeface="微軟正黑體" pitchFamily="34" charset="-120"/>
                </a:rPr>
                <a:t>版的要改成</a:t>
              </a:r>
              <a:endParaRPr lang="en-US" altLang="zh-TW" b="1" dirty="0">
                <a:solidFill>
                  <a:srgbClr val="0A6FB7"/>
                </a:solidFill>
                <a:latin typeface="微軟正黑體" pitchFamily="34" charset="-120"/>
                <a:ea typeface="微軟正黑體" pitchFamily="34" charset="-120"/>
              </a:endParaRPr>
            </a:p>
            <a:p>
              <a:r>
                <a:rPr lang="en-US" altLang="zh-TW" b="1" dirty="0" err="1">
                  <a:solidFill>
                    <a:schemeClr val="tx1"/>
                  </a:solidFill>
                  <a:latin typeface="微軟正黑體" pitchFamily="34" charset="-120"/>
                  <a:ea typeface="微軟正黑體" pitchFamily="34" charset="-120"/>
                </a:rPr>
                <a:t>fashion_mnist.load_data</a:t>
              </a:r>
              <a:r>
                <a:rPr lang="en-US" altLang="zh-TW" b="1" dirty="0">
                  <a:solidFill>
                    <a:schemeClr val="tx1"/>
                  </a:solidFill>
                  <a:latin typeface="微軟正黑體" pitchFamily="34" charset="-120"/>
                  <a:ea typeface="微軟正黑體" pitchFamily="34" charset="-120"/>
                </a:rPr>
                <a:t>()</a:t>
              </a:r>
              <a:endParaRPr lang="zh-TW" altLang="en-US" b="1" dirty="0">
                <a:solidFill>
                  <a:schemeClr val="tx1"/>
                </a:solidFill>
                <a:latin typeface="微軟正黑體" pitchFamily="34" charset="-120"/>
                <a:ea typeface="微軟正黑體" pitchFamily="34" charset="-120"/>
              </a:endParaRPr>
            </a:p>
          </p:txBody>
        </p:sp>
      </p:grpSp>
      <p:sp>
        <p:nvSpPr>
          <p:cNvPr id="14" name="我們用的套件, 大家也習慣稱 tf.Keras。">
            <a:extLst>
              <a:ext uri="{FF2B5EF4-FFF2-40B4-BE49-F238E27FC236}">
                <a16:creationId xmlns:a16="http://schemas.microsoft.com/office/drawing/2014/main" xmlns="" id="{A6FBAB45-176B-4345-87B9-5D18F9D774BE}"/>
              </a:ext>
            </a:extLst>
          </p:cNvPr>
          <p:cNvSpPr txBox="1"/>
          <p:nvPr/>
        </p:nvSpPr>
        <p:spPr>
          <a:xfrm>
            <a:off x="653414" y="3181312"/>
            <a:ext cx="1051939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將這每筆</a:t>
            </a:r>
            <a:r>
              <a:rPr lang="en-US" altLang="zh-TW" sz="2400" b="1" dirty="0">
                <a:latin typeface="微軟正黑體" pitchFamily="34" charset="-120"/>
                <a:ea typeface="微軟正黑體" pitchFamily="34" charset="-120"/>
              </a:rPr>
              <a:t>28 X 28 </a:t>
            </a:r>
            <a:r>
              <a:rPr lang="zh-TW" altLang="en-US" sz="2400" b="1" dirty="0">
                <a:latin typeface="微軟正黑體" pitchFamily="34" charset="-120"/>
                <a:ea typeface="微軟正黑體" pitchFamily="34" charset="-120"/>
              </a:rPr>
              <a:t>的圖片資料的尺寸大小轉換成 </a:t>
            </a:r>
            <a:r>
              <a:rPr lang="en-US" altLang="zh-TW" sz="2400" b="1" dirty="0">
                <a:latin typeface="微軟正黑體" pitchFamily="34" charset="-120"/>
                <a:ea typeface="微軟正黑體" pitchFamily="34" charset="-120"/>
              </a:rPr>
              <a:t>(1, 784)</a:t>
            </a:r>
          </a:p>
        </p:txBody>
      </p:sp>
      <p:sp>
        <p:nvSpPr>
          <p:cNvPr id="15" name="我們用的套件, 大家也習慣稱 tf.Keras。">
            <a:extLst>
              <a:ext uri="{FF2B5EF4-FFF2-40B4-BE49-F238E27FC236}">
                <a16:creationId xmlns:a16="http://schemas.microsoft.com/office/drawing/2014/main" xmlns="" id="{5CFF0F20-A31E-4BA0-B866-67BF1C92865A}"/>
              </a:ext>
            </a:extLst>
          </p:cNvPr>
          <p:cNvSpPr txBox="1"/>
          <p:nvPr/>
        </p:nvSpPr>
        <p:spPr>
          <a:xfrm>
            <a:off x="653414" y="4557770"/>
            <a:ext cx="1051939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將資料的數據範圍標準化至</a:t>
            </a:r>
            <a:r>
              <a:rPr lang="en-US" altLang="zh-TW" sz="2400" b="1" dirty="0">
                <a:latin typeface="微軟正黑體" pitchFamily="34" charset="-120"/>
                <a:ea typeface="微軟正黑體" pitchFamily="34" charset="-120"/>
              </a:rPr>
              <a:t>0 </a:t>
            </a:r>
            <a:r>
              <a:rPr lang="zh-TW" altLang="en-US" sz="2400" b="1" dirty="0">
                <a:latin typeface="微軟正黑體" pitchFamily="34" charset="-120"/>
                <a:ea typeface="微軟正黑體" pitchFamily="34" charset="-120"/>
              </a:rPr>
              <a:t>到</a:t>
            </a:r>
            <a:r>
              <a:rPr lang="en-US" altLang="zh-TW" sz="2400" b="1" dirty="0">
                <a:latin typeface="微軟正黑體" pitchFamily="34" charset="-120"/>
                <a:ea typeface="微軟正黑體" pitchFamily="34" charset="-120"/>
              </a:rPr>
              <a:t>1 </a:t>
            </a:r>
            <a:r>
              <a:rPr lang="zh-TW" altLang="en-US" sz="2400" b="1" dirty="0">
                <a:latin typeface="微軟正黑體" pitchFamily="34" charset="-120"/>
                <a:ea typeface="微軟正黑體" pitchFamily="34" charset="-120"/>
              </a:rPr>
              <a:t>之間</a:t>
            </a:r>
            <a:endParaRPr lang="en-US" altLang="zh-TW" sz="2400" b="1" dirty="0">
              <a:latin typeface="微軟正黑體" pitchFamily="34" charset="-120"/>
              <a:ea typeface="微軟正黑體" pitchFamily="34" charset="-120"/>
            </a:endParaRPr>
          </a:p>
        </p:txBody>
      </p:sp>
    </p:spTree>
    <p:extLst>
      <p:ext uri="{BB962C8B-B14F-4D97-AF65-F5344CB8AC3E}">
        <p14:creationId xmlns:p14="http://schemas.microsoft.com/office/powerpoint/2010/main" val="19987846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xmlns=""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8</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03</a:t>
            </a:r>
            <a:r>
              <a:rPr lang="zh-TW" altLang="en-US" dirty="0">
                <a:latin typeface="微軟正黑體" pitchFamily="34" charset="-120"/>
                <a:ea typeface="微軟正黑體" pitchFamily="34" charset="-120"/>
              </a:rPr>
              <a:t> 自編碼器的實作範例 </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建置模型</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cs typeface="Microsoft Sans Serif"/>
              </a:rPr>
              <a:t>以函數來表示每一個隱藏層</a:t>
            </a:r>
            <a:endParaRPr sz="2800" b="1" kern="0" dirty="0">
              <a:solidFill>
                <a:schemeClr val="accent4">
                  <a:lumMod val="50000"/>
                </a:schemeClr>
              </a:solidFill>
              <a:latin typeface="微軟正黑體" pitchFamily="34" charset="-120"/>
              <a:ea typeface="微軟正黑體" pitchFamily="34" charset="-120"/>
              <a:cs typeface="Microsoft Sans Serif"/>
              <a:sym typeface="Microsoft Sans Serif"/>
            </a:endParaRPr>
          </a:p>
        </p:txBody>
      </p:sp>
      <mc:AlternateContent xmlns:mc="http://schemas.openxmlformats.org/markup-compatibility/2006" xmlns:a14="http://schemas.microsoft.com/office/drawing/2010/main">
        <mc:Choice Requires="a14">
          <p:sp>
            <p:nvSpPr>
              <p:cNvPr id="4" name="矩形: 圓角 3">
                <a:extLst>
                  <a:ext uri="{FF2B5EF4-FFF2-40B4-BE49-F238E27FC236}">
                    <a16:creationId xmlns:a16="http://schemas.microsoft.com/office/drawing/2014/main" xmlns="" id="{0DAC1B2B-CAE5-4AF9-81B1-BD1210C6B11D}"/>
                  </a:ext>
                </a:extLst>
              </p:cNvPr>
              <p:cNvSpPr/>
              <p:nvPr/>
            </p:nvSpPr>
            <p:spPr>
              <a:xfrm>
                <a:off x="1571445" y="3480450"/>
                <a:ext cx="3080086" cy="590233"/>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14:m>
                  <m:oMathPara xmlns:m="http://schemas.openxmlformats.org/officeDocument/2006/math">
                    <m:oMathParaPr>
                      <m:jc m:val="centerGroup"/>
                    </m:oMathParaPr>
                    <m:oMath xmlns:m="http://schemas.openxmlformats.org/officeDocument/2006/math">
                      <m:sSub>
                        <m:sSubPr>
                          <m:ctrlPr>
                            <a:rPr kumimoji="0" lang="zh-TW" altLang="en-US" sz="2800" b="0" i="1" u="none" strike="noStrike" cap="none" spc="0" normalizeH="0" baseline="0" smtClean="0">
                              <a:ln>
                                <a:noFill/>
                              </a:ln>
                              <a:solidFill>
                                <a:schemeClr val="tx1"/>
                              </a:solidFill>
                              <a:effectLst/>
                              <a:uFillTx/>
                              <a:latin typeface="Cambria Math"/>
                              <a:sym typeface="Helvetica Neue Medium"/>
                            </a:rPr>
                          </m:ctrlPr>
                        </m:sSubPr>
                        <m:e>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𝑓</m:t>
                          </m:r>
                        </m:e>
                        <m:sub>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1</m:t>
                          </m:r>
                        </m:sub>
                      </m:sSub>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m:t>
                      </m:r>
                      <m:sSup>
                        <m:sSupPr>
                          <m:ctrlPr>
                            <a:rPr kumimoji="0" lang="zh-TW" altLang="en-US" sz="2800" b="0" i="1" u="none" strike="noStrike" cap="none" spc="0" normalizeH="0" baseline="0">
                              <a:ln>
                                <a:noFill/>
                              </a:ln>
                              <a:solidFill>
                                <a:schemeClr val="tx1"/>
                              </a:solidFill>
                              <a:effectLst/>
                              <a:uFillTx/>
                              <a:latin typeface="Cambria Math"/>
                              <a:sym typeface="Helvetica Neue Medium"/>
                            </a:rPr>
                          </m:ctrlPr>
                        </m:sSupPr>
                        <m:e>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𝑅</m:t>
                          </m:r>
                        </m:e>
                        <m:sup>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784</m:t>
                          </m:r>
                        </m:sup>
                      </m:sSup>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m:t>
                      </m:r>
                      <m:sSup>
                        <m:sSupPr>
                          <m:ctrlPr>
                            <a:rPr lang="zh-TW" altLang="en-US" sz="2800" i="1">
                              <a:latin typeface="Cambria Math"/>
                              <a:sym typeface="Helvetica Neue Medium"/>
                            </a:rPr>
                          </m:ctrlPr>
                        </m:sSupPr>
                        <m:e>
                          <m:r>
                            <a:rPr lang="zh-TW" altLang="en-US" sz="2800">
                              <a:latin typeface="Cambria Math" panose="02040503050406030204" pitchFamily="18" charset="0"/>
                              <a:sym typeface="Helvetica Neue Medium"/>
                            </a:rPr>
                            <m:t>𝑅</m:t>
                          </m:r>
                        </m:e>
                        <m:sup>
                          <m:r>
                            <a:rPr lang="en-US" altLang="zh-TW" sz="2800" b="0" i="0" smtClean="0">
                              <a:latin typeface="Cambria Math" panose="02040503050406030204" pitchFamily="18" charset="0"/>
                              <a:sym typeface="Helvetica Neue Medium"/>
                            </a:rPr>
                            <m:t>100</m:t>
                          </m:r>
                        </m:sup>
                      </m:sSup>
                    </m:oMath>
                  </m:oMathPara>
                </a14:m>
                <a:endParaRPr kumimoji="0" lang="zh-TW" altLang="en-US" sz="2800" b="0" i="0" u="none" strike="noStrike" cap="none" spc="0" normalizeH="0" baseline="0" dirty="0">
                  <a:ln>
                    <a:noFill/>
                  </a:ln>
                  <a:solidFill>
                    <a:schemeClr val="tx1"/>
                  </a:solidFill>
                  <a:effectLst/>
                  <a:uFillTx/>
                  <a:latin typeface="Helvetica Neue Medium"/>
                  <a:ea typeface="Helvetica Neue Medium"/>
                  <a:cs typeface="Helvetica Neue Medium"/>
                  <a:sym typeface="Helvetica Neue Medium"/>
                </a:endParaRPr>
              </a:p>
            </p:txBody>
          </p:sp>
        </mc:Choice>
        <mc:Fallback xmlns="">
          <p:sp>
            <p:nvSpPr>
              <p:cNvPr id="4" name="矩形: 圓角 3">
                <a:extLst>
                  <a:ext uri="{FF2B5EF4-FFF2-40B4-BE49-F238E27FC236}">
                    <a16:creationId xmlns:a16="http://schemas.microsoft.com/office/drawing/2014/main" id="{0DAC1B2B-CAE5-4AF9-81B1-BD1210C6B11D}"/>
                  </a:ext>
                </a:extLst>
              </p:cNvPr>
              <p:cNvSpPr>
                <a:spLocks noRot="1" noChangeAspect="1" noMove="1" noResize="1" noEditPoints="1" noAdjustHandles="1" noChangeArrowheads="1" noChangeShapeType="1" noTextEdit="1"/>
              </p:cNvSpPr>
              <p:nvPr/>
            </p:nvSpPr>
            <p:spPr>
              <a:xfrm>
                <a:off x="1571445" y="3480450"/>
                <a:ext cx="3080086" cy="590233"/>
              </a:xfrm>
              <a:prstGeom prst="roundRect">
                <a:avLst/>
              </a:prstGeom>
              <a:blipFill>
                <a:blip r:embed="rId2"/>
                <a:stretch>
                  <a:fillRect/>
                </a:stretch>
              </a:blipFill>
              <a:ln w="38100" cap="flat">
                <a:solidFill>
                  <a:srgbClr val="99DDC6"/>
                </a:solidFill>
                <a:miter lim="400000"/>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圓角 10">
                <a:extLst>
                  <a:ext uri="{FF2B5EF4-FFF2-40B4-BE49-F238E27FC236}">
                    <a16:creationId xmlns:a16="http://schemas.microsoft.com/office/drawing/2014/main" xmlns="" id="{55EB6D12-5069-4E86-B548-A452A7758CE7}"/>
                  </a:ext>
                </a:extLst>
              </p:cNvPr>
              <p:cNvSpPr/>
              <p:nvPr/>
            </p:nvSpPr>
            <p:spPr>
              <a:xfrm>
                <a:off x="7774973" y="3453589"/>
                <a:ext cx="3080086" cy="606180"/>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14:m>
                  <m:oMathPara xmlns:m="http://schemas.openxmlformats.org/officeDocument/2006/math">
                    <m:oMathParaPr>
                      <m:jc m:val="centerGroup"/>
                    </m:oMathParaPr>
                    <m:oMath xmlns:m="http://schemas.openxmlformats.org/officeDocument/2006/math">
                      <m:sSub>
                        <m:sSubPr>
                          <m:ctrlPr>
                            <a:rPr kumimoji="0" lang="zh-TW" altLang="en-US" sz="2800" b="0" i="1" u="none" strike="noStrike" cap="none" spc="0" normalizeH="0" baseline="0" smtClean="0">
                              <a:ln>
                                <a:noFill/>
                              </a:ln>
                              <a:solidFill>
                                <a:schemeClr val="tx1"/>
                              </a:solidFill>
                              <a:effectLst/>
                              <a:uFillTx/>
                              <a:latin typeface="Cambria Math"/>
                              <a:sym typeface="Helvetica Neue Medium"/>
                            </a:rPr>
                          </m:ctrlPr>
                        </m:sSubPr>
                        <m:e>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𝑓</m:t>
                          </m:r>
                        </m:e>
                        <m:sub>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2</m:t>
                          </m:r>
                        </m:sub>
                      </m:sSub>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m:t>
                      </m:r>
                      <m:sSup>
                        <m:sSupPr>
                          <m:ctrlPr>
                            <a:rPr kumimoji="0" lang="zh-TW" altLang="en-US" sz="2800" b="0" i="1" u="none" strike="noStrike" cap="none" spc="0" normalizeH="0" baseline="0">
                              <a:ln>
                                <a:noFill/>
                              </a:ln>
                              <a:solidFill>
                                <a:schemeClr val="tx1"/>
                              </a:solidFill>
                              <a:effectLst/>
                              <a:uFillTx/>
                              <a:latin typeface="Cambria Math"/>
                              <a:sym typeface="Helvetica Neue Medium"/>
                            </a:rPr>
                          </m:ctrlPr>
                        </m:sSupPr>
                        <m:e>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𝑅</m:t>
                          </m:r>
                        </m:e>
                        <m:sup>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100</m:t>
                          </m:r>
                        </m:sup>
                      </m:sSup>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m:t>
                      </m:r>
                      <m:sSup>
                        <m:sSupPr>
                          <m:ctrlPr>
                            <a:rPr lang="zh-TW" altLang="en-US" sz="2800" i="1">
                              <a:latin typeface="Cambria Math"/>
                              <a:sym typeface="Helvetica Neue Medium"/>
                            </a:rPr>
                          </m:ctrlPr>
                        </m:sSupPr>
                        <m:e>
                          <m:r>
                            <a:rPr lang="zh-TW" altLang="en-US" sz="2800">
                              <a:latin typeface="Cambria Math" panose="02040503050406030204" pitchFamily="18" charset="0"/>
                              <a:sym typeface="Helvetica Neue Medium"/>
                            </a:rPr>
                            <m:t>𝑅</m:t>
                          </m:r>
                        </m:e>
                        <m:sup>
                          <m:r>
                            <a:rPr lang="en-US" altLang="zh-TW" sz="2800" b="0" i="1" smtClean="0">
                              <a:latin typeface="Cambria Math" panose="02040503050406030204" pitchFamily="18" charset="0"/>
                              <a:sym typeface="Helvetica Neue Medium"/>
                            </a:rPr>
                            <m:t>2</m:t>
                          </m:r>
                        </m:sup>
                      </m:sSup>
                    </m:oMath>
                  </m:oMathPara>
                </a14:m>
                <a:endParaRPr kumimoji="0" lang="zh-TW" altLang="en-US" sz="2800" b="0" i="0" u="none" strike="noStrike" cap="none" spc="0" normalizeH="0" baseline="0" dirty="0">
                  <a:ln>
                    <a:noFill/>
                  </a:ln>
                  <a:solidFill>
                    <a:schemeClr val="tx1"/>
                  </a:solidFill>
                  <a:effectLst/>
                  <a:uFillTx/>
                  <a:latin typeface="Helvetica Neue Medium"/>
                  <a:ea typeface="Helvetica Neue Medium"/>
                  <a:cs typeface="Helvetica Neue Medium"/>
                  <a:sym typeface="Helvetica Neue Medium"/>
                </a:endParaRPr>
              </a:p>
            </p:txBody>
          </p:sp>
        </mc:Choice>
        <mc:Fallback xmlns="">
          <p:sp>
            <p:nvSpPr>
              <p:cNvPr id="11" name="矩形: 圓角 10">
                <a:extLst>
                  <a:ext uri="{FF2B5EF4-FFF2-40B4-BE49-F238E27FC236}">
                    <a16:creationId xmlns:a16="http://schemas.microsoft.com/office/drawing/2014/main" id="{55EB6D12-5069-4E86-B548-A452A7758CE7}"/>
                  </a:ext>
                </a:extLst>
              </p:cNvPr>
              <p:cNvSpPr>
                <a:spLocks noRot="1" noChangeAspect="1" noMove="1" noResize="1" noEditPoints="1" noAdjustHandles="1" noChangeArrowheads="1" noChangeShapeType="1" noTextEdit="1"/>
              </p:cNvSpPr>
              <p:nvPr/>
            </p:nvSpPr>
            <p:spPr>
              <a:xfrm>
                <a:off x="7774973" y="3453589"/>
                <a:ext cx="3080086" cy="606180"/>
              </a:xfrm>
              <a:prstGeom prst="roundRect">
                <a:avLst/>
              </a:prstGeom>
              <a:blipFill>
                <a:blip r:embed="rId3"/>
                <a:stretch>
                  <a:fillRect/>
                </a:stretch>
              </a:blipFill>
              <a:ln w="38100" cap="flat">
                <a:solidFill>
                  <a:srgbClr val="99DDC6"/>
                </a:solidFill>
                <a:miter lim="400000"/>
              </a:ln>
              <a:effectLst/>
            </p:spPr>
            <p:txBody>
              <a:bodyPr/>
              <a:lstStyle/>
              <a:p>
                <a:r>
                  <a:rPr lang="zh-TW" altLang="en-US">
                    <a:noFill/>
                  </a:rPr>
                  <a:t> </a:t>
                </a:r>
              </a:p>
            </p:txBody>
          </p:sp>
        </mc:Fallback>
      </mc:AlternateContent>
      <p:sp>
        <p:nvSpPr>
          <p:cNvPr id="12" name="矩形: 圓角 11">
            <a:extLst>
              <a:ext uri="{FF2B5EF4-FFF2-40B4-BE49-F238E27FC236}">
                <a16:creationId xmlns:a16="http://schemas.microsoft.com/office/drawing/2014/main" xmlns="" id="{9B279672-73F1-4215-B22A-2FA303F9C2E6}"/>
              </a:ext>
            </a:extLst>
          </p:cNvPr>
          <p:cNvSpPr/>
          <p:nvPr/>
        </p:nvSpPr>
        <p:spPr>
          <a:xfrm>
            <a:off x="5058518" y="2362444"/>
            <a:ext cx="2074964" cy="590233"/>
          </a:xfrm>
          <a:prstGeom prst="roundRect">
            <a:avLst/>
          </a:prstGeom>
          <a:solidFill>
            <a:srgbClr val="99DDC6"/>
          </a:solidFill>
          <a:ln w="381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TW" altLang="en-US" sz="2800" b="1" dirty="0">
                <a:solidFill>
                  <a:srgbClr val="0A6FB7"/>
                </a:solidFill>
                <a:latin typeface="微軟正黑體" pitchFamily="34" charset="-120"/>
                <a:ea typeface="微軟正黑體" pitchFamily="34" charset="-120"/>
                <a:sym typeface="Helvetica Neue Medium"/>
              </a:rPr>
              <a:t>編碼器</a:t>
            </a:r>
          </a:p>
        </p:txBody>
      </p:sp>
      <p:sp>
        <p:nvSpPr>
          <p:cNvPr id="13" name="我們用的套件, 大家也習慣稱 tf.Keras。">
            <a:extLst>
              <a:ext uri="{FF2B5EF4-FFF2-40B4-BE49-F238E27FC236}">
                <a16:creationId xmlns:a16="http://schemas.microsoft.com/office/drawing/2014/main" xmlns="" id="{FB1F5509-E3D0-49A5-B5B3-4A4BF7245698}"/>
              </a:ext>
            </a:extLst>
          </p:cNvPr>
          <p:cNvSpPr txBox="1"/>
          <p:nvPr/>
        </p:nvSpPr>
        <p:spPr>
          <a:xfrm>
            <a:off x="1283350" y="4147010"/>
            <a:ext cx="3656275"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將輸入資料的</a:t>
            </a:r>
            <a:r>
              <a:rPr lang="en-US" altLang="zh-TW" sz="2400" b="1" dirty="0">
                <a:latin typeface="微軟正黑體" pitchFamily="34" charset="-120"/>
                <a:ea typeface="微軟正黑體" pitchFamily="34" charset="-120"/>
              </a:rPr>
              <a:t>784 </a:t>
            </a:r>
            <a:r>
              <a:rPr lang="zh-TW" altLang="en-US" sz="2400" b="1" dirty="0">
                <a:latin typeface="微軟正黑體" pitchFamily="34" charset="-120"/>
                <a:ea typeface="微軟正黑體" pitchFamily="34" charset="-120"/>
              </a:rPr>
              <a:t>維向量透過具有</a:t>
            </a:r>
            <a:r>
              <a:rPr lang="en-US" altLang="zh-TW" sz="2400" b="1" dirty="0">
                <a:latin typeface="微軟正黑體" pitchFamily="34" charset="-120"/>
                <a:ea typeface="微軟正黑體" pitchFamily="34" charset="-120"/>
              </a:rPr>
              <a:t>100 </a:t>
            </a:r>
            <a:r>
              <a:rPr lang="zh-TW" altLang="en-US" sz="2400" b="1" dirty="0">
                <a:latin typeface="微軟正黑體" pitchFamily="34" charset="-120"/>
                <a:ea typeface="微軟正黑體" pitchFamily="34" charset="-120"/>
              </a:rPr>
              <a:t>個神經元的全連接層進行轉換</a:t>
            </a:r>
            <a:endParaRPr lang="en-US" altLang="zh-TW" sz="2400" b="1" dirty="0">
              <a:latin typeface="微軟正黑體" pitchFamily="34" charset="-120"/>
              <a:ea typeface="微軟正黑體" pitchFamily="34" charset="-120"/>
            </a:endParaRPr>
          </a:p>
        </p:txBody>
      </p:sp>
      <p:sp>
        <p:nvSpPr>
          <p:cNvPr id="14" name="我們用的套件, 大家也習慣稱 tf.Keras。">
            <a:extLst>
              <a:ext uri="{FF2B5EF4-FFF2-40B4-BE49-F238E27FC236}">
                <a16:creationId xmlns:a16="http://schemas.microsoft.com/office/drawing/2014/main" xmlns="" id="{54B57E09-0263-4649-9F7E-ABAC3E490E92}"/>
              </a:ext>
            </a:extLst>
          </p:cNvPr>
          <p:cNvSpPr txBox="1"/>
          <p:nvPr/>
        </p:nvSpPr>
        <p:spPr>
          <a:xfrm>
            <a:off x="7486878" y="4136096"/>
            <a:ext cx="3656275"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將得到的</a:t>
            </a:r>
            <a:r>
              <a:rPr lang="en-US" altLang="zh-TW" sz="2400" b="1" dirty="0">
                <a:latin typeface="微軟正黑體" pitchFamily="34" charset="-120"/>
                <a:ea typeface="微軟正黑體" pitchFamily="34" charset="-120"/>
              </a:rPr>
              <a:t>100 </a:t>
            </a:r>
            <a:r>
              <a:rPr lang="zh-TW" altLang="en-US" sz="2400" b="1" dirty="0">
                <a:latin typeface="微軟正黑體" pitchFamily="34" charset="-120"/>
                <a:ea typeface="微軟正黑體" pitchFamily="34" charset="-120"/>
              </a:rPr>
              <a:t>維向量，透過另一個全連接層變成</a:t>
            </a:r>
            <a:r>
              <a:rPr lang="en-US" altLang="zh-TW" sz="2400" b="1" dirty="0">
                <a:latin typeface="微軟正黑體" pitchFamily="34" charset="-120"/>
                <a:ea typeface="微軟正黑體" pitchFamily="34" charset="-120"/>
              </a:rPr>
              <a:t>2 </a:t>
            </a:r>
            <a:r>
              <a:rPr lang="zh-TW" altLang="en-US" sz="2400" b="1" dirty="0">
                <a:latin typeface="微軟正黑體" pitchFamily="34" charset="-120"/>
                <a:ea typeface="微軟正黑體" pitchFamily="34" charset="-120"/>
              </a:rPr>
              <a:t>維的向量</a:t>
            </a:r>
            <a:endParaRPr lang="en-US" altLang="zh-TW" sz="2400" b="1" dirty="0">
              <a:latin typeface="微軟正黑體" pitchFamily="34" charset="-120"/>
              <a:ea typeface="微軟正黑體" pitchFamily="34" charset="-120"/>
            </a:endParaRPr>
          </a:p>
        </p:txBody>
      </p:sp>
      <p:sp>
        <p:nvSpPr>
          <p:cNvPr id="5" name="箭號: 向右 4">
            <a:extLst>
              <a:ext uri="{FF2B5EF4-FFF2-40B4-BE49-F238E27FC236}">
                <a16:creationId xmlns:a16="http://schemas.microsoft.com/office/drawing/2014/main" xmlns="" id="{2E77C5A1-DA73-485B-8508-7A840D04F3E3}"/>
              </a:ext>
            </a:extLst>
          </p:cNvPr>
          <p:cNvSpPr/>
          <p:nvPr/>
        </p:nvSpPr>
        <p:spPr>
          <a:xfrm>
            <a:off x="5672870" y="4001294"/>
            <a:ext cx="1193151" cy="590233"/>
          </a:xfrm>
          <a:prstGeom prst="rightArrow">
            <a:avLst/>
          </a:prstGeom>
          <a:solidFill>
            <a:srgbClr val="FF8E7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745138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xmlns="" id="{71669B54-91C2-43DD-B767-D6BACACDBBD4}"/>
              </a:ext>
            </a:extLst>
          </p:cNvPr>
          <p:cNvSpPr>
            <a:spLocks noGrp="1"/>
          </p:cNvSpPr>
          <p:nvPr>
            <p:ph idx="1"/>
          </p:nvPr>
        </p:nvSpPr>
        <p:spPr/>
        <p:txBody>
          <a:bodyPr/>
          <a:lstStyle/>
          <a:p>
            <a:endParaRPr lang="zh-TW" altLang="en-US" dirty="0">
              <a:latin typeface="微軟正黑體" pitchFamily="34" charset="-120"/>
              <a:ea typeface="微軟正黑體" pitchFamily="34" charset="-120"/>
            </a:endParaRPr>
          </a:p>
        </p:txBody>
      </p:sp>
      <p:sp>
        <p:nvSpPr>
          <p:cNvPr id="9" name="幻燈片編號">
            <a:extLst>
              <a:ext uri="{FF2B5EF4-FFF2-40B4-BE49-F238E27FC236}">
                <a16:creationId xmlns:a16="http://schemas.microsoft.com/office/drawing/2014/main" xmlns="" id="{966276DD-67A7-43C9-BB97-E7F231EC6A36}"/>
              </a:ext>
            </a:extLst>
          </p:cNvPr>
          <p:cNvSpPr txBox="1">
            <a:spLocks noGrp="1"/>
          </p:cNvSpPr>
          <p:nvPr>
            <p:ph type="sldNum" sz="quarter" idx="2"/>
          </p:nvPr>
        </p:nvSpPr>
        <p:spPr>
          <a:xfrm>
            <a:off x="11750719" y="6387706"/>
            <a:ext cx="240450" cy="37959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hangingPunct="0"/>
            <a:fld id="{86CB4B4D-7CA3-9044-876B-883B54F8677D}" type="slidenum">
              <a:rPr kern="0">
                <a:latin typeface="微軟正黑體" pitchFamily="34" charset="-120"/>
                <a:ea typeface="微軟正黑體" pitchFamily="34" charset="-120"/>
                <a:cs typeface="Microsoft Sans Serif"/>
                <a:sym typeface="Microsoft Sans Serif"/>
              </a:rPr>
              <a:pPr hangingPunct="0"/>
              <a:t>9</a:t>
            </a:fld>
            <a:endParaRPr kern="0" dirty="0">
              <a:latin typeface="微軟正黑體" pitchFamily="34" charset="-120"/>
              <a:ea typeface="微軟正黑體" pitchFamily="34" charset="-120"/>
              <a:cs typeface="Microsoft Sans Serif"/>
              <a:sym typeface="Microsoft Sans Serif"/>
            </a:endParaRPr>
          </a:p>
        </p:txBody>
      </p:sp>
      <p:sp>
        <p:nvSpPr>
          <p:cNvPr id="8" name="文字版面配置區 7">
            <a:extLst>
              <a:ext uri="{FF2B5EF4-FFF2-40B4-BE49-F238E27FC236}">
                <a16:creationId xmlns:a16="http://schemas.microsoft.com/office/drawing/2014/main" xmlns="" id="{F5F9284F-02F5-4D45-8EE8-6A0D4F861C0E}"/>
              </a:ext>
            </a:extLst>
          </p:cNvPr>
          <p:cNvSpPr>
            <a:spLocks noGrp="1"/>
          </p:cNvSpPr>
          <p:nvPr>
            <p:ph type="body" sz="quarter" idx="14"/>
          </p:nvPr>
        </p:nvSpPr>
        <p:spPr>
          <a:xfrm>
            <a:off x="1570646" y="651241"/>
            <a:ext cx="9630811" cy="471924"/>
          </a:xfrm>
        </p:spPr>
        <p:txBody>
          <a:bodyPr/>
          <a:lstStyle/>
          <a:p>
            <a:r>
              <a:rPr lang="en-US" altLang="zh-TW" dirty="0">
                <a:latin typeface="微軟正黑體" pitchFamily="34" charset="-120"/>
                <a:ea typeface="微軟正黑體" pitchFamily="34" charset="-120"/>
              </a:rPr>
              <a:t>03</a:t>
            </a:r>
            <a:r>
              <a:rPr lang="zh-TW" altLang="en-US" dirty="0">
                <a:latin typeface="微軟正黑體" pitchFamily="34" charset="-120"/>
                <a:ea typeface="微軟正黑體" pitchFamily="34" charset="-120"/>
              </a:rPr>
              <a:t> 自編碼器的實作範例 </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建置模型</a:t>
            </a:r>
          </a:p>
        </p:txBody>
      </p:sp>
      <p:sp>
        <p:nvSpPr>
          <p:cNvPr id="10" name="我們來試試剛開始可能有點可怕的終端機。">
            <a:extLst>
              <a:ext uri="{FF2B5EF4-FFF2-40B4-BE49-F238E27FC236}">
                <a16:creationId xmlns:a16="http://schemas.microsoft.com/office/drawing/2014/main" xmlns="" id="{E0FF2133-FE3B-46D9-9B6B-D1FC348A9E8F}"/>
              </a:ext>
            </a:extLst>
          </p:cNvPr>
          <p:cNvSpPr/>
          <p:nvPr/>
        </p:nvSpPr>
        <p:spPr>
          <a:xfrm>
            <a:off x="2242567" y="1813221"/>
            <a:ext cx="7706866" cy="471924"/>
          </a:xfrm>
          <a:prstGeom prst="roundRect">
            <a:avLst>
              <a:gd name="adj" fmla="val 15000"/>
            </a:avLst>
          </a:prstGeom>
          <a:solidFill>
            <a:srgbClr val="FFC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825500">
              <a:lnSpc>
                <a:spcPct val="100000"/>
              </a:lnSpc>
              <a:spcBef>
                <a:spcPts val="0"/>
              </a:spcBef>
              <a:defRPr>
                <a:solidFill>
                  <a:srgbClr val="FFFFFF"/>
                </a:solidFill>
              </a:defRPr>
            </a:lvl1pPr>
          </a:lstStyle>
          <a:p>
            <a:r>
              <a:rPr lang="zh-TW" altLang="en-US" sz="2800" b="1" kern="0" dirty="0">
                <a:solidFill>
                  <a:schemeClr val="accent4">
                    <a:lumMod val="50000"/>
                  </a:schemeClr>
                </a:solidFill>
                <a:latin typeface="微軟正黑體" pitchFamily="34" charset="-120"/>
                <a:ea typeface="微軟正黑體" pitchFamily="34" charset="-120"/>
              </a:rPr>
              <a:t>以函數來表示每一個隱藏層</a:t>
            </a:r>
            <a:endParaRPr lang="zh-TW" altLang="en-US" sz="2800" b="1" kern="0" dirty="0">
              <a:solidFill>
                <a:schemeClr val="accent4">
                  <a:lumMod val="50000"/>
                </a:schemeClr>
              </a:solidFill>
              <a:latin typeface="微軟正黑體" pitchFamily="34" charset="-120"/>
              <a:ea typeface="微軟正黑體" pitchFamily="34" charset="-120"/>
              <a:sym typeface="Microsoft Sans Serif"/>
            </a:endParaRPr>
          </a:p>
        </p:txBody>
      </p:sp>
      <p:sp>
        <p:nvSpPr>
          <p:cNvPr id="6" name="矩形: 圓角 5">
            <a:extLst>
              <a:ext uri="{FF2B5EF4-FFF2-40B4-BE49-F238E27FC236}">
                <a16:creationId xmlns:a16="http://schemas.microsoft.com/office/drawing/2014/main" xmlns="" id="{BDEFE5A6-686B-4176-A3E2-BFEDF3505B90}"/>
              </a:ext>
            </a:extLst>
          </p:cNvPr>
          <p:cNvSpPr/>
          <p:nvPr/>
        </p:nvSpPr>
        <p:spPr>
          <a:xfrm>
            <a:off x="5058518" y="2362444"/>
            <a:ext cx="2074964" cy="590233"/>
          </a:xfrm>
          <a:prstGeom prst="roundRect">
            <a:avLst/>
          </a:prstGeom>
          <a:solidFill>
            <a:srgbClr val="99DDC6"/>
          </a:solidFill>
          <a:ln w="381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zh-TW" altLang="en-US" sz="2800" b="1" dirty="0">
                <a:solidFill>
                  <a:srgbClr val="0A6FB7"/>
                </a:solidFill>
                <a:latin typeface="微軟正黑體" pitchFamily="34" charset="-120"/>
                <a:ea typeface="微軟正黑體" pitchFamily="34" charset="-120"/>
                <a:sym typeface="Helvetica Neue Medium"/>
              </a:rPr>
              <a:t>解碼器</a:t>
            </a:r>
          </a:p>
        </p:txBody>
      </p:sp>
      <mc:AlternateContent xmlns:mc="http://schemas.openxmlformats.org/markup-compatibility/2006" xmlns:a14="http://schemas.microsoft.com/office/drawing/2010/main">
        <mc:Choice Requires="a14">
          <p:sp>
            <p:nvSpPr>
              <p:cNvPr id="7" name="矩形: 圓角 6">
                <a:extLst>
                  <a:ext uri="{FF2B5EF4-FFF2-40B4-BE49-F238E27FC236}">
                    <a16:creationId xmlns:a16="http://schemas.microsoft.com/office/drawing/2014/main" xmlns="" id="{757FDC44-F8A5-4288-B1C3-E826EE101C97}"/>
                  </a:ext>
                </a:extLst>
              </p:cNvPr>
              <p:cNvSpPr/>
              <p:nvPr/>
            </p:nvSpPr>
            <p:spPr>
              <a:xfrm>
                <a:off x="1571445" y="3480451"/>
                <a:ext cx="3080086" cy="590233"/>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14:m>
                  <m:oMathPara xmlns:m="http://schemas.openxmlformats.org/officeDocument/2006/math">
                    <m:oMathParaPr>
                      <m:jc m:val="centerGroup"/>
                    </m:oMathParaPr>
                    <m:oMath xmlns:m="http://schemas.openxmlformats.org/officeDocument/2006/math">
                      <m:sSub>
                        <m:sSubPr>
                          <m:ctrlPr>
                            <a:rPr kumimoji="0" lang="zh-TW" altLang="en-US" sz="2800" b="0" i="1" u="none" strike="noStrike" cap="none" spc="0" normalizeH="0" baseline="0" smtClean="0">
                              <a:ln>
                                <a:noFill/>
                              </a:ln>
                              <a:solidFill>
                                <a:schemeClr val="tx1"/>
                              </a:solidFill>
                              <a:effectLst/>
                              <a:uFillTx/>
                              <a:latin typeface="Cambria Math"/>
                              <a:sym typeface="Helvetica Neue Medium"/>
                            </a:rPr>
                          </m:ctrlPr>
                        </m:sSubPr>
                        <m:e>
                          <m:r>
                            <m:rPr>
                              <m:sty m:val="p"/>
                            </m:rP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g</m:t>
                          </m:r>
                        </m:e>
                        <m:sub>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1</m:t>
                          </m:r>
                        </m:sub>
                      </m:sSub>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m:t>
                      </m:r>
                      <m:sSup>
                        <m:sSupPr>
                          <m:ctrlPr>
                            <a:rPr kumimoji="0" lang="zh-TW" altLang="en-US" sz="2800" b="0" i="1" u="none" strike="noStrike" cap="none" spc="0" normalizeH="0" baseline="0">
                              <a:ln>
                                <a:noFill/>
                              </a:ln>
                              <a:solidFill>
                                <a:schemeClr val="tx1"/>
                              </a:solidFill>
                              <a:effectLst/>
                              <a:uFillTx/>
                              <a:latin typeface="Cambria Math"/>
                              <a:sym typeface="Helvetica Neue Medium"/>
                            </a:rPr>
                          </m:ctrlPr>
                        </m:sSupPr>
                        <m:e>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𝑅</m:t>
                          </m:r>
                        </m:e>
                        <m:sup>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2</m:t>
                          </m:r>
                        </m:sup>
                      </m:sSup>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m:t>
                      </m:r>
                      <m:sSup>
                        <m:sSupPr>
                          <m:ctrlPr>
                            <a:rPr lang="zh-TW" altLang="en-US" sz="2800" i="1">
                              <a:latin typeface="Cambria Math"/>
                              <a:sym typeface="Helvetica Neue Medium"/>
                            </a:rPr>
                          </m:ctrlPr>
                        </m:sSupPr>
                        <m:e>
                          <m:r>
                            <a:rPr lang="zh-TW" altLang="en-US" sz="2800">
                              <a:latin typeface="Cambria Math" panose="02040503050406030204" pitchFamily="18" charset="0"/>
                              <a:sym typeface="Helvetica Neue Medium"/>
                            </a:rPr>
                            <m:t>𝑅</m:t>
                          </m:r>
                        </m:e>
                        <m:sup>
                          <m:r>
                            <a:rPr lang="en-US" altLang="zh-TW" sz="2800" b="0" i="0" smtClean="0">
                              <a:latin typeface="Cambria Math" panose="02040503050406030204" pitchFamily="18" charset="0"/>
                              <a:sym typeface="Helvetica Neue Medium"/>
                            </a:rPr>
                            <m:t>100</m:t>
                          </m:r>
                        </m:sup>
                      </m:sSup>
                    </m:oMath>
                  </m:oMathPara>
                </a14:m>
                <a:endParaRPr kumimoji="0" lang="zh-TW" altLang="en-US" sz="2800" b="0" i="0" u="none" strike="noStrike" cap="none" spc="0" normalizeH="0" baseline="0" dirty="0">
                  <a:ln>
                    <a:noFill/>
                  </a:ln>
                  <a:solidFill>
                    <a:schemeClr val="tx1"/>
                  </a:solidFill>
                  <a:effectLst/>
                  <a:uFillTx/>
                  <a:latin typeface="Helvetica Neue Medium"/>
                  <a:ea typeface="Helvetica Neue Medium"/>
                  <a:cs typeface="Helvetica Neue Medium"/>
                  <a:sym typeface="Helvetica Neue Medium"/>
                </a:endParaRPr>
              </a:p>
            </p:txBody>
          </p:sp>
        </mc:Choice>
        <mc:Fallback xmlns="">
          <p:sp>
            <p:nvSpPr>
              <p:cNvPr id="7" name="矩形: 圓角 6">
                <a:extLst>
                  <a:ext uri="{FF2B5EF4-FFF2-40B4-BE49-F238E27FC236}">
                    <a16:creationId xmlns:a16="http://schemas.microsoft.com/office/drawing/2014/main" id="{757FDC44-F8A5-4288-B1C3-E826EE101C97}"/>
                  </a:ext>
                </a:extLst>
              </p:cNvPr>
              <p:cNvSpPr>
                <a:spLocks noRot="1" noChangeAspect="1" noMove="1" noResize="1" noEditPoints="1" noAdjustHandles="1" noChangeArrowheads="1" noChangeShapeType="1" noTextEdit="1"/>
              </p:cNvSpPr>
              <p:nvPr/>
            </p:nvSpPr>
            <p:spPr>
              <a:xfrm>
                <a:off x="1571445" y="3480451"/>
                <a:ext cx="3080086" cy="590233"/>
              </a:xfrm>
              <a:prstGeom prst="roundRect">
                <a:avLst/>
              </a:prstGeom>
              <a:blipFill>
                <a:blip r:embed="rId2"/>
                <a:stretch>
                  <a:fillRect/>
                </a:stretch>
              </a:blipFill>
              <a:ln w="38100" cap="flat">
                <a:solidFill>
                  <a:srgbClr val="99DDC6"/>
                </a:solidFill>
                <a:miter lim="400000"/>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圓角 10">
                <a:extLst>
                  <a:ext uri="{FF2B5EF4-FFF2-40B4-BE49-F238E27FC236}">
                    <a16:creationId xmlns:a16="http://schemas.microsoft.com/office/drawing/2014/main" xmlns="" id="{F8EE4C94-4019-432B-B33F-94EAB667EBB5}"/>
                  </a:ext>
                </a:extLst>
              </p:cNvPr>
              <p:cNvSpPr/>
              <p:nvPr/>
            </p:nvSpPr>
            <p:spPr>
              <a:xfrm>
                <a:off x="7774973" y="3461563"/>
                <a:ext cx="3080086" cy="590233"/>
              </a:xfrm>
              <a:prstGeom prst="roundRect">
                <a:avLst/>
              </a:prstGeom>
              <a:solidFill>
                <a:schemeClr val="bg1"/>
              </a:solidFill>
              <a:ln w="38100" cap="flat">
                <a:solidFill>
                  <a:srgbClr val="99DDC6"/>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14:m>
                  <m:oMathPara xmlns:m="http://schemas.openxmlformats.org/officeDocument/2006/math">
                    <m:oMathParaPr>
                      <m:jc m:val="centerGroup"/>
                    </m:oMathParaPr>
                    <m:oMath xmlns:m="http://schemas.openxmlformats.org/officeDocument/2006/math">
                      <m:sSub>
                        <m:sSubPr>
                          <m:ctrlPr>
                            <a:rPr kumimoji="0" lang="zh-TW" altLang="en-US" sz="2800" b="0" i="1" u="none" strike="noStrike" cap="none" spc="0" normalizeH="0" baseline="0" smtClean="0">
                              <a:ln>
                                <a:noFill/>
                              </a:ln>
                              <a:solidFill>
                                <a:schemeClr val="tx1"/>
                              </a:solidFill>
                              <a:effectLst/>
                              <a:uFillTx/>
                              <a:latin typeface="Cambria Math"/>
                              <a:sym typeface="Helvetica Neue Medium"/>
                            </a:rPr>
                          </m:ctrlPr>
                        </m:sSubPr>
                        <m:e>
                          <m:r>
                            <m:rPr>
                              <m:sty m:val="p"/>
                            </m:rP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g</m:t>
                          </m:r>
                        </m:e>
                        <m:sub>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2</m:t>
                          </m:r>
                        </m:sub>
                      </m:sSub>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m:t>
                      </m:r>
                      <m:sSup>
                        <m:sSupPr>
                          <m:ctrlPr>
                            <a:rPr kumimoji="0" lang="zh-TW" altLang="en-US" sz="2800" b="0" i="1" u="none" strike="noStrike" cap="none" spc="0" normalizeH="0" baseline="0">
                              <a:ln>
                                <a:noFill/>
                              </a:ln>
                              <a:solidFill>
                                <a:schemeClr val="tx1"/>
                              </a:solidFill>
                              <a:effectLst/>
                              <a:uFillTx/>
                              <a:latin typeface="Cambria Math"/>
                              <a:sym typeface="Helvetica Neue Medium"/>
                            </a:rPr>
                          </m:ctrlPr>
                        </m:sSupPr>
                        <m:e>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𝑅</m:t>
                          </m:r>
                        </m:e>
                        <m:sup>
                          <m:r>
                            <a:rPr kumimoji="0" lang="en-US" altLang="zh-TW" sz="2800" b="0" i="0" u="none" strike="noStrike" cap="none" spc="0" normalizeH="0" baseline="0" smtClean="0">
                              <a:ln>
                                <a:noFill/>
                              </a:ln>
                              <a:solidFill>
                                <a:schemeClr val="tx1"/>
                              </a:solidFill>
                              <a:effectLst/>
                              <a:uFillTx/>
                              <a:latin typeface="Cambria Math" panose="02040503050406030204" pitchFamily="18" charset="0"/>
                              <a:sym typeface="Helvetica Neue Medium"/>
                            </a:rPr>
                            <m:t>100</m:t>
                          </m:r>
                        </m:sup>
                      </m:sSup>
                      <m:r>
                        <a:rPr kumimoji="0" lang="zh-TW" altLang="en-US" sz="2800" b="0" i="0" u="none" strike="noStrike" cap="none" spc="0" normalizeH="0" baseline="0">
                          <a:ln>
                            <a:noFill/>
                          </a:ln>
                          <a:solidFill>
                            <a:schemeClr val="tx1"/>
                          </a:solidFill>
                          <a:effectLst/>
                          <a:uFillTx/>
                          <a:latin typeface="Cambria Math" panose="02040503050406030204" pitchFamily="18" charset="0"/>
                          <a:sym typeface="Helvetica Neue Medium"/>
                        </a:rPr>
                        <m:t>↦</m:t>
                      </m:r>
                      <m:sSup>
                        <m:sSupPr>
                          <m:ctrlPr>
                            <a:rPr lang="zh-TW" altLang="en-US" sz="2800" i="1">
                              <a:latin typeface="Cambria Math"/>
                              <a:sym typeface="Helvetica Neue Medium"/>
                            </a:rPr>
                          </m:ctrlPr>
                        </m:sSupPr>
                        <m:e>
                          <m:r>
                            <a:rPr lang="zh-TW" altLang="en-US" sz="2800">
                              <a:latin typeface="Cambria Math" panose="02040503050406030204" pitchFamily="18" charset="0"/>
                              <a:sym typeface="Helvetica Neue Medium"/>
                            </a:rPr>
                            <m:t>𝑅</m:t>
                          </m:r>
                        </m:e>
                        <m:sup>
                          <m:r>
                            <a:rPr lang="en-US" altLang="zh-TW" sz="2800" b="0" i="1" smtClean="0">
                              <a:latin typeface="Cambria Math" panose="02040503050406030204" pitchFamily="18" charset="0"/>
                              <a:sym typeface="Helvetica Neue Medium"/>
                            </a:rPr>
                            <m:t>784</m:t>
                          </m:r>
                        </m:sup>
                      </m:sSup>
                    </m:oMath>
                  </m:oMathPara>
                </a14:m>
                <a:endParaRPr kumimoji="0" lang="zh-TW" altLang="en-US" sz="2800" b="0" i="0" u="none" strike="noStrike" cap="none" spc="0" normalizeH="0" baseline="0" dirty="0">
                  <a:ln>
                    <a:noFill/>
                  </a:ln>
                  <a:solidFill>
                    <a:schemeClr val="tx1"/>
                  </a:solidFill>
                  <a:effectLst/>
                  <a:uFillTx/>
                  <a:latin typeface="Helvetica Neue Medium"/>
                  <a:ea typeface="Helvetica Neue Medium"/>
                  <a:cs typeface="Helvetica Neue Medium"/>
                  <a:sym typeface="Helvetica Neue Medium"/>
                </a:endParaRPr>
              </a:p>
            </p:txBody>
          </p:sp>
        </mc:Choice>
        <mc:Fallback xmlns="">
          <p:sp>
            <p:nvSpPr>
              <p:cNvPr id="11" name="矩形: 圓角 10">
                <a:extLst>
                  <a:ext uri="{FF2B5EF4-FFF2-40B4-BE49-F238E27FC236}">
                    <a16:creationId xmlns:a16="http://schemas.microsoft.com/office/drawing/2014/main" id="{F8EE4C94-4019-432B-B33F-94EAB667EBB5}"/>
                  </a:ext>
                </a:extLst>
              </p:cNvPr>
              <p:cNvSpPr>
                <a:spLocks noRot="1" noChangeAspect="1" noMove="1" noResize="1" noEditPoints="1" noAdjustHandles="1" noChangeArrowheads="1" noChangeShapeType="1" noTextEdit="1"/>
              </p:cNvSpPr>
              <p:nvPr/>
            </p:nvSpPr>
            <p:spPr>
              <a:xfrm>
                <a:off x="7774973" y="3461563"/>
                <a:ext cx="3080086" cy="590233"/>
              </a:xfrm>
              <a:prstGeom prst="roundRect">
                <a:avLst/>
              </a:prstGeom>
              <a:blipFill>
                <a:blip r:embed="rId3"/>
                <a:stretch>
                  <a:fillRect/>
                </a:stretch>
              </a:blipFill>
              <a:ln w="38100" cap="flat">
                <a:solidFill>
                  <a:srgbClr val="99DDC6"/>
                </a:solidFill>
                <a:miter lim="400000"/>
              </a:ln>
              <a:effectLst/>
            </p:spPr>
            <p:txBody>
              <a:bodyPr/>
              <a:lstStyle/>
              <a:p>
                <a:r>
                  <a:rPr lang="zh-TW" altLang="en-US">
                    <a:noFill/>
                  </a:rPr>
                  <a:t> </a:t>
                </a:r>
              </a:p>
            </p:txBody>
          </p:sp>
        </mc:Fallback>
      </mc:AlternateContent>
      <p:sp>
        <p:nvSpPr>
          <p:cNvPr id="12" name="我們用的套件, 大家也習慣稱 tf.Keras。">
            <a:extLst>
              <a:ext uri="{FF2B5EF4-FFF2-40B4-BE49-F238E27FC236}">
                <a16:creationId xmlns:a16="http://schemas.microsoft.com/office/drawing/2014/main" xmlns="" id="{DE065F88-DB5A-4397-8CFC-6F182B6397B7}"/>
              </a:ext>
            </a:extLst>
          </p:cNvPr>
          <p:cNvSpPr txBox="1"/>
          <p:nvPr/>
        </p:nvSpPr>
        <p:spPr>
          <a:xfrm>
            <a:off x="1283350" y="4147011"/>
            <a:ext cx="3656275"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將剛剛得到的</a:t>
            </a:r>
            <a:r>
              <a:rPr lang="en-US" altLang="zh-TW" sz="2400" b="1" dirty="0">
                <a:latin typeface="微軟正黑體" pitchFamily="34" charset="-120"/>
                <a:ea typeface="微軟正黑體" pitchFamily="34" charset="-120"/>
              </a:rPr>
              <a:t>2 </a:t>
            </a:r>
            <a:r>
              <a:rPr lang="zh-TW" altLang="en-US" sz="2400" b="1" dirty="0">
                <a:latin typeface="微軟正黑體" pitchFamily="34" charset="-120"/>
                <a:ea typeface="微軟正黑體" pitchFamily="34" charset="-120"/>
              </a:rPr>
              <a:t>維向量，透過具有</a:t>
            </a:r>
            <a:r>
              <a:rPr lang="en-US" altLang="zh-TW" sz="2400" b="1" dirty="0">
                <a:latin typeface="微軟正黑體" pitchFamily="34" charset="-120"/>
                <a:ea typeface="微軟正黑體" pitchFamily="34" charset="-120"/>
              </a:rPr>
              <a:t>100 </a:t>
            </a:r>
            <a:r>
              <a:rPr lang="zh-TW" altLang="en-US" sz="2400" b="1" dirty="0">
                <a:latin typeface="微軟正黑體" pitchFamily="34" charset="-120"/>
                <a:ea typeface="微軟正黑體" pitchFamily="34" charset="-120"/>
              </a:rPr>
              <a:t>個神經元的全連接層進行轉換</a:t>
            </a:r>
            <a:endParaRPr lang="en-US" altLang="zh-TW" sz="2400" b="1" dirty="0">
              <a:latin typeface="微軟正黑體" pitchFamily="34" charset="-120"/>
              <a:ea typeface="微軟正黑體" pitchFamily="34" charset="-120"/>
            </a:endParaRPr>
          </a:p>
        </p:txBody>
      </p:sp>
      <p:sp>
        <p:nvSpPr>
          <p:cNvPr id="13" name="我們用的套件, 大家也習慣稱 tf.Keras。">
            <a:extLst>
              <a:ext uri="{FF2B5EF4-FFF2-40B4-BE49-F238E27FC236}">
                <a16:creationId xmlns:a16="http://schemas.microsoft.com/office/drawing/2014/main" xmlns="" id="{CEF864E6-D3F0-4992-87A7-89954870423E}"/>
              </a:ext>
            </a:extLst>
          </p:cNvPr>
          <p:cNvSpPr txBox="1"/>
          <p:nvPr/>
        </p:nvSpPr>
        <p:spPr>
          <a:xfrm>
            <a:off x="7486878" y="4320762"/>
            <a:ext cx="3656275" cy="882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nchor="ctr">
            <a:spAutoFit/>
          </a:bodyPr>
          <a:lstStyle/>
          <a:p>
            <a:pPr marL="342900" indent="-342900">
              <a:buClr>
                <a:srgbClr val="FF8E7B"/>
              </a:buClr>
              <a:buFont typeface="Yu Mincho Demibold" panose="02020600000000000000" pitchFamily="18" charset="-128"/>
              <a:buChar char="▶"/>
            </a:pPr>
            <a:r>
              <a:rPr lang="zh-TW" altLang="en-US" sz="2400" b="1" dirty="0">
                <a:latin typeface="微軟正黑體" pitchFamily="34" charset="-120"/>
                <a:ea typeface="微軟正黑體" pitchFamily="34" charset="-120"/>
              </a:rPr>
              <a:t>將得到的</a:t>
            </a:r>
            <a:r>
              <a:rPr lang="en-US" altLang="zh-TW" sz="2400" b="1" dirty="0">
                <a:latin typeface="微軟正黑體" pitchFamily="34" charset="-120"/>
                <a:ea typeface="微軟正黑體" pitchFamily="34" charset="-120"/>
              </a:rPr>
              <a:t>100 </a:t>
            </a:r>
            <a:r>
              <a:rPr lang="zh-TW" altLang="en-US" sz="2400" b="1" dirty="0">
                <a:latin typeface="微軟正黑體" pitchFamily="34" charset="-120"/>
                <a:ea typeface="微軟正黑體" pitchFamily="34" charset="-120"/>
              </a:rPr>
              <a:t>維向量，還原成</a:t>
            </a:r>
            <a:r>
              <a:rPr lang="en-US" altLang="zh-TW" sz="2400" b="1" dirty="0">
                <a:latin typeface="微軟正黑體" pitchFamily="34" charset="-120"/>
                <a:ea typeface="微軟正黑體" pitchFamily="34" charset="-120"/>
              </a:rPr>
              <a:t>784 </a:t>
            </a:r>
            <a:r>
              <a:rPr lang="zh-TW" altLang="en-US" sz="2400" b="1" dirty="0">
                <a:latin typeface="微軟正黑體" pitchFamily="34" charset="-120"/>
                <a:ea typeface="微軟正黑體" pitchFamily="34" charset="-120"/>
              </a:rPr>
              <a:t>維的向量</a:t>
            </a:r>
            <a:endParaRPr lang="en-US" altLang="zh-TW" sz="2400" b="1" dirty="0">
              <a:latin typeface="微軟正黑體" pitchFamily="34" charset="-120"/>
              <a:ea typeface="微軟正黑體" pitchFamily="34" charset="-120"/>
            </a:endParaRPr>
          </a:p>
        </p:txBody>
      </p:sp>
      <p:sp>
        <p:nvSpPr>
          <p:cNvPr id="14" name="箭號: 向右 13">
            <a:extLst>
              <a:ext uri="{FF2B5EF4-FFF2-40B4-BE49-F238E27FC236}">
                <a16:creationId xmlns:a16="http://schemas.microsoft.com/office/drawing/2014/main" xmlns="" id="{3EECA873-E32D-4182-92CE-7BF8943803A4}"/>
              </a:ext>
            </a:extLst>
          </p:cNvPr>
          <p:cNvSpPr/>
          <p:nvPr/>
        </p:nvSpPr>
        <p:spPr>
          <a:xfrm>
            <a:off x="5672870" y="4001294"/>
            <a:ext cx="1193151" cy="590233"/>
          </a:xfrm>
          <a:prstGeom prst="rightArrow">
            <a:avLst/>
          </a:prstGeom>
          <a:solidFill>
            <a:srgbClr val="FF8E7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TW"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518856566"/>
      </p:ext>
    </p:extLst>
  </p:cSld>
  <p:clrMapOvr>
    <a:masterClrMapping/>
  </p:clrMapOvr>
  <p:transition spd="med"/>
</p:sld>
</file>

<file path=ppt/theme/theme1.xml><?xml version="1.0" encoding="utf-8"?>
<a:theme xmlns:a="http://schemas.openxmlformats.org/drawingml/2006/main" name="22_Basic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1_BasicWhite">
      <a:majorFont>
        <a:latin typeface="Microsoft Sans Serif"/>
        <a:ea typeface="Microsoft Sans Serif"/>
        <a:cs typeface="Microsoft Sans Serif"/>
      </a:majorFont>
      <a:minorFont>
        <a:latin typeface="Microsoft Sans Serif"/>
        <a:ea typeface="Microsoft Sans Serif"/>
        <a:cs typeface="Microsoft Sans Serif"/>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1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Microsoft Sans Seri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5547</TotalTime>
  <Words>1643</Words>
  <Application>Microsoft Office PowerPoint</Application>
  <PresentationFormat>自訂</PresentationFormat>
  <Paragraphs>164</Paragraphs>
  <Slides>34</Slides>
  <Notes>0</Notes>
  <HiddenSlides>0</HiddenSlides>
  <MMClips>0</MMClips>
  <ScaleCrop>false</ScaleCrop>
  <HeadingPairs>
    <vt:vector size="4" baseType="variant">
      <vt:variant>
        <vt:lpstr>佈景主題</vt:lpstr>
      </vt:variant>
      <vt:variant>
        <vt:i4>1</vt:i4>
      </vt:variant>
      <vt:variant>
        <vt:lpstr>投影片標題</vt:lpstr>
      </vt:variant>
      <vt:variant>
        <vt:i4>34</vt:i4>
      </vt:variant>
    </vt:vector>
  </HeadingPairs>
  <TitlesOfParts>
    <vt:vector size="35" baseType="lpstr">
      <vt:lpstr>22_BasicWhite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禍害遺千年</dc:creator>
  <cp:lastModifiedBy>chwa</cp:lastModifiedBy>
  <cp:revision>244</cp:revision>
  <dcterms:created xsi:type="dcterms:W3CDTF">2020-07-01T18:22:10Z</dcterms:created>
  <dcterms:modified xsi:type="dcterms:W3CDTF">2022-10-14T08:02:58Z</dcterms:modified>
</cp:coreProperties>
</file>