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98" r:id="rId2"/>
    <p:sldId id="359" r:id="rId3"/>
    <p:sldId id="360" r:id="rId4"/>
    <p:sldId id="361" r:id="rId5"/>
    <p:sldId id="362" r:id="rId6"/>
    <p:sldId id="305" r:id="rId7"/>
    <p:sldId id="363" r:id="rId8"/>
    <p:sldId id="3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7B"/>
    <a:srgbClr val="0A6FB7"/>
    <a:srgbClr val="99DDC6"/>
    <a:srgbClr val="DAE3F3"/>
    <a:srgbClr val="577590"/>
    <a:srgbClr val="FFFBE9"/>
    <a:srgbClr val="498972"/>
    <a:srgbClr val="90BE6D"/>
    <a:srgbClr val="FFCB78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-619" y="-173"/>
      </p:cViewPr>
      <p:guideLst>
        <p:guide orient="horz" pos="2160"/>
        <p:guide pos="39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680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97CAAA1F-F4DD-450C-A923-AD6DF0E23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6472379-190A-4E66-869F-A7D16D9EED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4686-08DE-4968-B5FE-398BCEB4809E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3A8B9A33-A1A5-4CBA-8DF3-8B2293EFB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6A726FF-1FF2-4B50-BF38-F93E8C17D6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EFB9-C49E-4A54-8B8A-B1A341A33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447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2B3D9-4AD9-428E-AB4A-5D696D3CAFA4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A15D-B8E6-4875-B5DF-5CF5B4355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9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形狀">
            <a:extLst>
              <a:ext uri="{FF2B5EF4-FFF2-40B4-BE49-F238E27FC236}">
                <a16:creationId xmlns:a16="http://schemas.microsoft.com/office/drawing/2014/main" xmlns="" id="{91F63CD3-D26C-40D0-A908-E258A52DC904}"/>
              </a:ext>
            </a:extLst>
          </p:cNvPr>
          <p:cNvSpPr/>
          <p:nvPr userDrawn="1"/>
        </p:nvSpPr>
        <p:spPr>
          <a:xfrm>
            <a:off x="89404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9515398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pyter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圓角矩形"/>
          <p:cNvSpPr/>
          <p:nvPr/>
        </p:nvSpPr>
        <p:spPr>
          <a:xfrm>
            <a:off x="228574" y="323849"/>
            <a:ext cx="11732842" cy="5638385"/>
          </a:xfrm>
          <a:prstGeom prst="roundRect">
            <a:avLst>
              <a:gd name="adj" fmla="val 310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1" name="形狀"/>
          <p:cNvSpPr/>
          <p:nvPr/>
        </p:nvSpPr>
        <p:spPr>
          <a:xfrm>
            <a:off x="228600" y="247650"/>
            <a:ext cx="11732816" cy="11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" y="0"/>
                </a:moveTo>
                <a:cubicBezTo>
                  <a:pt x="362" y="0"/>
                  <a:pt x="272" y="1"/>
                  <a:pt x="212" y="269"/>
                </a:cubicBezTo>
                <a:cubicBezTo>
                  <a:pt x="125" y="605"/>
                  <a:pt x="57" y="1333"/>
                  <a:pt x="25" y="2258"/>
                </a:cubicBezTo>
                <a:cubicBezTo>
                  <a:pt x="0" y="2900"/>
                  <a:pt x="0" y="3862"/>
                  <a:pt x="0" y="546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5466"/>
                </a:lnTo>
                <a:cubicBezTo>
                  <a:pt x="21600" y="3862"/>
                  <a:pt x="21600" y="2900"/>
                  <a:pt x="21575" y="2258"/>
                </a:cubicBezTo>
                <a:cubicBezTo>
                  <a:pt x="21543" y="1333"/>
                  <a:pt x="21475" y="605"/>
                  <a:pt x="21388" y="269"/>
                </a:cubicBezTo>
                <a:cubicBezTo>
                  <a:pt x="21328" y="1"/>
                  <a:pt x="21238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solidFill>
            <a:srgbClr val="DEDEDE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2" name="矩形"/>
          <p:cNvSpPr/>
          <p:nvPr userDrawn="1"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grpSp>
        <p:nvGrpSpPr>
          <p:cNvPr id="137" name="群組"/>
          <p:cNvGrpSpPr/>
          <p:nvPr/>
        </p:nvGrpSpPr>
        <p:grpSpPr>
          <a:xfrm>
            <a:off x="1783736" y="430098"/>
            <a:ext cx="9854284" cy="648793"/>
            <a:chOff x="0" y="0"/>
            <a:chExt cx="19708566" cy="1297585"/>
          </a:xfrm>
        </p:grpSpPr>
        <p:sp>
          <p:nvSpPr>
            <p:cNvPr id="135" name="圓角矩形"/>
            <p:cNvSpPr/>
            <p:nvPr/>
          </p:nvSpPr>
          <p:spPr>
            <a:xfrm>
              <a:off x="0" y="0"/>
              <a:ext cx="19708567" cy="1297586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36" name="形狀"/>
            <p:cNvSpPr/>
            <p:nvPr/>
          </p:nvSpPr>
          <p:spPr>
            <a:xfrm>
              <a:off x="342663" y="191611"/>
              <a:ext cx="857446" cy="9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90BE6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38" name="冒險01"/>
          <p:cNvSpPr txBox="1">
            <a:spLocks noGrp="1"/>
          </p:cNvSpPr>
          <p:nvPr>
            <p:ph type="body" sz="quarter" idx="14"/>
          </p:nvPr>
        </p:nvSpPr>
        <p:spPr>
          <a:xfrm>
            <a:off x="2586638" y="518533"/>
            <a:ext cx="8832568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dirty="0"/>
          </a:p>
        </p:txBody>
      </p:sp>
      <p:sp>
        <p:nvSpPr>
          <p:cNvPr id="140" name="圓形"/>
          <p:cNvSpPr/>
          <p:nvPr/>
        </p:nvSpPr>
        <p:spPr>
          <a:xfrm>
            <a:off x="632225" y="625787"/>
            <a:ext cx="257416" cy="257416"/>
          </a:xfrm>
          <a:prstGeom prst="ellipse">
            <a:avLst/>
          </a:prstGeom>
          <a:solidFill>
            <a:srgbClr val="EC6B5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1" name="圓形"/>
          <p:cNvSpPr/>
          <p:nvPr/>
        </p:nvSpPr>
        <p:spPr>
          <a:xfrm>
            <a:off x="971398" y="625787"/>
            <a:ext cx="257416" cy="257416"/>
          </a:xfrm>
          <a:prstGeom prst="ellipse">
            <a:avLst/>
          </a:prstGeom>
          <a:solidFill>
            <a:srgbClr val="F4C0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2" name="圓形"/>
          <p:cNvSpPr/>
          <p:nvPr/>
        </p:nvSpPr>
        <p:spPr>
          <a:xfrm>
            <a:off x="1310571" y="625787"/>
            <a:ext cx="257416" cy="257416"/>
          </a:xfrm>
          <a:prstGeom prst="ellipse">
            <a:avLst/>
          </a:prstGeom>
          <a:solidFill>
            <a:srgbClr val="62C75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860B3BFE-2F1C-4E24-93EC-C96B839251F8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》III-35</a:t>
            </a:r>
          </a:p>
        </p:txBody>
      </p:sp>
    </p:spTree>
    <p:extLst>
      <p:ext uri="{BB962C8B-B14F-4D97-AF65-F5344CB8AC3E}">
        <p14:creationId xmlns:p14="http://schemas.microsoft.com/office/powerpoint/2010/main" val="7060521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準只帶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0" name="圓角矩形"/>
          <p:cNvSpPr/>
          <p:nvPr/>
        </p:nvSpPr>
        <p:spPr>
          <a:xfrm>
            <a:off x="635540" y="528335"/>
            <a:ext cx="10920922" cy="719020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3" name="冒險01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冒險</a:t>
            </a:r>
            <a:r>
              <a:rPr lang="zh-TW" altLang="en-US" dirty="0"/>
              <a:t>旅程</a:t>
            </a:r>
            <a:endParaRPr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xmlns="" id="{1A90F509-0962-4D77-BB37-93AF9406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xmlns="" id="{9311D026-6379-4932-929E-12636B522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969" y="323829"/>
            <a:ext cx="744854" cy="9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3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2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3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4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47" name="群組"/>
          <p:cNvGrpSpPr/>
          <p:nvPr userDrawn="1"/>
        </p:nvGrpSpPr>
        <p:grpSpPr>
          <a:xfrm>
            <a:off x="704170" y="512751"/>
            <a:ext cx="10920922" cy="719020"/>
            <a:chOff x="0" y="0"/>
            <a:chExt cx="21841841" cy="1438038"/>
          </a:xfrm>
        </p:grpSpPr>
        <p:sp>
          <p:nvSpPr>
            <p:cNvPr id="45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46" name="形狀"/>
            <p:cNvSpPr/>
            <p:nvPr userDrawn="1"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48" name="圓形"/>
          <p:cNvSpPr/>
          <p:nvPr/>
        </p:nvSpPr>
        <p:spPr>
          <a:xfrm>
            <a:off x="5283260" y="1771313"/>
            <a:ext cx="1762740" cy="1762740"/>
          </a:xfrm>
          <a:prstGeom prst="ellipse">
            <a:avLst/>
          </a:prstGeom>
          <a:solidFill>
            <a:srgbClr val="49897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49" name="影像"/>
          <p:cNvSpPr>
            <a:spLocks noGrp="1"/>
          </p:cNvSpPr>
          <p:nvPr>
            <p:ph type="pic" sz="quarter" idx="14"/>
          </p:nvPr>
        </p:nvSpPr>
        <p:spPr>
          <a:xfrm>
            <a:off x="5442350" y="1868893"/>
            <a:ext cx="1444561" cy="20112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50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5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chemeClr val="tx1">
                    <a:lumMod val="95000"/>
                    <a:lumOff val="5000"/>
                    <a:alpha val="77331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51" name="冒險01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chemeClr val="accent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冒險01</a:t>
            </a:r>
          </a:p>
        </p:txBody>
      </p:sp>
      <p:pic>
        <p:nvPicPr>
          <p:cNvPr id="15" name="影像" descr="影像">
            <a:extLst>
              <a:ext uri="{FF2B5EF4-FFF2-40B4-BE49-F238E27FC236}">
                <a16:creationId xmlns:a16="http://schemas.microsoft.com/office/drawing/2014/main" xmlns="" id="{F20D0D5D-45FC-4E7D-AABB-A010DD22F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3" t="2" r="5" b="17208"/>
          <a:stretch>
            <a:fillRect/>
          </a:stretch>
        </p:blipFill>
        <p:spPr>
          <a:xfrm>
            <a:off x="5442407" y="1868945"/>
            <a:ext cx="1444427" cy="166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39" extrusionOk="0">
                <a:moveTo>
                  <a:pt x="4772" y="0"/>
                </a:moveTo>
                <a:cubicBezTo>
                  <a:pt x="3587" y="503"/>
                  <a:pt x="2474" y="1161"/>
                  <a:pt x="1481" y="1980"/>
                </a:cubicBezTo>
                <a:cubicBezTo>
                  <a:pt x="922" y="2441"/>
                  <a:pt x="437" y="2938"/>
                  <a:pt x="0" y="3454"/>
                </a:cubicBezTo>
                <a:lnTo>
                  <a:pt x="0" y="15881"/>
                </a:lnTo>
                <a:cubicBezTo>
                  <a:pt x="437" y="16397"/>
                  <a:pt x="922" y="16894"/>
                  <a:pt x="1481" y="17354"/>
                </a:cubicBezTo>
                <a:cubicBezTo>
                  <a:pt x="6628" y="21600"/>
                  <a:pt x="14972" y="21600"/>
                  <a:pt x="20119" y="17354"/>
                </a:cubicBezTo>
                <a:cubicBezTo>
                  <a:pt x="20678" y="16894"/>
                  <a:pt x="21163" y="16397"/>
                  <a:pt x="21600" y="15881"/>
                </a:cubicBezTo>
                <a:lnTo>
                  <a:pt x="21600" y="3454"/>
                </a:lnTo>
                <a:cubicBezTo>
                  <a:pt x="21163" y="2938"/>
                  <a:pt x="20678" y="2441"/>
                  <a:pt x="20119" y="1980"/>
                </a:cubicBezTo>
                <a:cubicBezTo>
                  <a:pt x="19126" y="1161"/>
                  <a:pt x="18013" y="503"/>
                  <a:pt x="16828" y="0"/>
                </a:cubicBezTo>
                <a:lnTo>
                  <a:pt x="4772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0584569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FFCB78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FFF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FEB63DF0-14B1-4687-AA56-33ACE68F0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02" y="1807184"/>
            <a:ext cx="2126712" cy="17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64156" y="6387706"/>
            <a:ext cx="413576" cy="379591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4" name="圓角矩形"/>
          <p:cNvSpPr/>
          <p:nvPr/>
        </p:nvSpPr>
        <p:spPr>
          <a:xfrm>
            <a:off x="635540" y="512751"/>
            <a:ext cx="10920921" cy="719019"/>
          </a:xfrm>
          <a:prstGeom prst="roundRect">
            <a:avLst>
              <a:gd name="adj" fmla="val 44157"/>
            </a:avLst>
          </a:prstGeom>
          <a:solidFill>
            <a:srgbClr val="FFFF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5" name="圓角矩形"/>
          <p:cNvSpPr/>
          <p:nvPr/>
        </p:nvSpPr>
        <p:spPr>
          <a:xfrm>
            <a:off x="959886" y="977952"/>
            <a:ext cx="10409488" cy="5077595"/>
          </a:xfrm>
          <a:prstGeom prst="roundRect">
            <a:avLst>
              <a:gd name="adj" fmla="val 5428"/>
            </a:avLst>
          </a:prstGeom>
          <a:solidFill>
            <a:srgbClr val="FF8E7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6" name="形狀"/>
          <p:cNvSpPr/>
          <p:nvPr/>
        </p:nvSpPr>
        <p:spPr>
          <a:xfrm>
            <a:off x="825417" y="618927"/>
            <a:ext cx="475129" cy="536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8" h="21507" extrusionOk="0">
                <a:moveTo>
                  <a:pt x="9105" y="6"/>
                </a:moveTo>
                <a:cubicBezTo>
                  <a:pt x="7285" y="65"/>
                  <a:pt x="5468" y="611"/>
                  <a:pt x="3888" y="1688"/>
                </a:cubicBezTo>
                <a:cubicBezTo>
                  <a:pt x="-325" y="4560"/>
                  <a:pt x="-1262" y="10111"/>
                  <a:pt x="1805" y="14057"/>
                </a:cubicBezTo>
                <a:cubicBezTo>
                  <a:pt x="4439" y="17445"/>
                  <a:pt x="9304" y="18637"/>
                  <a:pt x="13373" y="16896"/>
                </a:cubicBezTo>
                <a:lnTo>
                  <a:pt x="13665" y="16773"/>
                </a:lnTo>
                <a:lnTo>
                  <a:pt x="13826" y="17025"/>
                </a:lnTo>
                <a:cubicBezTo>
                  <a:pt x="13840" y="17046"/>
                  <a:pt x="13850" y="17060"/>
                  <a:pt x="13862" y="17075"/>
                </a:cubicBezTo>
                <a:lnTo>
                  <a:pt x="17312" y="21507"/>
                </a:lnTo>
                <a:cubicBezTo>
                  <a:pt x="18351" y="20932"/>
                  <a:pt x="19362" y="20301"/>
                  <a:pt x="20338" y="19601"/>
                </a:cubicBezTo>
                <a:lnTo>
                  <a:pt x="16811" y="15068"/>
                </a:lnTo>
                <a:cubicBezTo>
                  <a:pt x="16783" y="15033"/>
                  <a:pt x="16753" y="15003"/>
                  <a:pt x="16721" y="14973"/>
                </a:cubicBezTo>
                <a:lnTo>
                  <a:pt x="16494" y="14755"/>
                </a:lnTo>
                <a:lnTo>
                  <a:pt x="16697" y="14521"/>
                </a:lnTo>
                <a:cubicBezTo>
                  <a:pt x="19481" y="11400"/>
                  <a:pt x="19646" y="6926"/>
                  <a:pt x="17091" y="3639"/>
                </a:cubicBezTo>
                <a:cubicBezTo>
                  <a:pt x="15174" y="1173"/>
                  <a:pt x="12138" y="-93"/>
                  <a:pt x="9105" y="6"/>
                </a:cubicBezTo>
                <a:close/>
                <a:moveTo>
                  <a:pt x="9135" y="1850"/>
                </a:moveTo>
                <a:cubicBezTo>
                  <a:pt x="9623" y="1832"/>
                  <a:pt x="10115" y="1861"/>
                  <a:pt x="10609" y="1934"/>
                </a:cubicBezTo>
                <a:cubicBezTo>
                  <a:pt x="12584" y="2225"/>
                  <a:pt x="14318" y="3213"/>
                  <a:pt x="15491" y="4723"/>
                </a:cubicBezTo>
                <a:cubicBezTo>
                  <a:pt x="17917" y="7844"/>
                  <a:pt x="17183" y="12232"/>
                  <a:pt x="13850" y="14504"/>
                </a:cubicBezTo>
                <a:cubicBezTo>
                  <a:pt x="12525" y="15407"/>
                  <a:pt x="10983" y="15845"/>
                  <a:pt x="9457" y="15845"/>
                </a:cubicBezTo>
                <a:cubicBezTo>
                  <a:pt x="7146" y="15845"/>
                  <a:pt x="4866" y="14847"/>
                  <a:pt x="3405" y="12967"/>
                </a:cubicBezTo>
                <a:cubicBezTo>
                  <a:pt x="979" y="9846"/>
                  <a:pt x="1713" y="5458"/>
                  <a:pt x="5046" y="3186"/>
                </a:cubicBezTo>
                <a:cubicBezTo>
                  <a:pt x="6255" y="2362"/>
                  <a:pt x="7670" y="1904"/>
                  <a:pt x="9135" y="1850"/>
                </a:cubicBezTo>
                <a:close/>
              </a:path>
            </a:pathLst>
          </a:custGeom>
          <a:solidFill>
            <a:srgbClr val="90BE6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19" name="群組"/>
          <p:cNvGrpSpPr/>
          <p:nvPr/>
        </p:nvGrpSpPr>
        <p:grpSpPr>
          <a:xfrm>
            <a:off x="704170" y="512751"/>
            <a:ext cx="10920921" cy="719019"/>
            <a:chOff x="0" y="0"/>
            <a:chExt cx="21841840" cy="1438037"/>
          </a:xfrm>
        </p:grpSpPr>
        <p:sp>
          <p:nvSpPr>
            <p:cNvPr id="117" name="圓角矩形"/>
            <p:cNvSpPr/>
            <p:nvPr/>
          </p:nvSpPr>
          <p:spPr>
            <a:xfrm>
              <a:off x="0" y="0"/>
              <a:ext cx="21841841" cy="1438038"/>
            </a:xfrm>
            <a:prstGeom prst="roundRect">
              <a:avLst>
                <a:gd name="adj" fmla="val 4415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18" name="形狀"/>
            <p:cNvSpPr/>
            <p:nvPr/>
          </p:nvSpPr>
          <p:spPr>
            <a:xfrm>
              <a:off x="379753" y="212351"/>
              <a:ext cx="950257" cy="1073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507" extrusionOk="0">
                  <a:moveTo>
                    <a:pt x="9105" y="6"/>
                  </a:moveTo>
                  <a:cubicBezTo>
                    <a:pt x="7285" y="65"/>
                    <a:pt x="5468" y="611"/>
                    <a:pt x="3888" y="1688"/>
                  </a:cubicBezTo>
                  <a:cubicBezTo>
                    <a:pt x="-325" y="4560"/>
                    <a:pt x="-1262" y="10111"/>
                    <a:pt x="1805" y="14057"/>
                  </a:cubicBezTo>
                  <a:cubicBezTo>
                    <a:pt x="4439" y="17445"/>
                    <a:pt x="9304" y="18637"/>
                    <a:pt x="13373" y="16896"/>
                  </a:cubicBezTo>
                  <a:lnTo>
                    <a:pt x="13665" y="16773"/>
                  </a:lnTo>
                  <a:lnTo>
                    <a:pt x="13826" y="17025"/>
                  </a:lnTo>
                  <a:cubicBezTo>
                    <a:pt x="13840" y="17046"/>
                    <a:pt x="13850" y="17060"/>
                    <a:pt x="13862" y="17075"/>
                  </a:cubicBezTo>
                  <a:lnTo>
                    <a:pt x="17312" y="21507"/>
                  </a:lnTo>
                  <a:cubicBezTo>
                    <a:pt x="18351" y="20932"/>
                    <a:pt x="19362" y="20301"/>
                    <a:pt x="20338" y="19601"/>
                  </a:cubicBezTo>
                  <a:lnTo>
                    <a:pt x="16811" y="15068"/>
                  </a:lnTo>
                  <a:cubicBezTo>
                    <a:pt x="16783" y="15033"/>
                    <a:pt x="16753" y="15003"/>
                    <a:pt x="16721" y="14973"/>
                  </a:cubicBezTo>
                  <a:lnTo>
                    <a:pt x="16494" y="14755"/>
                  </a:lnTo>
                  <a:lnTo>
                    <a:pt x="16697" y="14521"/>
                  </a:lnTo>
                  <a:cubicBezTo>
                    <a:pt x="19481" y="11400"/>
                    <a:pt x="19646" y="6926"/>
                    <a:pt x="17091" y="3639"/>
                  </a:cubicBezTo>
                  <a:cubicBezTo>
                    <a:pt x="15174" y="1173"/>
                    <a:pt x="12138" y="-93"/>
                    <a:pt x="9105" y="6"/>
                  </a:cubicBezTo>
                  <a:close/>
                  <a:moveTo>
                    <a:pt x="9135" y="1850"/>
                  </a:moveTo>
                  <a:cubicBezTo>
                    <a:pt x="9623" y="1832"/>
                    <a:pt x="10115" y="1861"/>
                    <a:pt x="10609" y="1934"/>
                  </a:cubicBezTo>
                  <a:cubicBezTo>
                    <a:pt x="12584" y="2225"/>
                    <a:pt x="14318" y="3213"/>
                    <a:pt x="15491" y="4723"/>
                  </a:cubicBezTo>
                  <a:cubicBezTo>
                    <a:pt x="17917" y="7844"/>
                    <a:pt x="17183" y="12232"/>
                    <a:pt x="13850" y="14504"/>
                  </a:cubicBezTo>
                  <a:cubicBezTo>
                    <a:pt x="12525" y="15407"/>
                    <a:pt x="10983" y="15845"/>
                    <a:pt x="9457" y="15845"/>
                  </a:cubicBezTo>
                  <a:cubicBezTo>
                    <a:pt x="7146" y="15845"/>
                    <a:pt x="4866" y="14847"/>
                    <a:pt x="3405" y="12967"/>
                  </a:cubicBezTo>
                  <a:cubicBezTo>
                    <a:pt x="979" y="9846"/>
                    <a:pt x="1713" y="5458"/>
                    <a:pt x="5046" y="3186"/>
                  </a:cubicBezTo>
                  <a:cubicBezTo>
                    <a:pt x="6255" y="2362"/>
                    <a:pt x="7670" y="1904"/>
                    <a:pt x="9135" y="1850"/>
                  </a:cubicBezTo>
                  <a:close/>
                </a:path>
              </a:pathLst>
            </a:custGeom>
            <a:solidFill>
              <a:srgbClr val="49897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20" name="圓形"/>
          <p:cNvSpPr/>
          <p:nvPr/>
        </p:nvSpPr>
        <p:spPr>
          <a:xfrm>
            <a:off x="5283200" y="1771650"/>
            <a:ext cx="1762739" cy="1762739"/>
          </a:xfrm>
          <a:prstGeom prst="ellipse">
            <a:avLst/>
          </a:prstGeom>
          <a:solidFill>
            <a:srgbClr val="99DD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2" name="開啟 Jupyter Notebook"/>
          <p:cNvSpPr txBox="1">
            <a:spLocks noGrp="1"/>
          </p:cNvSpPr>
          <p:nvPr>
            <p:ph type="body" sz="quarter" idx="15"/>
          </p:nvPr>
        </p:nvSpPr>
        <p:spPr>
          <a:xfrm>
            <a:off x="979947" y="4505146"/>
            <a:ext cx="10369364" cy="890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6400" b="1" i="0" spc="-128">
                <a:solidFill>
                  <a:srgbClr val="FFFBE9">
                    <a:alpha val="77331"/>
                  </a:srgb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 err="1"/>
              <a:t>開啟</a:t>
            </a: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</a:t>
            </a:r>
          </a:p>
        </p:txBody>
      </p:sp>
      <p:sp>
        <p:nvSpPr>
          <p:cNvPr id="123" name="冒險05"/>
          <p:cNvSpPr txBox="1">
            <a:spLocks noGrp="1"/>
          </p:cNvSpPr>
          <p:nvPr>
            <p:ph type="body" sz="quarter" idx="16"/>
          </p:nvPr>
        </p:nvSpPr>
        <p:spPr>
          <a:xfrm>
            <a:off x="1570646" y="651241"/>
            <a:ext cx="9630811" cy="4719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 b="1" i="0" spc="-60">
                <a:solidFill>
                  <a:srgbClr val="E550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dirty="0"/>
              <a:t>冒險05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FFB273EB-AD95-4363-B438-1731E0C72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72" y="1877343"/>
            <a:ext cx="1080394" cy="16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125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32" y="6366739"/>
            <a:ext cx="12328397" cy="489966"/>
          </a:xfrm>
          <a:prstGeom prst="rect">
            <a:avLst/>
          </a:prstGeom>
          <a:solidFill>
            <a:srgbClr val="F3722C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678584" y="6387707"/>
            <a:ext cx="38472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>
                    <a:alpha val="88419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幻燈片標題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5238750" cy="717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幻燈片標題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603250" y="2124252"/>
            <a:ext cx="523875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幻燈片項目符號文字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F4B5DA7F-0C68-4220-9A45-2A827B3B3017}"/>
              </a:ext>
            </a:extLst>
          </p:cNvPr>
          <p:cNvSpPr txBox="1"/>
          <p:nvPr userDrawn="1"/>
        </p:nvSpPr>
        <p:spPr>
          <a:xfrm>
            <a:off x="69388" y="6167469"/>
            <a:ext cx="7082526" cy="65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11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《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</a:t>
            </a:r>
            <a:r>
              <a:rPr lang="en-US" altLang="zh-TW" sz="1800" b="1" i="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的大冒險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成為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 AI </a:t>
            </a:r>
            <a:r>
              <a:rPr lang="zh-TW" altLang="en-US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深度學習達人的第一門課</a:t>
            </a:r>
            <a:r>
              <a:rPr lang="en-US" altLang="zh-TW" sz="1800" b="1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》III-35</a:t>
            </a:r>
          </a:p>
        </p:txBody>
      </p:sp>
    </p:spTree>
    <p:extLst>
      <p:ext uri="{BB962C8B-B14F-4D97-AF65-F5344CB8AC3E}">
        <p14:creationId xmlns:p14="http://schemas.microsoft.com/office/powerpoint/2010/main" val="16922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34" r:id="rId2"/>
    <p:sldLayoutId id="2147483729" r:id="rId3"/>
    <p:sldLayoutId id="2147483731" r:id="rId4"/>
    <p:sldLayoutId id="2147483732" r:id="rId5"/>
    <p:sldLayoutId id="2147483733" r:id="rId6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-60" baseline="0">
          <a:solidFill>
            <a:srgbClr val="E5504C"/>
          </a:solidFill>
          <a:uFillTx/>
          <a:latin typeface="+mn-lt"/>
          <a:ea typeface="+mn-ea"/>
          <a:cs typeface="+mn-cs"/>
          <a:sym typeface="Microsoft Sans Serif"/>
        </a:defRPr>
      </a:lvl9pPr>
    </p:titleStyle>
    <p:bodyStyle>
      <a:lvl1pPr marL="304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1pPr>
      <a:lvl2pPr marL="609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2pPr>
      <a:lvl3pPr marL="914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3pPr>
      <a:lvl4pPr marL="1219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4pPr>
      <a:lvl5pPr marL="15240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5pPr>
      <a:lvl6pPr marL="18288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6pPr>
      <a:lvl7pPr marL="21336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7pPr>
      <a:lvl8pPr marL="24384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8pPr>
      <a:lvl9pPr marL="2743200" marR="0" indent="-304800" algn="l" defTabSz="1219169" rtl="0" latinLnBrk="0">
        <a:lnSpc>
          <a:spcPct val="11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Microsoft Sans Serif"/>
        </a:defRPr>
      </a:lvl9pPr>
    </p:bodyStyle>
    <p:otherStyle>
      <a:lvl1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1pPr>
      <a:lvl2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2pPr>
      <a:lvl3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3pPr>
      <a:lvl4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4pPr>
      <a:lvl5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5pPr>
      <a:lvl6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6pPr>
      <a:lvl7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7pPr>
      <a:lvl8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8pPr>
      <a:lvl9pPr marL="0" marR="0" indent="0" algn="ctr" defTabSz="292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icrosoft Sans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88419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Sans Serif"/>
                <a:sym typeface="Microsoft Sans Serif"/>
              </a:rPr>
              <a:pPr marL="0" marR="0" lvl="0" indent="0" algn="ctr" defTabSz="2921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88419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icrosoft Sans Serif"/>
              <a:sym typeface="Microsoft Sans Serif"/>
            </a:endParaRPr>
          </a:p>
        </p:txBody>
      </p:sp>
      <p:sp>
        <p:nvSpPr>
          <p:cNvPr id="159" name="安裝 Anaconda"/>
          <p:cNvSpPr txBox="1">
            <a:spLocks noGrp="1"/>
          </p:cNvSpPr>
          <p:nvPr>
            <p:ph type="body" sz="quarter" idx="15"/>
          </p:nvPr>
        </p:nvSpPr>
        <p:spPr>
          <a:xfrm>
            <a:off x="979947" y="4492835"/>
            <a:ext cx="10369364" cy="915122"/>
          </a:xfrm>
          <a:prstGeom prst="rect">
            <a:avLst/>
          </a:prstGeom>
        </p:spPr>
        <p:txBody>
          <a:bodyPr/>
          <a:lstStyle/>
          <a:p>
            <a:r>
              <a:rPr lang="zh-TW" altLang="en-US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創作型的神經網路 </a:t>
            </a:r>
            <a:r>
              <a:rPr lang="en-US" altLang="zh-TW" sz="6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</a:p>
        </p:txBody>
      </p:sp>
      <p:sp>
        <p:nvSpPr>
          <p:cNvPr id="160" name="冒險01"/>
          <p:cNvSpPr txBox="1"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冒險</a:t>
            </a:r>
            <a:r>
              <a:rPr lang="en-US" altLang="zh-TW" dirty="0"/>
              <a:t>35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2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生成對抗網路（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Generative Adversarial Net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）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生成對抗網路的核心概念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EDDACA23-67C3-4BDF-AFC7-73F5F0BBE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43" y="2570885"/>
            <a:ext cx="6409201" cy="363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D9D073DC-C9DB-417A-91DA-7D3B024D1BC4}"/>
              </a:ext>
            </a:extLst>
          </p:cNvPr>
          <p:cNvSpPr txBox="1"/>
          <p:nvPr/>
        </p:nvSpPr>
        <p:spPr>
          <a:xfrm>
            <a:off x="990543" y="3005829"/>
            <a:ext cx="376645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定義出一個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生成器模型（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Generative model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與一個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鑑別器模型（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Discriminative model</a:t>
            </a: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400" b="1" dirty="0">
              <a:solidFill>
                <a:srgbClr val="0A6FB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7099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3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殘忍的打罵教育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</a:rPr>
              <a:t>只要設計個「輸出符合要求」的神經網路就好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xmlns="" id="{8EC1AE94-9A10-40F0-AD86-73DDA5DBA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535" y="2636499"/>
            <a:ext cx="5135518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7" name="我們用的套件, 大家也習慣稱 tf.Keras。">
            <a:extLst>
              <a:ext uri="{FF2B5EF4-FFF2-40B4-BE49-F238E27FC236}">
                <a16:creationId xmlns:a16="http://schemas.microsoft.com/office/drawing/2014/main" xmlns="" id="{ABAD9CA8-E4F6-4697-96AC-E7B8B30C9790}"/>
              </a:ext>
            </a:extLst>
          </p:cNvPr>
          <p:cNvSpPr txBox="1"/>
          <p:nvPr/>
        </p:nvSpPr>
        <p:spPr>
          <a:xfrm>
            <a:off x="332457" y="2666880"/>
            <a:ext cx="3193215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生成器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G </a:t>
            </a: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給了一雜訊（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noise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）隨機向量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z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，輸出「作品」是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G(z)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。作品生成器會希望得到「老師」鑑別器的認可，也就是希望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D(G(z))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是接近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的。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我們用的套件, 大家也習慣稱 tf.Keras。">
            <a:extLst>
              <a:ext uri="{FF2B5EF4-FFF2-40B4-BE49-F238E27FC236}">
                <a16:creationId xmlns:a16="http://schemas.microsoft.com/office/drawing/2014/main" xmlns="" id="{E990B309-6569-4DB5-B05D-3B93FDFBCDF5}"/>
              </a:ext>
            </a:extLst>
          </p:cNvPr>
          <p:cNvSpPr txBox="1"/>
          <p:nvPr/>
        </p:nvSpPr>
        <p:spPr>
          <a:xfrm>
            <a:off x="8902916" y="2666880"/>
            <a:ext cx="3174816" cy="297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>
              <a:buClr>
                <a:srgbClr val="FF8E7B"/>
              </a:buClr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鑑別器</a:t>
            </a:r>
            <a:r>
              <a:rPr lang="en-US" altLang="zh-TW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</a:p>
          <a:p>
            <a:pPr marL="342900" indent="-342900"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對真實世界資料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x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，希望是「有品味」辨識，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D(x)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應該越接近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越好。對於從生成器生成的資料資料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G(z)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，希望能看出這是「假數據」，因此希望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D(G(z))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越接近 </a:t>
            </a:r>
            <a:r>
              <a:rPr lang="en-US" altLang="zh-TW" sz="2000" b="1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越好。</a:t>
            </a:r>
            <a:endParaRPr lang="en-US" altLang="zh-TW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79788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4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生成器和鑑別器怎麼訓練？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t>鑑別器的訓練</a:t>
            </a:r>
            <a:endParaRPr sz="2800" b="1" kern="0" dirty="0">
              <a:solidFill>
                <a:schemeClr val="accent4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E24E3D60-EAEB-41A3-BA15-0D688D5EE2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177" y="2987605"/>
            <a:ext cx="7843678" cy="3085198"/>
          </a:xfrm>
          <a:prstGeom prst="rect">
            <a:avLst/>
          </a:prstGeom>
        </p:spPr>
      </p:pic>
      <p:sp>
        <p:nvSpPr>
          <p:cNvPr id="12" name="我們用的套件, 大家也習慣稱 tf.Keras。">
            <a:extLst>
              <a:ext uri="{FF2B5EF4-FFF2-40B4-BE49-F238E27FC236}">
                <a16:creationId xmlns:a16="http://schemas.microsoft.com/office/drawing/2014/main" xmlns="" id="{FF72E627-4229-4233-94B7-5F44403E8FF6}"/>
              </a:ext>
            </a:extLst>
          </p:cNvPr>
          <p:cNvSpPr txBox="1"/>
          <p:nvPr/>
        </p:nvSpPr>
        <p:spPr>
          <a:xfrm>
            <a:off x="838200" y="2817253"/>
            <a:ext cx="3533649" cy="118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真實世界資料標記成 </a:t>
            </a: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</a:p>
          <a:p>
            <a:pPr marL="342900" indent="-342900">
              <a:lnSpc>
                <a:spcPct val="150000"/>
              </a:lnSpc>
              <a:buClr>
                <a:srgbClr val="FF8E7B"/>
              </a:buClr>
              <a:buFont typeface="Yu Mincho Demibold" panose="02020600000000000000" pitchFamily="18" charset="-128"/>
              <a:buChar char="▶"/>
            </a:pPr>
            <a:r>
              <a:rPr lang="zh-TW" altLang="en-US" sz="2400" b="1" dirty="0">
                <a:solidFill>
                  <a:srgbClr val="0A6FB7"/>
                </a:solidFill>
                <a:latin typeface="微軟正黑體" pitchFamily="34" charset="-120"/>
                <a:ea typeface="微軟正黑體" pitchFamily="34" charset="-120"/>
              </a:rPr>
              <a:t>生成器作品標記為 </a:t>
            </a:r>
            <a:r>
              <a:rPr lang="en-US" altLang="zh-TW" sz="2400" b="1" dirty="0">
                <a:solidFill>
                  <a:srgbClr val="FF8E7B"/>
                </a:solidFill>
                <a:latin typeface="微軟正黑體" pitchFamily="34" charset="-120"/>
                <a:ea typeface="微軟正黑體" pitchFamily="34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717134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71669B54-91C2-43DD-B767-D6BACACD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幻燈片編號">
            <a:extLst>
              <a:ext uri="{FF2B5EF4-FFF2-40B4-BE49-F238E27FC236}">
                <a16:creationId xmlns:a16="http://schemas.microsoft.com/office/drawing/2014/main" xmlns="" id="{966276DD-67A7-43C9-BB97-E7F231EC6A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9" y="6387706"/>
            <a:ext cx="240450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微軟正黑體" pitchFamily="34" charset="-120"/>
                <a:ea typeface="微軟正黑體" pitchFamily="34" charset="-120"/>
                <a:cs typeface="Microsoft Sans Serif"/>
                <a:sym typeface="Microsoft Sans Serif"/>
              </a:rPr>
              <a:pPr hangingPunct="0"/>
              <a:t>5</a:t>
            </a:fld>
            <a:endParaRPr kern="0" dirty="0">
              <a:latin typeface="微軟正黑體" pitchFamily="34" charset="-120"/>
              <a:ea typeface="微軟正黑體" pitchFamily="34" charset="-120"/>
              <a:cs typeface="Microsoft Sans Serif"/>
              <a:sym typeface="Microsoft Sans Serif"/>
            </a:endParaRP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xmlns="" id="{F5F9284F-02F5-4D45-8EE8-6A0D4F861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03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生成器和鑑別器怎麼訓練？</a:t>
            </a:r>
          </a:p>
        </p:txBody>
      </p:sp>
      <p:sp>
        <p:nvSpPr>
          <p:cNvPr id="10" name="我們來試試剛開始可能有點可怕的終端機。">
            <a:extLst>
              <a:ext uri="{FF2B5EF4-FFF2-40B4-BE49-F238E27FC236}">
                <a16:creationId xmlns:a16="http://schemas.microsoft.com/office/drawing/2014/main" xmlns="" id="{E0FF2133-FE3B-46D9-9B6B-D1FC348A9E8F}"/>
              </a:ext>
            </a:extLst>
          </p:cNvPr>
          <p:cNvSpPr/>
          <p:nvPr/>
        </p:nvSpPr>
        <p:spPr>
          <a:xfrm>
            <a:off x="2242567" y="1813221"/>
            <a:ext cx="7706866" cy="471924"/>
          </a:xfrm>
          <a:prstGeom prst="roundRect">
            <a:avLst>
              <a:gd name="adj" fmla="val 15000"/>
            </a:avLst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</a:lstStyle>
          <a:p>
            <a:r>
              <a:rPr lang="zh-TW" altLang="en-US" sz="2800" b="1" kern="0" dirty="0">
                <a:solidFill>
                  <a:schemeClr val="accent4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  <a:sym typeface="Microsoft Sans Serif"/>
              </a:rPr>
              <a:t>生成器的訓練</a:t>
            </a:r>
          </a:p>
        </p:txBody>
      </p:sp>
      <p:pic>
        <p:nvPicPr>
          <p:cNvPr id="6" name="內容版面配置區 11">
            <a:extLst>
              <a:ext uri="{FF2B5EF4-FFF2-40B4-BE49-F238E27FC236}">
                <a16:creationId xmlns:a16="http://schemas.microsoft.com/office/drawing/2014/main" xmlns="" id="{7762ED26-F389-486E-BB22-83535CE1D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18" y="2452422"/>
            <a:ext cx="9176664" cy="375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894088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燈片編號">
            <a:extLst>
              <a:ext uri="{FF2B5EF4-FFF2-40B4-BE49-F238E27FC236}">
                <a16:creationId xmlns:a16="http://schemas.microsoft.com/office/drawing/2014/main" xmlns="" id="{9E8F7718-31C8-4ADA-B0AB-ADC66F40C90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750718" y="6387706"/>
            <a:ext cx="240451" cy="37959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cs typeface="Microsoft Sans Serif"/>
                <a:sym typeface="Microsoft Sans Serif"/>
              </a:rPr>
              <a:pPr hangingPunct="0"/>
              <a:t>6</a:t>
            </a:fld>
            <a:endParaRPr kern="0" dirty="0">
              <a:cs typeface="Microsoft Sans Serif"/>
              <a:sym typeface="Microsoft Sans Serif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9CB4F019-90C6-4BCD-8063-72574E4C4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B003C0-9A24-4239-B92D-FEC6F13D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的其中一個用途就是生成足以騙過看過真實資料的鑑別器的「生成」資料，其中一個應用的時機，就是當我們需要更多資料，卻礙於各種原因而無法蒐集到更多資料時，我們可以藉由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的「幫忙」來產生「生成」資料，然後把「真實」資料跟「生成」資料混在一起使用。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xmlns="" id="{8B12A5E8-C4F2-4B56-9D80-1A6248F59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36" y="5252198"/>
            <a:ext cx="907788" cy="9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866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EE3C54FD-0327-4196-82A0-E6CF03CF53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7297546-F221-44C5-9CD0-9348780C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舉例來說，我們可以生成更多的手寫辨識圖片，來幫助我們加速手寫辨識模型的訓練，以下就是一些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所生成的手寫辨識圖片。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一個反面例子則是，若我們「生成」的像是電腦斷層或磁振造影這樣醫學方面的影像，那由這些資料來打造的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模型，就有可能產生出會對醫療決策做出不正確指示的決策，進而影響人類的安危。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7C42EE4-F155-427F-9DC1-B17553C5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37" y="1827230"/>
            <a:ext cx="5421402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940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xmlns="" id="{EE3C54FD-0327-4196-82A0-E6CF03CF53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0646" y="651241"/>
            <a:ext cx="9630811" cy="47192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冒險旅程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7297546-F221-44C5-9CD0-9348780C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我們可以發揮創意思考看看，除了上述兩個適合和不適合使用生成資料來訓練模型的例子外，還有何種領域的資料，是我們使用「生成」資料來當訓練資料集來建造的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模型，也不會打造出一個有可能影響人類安危的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模型呢？</a:t>
            </a:r>
          </a:p>
        </p:txBody>
      </p:sp>
    </p:spTree>
    <p:extLst>
      <p:ext uri="{BB962C8B-B14F-4D97-AF65-F5344CB8AC3E}">
        <p14:creationId xmlns:p14="http://schemas.microsoft.com/office/powerpoint/2010/main" val="2246934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2_Basic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1_BasicWhite">
      <a:majorFont>
        <a:latin typeface="Microsoft Sans Serif"/>
        <a:ea typeface="Microsoft Sans Serif"/>
        <a:cs typeface="Microsoft Sans Serif"/>
      </a:majorFont>
      <a:minorFont>
        <a:latin typeface="Microsoft Sans Serif"/>
        <a:ea typeface="Microsoft Sans Serif"/>
        <a:cs typeface="Microsoft Sans Serif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icrosoft Sans Serif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454</Words>
  <Application>Microsoft Office PowerPoint</Application>
  <PresentationFormat>自訂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22_BasicWhite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禍害遺千年</dc:creator>
  <cp:lastModifiedBy>chwa</cp:lastModifiedBy>
  <cp:revision>213</cp:revision>
  <dcterms:created xsi:type="dcterms:W3CDTF">2020-07-01T18:22:10Z</dcterms:created>
  <dcterms:modified xsi:type="dcterms:W3CDTF">2022-10-12T04:10:48Z</dcterms:modified>
</cp:coreProperties>
</file>