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7"/>
  </p:notesMasterIdLst>
  <p:handoutMasterIdLst>
    <p:handoutMasterId r:id="rId18"/>
  </p:handoutMasterIdLst>
  <p:sldIdLst>
    <p:sldId id="298" r:id="rId2"/>
    <p:sldId id="359" r:id="rId3"/>
    <p:sldId id="360" r:id="rId4"/>
    <p:sldId id="361" r:id="rId5"/>
    <p:sldId id="362" r:id="rId6"/>
    <p:sldId id="365" r:id="rId7"/>
    <p:sldId id="366" r:id="rId8"/>
    <p:sldId id="368" r:id="rId9"/>
    <p:sldId id="369" r:id="rId10"/>
    <p:sldId id="370" r:id="rId11"/>
    <p:sldId id="371" r:id="rId12"/>
    <p:sldId id="372" r:id="rId13"/>
    <p:sldId id="373" r:id="rId14"/>
    <p:sldId id="305" r:id="rId15"/>
    <p:sldId id="37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FB7"/>
    <a:srgbClr val="99DDC6"/>
    <a:srgbClr val="FF8E7B"/>
    <a:srgbClr val="DAE3F3"/>
    <a:srgbClr val="577590"/>
    <a:srgbClr val="FFFBE9"/>
    <a:srgbClr val="498972"/>
    <a:srgbClr val="90BE6D"/>
    <a:srgbClr val="FFCB78"/>
    <a:srgbClr val="F3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0" d="100"/>
          <a:sy n="70" d="100"/>
        </p:scale>
        <p:origin x="-1003" y="-389"/>
      </p:cViewPr>
      <p:guideLst>
        <p:guide orient="horz" pos="2160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="" xmlns:a16="http://schemas.microsoft.com/office/drawing/2014/main" id="{97CAAA1F-F4DD-450C-A923-AD6DF0E23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06472379-190A-4E66-869F-A7D16D9EED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4686-08DE-4968-B5FE-398BCEB4809E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3A8B9A33-A1A5-4CBA-8DF3-8B2293EFB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26A726FF-1FF2-4B50-BF38-F93E8C17D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FB9-C49E-4A54-8B8A-B1A341A33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44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3D9-4AD9-428E-AB4A-5D696D3CAFA4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A15D-B8E6-4875-B5DF-5CF5B4355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="" xmlns:a16="http://schemas.microsoft.com/office/drawing/2014/main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9515398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860B3BFE-2F1C-4E24-93EC-C96B839251F8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》III-37</a:t>
            </a:r>
          </a:p>
        </p:txBody>
      </p:sp>
    </p:spTree>
    <p:extLst>
      <p:ext uri="{BB962C8B-B14F-4D97-AF65-F5344CB8AC3E}">
        <p14:creationId xmlns:p14="http://schemas.microsoft.com/office/powerpoint/2010/main" val="70605210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="" xmlns:a16="http://schemas.microsoft.com/office/drawing/2014/main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="" xmlns:a16="http://schemas.microsoft.com/office/drawing/2014/main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43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pic>
        <p:nvPicPr>
          <p:cNvPr id="15" name="影像" descr="影像">
            <a:extLst>
              <a:ext uri="{FF2B5EF4-FFF2-40B4-BE49-F238E27FC236}">
                <a16:creationId xmlns="" xmlns:a16="http://schemas.microsoft.com/office/drawing/2014/main" id="{F20D0D5D-45FC-4E7D-AABB-A010DD22F1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05845695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FEB63DF0-14B1-4687-AA56-33ACE68F0A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02" y="1807184"/>
            <a:ext cx="2126712" cy="17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1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FFB273EB-AD95-4363-B438-1731E0C722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72" y="1877343"/>
            <a:ext cx="1080394" cy="165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1259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F4B5DA7F-0C68-4220-9A45-2A827B3B3017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》III-37</a:t>
            </a:r>
          </a:p>
        </p:txBody>
      </p:sp>
    </p:spTree>
    <p:extLst>
      <p:ext uri="{BB962C8B-B14F-4D97-AF65-F5344CB8AC3E}">
        <p14:creationId xmlns:p14="http://schemas.microsoft.com/office/powerpoint/2010/main" val="16922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4" r:id="rId2"/>
    <p:sldLayoutId id="2147483729" r:id="rId3"/>
    <p:sldLayoutId id="2147483731" r:id="rId4"/>
    <p:sldLayoutId id="2147483732" r:id="rId5"/>
    <p:sldLayoutId id="2147483733" r:id="rId6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59" name="安裝 Anaconda"/>
          <p:cNvSpPr txBox="1">
            <a:spLocks noGrp="1"/>
          </p:cNvSpPr>
          <p:nvPr>
            <p:ph type="body" sz="quarter" idx="15"/>
          </p:nvPr>
        </p:nvSpPr>
        <p:spPr>
          <a:xfrm>
            <a:off x="979947" y="4086570"/>
            <a:ext cx="10369364" cy="1727652"/>
          </a:xfrm>
          <a:prstGeom prst="rect">
            <a:avLst/>
          </a:prstGeom>
        </p:spPr>
        <p:txBody>
          <a:bodyPr/>
          <a:lstStyle/>
          <a:p>
            <a:r>
              <a:rPr lang="en-US" altLang="zh-TW" sz="6600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FaceNet</a:t>
            </a:r>
            <a:r>
              <a:rPr lang="en-US" altLang="zh-TW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和特徵表現向量的尋找</a:t>
            </a:r>
            <a:endParaRPr lang="en-US" altLang="zh-TW" sz="66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冒險01"/>
          <p:cNvSpPr txBox="1"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37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10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04 </a:t>
            </a:r>
            <a:r>
              <a:rPr lang="en-US" altLang="zh-TW" dirty="0" err="1"/>
              <a:t>FaceNet</a:t>
            </a:r>
            <a:r>
              <a:rPr lang="en-US" altLang="zh-TW" dirty="0"/>
              <a:t> </a:t>
            </a:r>
            <a:r>
              <a:rPr lang="zh-TW" altLang="en-US" dirty="0"/>
              <a:t>的快速實作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建構神經網路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38EE290C-8A41-4946-89A5-37CF486D3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" t="3828" b="4581"/>
          <a:stretch/>
        </p:blipFill>
        <p:spPr>
          <a:xfrm>
            <a:off x="959457" y="4513550"/>
            <a:ext cx="10185871" cy="13755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D509ADAB-989A-434A-8AFA-345C1F6D33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" t="4523" r="836" b="5666"/>
          <a:stretch/>
        </p:blipFill>
        <p:spPr>
          <a:xfrm>
            <a:off x="959458" y="3069759"/>
            <a:ext cx="10235980" cy="1375576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92AB011E-F733-47A0-87F9-182BCBFCD820}"/>
              </a:ext>
            </a:extLst>
          </p:cNvPr>
          <p:cNvSpPr txBox="1"/>
          <p:nvPr/>
        </p:nvSpPr>
        <p:spPr>
          <a:xfrm>
            <a:off x="374616" y="2469729"/>
            <a:ext cx="10770712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把資料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讀進來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，準備我們的全連結神經網路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!</a:t>
            </a:r>
            <a:endParaRPr lang="en-US" altLang="zh-TW" sz="24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969467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11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04 </a:t>
            </a:r>
            <a:r>
              <a:rPr lang="en-US" altLang="zh-TW" dirty="0" err="1"/>
              <a:t>FaceNet</a:t>
            </a:r>
            <a:r>
              <a:rPr lang="en-US" altLang="zh-TW" dirty="0"/>
              <a:t> </a:t>
            </a:r>
            <a:r>
              <a:rPr lang="zh-TW" altLang="en-US" dirty="0"/>
              <a:t>的快速實作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開開心心的組裝並訓練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F130B90C-90F4-491A-936A-D71D1F238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" t="6491" r="515" b="7433"/>
          <a:stretch/>
        </p:blipFill>
        <p:spPr>
          <a:xfrm>
            <a:off x="1074820" y="3626611"/>
            <a:ext cx="10050379" cy="53114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0A27EDAD-C6F1-4BEA-A4B4-1C061ECA3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20" y="4159683"/>
            <a:ext cx="6021851" cy="18029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="" xmlns:a16="http://schemas.microsoft.com/office/drawing/2014/main" id="{F8D23412-F3A3-4E3E-B1CE-79987DB8AC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1" t="8441" b="7487"/>
          <a:stretch/>
        </p:blipFill>
        <p:spPr>
          <a:xfrm>
            <a:off x="1074820" y="2887578"/>
            <a:ext cx="10106527" cy="703534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FD7E8132-C5CA-480E-83E1-5C3E303D7CB2}"/>
              </a:ext>
            </a:extLst>
          </p:cNvPr>
          <p:cNvSpPr txBox="1"/>
          <p:nvPr/>
        </p:nvSpPr>
        <p:spPr>
          <a:xfrm>
            <a:off x="374616" y="2421603"/>
            <a:ext cx="10770712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指定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margin=0.87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，表示向量盡可能地保持至少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0.87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這個社交距離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15571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12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04 </a:t>
            </a:r>
            <a:r>
              <a:rPr lang="en-US" altLang="zh-TW" dirty="0" err="1"/>
              <a:t>FaceNet</a:t>
            </a:r>
            <a:r>
              <a:rPr lang="en-US" altLang="zh-TW" dirty="0"/>
              <a:t> </a:t>
            </a:r>
            <a:r>
              <a:rPr lang="zh-TW" altLang="en-US" dirty="0"/>
              <a:t>的快速實作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準備一個簡單的函式</a:t>
            </a:r>
            <a:endParaRPr lang="en-US" altLang="zh-TW"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001B1BBF-391B-4331-868F-B4DB8A3AD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30" y="2831388"/>
            <a:ext cx="10180539" cy="2943770"/>
          </a:xfrm>
          <a:prstGeom prst="rect">
            <a:avLst/>
          </a:prstGeom>
        </p:spPr>
      </p:pic>
      <p:sp>
        <p:nvSpPr>
          <p:cNvPr id="7" name="我們用的套件, 大家也習慣稱 tf.Keras。">
            <a:extLst>
              <a:ext uri="{FF2B5EF4-FFF2-40B4-BE49-F238E27FC236}">
                <a16:creationId xmlns="" xmlns:a16="http://schemas.microsoft.com/office/drawing/2014/main" id="{8AFEF775-7ACE-4B60-8582-F20B853E480A}"/>
              </a:ext>
            </a:extLst>
          </p:cNvPr>
          <p:cNvSpPr txBox="1"/>
          <p:nvPr/>
        </p:nvSpPr>
        <p:spPr>
          <a:xfrm>
            <a:off x="374616" y="2421603"/>
            <a:ext cx="10770712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把壓到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維的特徵表現向量呈現出來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168475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13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04 </a:t>
            </a:r>
            <a:r>
              <a:rPr lang="en-US" altLang="zh-TW" dirty="0" err="1"/>
              <a:t>FaceNet</a:t>
            </a:r>
            <a:r>
              <a:rPr lang="en-US" altLang="zh-TW" dirty="0"/>
              <a:t> </a:t>
            </a:r>
            <a:r>
              <a:rPr lang="zh-TW" altLang="en-US" dirty="0"/>
              <a:t>的快速實作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散布圖呈現特徵表現向量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47499EE8-AA6E-4056-8847-912D144A99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" t="3613" r="51751" b="4487"/>
          <a:stretch/>
        </p:blipFill>
        <p:spPr>
          <a:xfrm>
            <a:off x="584591" y="2808116"/>
            <a:ext cx="5022947" cy="220624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754D4C2E-72DA-4294-BA92-AE50CBCFC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838" y="2402583"/>
            <a:ext cx="2792828" cy="301731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86512DFE-FD63-445B-9FA7-7DB8BD48C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665" y="2402583"/>
            <a:ext cx="2799431" cy="3017311"/>
          </a:xfrm>
          <a:prstGeom prst="rect">
            <a:avLst/>
          </a:prstGeom>
        </p:spPr>
      </p:pic>
      <p:sp>
        <p:nvSpPr>
          <p:cNvPr id="12" name="矩形: 圓角 11">
            <a:extLst>
              <a:ext uri="{FF2B5EF4-FFF2-40B4-BE49-F238E27FC236}">
                <a16:creationId xmlns="" xmlns:a16="http://schemas.microsoft.com/office/drawing/2014/main" id="{A67EEAE1-FDC1-41B9-A492-5C1E4894CBCB}"/>
              </a:ext>
            </a:extLst>
          </p:cNvPr>
          <p:cNvSpPr/>
          <p:nvPr/>
        </p:nvSpPr>
        <p:spPr>
          <a:xfrm>
            <a:off x="6556350" y="5524289"/>
            <a:ext cx="1569369" cy="419973"/>
          </a:xfrm>
          <a:prstGeom prst="roundRect">
            <a:avLst/>
          </a:prstGeom>
          <a:solidFill>
            <a:srgbClr val="99DDC6"/>
          </a:solidFill>
          <a:ln w="38100" cap="flat">
            <a:solidFill>
              <a:srgbClr val="0A6FB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r>
              <a:rPr lang="zh-TW" altLang="en-US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訓練資料</a:t>
            </a:r>
            <a:endParaRPr lang="zh-TW" altLang="en-US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Helvetica Neue Medium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="" xmlns:a16="http://schemas.microsoft.com/office/drawing/2014/main" id="{D50E6956-5F3F-46B9-A8F4-7EFF0861D70D}"/>
              </a:ext>
            </a:extLst>
          </p:cNvPr>
          <p:cNvSpPr/>
          <p:nvPr/>
        </p:nvSpPr>
        <p:spPr>
          <a:xfrm>
            <a:off x="9349178" y="5524288"/>
            <a:ext cx="1569369" cy="419973"/>
          </a:xfrm>
          <a:prstGeom prst="roundRect">
            <a:avLst/>
          </a:prstGeom>
          <a:solidFill>
            <a:srgbClr val="99DDC6"/>
          </a:solidFill>
          <a:ln w="38100" cap="flat">
            <a:solidFill>
              <a:srgbClr val="0A6FB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r>
              <a:rPr lang="zh-TW" altLang="en-US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測試資料</a:t>
            </a:r>
            <a:endParaRPr lang="zh-TW" altLang="en-US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Helvetica Neue Medium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="" xmlns:a16="http://schemas.microsoft.com/office/drawing/2014/main" id="{897C9FC2-63AC-44E7-B812-EE9AAC8E507C}"/>
              </a:ext>
            </a:extLst>
          </p:cNvPr>
          <p:cNvGrpSpPr/>
          <p:nvPr/>
        </p:nvGrpSpPr>
        <p:grpSpPr>
          <a:xfrm>
            <a:off x="978374" y="5093702"/>
            <a:ext cx="4885464" cy="849163"/>
            <a:chOff x="3994200" y="3648693"/>
            <a:chExt cx="2975959" cy="845631"/>
          </a:xfrm>
        </p:grpSpPr>
        <p:sp>
          <p:nvSpPr>
            <p:cNvPr id="15" name="等腰三角形 14">
              <a:extLst>
                <a:ext uri="{FF2B5EF4-FFF2-40B4-BE49-F238E27FC236}">
                  <a16:creationId xmlns="" xmlns:a16="http://schemas.microsoft.com/office/drawing/2014/main" id="{D6A7DF54-5B3D-456D-935C-17BF43F8BDC4}"/>
                </a:ext>
              </a:extLst>
            </p:cNvPr>
            <p:cNvSpPr/>
            <p:nvPr/>
          </p:nvSpPr>
          <p:spPr>
            <a:xfrm rot="4213585">
              <a:off x="6246044" y="3530713"/>
              <a:ext cx="606136" cy="842095"/>
            </a:xfrm>
            <a:prstGeom prst="triangle">
              <a:avLst>
                <a:gd name="adj" fmla="val 51566"/>
              </a:avLst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語音泡泡: 圓角矩形 15">
              <a:extLst>
                <a:ext uri="{FF2B5EF4-FFF2-40B4-BE49-F238E27FC236}">
                  <a16:creationId xmlns="" xmlns:a16="http://schemas.microsoft.com/office/drawing/2014/main" id="{914A807A-E92D-49DF-8251-510252403130}"/>
                </a:ext>
              </a:extLst>
            </p:cNvPr>
            <p:cNvSpPr/>
            <p:nvPr/>
          </p:nvSpPr>
          <p:spPr>
            <a:xfrm>
              <a:off x="3994200" y="3775432"/>
              <a:ext cx="2249175" cy="718892"/>
            </a:xfrm>
            <a:prstGeom prst="wedgeRoundRectCallout">
              <a:avLst>
                <a:gd name="adj1" fmla="val -40939"/>
                <a:gd name="adj2" fmla="val -3215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400" b="1" dirty="0">
                  <a:solidFill>
                    <a:srgbClr val="0A6FB7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發現資料有小團體的特性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81365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燈片編號">
            <a:extLst>
              <a:ext uri="{FF2B5EF4-FFF2-40B4-BE49-F238E27FC236}">
                <a16:creationId xmlns="" xmlns:a16="http://schemas.microsoft.com/office/drawing/2014/main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14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嘗試看看使用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FaceNet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這種訓練方式， 使用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模型在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MNIST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或是上在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Fashine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MNIST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找特徵表現向量。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36" y="5252198"/>
            <a:ext cx="907788" cy="9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866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燈片編號">
            <a:extLst>
              <a:ext uri="{FF2B5EF4-FFF2-40B4-BE49-F238E27FC236}">
                <a16:creationId xmlns="" xmlns:a16="http://schemas.microsoft.com/office/drawing/2014/main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15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ts val="3000"/>
              </a:lnSpc>
              <a:spcBef>
                <a:spcPts val="1200"/>
              </a:spcBef>
              <a:buFont typeface="+mj-lt"/>
              <a:buAutoNum type="arabicPeriod" startAt="2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跟著我們的腳步，用下面的程式碼打造一個在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模型，並使用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FaceNet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的訓練方式來找到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CIFAR-10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數據集中的每一張圖片的特徵表現向量表示法，並看看效果如何！首先，我們快速打造一個來拿將資料轉換成特徵表現向量的特徵擷取器，其實就是我們之前做過的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模型的前半段。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09600" lvl="2" indent="0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36" y="5252198"/>
            <a:ext cx="907788" cy="98721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="" xmlns:a16="http://schemas.microsoft.com/office/drawing/2014/main" id="{CC58D686-EF8C-435B-98AF-151DE91C78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7" t="2686" r="1398" b="2824"/>
          <a:stretch/>
        </p:blipFill>
        <p:spPr>
          <a:xfrm>
            <a:off x="3581359" y="3660782"/>
            <a:ext cx="6731373" cy="2493919"/>
          </a:xfrm>
          <a:prstGeom prst="rec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26167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2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尋找最適合的特徵表現向量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122100" y="1813221"/>
            <a:ext cx="8051622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怎麼找出特徵表現向量是近年深度學習的重要主題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="" xmlns:a16="http://schemas.microsoft.com/office/drawing/2014/main" id="{E5EC7DB7-11FB-4B9B-9602-436216FC4E48}"/>
              </a:ext>
            </a:extLst>
          </p:cNvPr>
          <p:cNvGrpSpPr/>
          <p:nvPr/>
        </p:nvGrpSpPr>
        <p:grpSpPr>
          <a:xfrm>
            <a:off x="8515450" y="2670830"/>
            <a:ext cx="2395696" cy="1902026"/>
            <a:chOff x="4983304" y="4141537"/>
            <a:chExt cx="2647005" cy="3934885"/>
          </a:xfrm>
        </p:grpSpPr>
        <p:sp>
          <p:nvSpPr>
            <p:cNvPr id="7" name="泡泡引言框">
              <a:extLst>
                <a:ext uri="{FF2B5EF4-FFF2-40B4-BE49-F238E27FC236}">
                  <a16:creationId xmlns="" xmlns:a16="http://schemas.microsoft.com/office/drawing/2014/main" id="{9812EDAE-5F01-444E-89BC-1A3482D492C1}"/>
                </a:ext>
              </a:extLst>
            </p:cNvPr>
            <p:cNvSpPr/>
            <p:nvPr/>
          </p:nvSpPr>
          <p:spPr>
            <a:xfrm>
              <a:off x="4983304" y="4141537"/>
              <a:ext cx="2647005" cy="3934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" name="第一次正式使用超酷炫 Gradio 套件!">
              <a:extLst>
                <a:ext uri="{FF2B5EF4-FFF2-40B4-BE49-F238E27FC236}">
                  <a16:creationId xmlns="" xmlns:a16="http://schemas.microsoft.com/office/drawing/2014/main" id="{681D638C-8C76-4BE9-B651-1F5D41190C53}"/>
                </a:ext>
              </a:extLst>
            </p:cNvPr>
            <p:cNvSpPr txBox="1"/>
            <p:nvPr/>
          </p:nvSpPr>
          <p:spPr>
            <a:xfrm>
              <a:off x="5132514" y="4873447"/>
              <a:ext cx="2475855" cy="1826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要怎麼很好的做到人臉辨識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?</a:t>
              </a:r>
              <a:endParaRPr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2" name="我們用的套件, 大家也習慣稱 tf.Keras。">
            <a:extLst>
              <a:ext uri="{FF2B5EF4-FFF2-40B4-BE49-F238E27FC236}">
                <a16:creationId xmlns="" xmlns:a16="http://schemas.microsoft.com/office/drawing/2014/main" id="{2EA7D2C4-BA47-41F7-A3CE-A05A80FB350D}"/>
              </a:ext>
            </a:extLst>
          </p:cNvPr>
          <p:cNvSpPr txBox="1"/>
          <p:nvPr/>
        </p:nvSpPr>
        <p:spPr>
          <a:xfrm>
            <a:off x="1280854" y="2817465"/>
            <a:ext cx="4312584" cy="272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buClr>
                <a:srgbClr val="FF8E7B"/>
              </a:buClr>
            </a:pP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例 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人臉辨識</a:t>
            </a:r>
            <a:endParaRPr lang="en-US" altLang="zh-TW" sz="24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用一張張的照片取特徵表現向量，很有可能發生「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同一個人、不同照片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」的表現向量有不小的差異。有沒有辦法讓神經網路真的找到一個人的表現向量呢？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" name="內容版面配置區 4">
            <a:extLst>
              <a:ext uri="{FF2B5EF4-FFF2-40B4-BE49-F238E27FC236}">
                <a16:creationId xmlns="" xmlns:a16="http://schemas.microsoft.com/office/drawing/2014/main" id="{1BC6EE70-19B6-45E9-90BD-3C44DA6C2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092" y="3481614"/>
            <a:ext cx="2227276" cy="251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3897099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3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人臉辨識的問題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兔子公司的刷臉門禁系統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內容版面配置區 7">
            <a:extLst>
              <a:ext uri="{FF2B5EF4-FFF2-40B4-BE49-F238E27FC236}">
                <a16:creationId xmlns="" xmlns:a16="http://schemas.microsoft.com/office/drawing/2014/main" id="{5FBB6C00-98AE-4EDC-8842-BE7280CC76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41" y="2695815"/>
            <a:ext cx="5255516" cy="3070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7" name="我們用的套件, 大家也習慣稱 tf.Keras。">
            <a:extLst>
              <a:ext uri="{FF2B5EF4-FFF2-40B4-BE49-F238E27FC236}">
                <a16:creationId xmlns="" xmlns:a16="http://schemas.microsoft.com/office/drawing/2014/main" id="{DD0702F8-C475-49E0-9B27-99EAB0E7DDB6}"/>
              </a:ext>
            </a:extLst>
          </p:cNvPr>
          <p:cNvSpPr txBox="1"/>
          <p:nvPr/>
        </p:nvSpPr>
        <p:spPr>
          <a:xfrm>
            <a:off x="1198123" y="2732314"/>
            <a:ext cx="4219266" cy="2846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兔子老闆宣布公司要全部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AI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化，第一步就是要把公司的門禁系統，做成人臉辨識系統。於是，以後大家就可以開開心心刷臉就進來上班！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8D7EEC9B-14AA-458C-A968-56E6FBF27B9F}"/>
              </a:ext>
            </a:extLst>
          </p:cNvPr>
          <p:cNvSpPr txBox="1"/>
          <p:nvPr/>
        </p:nvSpPr>
        <p:spPr>
          <a:xfrm>
            <a:off x="6248027" y="4792156"/>
            <a:ext cx="2452288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包括老闆在內，共有四位員工。</a:t>
            </a:r>
            <a:endParaRPr lang="en-US" altLang="zh-TW" sz="24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778357F9-3418-4EFA-ABAF-AB9824E80D3B}"/>
              </a:ext>
            </a:extLst>
          </p:cNvPr>
          <p:cNvSpPr/>
          <p:nvPr/>
        </p:nvSpPr>
        <p:spPr>
          <a:xfrm>
            <a:off x="6096000" y="4792156"/>
            <a:ext cx="2604315" cy="882933"/>
          </a:xfrm>
          <a:prstGeom prst="rect">
            <a:avLst/>
          </a:prstGeom>
          <a:noFill/>
          <a:ln w="38100" cap="flat">
            <a:solidFill>
              <a:srgbClr val="99DDC6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微軟正黑體" pitchFamily="34" charset="-120"/>
              <a:ea typeface="微軟正黑體" pitchFamily="34" charset="-120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979788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4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/>
              <a:t>01 </a:t>
            </a:r>
            <a:r>
              <a:rPr lang="zh-TW" altLang="en-US" dirty="0"/>
              <a:t>人臉辨識的問題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看起來就是標準的分類問題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F9C0EF09-688E-428A-B04C-5CF149C0D0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02" y="2493540"/>
            <a:ext cx="6615596" cy="371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134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  <a:cs typeface="Vani" pitchFamily="34" charset="0"/>
            </a:endParaRPr>
          </a:p>
        </p:txBody>
      </p:sp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Vani" pitchFamily="34" charset="0"/>
                <a:sym typeface="Microsoft Sans Serif"/>
              </a:rPr>
              <a:pPr hangingPunct="0"/>
              <a:t>5</a:t>
            </a:fld>
            <a:endParaRPr kern="0" dirty="0">
              <a:latin typeface="微軟正黑體" pitchFamily="34" charset="-120"/>
              <a:ea typeface="微軟正黑體" pitchFamily="34" charset="-120"/>
              <a:cs typeface="Vani" pitchFamily="34" charset="0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  <a:cs typeface="Vani" pitchFamily="34" charset="0"/>
              </a:rPr>
              <a:t>01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  <a:cs typeface="Vani" pitchFamily="34" charset="0"/>
              </a:rPr>
              <a:t>人臉辨識的問題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665514"/>
            <a:ext cx="7706866" cy="597859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Vani" pitchFamily="34" charset="0"/>
                <a:sym typeface="Microsoft Sans Serif"/>
              </a:rPr>
              <a:t>每個種類需要大約一千張照片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Vani" pitchFamily="34" charset="0"/>
              <a:sym typeface="Microsoft Sans Serif"/>
            </a:endParaRPr>
          </a:p>
        </p:txBody>
      </p:sp>
      <p:pic>
        <p:nvPicPr>
          <p:cNvPr id="6" name="內容版面配置區 12">
            <a:extLst>
              <a:ext uri="{FF2B5EF4-FFF2-40B4-BE49-F238E27FC236}">
                <a16:creationId xmlns="" xmlns:a16="http://schemas.microsoft.com/office/drawing/2014/main" id="{6AC4CEF2-E1F7-4BEC-9B77-AEFC3B4AF4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61" y="2496812"/>
            <a:ext cx="8685153" cy="369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7" name="我們用的套件, 大家也習慣稱 tf.Keras。">
            <a:extLst>
              <a:ext uri="{FF2B5EF4-FFF2-40B4-BE49-F238E27FC236}">
                <a16:creationId xmlns="" xmlns:a16="http://schemas.microsoft.com/office/drawing/2014/main" id="{9493964D-F323-4CE5-9E28-D982BAACFF53}"/>
              </a:ext>
            </a:extLst>
          </p:cNvPr>
          <p:cNvSpPr txBox="1"/>
          <p:nvPr/>
        </p:nvSpPr>
        <p:spPr>
          <a:xfrm>
            <a:off x="1232337" y="2749956"/>
            <a:ext cx="3701681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Vani" pitchFamily="34" charset="0"/>
              </a:rPr>
              <a:t>每個人要交一千張照片來訓練這個神經網路！</a:t>
            </a:r>
            <a:endParaRPr lang="en-US" altLang="zh-TW" sz="24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Van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882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6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人臉辨識的問題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加入新人就要重新打造、訓練神經網路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2" name="我們用的套件, 大家也習慣稱 tf.Keras。">
            <a:extLst>
              <a:ext uri="{FF2B5EF4-FFF2-40B4-BE49-F238E27FC236}">
                <a16:creationId xmlns="" xmlns:a16="http://schemas.microsoft.com/office/drawing/2014/main" id="{5EAE8F25-D941-4C58-A25B-8A79DC3E2637}"/>
              </a:ext>
            </a:extLst>
          </p:cNvPr>
          <p:cNvSpPr txBox="1"/>
          <p:nvPr/>
        </p:nvSpPr>
        <p:spPr>
          <a:xfrm>
            <a:off x="860704" y="2582795"/>
            <a:ext cx="5289481" cy="3400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兔子老闆讓每位員工真的交了一千張照片，也訓練出人臉辨識系統。但不久有一位新員工加入。也請他交一千張照片。但原本的輸出是 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4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個數字，現在變成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5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個。也就是說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神經網路要重新打造、重新訓練！</a:t>
            </a:r>
            <a:endParaRPr lang="en-US" altLang="zh-TW" sz="24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="" xmlns:a16="http://schemas.microsoft.com/office/drawing/2014/main" id="{FE85FA8E-E929-461C-9883-E6191F791E09}"/>
              </a:ext>
            </a:extLst>
          </p:cNvPr>
          <p:cNvGrpSpPr/>
          <p:nvPr/>
        </p:nvGrpSpPr>
        <p:grpSpPr>
          <a:xfrm>
            <a:off x="7079819" y="2611871"/>
            <a:ext cx="2430702" cy="3479905"/>
            <a:chOff x="7518731" y="2367018"/>
            <a:chExt cx="2430702" cy="3728071"/>
          </a:xfrm>
        </p:grpSpPr>
        <p:pic>
          <p:nvPicPr>
            <p:cNvPr id="11" name="內容版面配置區 15">
              <a:extLst>
                <a:ext uri="{FF2B5EF4-FFF2-40B4-BE49-F238E27FC236}">
                  <a16:creationId xmlns="" xmlns:a16="http://schemas.microsoft.com/office/drawing/2014/main" id="{73A464C2-774E-46CF-BB3A-616BF185D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731" y="2367018"/>
              <a:ext cx="2430702" cy="37280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  <p:sp>
          <p:nvSpPr>
            <p:cNvPr id="6" name="手繪多邊形: 圖案 5">
              <a:extLst>
                <a:ext uri="{FF2B5EF4-FFF2-40B4-BE49-F238E27FC236}">
                  <a16:creationId xmlns="" xmlns:a16="http://schemas.microsoft.com/office/drawing/2014/main" id="{E87D8EFC-53DF-4840-92DE-7E5A19E10E46}"/>
                </a:ext>
              </a:extLst>
            </p:cNvPr>
            <p:cNvSpPr/>
            <p:nvPr/>
          </p:nvSpPr>
          <p:spPr>
            <a:xfrm>
              <a:off x="9107424" y="4013563"/>
              <a:ext cx="109728" cy="637469"/>
            </a:xfrm>
            <a:custGeom>
              <a:avLst/>
              <a:gdLst>
                <a:gd name="connsiteX0" fmla="*/ 54864 w 109728"/>
                <a:gd name="connsiteY0" fmla="*/ 13024 h 278164"/>
                <a:gd name="connsiteX1" fmla="*/ 27432 w 109728"/>
                <a:gd name="connsiteY1" fmla="*/ 168472 h 278164"/>
                <a:gd name="connsiteX2" fmla="*/ 0 w 109728"/>
                <a:gd name="connsiteY2" fmla="*/ 223336 h 278164"/>
                <a:gd name="connsiteX3" fmla="*/ 18288 w 109728"/>
                <a:gd name="connsiteY3" fmla="*/ 269056 h 278164"/>
                <a:gd name="connsiteX4" fmla="*/ 109728 w 109728"/>
                <a:gd name="connsiteY4" fmla="*/ 232480 h 278164"/>
                <a:gd name="connsiteX5" fmla="*/ 82296 w 109728"/>
                <a:gd name="connsiteY5" fmla="*/ 31312 h 278164"/>
                <a:gd name="connsiteX6" fmla="*/ 54864 w 109728"/>
                <a:gd name="connsiteY6" fmla="*/ 13024 h 27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728" h="278164">
                  <a:moveTo>
                    <a:pt x="54864" y="13024"/>
                  </a:moveTo>
                  <a:cubicBezTo>
                    <a:pt x="45720" y="35884"/>
                    <a:pt x="56618" y="124692"/>
                    <a:pt x="27432" y="168472"/>
                  </a:cubicBezTo>
                  <a:cubicBezTo>
                    <a:pt x="3797" y="203924"/>
                    <a:pt x="12619" y="185478"/>
                    <a:pt x="0" y="223336"/>
                  </a:cubicBezTo>
                  <a:cubicBezTo>
                    <a:pt x="6096" y="238576"/>
                    <a:pt x="3048" y="262960"/>
                    <a:pt x="18288" y="269056"/>
                  </a:cubicBezTo>
                  <a:cubicBezTo>
                    <a:pt x="79119" y="293388"/>
                    <a:pt x="88196" y="264778"/>
                    <a:pt x="109728" y="232480"/>
                  </a:cubicBezTo>
                  <a:cubicBezTo>
                    <a:pt x="100748" y="142679"/>
                    <a:pt x="100955" y="124607"/>
                    <a:pt x="82296" y="31312"/>
                  </a:cubicBezTo>
                  <a:cubicBezTo>
                    <a:pt x="75653" y="-1903"/>
                    <a:pt x="64008" y="-9836"/>
                    <a:pt x="54864" y="13024"/>
                  </a:cubicBezTo>
                  <a:close/>
                </a:path>
              </a:pathLst>
            </a:custGeom>
            <a:solidFill>
              <a:srgbClr val="99DDC6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軟正黑體" pitchFamily="34" charset="-120"/>
                <a:ea typeface="微軟正黑體" pitchFamily="34" charset="-120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="" xmlns:a16="http://schemas.microsoft.com/office/drawing/2014/main" id="{66448CAD-0D5B-4843-9AF7-4E8DEE51FE57}"/>
              </a:ext>
            </a:extLst>
          </p:cNvPr>
          <p:cNvGrpSpPr/>
          <p:nvPr/>
        </p:nvGrpSpPr>
        <p:grpSpPr>
          <a:xfrm>
            <a:off x="9631332" y="2975201"/>
            <a:ext cx="1433983" cy="1335880"/>
            <a:chOff x="4983304" y="4141537"/>
            <a:chExt cx="2647005" cy="3934885"/>
          </a:xfrm>
        </p:grpSpPr>
        <p:sp>
          <p:nvSpPr>
            <p:cNvPr id="15" name="泡泡引言框">
              <a:extLst>
                <a:ext uri="{FF2B5EF4-FFF2-40B4-BE49-F238E27FC236}">
                  <a16:creationId xmlns="" xmlns:a16="http://schemas.microsoft.com/office/drawing/2014/main" id="{58F1BF42-FF9E-4C9C-A01E-8FC832658B20}"/>
                </a:ext>
              </a:extLst>
            </p:cNvPr>
            <p:cNvSpPr/>
            <p:nvPr/>
          </p:nvSpPr>
          <p:spPr>
            <a:xfrm>
              <a:off x="4983304" y="4141537"/>
              <a:ext cx="2647005" cy="3934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90" y="0"/>
                  </a:moveTo>
                  <a:cubicBezTo>
                    <a:pt x="1025" y="0"/>
                    <a:pt x="0" y="1751"/>
                    <a:pt x="0" y="3911"/>
                  </a:cubicBezTo>
                  <a:lnTo>
                    <a:pt x="0" y="13394"/>
                  </a:lnTo>
                  <a:cubicBezTo>
                    <a:pt x="0" y="15554"/>
                    <a:pt x="1025" y="17307"/>
                    <a:pt x="2290" y="17307"/>
                  </a:cubicBezTo>
                  <a:lnTo>
                    <a:pt x="4328" y="17307"/>
                  </a:lnTo>
                  <a:lnTo>
                    <a:pt x="2035" y="21600"/>
                  </a:lnTo>
                  <a:lnTo>
                    <a:pt x="5749" y="17307"/>
                  </a:lnTo>
                  <a:lnTo>
                    <a:pt x="19310" y="17307"/>
                  </a:lnTo>
                  <a:cubicBezTo>
                    <a:pt x="20575" y="17307"/>
                    <a:pt x="21600" y="15554"/>
                    <a:pt x="21600" y="13394"/>
                  </a:cubicBezTo>
                  <a:lnTo>
                    <a:pt x="21600" y="3911"/>
                  </a:lnTo>
                  <a:cubicBezTo>
                    <a:pt x="21600" y="1751"/>
                    <a:pt x="20575" y="0"/>
                    <a:pt x="19310" y="0"/>
                  </a:cubicBezTo>
                  <a:lnTo>
                    <a:pt x="2290" y="0"/>
                  </a:lnTo>
                  <a:close/>
                </a:path>
              </a:pathLst>
            </a:custGeom>
            <a:solidFill>
              <a:srgbClr val="FFFFFF"/>
            </a:solidFill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 defTabSz="584200">
                <a:lnSpc>
                  <a:spcPct val="80000"/>
                </a:lnSpc>
                <a:defRPr sz="46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6" name="第一次正式使用超酷炫 Gradio 套件!">
              <a:extLst>
                <a:ext uri="{FF2B5EF4-FFF2-40B4-BE49-F238E27FC236}">
                  <a16:creationId xmlns="" xmlns:a16="http://schemas.microsoft.com/office/drawing/2014/main" id="{1622A3E3-0728-4573-8249-381C9836E562}"/>
                </a:ext>
              </a:extLst>
            </p:cNvPr>
            <p:cNvSpPr txBox="1"/>
            <p:nvPr/>
          </p:nvSpPr>
          <p:spPr>
            <a:xfrm>
              <a:off x="5132515" y="5030332"/>
              <a:ext cx="2475856" cy="15128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/>
            <a:p>
              <a:r>
                <a:rPr lang="zh-TW" altLang="en-US" sz="2400" b="1" dirty="0">
                  <a:latin typeface="微軟正黑體" pitchFamily="34" charset="-120"/>
                  <a:ea typeface="微軟正黑體" pitchFamily="34" charset="-120"/>
                </a:rPr>
                <a:t>可憐吶</a:t>
              </a:r>
              <a:r>
                <a:rPr lang="en-US" altLang="zh-TW" sz="2400" b="1" dirty="0">
                  <a:latin typeface="微軟正黑體" pitchFamily="34" charset="-120"/>
                  <a:ea typeface="微軟正黑體" pitchFamily="34" charset="-120"/>
                </a:rPr>
                <a:t>…</a:t>
              </a:r>
              <a:endParaRPr sz="24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4910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7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打造個會找人臉特徵的函數，問題就解決了！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神奇訓練找人的特徵代表向量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047F0203-2E83-41B5-8095-2DF91E676E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09" y="2385137"/>
            <a:ext cx="5835257" cy="380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799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="" xmlns:a16="http://schemas.microsoft.com/office/drawing/2014/main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8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/>
              <a:t>03 </a:t>
            </a:r>
            <a:r>
              <a:rPr lang="zh-TW" altLang="en-US" dirty="0"/>
              <a:t>神奇的</a:t>
            </a:r>
            <a:r>
              <a:rPr lang="en-US" altLang="zh-TW" dirty="0" err="1"/>
              <a:t>FaceNet</a:t>
            </a:r>
            <a:r>
              <a:rPr lang="zh-TW" altLang="en-US" dirty="0"/>
              <a:t>想法是什麼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三元組損失（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Triplet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 </a:t>
            </a:r>
            <a:r>
              <a:rPr lang="en-US" altLang="zh-TW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Loss</a:t>
            </a:r>
            <a:r>
              <a:rPr lang="zh-TW" altLang="en-US" sz="2800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）</a:t>
            </a:r>
            <a:endParaRPr sz="2800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1" name="內容版面配置區 24">
            <a:extLst>
              <a:ext uri="{FF2B5EF4-FFF2-40B4-BE49-F238E27FC236}">
                <a16:creationId xmlns="" xmlns:a16="http://schemas.microsoft.com/office/drawing/2014/main" id="{3CA17111-4724-4426-B3B2-5687632875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99" y="2031446"/>
            <a:ext cx="7948125" cy="3934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3" name="矩形: 圓角 2">
            <a:extLst>
              <a:ext uri="{FF2B5EF4-FFF2-40B4-BE49-F238E27FC236}">
                <a16:creationId xmlns="" xmlns:a16="http://schemas.microsoft.com/office/drawing/2014/main" id="{FBC61F2A-705F-4ABE-9EAE-41E26F4EC303}"/>
              </a:ext>
            </a:extLst>
          </p:cNvPr>
          <p:cNvSpPr/>
          <p:nvPr/>
        </p:nvSpPr>
        <p:spPr>
          <a:xfrm>
            <a:off x="1948543" y="3656657"/>
            <a:ext cx="1985103" cy="419973"/>
          </a:xfrm>
          <a:prstGeom prst="roundRect">
            <a:avLst/>
          </a:prstGeom>
          <a:solidFill>
            <a:srgbClr val="99DDC6"/>
          </a:solidFill>
          <a:ln w="38100" cap="flat">
            <a:solidFill>
              <a:srgbClr val="0A6FB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r>
              <a:rPr lang="zh-TW" altLang="en-US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錨點 </a:t>
            </a:r>
            <a:r>
              <a:rPr lang="en-US" altLang="zh-TW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(Anchor)</a:t>
            </a:r>
            <a:endParaRPr lang="zh-TW" altLang="en-US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Helvetica Neue Medium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="" xmlns:a16="http://schemas.microsoft.com/office/drawing/2014/main" id="{3456AAF6-6D99-49D0-B616-792A3DAE11E6}"/>
              </a:ext>
            </a:extLst>
          </p:cNvPr>
          <p:cNvSpPr/>
          <p:nvPr/>
        </p:nvSpPr>
        <p:spPr>
          <a:xfrm>
            <a:off x="6006489" y="5881773"/>
            <a:ext cx="2451711" cy="419973"/>
          </a:xfrm>
          <a:prstGeom prst="roundRect">
            <a:avLst/>
          </a:prstGeom>
          <a:solidFill>
            <a:srgbClr val="99DDC6"/>
          </a:solidFill>
          <a:ln w="38100" cap="flat">
            <a:solidFill>
              <a:srgbClr val="0A6FB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 hangingPunct="0"/>
            <a:r>
              <a:rPr lang="zh-TW" altLang="en-US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負資料 </a:t>
            </a:r>
            <a:r>
              <a:rPr lang="en-US" altLang="zh-TW" b="1" kern="0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(Negative)</a:t>
            </a:r>
            <a:endParaRPr lang="zh-TW" altLang="en-US" b="1" kern="0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Helvetica Neue Medium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633DE7A-58B0-45D7-957F-7180200A38C6}"/>
              </a:ext>
            </a:extLst>
          </p:cNvPr>
          <p:cNvSpPr/>
          <p:nvPr/>
        </p:nvSpPr>
        <p:spPr>
          <a:xfrm>
            <a:off x="4003599" y="3656657"/>
            <a:ext cx="414067" cy="444285"/>
          </a:xfrm>
          <a:prstGeom prst="rect">
            <a:avLst/>
          </a:prstGeom>
          <a:noFill/>
          <a:ln w="38100" cap="flat">
            <a:solidFill>
              <a:srgbClr val="FF8E7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E9159554-1EE8-4EDE-A171-10546B55A201}"/>
              </a:ext>
            </a:extLst>
          </p:cNvPr>
          <p:cNvSpPr/>
          <p:nvPr/>
        </p:nvSpPr>
        <p:spPr>
          <a:xfrm>
            <a:off x="6488316" y="5362274"/>
            <a:ext cx="414067" cy="444285"/>
          </a:xfrm>
          <a:prstGeom prst="rect">
            <a:avLst/>
          </a:prstGeom>
          <a:noFill/>
          <a:ln w="38100" cap="flat">
            <a:solidFill>
              <a:srgbClr val="FF8E7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762644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燈片編號">
            <a:extLst>
              <a:ext uri="{FF2B5EF4-FFF2-40B4-BE49-F238E27FC236}">
                <a16:creationId xmlns="" xmlns:a16="http://schemas.microsoft.com/office/drawing/2014/main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9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="" xmlns:a16="http://schemas.microsoft.com/office/drawing/2014/main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04 </a:t>
            </a:r>
            <a:r>
              <a:rPr lang="en-US" altLang="zh-TW" dirty="0" err="1"/>
              <a:t>FaceNet</a:t>
            </a:r>
            <a:r>
              <a:rPr lang="en-US" altLang="zh-TW" dirty="0"/>
              <a:t> </a:t>
            </a:r>
            <a:r>
              <a:rPr lang="zh-TW" altLang="en-US" dirty="0"/>
              <a:t>的快速實作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="" xmlns:a16="http://schemas.microsoft.com/office/drawing/2014/main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社群開發的「外掛套件」</a:t>
            </a:r>
            <a:r>
              <a:rPr lang="en-US" altLang="zh-TW" sz="28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TensorFlow Addons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1D2C0091-A957-442A-9F0B-5928D9A77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28" y="2974292"/>
            <a:ext cx="10486217" cy="150618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C3A7A6C7-A359-45B8-AC59-2F78898EE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28" y="4953765"/>
            <a:ext cx="10486217" cy="960569"/>
          </a:xfrm>
          <a:prstGeom prst="rect">
            <a:avLst/>
          </a:prstGeom>
        </p:spPr>
      </p:pic>
      <p:sp>
        <p:nvSpPr>
          <p:cNvPr id="11" name="我們用的套件, 大家也習慣稱 tf.Keras。">
            <a:extLst>
              <a:ext uri="{FF2B5EF4-FFF2-40B4-BE49-F238E27FC236}">
                <a16:creationId xmlns="" xmlns:a16="http://schemas.microsoft.com/office/drawing/2014/main" id="{E1A377BC-B5DA-4A91-ADBB-D9ABC0074F20}"/>
              </a:ext>
            </a:extLst>
          </p:cNvPr>
          <p:cNvSpPr txBox="1"/>
          <p:nvPr/>
        </p:nvSpPr>
        <p:spPr>
          <a:xfrm>
            <a:off x="536945" y="4512557"/>
            <a:ext cx="11557084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安裝外掛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TensorFlow Addons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，讀入訓練三位組損失的</a:t>
            </a:r>
            <a:r>
              <a:rPr lang="en-US" altLang="zh-TW" sz="2400" b="1" dirty="0" err="1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TripletSemiHardLoss</a:t>
            </a:r>
            <a:endParaRPr lang="en-US" altLang="zh-TW" sz="24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我們用的套件, 大家也習慣稱 tf.Keras。">
            <a:extLst>
              <a:ext uri="{FF2B5EF4-FFF2-40B4-BE49-F238E27FC236}">
                <a16:creationId xmlns="" xmlns:a16="http://schemas.microsoft.com/office/drawing/2014/main" id="{1C937FF1-6823-4497-8637-01A28457DBED}"/>
              </a:ext>
            </a:extLst>
          </p:cNvPr>
          <p:cNvSpPr txBox="1"/>
          <p:nvPr/>
        </p:nvSpPr>
        <p:spPr>
          <a:xfrm>
            <a:off x="980765" y="2397547"/>
            <a:ext cx="10519396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ctr">
              <a:buClr>
                <a:srgbClr val="FF8E7B"/>
              </a:buClr>
            </a:pP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目標是把每一張圖上的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784 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個數字濃縮成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2 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個數字！</a:t>
            </a:r>
            <a:endParaRPr lang="en-US" altLang="zh-TW" sz="24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40C87FD-C0E7-4BEB-B2E8-C0295513EE73}"/>
              </a:ext>
            </a:extLst>
          </p:cNvPr>
          <p:cNvSpPr/>
          <p:nvPr/>
        </p:nvSpPr>
        <p:spPr>
          <a:xfrm>
            <a:off x="2746333" y="2440339"/>
            <a:ext cx="6984262" cy="432000"/>
          </a:xfrm>
          <a:prstGeom prst="rect">
            <a:avLst/>
          </a:prstGeom>
          <a:noFill/>
          <a:ln w="28575" cap="flat">
            <a:solidFill>
              <a:srgbClr val="99DDC6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420146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2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5476</TotalTime>
  <Words>582</Words>
  <Application>Microsoft Office PowerPoint</Application>
  <PresentationFormat>自訂</PresentationFormat>
  <Paragraphs>64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22_BasicWhite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236</cp:revision>
  <dcterms:created xsi:type="dcterms:W3CDTF">2020-07-01T18:22:10Z</dcterms:created>
  <dcterms:modified xsi:type="dcterms:W3CDTF">2022-10-14T08:04:44Z</dcterms:modified>
</cp:coreProperties>
</file>