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4"/>
  </p:notesMasterIdLst>
  <p:handoutMasterIdLst>
    <p:handoutMasterId r:id="rId45"/>
  </p:handoutMasterIdLst>
  <p:sldIdLst>
    <p:sldId id="298" r:id="rId2"/>
    <p:sldId id="374" r:id="rId3"/>
    <p:sldId id="359" r:id="rId4"/>
    <p:sldId id="364" r:id="rId5"/>
    <p:sldId id="365" r:id="rId6"/>
    <p:sldId id="366" r:id="rId7"/>
    <p:sldId id="367" r:id="rId8"/>
    <p:sldId id="368" r:id="rId9"/>
    <p:sldId id="370" r:id="rId10"/>
    <p:sldId id="371" r:id="rId11"/>
    <p:sldId id="372" r:id="rId12"/>
    <p:sldId id="392" r:id="rId13"/>
    <p:sldId id="375" r:id="rId14"/>
    <p:sldId id="393" r:id="rId15"/>
    <p:sldId id="376" r:id="rId16"/>
    <p:sldId id="377" r:id="rId17"/>
    <p:sldId id="378" r:id="rId18"/>
    <p:sldId id="379" r:id="rId19"/>
    <p:sldId id="380" r:id="rId20"/>
    <p:sldId id="386" r:id="rId21"/>
    <p:sldId id="387" r:id="rId22"/>
    <p:sldId id="388" r:id="rId23"/>
    <p:sldId id="389" r:id="rId24"/>
    <p:sldId id="390" r:id="rId25"/>
    <p:sldId id="391" r:id="rId26"/>
    <p:sldId id="394" r:id="rId27"/>
    <p:sldId id="395" r:id="rId28"/>
    <p:sldId id="396" r:id="rId29"/>
    <p:sldId id="397" r:id="rId30"/>
    <p:sldId id="398" r:id="rId31"/>
    <p:sldId id="404" r:id="rId32"/>
    <p:sldId id="401" r:id="rId33"/>
    <p:sldId id="402" r:id="rId34"/>
    <p:sldId id="403" r:id="rId35"/>
    <p:sldId id="399" r:id="rId36"/>
    <p:sldId id="400" r:id="rId37"/>
    <p:sldId id="405" r:id="rId38"/>
    <p:sldId id="410" r:id="rId39"/>
    <p:sldId id="411" r:id="rId40"/>
    <p:sldId id="409" r:id="rId41"/>
    <p:sldId id="412" r:id="rId42"/>
    <p:sldId id="305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chun tsai" initials="mct" lastIdx="0" clrIdx="0">
    <p:extLst>
      <p:ext uri="{19B8F6BF-5375-455C-9EA6-DF929625EA0E}">
        <p15:presenceInfo xmlns="" xmlns:p15="http://schemas.microsoft.com/office/powerpoint/2012/main" userId="424ef81e0a2bca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498972"/>
    <a:srgbClr val="D0D0D0"/>
    <a:srgbClr val="99DDC6"/>
    <a:srgbClr val="FF8E7B"/>
    <a:srgbClr val="DCDCDC"/>
    <a:srgbClr val="DAE3F3"/>
    <a:srgbClr val="577590"/>
    <a:srgbClr val="FFFBE9"/>
    <a:srgbClr val="90B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365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》III-41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》III-41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自動交易系統：程式實作篇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41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計算最大</a:t>
            </a:r>
            <a:r>
              <a:rPr lang="en-US" altLang="zh-TW" dirty="0"/>
              <a:t>Q </a:t>
            </a:r>
            <a:r>
              <a:rPr lang="zh-TW" altLang="en-US" dirty="0"/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調整後的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EC27A28-BE4E-46F8-B5C0-C2950E68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61" y="2385364"/>
            <a:ext cx="10284077" cy="5389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C50DD772-74D8-460D-8AC6-55320452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6" y="2924269"/>
            <a:ext cx="3300525" cy="30475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0F4DB1E-BF7A-42F5-A13B-72A0A0DF3F6E}"/>
              </a:ext>
            </a:extLst>
          </p:cNvPr>
          <p:cNvSpPr/>
          <p:nvPr/>
        </p:nvSpPr>
        <p:spPr>
          <a:xfrm>
            <a:off x="3288632" y="2924268"/>
            <a:ext cx="1151704" cy="2738595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072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計算最大</a:t>
            </a:r>
            <a:r>
              <a:rPr lang="en-US" altLang="zh-TW" dirty="0"/>
              <a:t>Q </a:t>
            </a:r>
            <a:r>
              <a:rPr lang="zh-TW" altLang="en-US" dirty="0"/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看一下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表中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“argmax”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的分布狀況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37BAAB35-5A69-4A3C-8473-8B69ECC5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22" y="2592929"/>
            <a:ext cx="10274635" cy="6379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396BE0F-C20C-4662-AF35-00A87D03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22" y="3429000"/>
            <a:ext cx="5109078" cy="1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515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171922B-4C75-4715-8E3B-E5C1E835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首先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複習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Q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函數的更新公式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="" xmlns:a16="http://schemas.microsoft.com/office/drawing/2014/main" id="{42BBCC15-E9D9-413E-9F03-69836980F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51" y="2641519"/>
            <a:ext cx="7169773" cy="28560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4ACD2EA-D7CE-4C52-B0D2-40A4702715DC}"/>
              </a:ext>
            </a:extLst>
          </p:cNvPr>
          <p:cNvSpPr/>
          <p:nvPr/>
        </p:nvSpPr>
        <p:spPr>
          <a:xfrm>
            <a:off x="1046746" y="5679495"/>
            <a:ext cx="10240929" cy="479137"/>
          </a:xfrm>
          <a:prstGeom prst="rect">
            <a:avLst/>
          </a:prstGeom>
          <a:solidFill>
            <a:schemeClr val="bg1"/>
          </a:solidFill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第一次正式使用超酷炫 Gradio 套件!">
            <a:extLst>
              <a:ext uri="{FF2B5EF4-FFF2-40B4-BE49-F238E27FC236}">
                <a16:creationId xmlns="" xmlns:a16="http://schemas.microsoft.com/office/drawing/2014/main" id="{07851483-B8AD-4278-A3DF-706FE65FE8EA}"/>
              </a:ext>
            </a:extLst>
          </p:cNvPr>
          <p:cNvSpPr txBox="1"/>
          <p:nvPr/>
        </p:nvSpPr>
        <p:spPr>
          <a:xfrm>
            <a:off x="1077486" y="5696290"/>
            <a:ext cx="10450485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2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γ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</a:rPr>
              <a:t>是我們自己設定的值，表示為折現率，通常會取 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</a:rPr>
              <a:t>0 ~1 </a:t>
            </a:r>
            <a:r>
              <a:rPr lang="zh-TW" altLang="en-US" sz="2200" b="1" kern="0" dirty="0">
                <a:latin typeface="微軟正黑體" pitchFamily="34" charset="-120"/>
                <a:ea typeface="微軟正黑體" pitchFamily="34" charset="-120"/>
              </a:rPr>
              <a:t>之間，這邊我們設定為</a:t>
            </a:r>
            <a:r>
              <a:rPr lang="en-US" altLang="zh-TW" sz="2200" b="1" kern="0" dirty="0">
                <a:latin typeface="微軟正黑體" pitchFamily="34" charset="-120"/>
                <a:ea typeface="微軟正黑體" pitchFamily="34" charset="-120"/>
              </a:rPr>
              <a:t>0.2</a:t>
            </a:r>
            <a:endParaRPr lang="zh-TW" altLang="en-US" sz="2200" b="1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1764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檢查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表更新狀況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20C79F64-36A5-4251-95C6-9C7007490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38926" r="1422" b="11532"/>
          <a:stretch/>
        </p:blipFill>
        <p:spPr>
          <a:xfrm>
            <a:off x="1088268" y="2661418"/>
            <a:ext cx="10067412" cy="596911"/>
          </a:xfrm>
          <a:prstGeom prst="rect">
            <a:avLst/>
          </a:prstGeom>
          <a:ln>
            <a:solidFill>
              <a:srgbClr val="DCDCDC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26F8C07-00A0-45D0-8873-D0B29295F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4" b="47484"/>
          <a:stretch/>
        </p:blipFill>
        <p:spPr>
          <a:xfrm>
            <a:off x="1008947" y="3328020"/>
            <a:ext cx="5993975" cy="24257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A20047C8-6A9C-4608-BA9E-D201E0BE5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086" b="-616"/>
          <a:stretch/>
        </p:blipFill>
        <p:spPr>
          <a:xfrm>
            <a:off x="1112784" y="5684109"/>
            <a:ext cx="5734345" cy="2594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8BC6C39-8911-4627-BBDB-386CC7B8883F}"/>
              </a:ext>
            </a:extLst>
          </p:cNvPr>
          <p:cNvSpPr/>
          <p:nvPr/>
        </p:nvSpPr>
        <p:spPr>
          <a:xfrm>
            <a:off x="4989095" y="2661418"/>
            <a:ext cx="1106905" cy="290329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B1AA171C-9836-4F63-B8BA-81244579F48E}"/>
              </a:ext>
            </a:extLst>
          </p:cNvPr>
          <p:cNvGrpSpPr/>
          <p:nvPr/>
        </p:nvGrpSpPr>
        <p:grpSpPr>
          <a:xfrm>
            <a:off x="7410809" y="3513527"/>
            <a:ext cx="3475902" cy="885157"/>
            <a:chOff x="3721125" y="3855401"/>
            <a:chExt cx="2058414" cy="226727"/>
          </a:xfrm>
        </p:grpSpPr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D53E6085-2378-412E-82CA-E350D54F27EE}"/>
                </a:ext>
              </a:extLst>
            </p:cNvPr>
            <p:cNvSpPr/>
            <p:nvPr/>
          </p:nvSpPr>
          <p:spPr>
            <a:xfrm rot="17264489">
              <a:off x="3958335" y="3654364"/>
              <a:ext cx="115747" cy="59016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8979DC41-0488-4D97-BD0C-97ACFD014085}"/>
                </a:ext>
              </a:extLst>
            </p:cNvPr>
            <p:cNvSpPr/>
            <p:nvPr/>
          </p:nvSpPr>
          <p:spPr>
            <a:xfrm>
              <a:off x="4096106" y="3855401"/>
              <a:ext cx="1683433" cy="22672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copy()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跟之前的舊表格做區分。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376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檢查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表更新狀況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A07D5F05-F0BA-4326-846A-A9FE99EAEF95}"/>
              </a:ext>
            </a:extLst>
          </p:cNvPr>
          <p:cNvGrpSpPr/>
          <p:nvPr/>
        </p:nvGrpSpPr>
        <p:grpSpPr>
          <a:xfrm>
            <a:off x="978466" y="2380168"/>
            <a:ext cx="10235067" cy="1048832"/>
            <a:chOff x="994407" y="2640514"/>
            <a:chExt cx="10235067" cy="1048832"/>
          </a:xfrm>
        </p:grpSpPr>
        <p:pic>
          <p:nvPicPr>
            <p:cNvPr id="5" name="圖片 4">
              <a:extLst>
                <a:ext uri="{FF2B5EF4-FFF2-40B4-BE49-F238E27FC236}">
                  <a16:creationId xmlns="" xmlns:a16="http://schemas.microsoft.com/office/drawing/2014/main" id="{7FE3E019-3104-4425-BB1D-56527E22F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510"/>
            <a:stretch/>
          </p:blipFill>
          <p:spPr>
            <a:xfrm>
              <a:off x="994407" y="2640514"/>
              <a:ext cx="10235067" cy="78025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5948CB7E-BBF9-434F-B6C2-857BA20AD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" t="33895" b="8059"/>
            <a:stretch/>
          </p:blipFill>
          <p:spPr>
            <a:xfrm>
              <a:off x="1010220" y="3409855"/>
              <a:ext cx="10210836" cy="279491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9C58C1D4-45C9-435E-A24F-712350BDA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79" y="3477829"/>
            <a:ext cx="4212988" cy="2424808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3364E200-5958-48A5-9A4D-2F5D2EA1737A}"/>
              </a:ext>
            </a:extLst>
          </p:cNvPr>
          <p:cNvGrpSpPr/>
          <p:nvPr/>
        </p:nvGrpSpPr>
        <p:grpSpPr>
          <a:xfrm>
            <a:off x="6823668" y="3664974"/>
            <a:ext cx="3475902" cy="885157"/>
            <a:chOff x="3721125" y="3855401"/>
            <a:chExt cx="2058414" cy="226727"/>
          </a:xfrm>
        </p:grpSpPr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4D7B9750-B0D5-4F98-9C9A-D307F0AA903B}"/>
                </a:ext>
              </a:extLst>
            </p:cNvPr>
            <p:cNvSpPr/>
            <p:nvPr/>
          </p:nvSpPr>
          <p:spPr>
            <a:xfrm rot="17264489">
              <a:off x="3958335" y="3654364"/>
              <a:ext cx="115747" cy="59016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="" xmlns:a16="http://schemas.microsoft.com/office/drawing/2014/main" id="{6372A163-EB98-443D-BF36-2944F30D3594}"/>
                </a:ext>
              </a:extLst>
            </p:cNvPr>
            <p:cNvSpPr/>
            <p:nvPr/>
          </p:nvSpPr>
          <p:spPr>
            <a:xfrm>
              <a:off x="4096106" y="3855401"/>
              <a:ext cx="1683433" cy="22672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設定折現率為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F502E50-D854-4171-A56B-82190781EF70}"/>
              </a:ext>
            </a:extLst>
          </p:cNvPr>
          <p:cNvSpPr/>
          <p:nvPr/>
        </p:nvSpPr>
        <p:spPr>
          <a:xfrm>
            <a:off x="994279" y="2455259"/>
            <a:ext cx="1912550" cy="279491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2041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透過 </a:t>
            </a:r>
            <a:r>
              <a:rPr lang="el-GR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ε −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Greedy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Policy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來調整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3F36ED23-E698-4ADC-B1DF-9E919D3C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64" y="3499533"/>
            <a:ext cx="10421548" cy="2372318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749DE50B-5D1E-4ABA-ADAD-905B5D8B4EDE}"/>
              </a:ext>
            </a:extLst>
          </p:cNvPr>
          <p:cNvSpPr txBox="1"/>
          <p:nvPr/>
        </p:nvSpPr>
        <p:spPr>
          <a:xfrm>
            <a:off x="327376" y="2431934"/>
            <a:ext cx="110508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如果隨機機率</a:t>
            </a:r>
            <a:r>
              <a:rPr lang="en-US" altLang="zh-TW" sz="20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action_p</a:t>
            </a: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＜</a:t>
            </a:r>
            <a:r>
              <a:rPr lang="en-US" altLang="zh-TW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0.85</a:t>
            </a: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，動作隨機亂選更新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；如果</a:t>
            </a:r>
            <a:r>
              <a:rPr lang="en-US" altLang="zh-TW" sz="20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action_p</a:t>
            </a:r>
            <a:r>
              <a:rPr lang="en-US" altLang="zh-TW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0.85</a:t>
            </a: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，動作由模型決定更新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。並且要把新的一組動作計算報酬為多少。等到模型漸漸可靠後，可以把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epsilon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下降，由模型決定更多交易動作。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BF3D1449-A225-4392-9FE5-86656E776016}"/>
              </a:ext>
            </a:extLst>
          </p:cNvPr>
          <p:cNvGrpSpPr/>
          <p:nvPr/>
        </p:nvGrpSpPr>
        <p:grpSpPr>
          <a:xfrm>
            <a:off x="7372309" y="3906422"/>
            <a:ext cx="3744871" cy="885157"/>
            <a:chOff x="3721125" y="3855401"/>
            <a:chExt cx="2217696" cy="226727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BF69185C-60F1-4C2B-A1B7-1E23564CDEB9}"/>
                </a:ext>
              </a:extLst>
            </p:cNvPr>
            <p:cNvSpPr/>
            <p:nvPr/>
          </p:nvSpPr>
          <p:spPr>
            <a:xfrm rot="17264489">
              <a:off x="3958335" y="3654364"/>
              <a:ext cx="115747" cy="59016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6E6BF289-99A6-4BD5-9733-58DFC7D4A757}"/>
                </a:ext>
              </a:extLst>
            </p:cNvPr>
            <p:cNvSpPr/>
            <p:nvPr/>
          </p:nvSpPr>
          <p:spPr>
            <a:xfrm>
              <a:off x="4096106" y="3855401"/>
              <a:ext cx="1842715" cy="22672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ε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的起始機率為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0.85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098ECAF-AF08-4709-A8AB-9534E21E01C1}"/>
              </a:ext>
            </a:extLst>
          </p:cNvPr>
          <p:cNvSpPr/>
          <p:nvPr/>
        </p:nvSpPr>
        <p:spPr>
          <a:xfrm>
            <a:off x="1065195" y="3854922"/>
            <a:ext cx="1404000" cy="180000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36669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檢查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表更新狀況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E906DF5B-5654-4F5C-A09A-0165B3FF4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" t="47542" r="374" b="15537"/>
          <a:stretch/>
        </p:blipFill>
        <p:spPr>
          <a:xfrm>
            <a:off x="1062290" y="2442713"/>
            <a:ext cx="10073796" cy="235211"/>
          </a:xfrm>
          <a:prstGeom prst="rect">
            <a:avLst/>
          </a:prstGeom>
          <a:ln>
            <a:solidFill>
              <a:srgbClr val="DCDCDC"/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6A223B3-AFF4-4B1C-A238-71E6898F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91" y="2721468"/>
            <a:ext cx="5490910" cy="32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21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更新後繼續訓練模型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3E6C008D-A91C-4887-A9D0-A4AF82E77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" t="6490" r="21430" b="6118"/>
          <a:stretch/>
        </p:blipFill>
        <p:spPr>
          <a:xfrm>
            <a:off x="1054976" y="3767959"/>
            <a:ext cx="10082048" cy="1452744"/>
          </a:xfrm>
          <a:prstGeom prst="rect">
            <a:avLst/>
          </a:prstGeom>
          <a:ln>
            <a:solidFill>
              <a:srgbClr val="DCDCDC"/>
            </a:solidFill>
          </a:ln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EC13490C-29FA-4838-B793-16B69BEB1A29}"/>
              </a:ext>
            </a:extLst>
          </p:cNvPr>
          <p:cNvSpPr txBox="1"/>
          <p:nvPr/>
        </p:nvSpPr>
        <p:spPr>
          <a:xfrm>
            <a:off x="327376" y="2385769"/>
            <a:ext cx="11050836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狀態沒有變，加上上面更新過後的動作。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值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使用我們更新動作後所對應的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值。方式與第一次訓練相同，先把動作更換成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one-hot encoding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，接著與狀態合併一起！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0835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Hugging face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上的寶藏模型們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CEF7B59-4355-412F-899A-1C4FAA220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" t="39532" r="14068" b="8200"/>
          <a:stretch/>
        </p:blipFill>
        <p:spPr>
          <a:xfrm>
            <a:off x="687331" y="4669537"/>
            <a:ext cx="10400054" cy="617288"/>
          </a:xfrm>
          <a:prstGeom prst="rect">
            <a:avLst/>
          </a:prstGeom>
          <a:ln>
            <a:solidFill>
              <a:srgbClr val="DCDCDC"/>
            </a:solidFill>
          </a:ln>
        </p:spPr>
      </p:pic>
      <p:grpSp>
        <p:nvGrpSpPr>
          <p:cNvPr id="4" name="群組 3">
            <a:extLst>
              <a:ext uri="{FF2B5EF4-FFF2-40B4-BE49-F238E27FC236}">
                <a16:creationId xmlns="" xmlns:a16="http://schemas.microsoft.com/office/drawing/2014/main" id="{A9C074C1-A462-45D9-BE98-1293B6950E4B}"/>
              </a:ext>
            </a:extLst>
          </p:cNvPr>
          <p:cNvGrpSpPr/>
          <p:nvPr/>
        </p:nvGrpSpPr>
        <p:grpSpPr>
          <a:xfrm>
            <a:off x="719050" y="2902264"/>
            <a:ext cx="10519395" cy="882649"/>
            <a:chOff x="2139746" y="3082906"/>
            <a:chExt cx="7912507" cy="506204"/>
          </a:xfrm>
        </p:grpSpPr>
        <p:pic>
          <p:nvPicPr>
            <p:cNvPr id="2" name="圖片 1">
              <a:extLst>
                <a:ext uri="{FF2B5EF4-FFF2-40B4-BE49-F238E27FC236}">
                  <a16:creationId xmlns="" xmlns:a16="http://schemas.microsoft.com/office/drawing/2014/main" id="{DAEB9D1C-D0F2-4A9B-91D5-1554CD9C8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0831"/>
            <a:stretch/>
          </p:blipFill>
          <p:spPr>
            <a:xfrm>
              <a:off x="2139746" y="3082906"/>
              <a:ext cx="7912507" cy="27112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="" xmlns:a16="http://schemas.microsoft.com/office/drawing/2014/main" id="{3C6522E9-CADF-415A-BB7E-DF13A1644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009" b="5031"/>
            <a:stretch/>
          </p:blipFill>
          <p:spPr>
            <a:xfrm>
              <a:off x="2139746" y="3354033"/>
              <a:ext cx="7912507" cy="235077"/>
            </a:xfrm>
            <a:prstGeom prst="rect">
              <a:avLst/>
            </a:prstGeom>
          </p:spPr>
        </p:pic>
      </p:grp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9A49E7C1-CB4B-4F66-83F2-11384D6F61A0}"/>
              </a:ext>
            </a:extLst>
          </p:cNvPr>
          <p:cNvSpPr txBox="1"/>
          <p:nvPr/>
        </p:nvSpPr>
        <p:spPr>
          <a:xfrm>
            <a:off x="687332" y="2352293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更新的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y_train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是新的一批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值，跟之前一樣要拉平資料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8A6E37A9-C338-4F42-8A42-6EC4095FDFBF}"/>
              </a:ext>
            </a:extLst>
          </p:cNvPr>
          <p:cNvSpPr txBox="1"/>
          <p:nvPr/>
        </p:nvSpPr>
        <p:spPr>
          <a:xfrm>
            <a:off x="687331" y="4196952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資料格式從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float 64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修改成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float 32</a:t>
            </a:r>
          </a:p>
        </p:txBody>
      </p:sp>
    </p:spTree>
    <p:extLst>
      <p:ext uri="{BB962C8B-B14F-4D97-AF65-F5344CB8AC3E}">
        <p14:creationId xmlns:p14="http://schemas.microsoft.com/office/powerpoint/2010/main" val="38742800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r>
              <a:rPr lang="zh-TW" altLang="en-US" dirty="0"/>
              <a:t> 更新</a:t>
            </a:r>
            <a:r>
              <a:rPr lang="en-US" altLang="zh-TW" dirty="0"/>
              <a:t>Q </a:t>
            </a:r>
            <a:r>
              <a:rPr lang="zh-TW" altLang="en-US" dirty="0"/>
              <a:t>表</a:t>
            </a:r>
            <a:r>
              <a:rPr lang="en-US" altLang="zh-TW" dirty="0"/>
              <a:t>Q </a:t>
            </a:r>
            <a:r>
              <a:rPr lang="zh-TW" altLang="en-US" dirty="0"/>
              <a:t>值、新的訓練資料，再訓練模型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函數更新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50928AC9-8933-484C-8D97-6E5697BD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46" y="2411525"/>
            <a:ext cx="10168459" cy="6838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41728CB2-DE7F-41C9-8F0F-0FF4603F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94" y="3107908"/>
            <a:ext cx="5118247" cy="24790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1CA8FDCE-D256-4695-B084-283072B37D78}"/>
              </a:ext>
            </a:extLst>
          </p:cNvPr>
          <p:cNvSpPr txBox="1"/>
          <p:nvPr/>
        </p:nvSpPr>
        <p:spPr>
          <a:xfrm>
            <a:off x="1372613" y="5648975"/>
            <a:ext cx="1085938" cy="6838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icrosoft Sans Serif"/>
              </a:rPr>
              <a:t>…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icrosoft Sans Serif"/>
            </a:endParaRPr>
          </a:p>
        </p:txBody>
      </p:sp>
      <p:sp>
        <p:nvSpPr>
          <p:cNvPr id="14" name="我們用的套件, 大家也習慣稱 tf.Keras。">
            <a:extLst>
              <a:ext uri="{FF2B5EF4-FFF2-40B4-BE49-F238E27FC236}">
                <a16:creationId xmlns="" xmlns:a16="http://schemas.microsoft.com/office/drawing/2014/main" id="{932B0F35-0137-4F8C-B078-6151B4662360}"/>
              </a:ext>
            </a:extLst>
          </p:cNvPr>
          <p:cNvSpPr txBox="1"/>
          <p:nvPr/>
        </p:nvSpPr>
        <p:spPr>
          <a:xfrm>
            <a:off x="6638480" y="3428924"/>
            <a:ext cx="5232464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想多訓練，可以讓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data_train_update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重複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41.3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節的步驟。後續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函數更新，可以把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epsilon 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下降，由模型決定更多交易動作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。等到模型訓練差不多後，可以來實際測試看看了！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9808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進行最終冒險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45E4721-BC23-41FA-B862-CDA5EB6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" name="內容版面配置區 4">
            <a:extLst>
              <a:ext uri="{FF2B5EF4-FFF2-40B4-BE49-F238E27FC236}">
                <a16:creationId xmlns="" xmlns:a16="http://schemas.microsoft.com/office/drawing/2014/main" id="{012D7309-3128-42A2-A22B-34B6810B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75" y="2028275"/>
            <a:ext cx="2603230" cy="39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="" xmlns:a16="http://schemas.microsoft.com/office/drawing/2014/main" id="{E789205F-A9CE-42C2-8611-1AE448FAB362}"/>
              </a:ext>
            </a:extLst>
          </p:cNvPr>
          <p:cNvGrpSpPr/>
          <p:nvPr/>
        </p:nvGrpSpPr>
        <p:grpSpPr>
          <a:xfrm flipH="1">
            <a:off x="3243532" y="2442491"/>
            <a:ext cx="3142519" cy="1973018"/>
            <a:chOff x="4983304" y="4141537"/>
            <a:chExt cx="2647005" cy="3934885"/>
          </a:xfrm>
        </p:grpSpPr>
        <p:sp>
          <p:nvSpPr>
            <p:cNvPr id="16" name="泡泡引言框">
              <a:extLst>
                <a:ext uri="{FF2B5EF4-FFF2-40B4-BE49-F238E27FC236}">
                  <a16:creationId xmlns="" xmlns:a16="http://schemas.microsoft.com/office/drawing/2014/main" id="{E151B9A5-6993-4A3E-8DCF-AA5D1514202D}"/>
                </a:ext>
              </a:extLst>
            </p:cNvPr>
            <p:cNvSpPr/>
            <p:nvPr/>
          </p:nvSpPr>
          <p:spPr>
            <a:xfrm>
              <a:off x="4983304" y="4141537"/>
              <a:ext cx="2647005" cy="39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第一次正式使用超酷炫 Gradio 套件!">
              <a:extLst>
                <a:ext uri="{FF2B5EF4-FFF2-40B4-BE49-F238E27FC236}">
                  <a16:creationId xmlns="" xmlns:a16="http://schemas.microsoft.com/office/drawing/2014/main" id="{D2F44045-7994-40F9-BB33-BB7010A598AA}"/>
                </a:ext>
              </a:extLst>
            </p:cNvPr>
            <p:cNvSpPr txBox="1"/>
            <p:nvPr/>
          </p:nvSpPr>
          <p:spPr>
            <a:xfrm>
              <a:off x="5065463" y="4751550"/>
              <a:ext cx="2475855" cy="20064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就讓我們完成自動交易系統吧</a:t>
              </a:r>
              <a:r>
                <a:rPr lang="en-US" altLang="zh-TW" sz="28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966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使用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2021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整年度來讓模型自己選擇動作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0DB84B17-3D93-4336-B6C2-49578E9C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75" y="2858186"/>
            <a:ext cx="10214450" cy="6235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5EA3A913-39F5-44F7-BEFB-07127F76D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6"/>
          <a:stretch/>
        </p:blipFill>
        <p:spPr>
          <a:xfrm>
            <a:off x="1010464" y="3626402"/>
            <a:ext cx="4123010" cy="2312186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B9B850D7-A610-4F0A-BE8C-93637D15AAE1}"/>
              </a:ext>
            </a:extLst>
          </p:cNvPr>
          <p:cNvSpPr txBox="1"/>
          <p:nvPr/>
        </p:nvSpPr>
        <p:spPr>
          <a:xfrm>
            <a:off x="687331" y="2368154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測試資料狀態為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2021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年起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天交易日到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29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日，是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data_test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2710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筆資料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8004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修改資料型態，讓模型可以測試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C83A7EF-D425-41EA-9F4F-75BACE5F4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20036" r="965" b="3896"/>
          <a:stretch/>
        </p:blipFill>
        <p:spPr>
          <a:xfrm>
            <a:off x="1248772" y="2837969"/>
            <a:ext cx="10081648" cy="1301857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2D1E1D3F-6BA7-41FD-A3AB-33F7F24B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49" y="5128572"/>
            <a:ext cx="10170898" cy="753099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5FA8D3FC-1917-452D-8BD2-8BF69A193DF6}"/>
              </a:ext>
            </a:extLst>
          </p:cNvPr>
          <p:cNvSpPr txBox="1"/>
          <p:nvPr/>
        </p:nvSpPr>
        <p:spPr>
          <a:xfrm>
            <a:off x="687331" y="2368154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state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next_state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每一個欄位維度拉平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2DCCC559-470F-44CD-82EC-D90BAEC502C7}"/>
              </a:ext>
            </a:extLst>
          </p:cNvPr>
          <p:cNvSpPr txBox="1"/>
          <p:nvPr/>
        </p:nvSpPr>
        <p:spPr>
          <a:xfrm>
            <a:off x="811024" y="4705658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把當期狀態的價格除以前一期狀態最後一日的收盤價做正規化處理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19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修改資料型態，讓模型可以測試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A6F1EE9-E8DA-418C-8F9D-5E02AF65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3" y="2759417"/>
            <a:ext cx="10221454" cy="15188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68E9BF7-6AFC-4303-9154-9EA43FEB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5" y="4326393"/>
            <a:ext cx="3811316" cy="1525427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3BDC39B0-B065-451A-AA66-2B31EE873C02}"/>
              </a:ext>
            </a:extLst>
          </p:cNvPr>
          <p:cNvSpPr txBox="1"/>
          <p:nvPr/>
        </p:nvSpPr>
        <p:spPr>
          <a:xfrm>
            <a:off x="687331" y="2368154"/>
            <a:ext cx="1051939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將資料做正規化處理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D6BC993D-619B-4267-9030-18BA20DA3FF7}"/>
              </a:ext>
            </a:extLst>
          </p:cNvPr>
          <p:cNvGrpSpPr/>
          <p:nvPr/>
        </p:nvGrpSpPr>
        <p:grpSpPr>
          <a:xfrm flipH="1">
            <a:off x="6391981" y="3183729"/>
            <a:ext cx="2518610" cy="1756107"/>
            <a:chOff x="5040499" y="4260213"/>
            <a:chExt cx="2647005" cy="3934886"/>
          </a:xfrm>
        </p:grpSpPr>
        <p:sp>
          <p:nvSpPr>
            <p:cNvPr id="15" name="泡泡引言框">
              <a:extLst>
                <a:ext uri="{FF2B5EF4-FFF2-40B4-BE49-F238E27FC236}">
                  <a16:creationId xmlns="" xmlns:a16="http://schemas.microsoft.com/office/drawing/2014/main" id="{66D9BA24-3F19-4A3F-B8E2-50AFB9574597}"/>
                </a:ext>
              </a:extLst>
            </p:cNvPr>
            <p:cNvSpPr/>
            <p:nvPr/>
          </p:nvSpPr>
          <p:spPr>
            <a:xfrm>
              <a:off x="5040499" y="4260213"/>
              <a:ext cx="2647005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第一次正式使用超酷炫 Gradio 套件!">
              <a:extLst>
                <a:ext uri="{FF2B5EF4-FFF2-40B4-BE49-F238E27FC236}">
                  <a16:creationId xmlns="" xmlns:a16="http://schemas.microsoft.com/office/drawing/2014/main" id="{8B0A5565-E8DC-4676-99BE-F35C896E4CC3}"/>
                </a:ext>
              </a:extLst>
            </p:cNvPr>
            <p:cNvSpPr txBox="1"/>
            <p:nvPr/>
          </p:nvSpPr>
          <p:spPr>
            <a:xfrm>
              <a:off x="5132514" y="4797557"/>
              <a:ext cx="2475855" cy="19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其實就跟之前處理訓練資料一樣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="" xmlns:a16="http://schemas.microsoft.com/office/drawing/2014/main" id="{1EF22AEE-0A89-4D05-B94D-ECBCB21C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39" y="3682211"/>
            <a:ext cx="2076526" cy="23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968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讓模型以測試資料的當期狀態來判斷交易動作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3EADB38-A3D0-488A-A760-5D5608594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t="11938" r="804" b="6127"/>
          <a:stretch/>
        </p:blipFill>
        <p:spPr>
          <a:xfrm>
            <a:off x="1061586" y="3116643"/>
            <a:ext cx="9798919" cy="1420258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C08A2DD7-2086-4A2C-B22D-6E988D66A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" t="9806" r="1177" b="5070"/>
          <a:stretch/>
        </p:blipFill>
        <p:spPr>
          <a:xfrm>
            <a:off x="1069975" y="4627548"/>
            <a:ext cx="9798919" cy="1274776"/>
          </a:xfrm>
          <a:prstGeom prst="rect">
            <a:avLst/>
          </a:prstGeom>
          <a:ln>
            <a:solidFill>
              <a:srgbClr val="D0D0D0"/>
            </a:solidFill>
          </a:ln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96F94C7E-9CA3-4E7A-9910-58F253E4868C}"/>
              </a:ext>
            </a:extLst>
          </p:cNvPr>
          <p:cNvSpPr txBox="1"/>
          <p:nvPr/>
        </p:nvSpPr>
        <p:spPr>
          <a:xfrm>
            <a:off x="720556" y="2295264"/>
            <a:ext cx="10698649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先把所有測試狀態，都搭配所有動作，丟入給模型去計算出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值，全部交易動作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值最大，則決定出所有交易動作中，要選擇的交易動作為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a1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a2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a3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其中哪一個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39BEBA74-FE92-4657-A034-A7896FC5D426}"/>
              </a:ext>
            </a:extLst>
          </p:cNvPr>
          <p:cNvGrpSpPr/>
          <p:nvPr/>
        </p:nvGrpSpPr>
        <p:grpSpPr>
          <a:xfrm>
            <a:off x="7372310" y="3906422"/>
            <a:ext cx="3488196" cy="885157"/>
            <a:chOff x="3721125" y="3855401"/>
            <a:chExt cx="2065694" cy="226727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43970E3E-8B57-4E18-BB1E-51286FA9B1CE}"/>
                </a:ext>
              </a:extLst>
            </p:cNvPr>
            <p:cNvSpPr/>
            <p:nvPr/>
          </p:nvSpPr>
          <p:spPr>
            <a:xfrm rot="17264489">
              <a:off x="3958335" y="3654364"/>
              <a:ext cx="115747" cy="59016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93A983F3-3274-4907-BEDF-503235299FA0}"/>
                </a:ext>
              </a:extLst>
            </p:cNvPr>
            <p:cNvSpPr/>
            <p:nvPr/>
          </p:nvSpPr>
          <p:spPr>
            <a:xfrm>
              <a:off x="4096106" y="3855401"/>
              <a:ext cx="1690713" cy="22672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隨機動作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，每個人的模型皆不同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4437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測試每個動作的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16522CA4-A6A6-47FE-A1D5-BEF0ABD9D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1061601" y="3069539"/>
            <a:ext cx="10141823" cy="2703819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61A9CBDF-F547-4940-B372-631FC09605C9}"/>
              </a:ext>
            </a:extLst>
          </p:cNvPr>
          <p:cNvSpPr txBox="1"/>
          <p:nvPr/>
        </p:nvSpPr>
        <p:spPr>
          <a:xfrm>
            <a:off x="720556" y="2295264"/>
            <a:ext cx="10698649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test_table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來看測試的每個動作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值，動作中最大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值，以及最大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值表示的交易動作，也是我們實際要執行的交易動作。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25329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查看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test_table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的長相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5262501F-83AE-4B41-87B3-994DB1F8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34" y="2403139"/>
            <a:ext cx="10151515" cy="4783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C3CEF6B-1748-4C2F-83D6-5DBFC96D3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8"/>
          <a:stretch/>
        </p:blipFill>
        <p:spPr>
          <a:xfrm>
            <a:off x="950141" y="2868608"/>
            <a:ext cx="3272994" cy="3078471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EFD9A901-BC31-49B3-833D-A430C07A5C9C}"/>
              </a:ext>
            </a:extLst>
          </p:cNvPr>
          <p:cNvSpPr txBox="1"/>
          <p:nvPr/>
        </p:nvSpPr>
        <p:spPr>
          <a:xfrm>
            <a:off x="4719138" y="3697827"/>
            <a:ext cx="6194063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讓模型去選擇的動作中，主要是持有股票、少數買入股票跟賣出股票。持有股票主要集中於一開始跟最後的部分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7289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建立表格來更清楚知道模型決定的動作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FBF663E-774A-45F7-AB4D-D1B00AE6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" t="8894" r="21695" b="10115"/>
          <a:stretch/>
        </p:blipFill>
        <p:spPr>
          <a:xfrm>
            <a:off x="1094704" y="3548060"/>
            <a:ext cx="10084573" cy="1368670"/>
          </a:xfrm>
          <a:prstGeom prst="rect">
            <a:avLst/>
          </a:prstGeom>
          <a:ln>
            <a:solidFill>
              <a:srgbClr val="D0D0D0"/>
            </a:solidFill>
          </a:ln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17589887-6648-4AA4-9678-9E5FC37FA520}"/>
              </a:ext>
            </a:extLst>
          </p:cNvPr>
          <p:cNvSpPr txBox="1"/>
          <p:nvPr/>
        </p:nvSpPr>
        <p:spPr>
          <a:xfrm>
            <a:off x="720557" y="2887328"/>
            <a:ext cx="1069864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跟一開始的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表相似，建立個測試用的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表，名稱取名為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q_table_test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4979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執行交易動作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1A2B3D32-70CD-48C1-A713-6FABEBB5D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 t="50000" r="857" b="12114"/>
          <a:stretch/>
        </p:blipFill>
        <p:spPr>
          <a:xfrm>
            <a:off x="1052019" y="2348391"/>
            <a:ext cx="10081202" cy="259986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1499D45-4473-412E-825E-5B22FAC44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5"/>
          <a:stretch/>
        </p:blipFill>
        <p:spPr>
          <a:xfrm>
            <a:off x="1058779" y="2651507"/>
            <a:ext cx="3858278" cy="3277496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09AFEA89-9C30-4D9C-BD2B-E8D27DB8B6C7}"/>
              </a:ext>
            </a:extLst>
          </p:cNvPr>
          <p:cNvSpPr txBox="1"/>
          <p:nvPr/>
        </p:nvSpPr>
        <p:spPr>
          <a:xfrm>
            <a:off x="6262776" y="2878649"/>
            <a:ext cx="4373594" cy="251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此次模型大部分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argmax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的交易動作為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，表示為買股票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從表格中，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state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是我們交易當日的前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天價格資訊，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action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是當天的交易動作，依據交易邏輯計算後，報酬的部分存放在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reward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欄位。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4BC24DD-39B8-4840-B106-C9EFDFEE8A06}"/>
              </a:ext>
            </a:extLst>
          </p:cNvPr>
          <p:cNvSpPr/>
          <p:nvPr/>
        </p:nvSpPr>
        <p:spPr>
          <a:xfrm>
            <a:off x="2908505" y="2623930"/>
            <a:ext cx="345254" cy="144000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F0C4A3C-8528-4FB6-83B6-AF3C7867AB11}"/>
              </a:ext>
            </a:extLst>
          </p:cNvPr>
          <p:cNvSpPr/>
          <p:nvPr/>
        </p:nvSpPr>
        <p:spPr>
          <a:xfrm>
            <a:off x="3326646" y="2623930"/>
            <a:ext cx="368618" cy="144000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784130A-E026-4C16-8020-DFB2FFD905C5}"/>
              </a:ext>
            </a:extLst>
          </p:cNvPr>
          <p:cNvSpPr/>
          <p:nvPr/>
        </p:nvSpPr>
        <p:spPr>
          <a:xfrm>
            <a:off x="3880795" y="2622739"/>
            <a:ext cx="423371" cy="144000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658835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04</a:t>
            </a:r>
            <a:r>
              <a:rPr lang="zh-TW" altLang="en-US" dirty="0"/>
              <a:t> 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把測試的結果存下來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8D327835-93CD-4A36-BAB5-A342E7AA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46" y="3038030"/>
            <a:ext cx="10077654" cy="6874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9E4FCAA-6B29-4005-8B09-94E475D1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3" y="3807500"/>
            <a:ext cx="10131526" cy="5159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01F78064-00C2-4132-AE39-76347767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72" y="4405465"/>
            <a:ext cx="10131527" cy="69058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5AC2C0BD-24C0-4CAC-B913-B52597C3DEA8}"/>
              </a:ext>
            </a:extLst>
          </p:cNvPr>
          <p:cNvSpPr txBox="1"/>
          <p:nvPr/>
        </p:nvSpPr>
        <p:spPr>
          <a:xfrm>
            <a:off x="746675" y="2555207"/>
            <a:ext cx="1069864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像前幾次冒險一樣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掛接自己的雲端硬碟把權重存下來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3547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看看不同策略之間的比較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F8B50D1-596A-474B-A8C0-61A8C1B7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2" y="2388478"/>
            <a:ext cx="10087849" cy="86145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652F3DDB-09C0-445D-B8E0-2ECFBC6F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89" y="3192951"/>
            <a:ext cx="2332848" cy="26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980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訓練資料丟入模型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把我們的訓練資料丟入模型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0FA0CDB-F52C-4B66-8A80-656DDBED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9" y="3034585"/>
            <a:ext cx="10464345" cy="1114297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25BCE21F-A071-4211-B0C2-733909DAD88C}"/>
              </a:ext>
            </a:extLst>
          </p:cNvPr>
          <p:cNvSpPr txBox="1"/>
          <p:nvPr/>
        </p:nvSpPr>
        <p:spPr>
          <a:xfrm>
            <a:off x="802204" y="2524768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n_cols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為模型輸入的維度，這樣丟入模型時，可以確保維度是正確的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B1BD3E86-E7EB-46C7-8773-CA1C1834B30E}"/>
              </a:ext>
            </a:extLst>
          </p:cNvPr>
          <p:cNvGrpSpPr/>
          <p:nvPr/>
        </p:nvGrpSpPr>
        <p:grpSpPr>
          <a:xfrm>
            <a:off x="5958730" y="3945117"/>
            <a:ext cx="3881737" cy="1427164"/>
            <a:chOff x="3478617" y="3722847"/>
            <a:chExt cx="2764758" cy="771477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81E14EF6-D07D-43CC-8A2C-5AD1B0832324}"/>
                </a:ext>
              </a:extLst>
            </p:cNvPr>
            <p:cNvSpPr/>
            <p:nvPr/>
          </p:nvSpPr>
          <p:spPr>
            <a:xfrm rot="18186995">
              <a:off x="3639249" y="3562215"/>
              <a:ext cx="520621" cy="841886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335F45B7-883A-48B7-8828-CD771282C7C1}"/>
                </a:ext>
              </a:extLst>
            </p:cNvPr>
            <p:cNvSpPr/>
            <p:nvPr/>
          </p:nvSpPr>
          <p:spPr>
            <a:xfrm>
              <a:off x="3994200" y="3775432"/>
              <a:ext cx="2249175" cy="71889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x_train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是我們冒險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定義的函數，在冒險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有詳細說明。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099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篩選出測試期間的數據資料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0C4257CC-81D2-46F4-9F1A-3AB3551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89" y="2329761"/>
            <a:ext cx="10138699" cy="112652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73EFFF6-975C-47D4-98D5-CE016832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90" y="3471479"/>
            <a:ext cx="2085564" cy="247125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E70FB474-A8E8-401C-BD7A-A4D06AC8A450}"/>
              </a:ext>
            </a:extLst>
          </p:cNvPr>
          <p:cNvSpPr txBox="1"/>
          <p:nvPr/>
        </p:nvSpPr>
        <p:spPr>
          <a:xfrm>
            <a:off x="4655760" y="3635655"/>
            <a:ext cx="6477550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條件擷取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2021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年度的期間資料，並且跟強化學習測試第一筆資料日期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(2021-02-01)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起始相同，直接取代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df_1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，更新資料表。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7048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簡單估計看看報酬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8B59B184-C2E8-4FA7-9C56-130CEADD5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0"/>
          <a:stretch/>
        </p:blipFill>
        <p:spPr>
          <a:xfrm>
            <a:off x="620912" y="2435845"/>
            <a:ext cx="10950176" cy="3305405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0421CA07-034C-41EF-9376-CB089D571196}"/>
              </a:ext>
            </a:extLst>
          </p:cNvPr>
          <p:cNvSpPr txBox="1"/>
          <p:nvPr/>
        </p:nvSpPr>
        <p:spPr>
          <a:xfrm>
            <a:off x="6068903" y="3722582"/>
            <a:ext cx="5354602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以最簡單的日報酬當成出發點，把今天的收盤價與前一個交易日的收盤價相除後再減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，就能算出日報酬；由於是採用幾何報酬率的方法，所以再將報酬率加上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；而最後再將這些算出來的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(1+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日報酬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相乘，就能得到幾何報酬率。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41B4F0F-19A5-4B0E-AD87-3A8C0D8B5088}"/>
              </a:ext>
            </a:extLst>
          </p:cNvPr>
          <p:cNvSpPr/>
          <p:nvPr/>
        </p:nvSpPr>
        <p:spPr>
          <a:xfrm>
            <a:off x="6032390" y="3722582"/>
            <a:ext cx="5475088" cy="2010717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680009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比較三個交易策略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86021CB3-785C-4EF6-AE27-03584ED97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352" b="-9279"/>
          <a:stretch/>
        </p:blipFill>
        <p:spPr>
          <a:xfrm>
            <a:off x="975291" y="2839372"/>
            <a:ext cx="10129123" cy="16561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D019C882-E78F-4DC1-88B8-6C1B5FE00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65" b="21740"/>
          <a:stretch/>
        </p:blipFill>
        <p:spPr>
          <a:xfrm>
            <a:off x="975291" y="4789624"/>
            <a:ext cx="10241418" cy="71492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F3D54998-AD78-4D30-AE43-9912263914FA}"/>
              </a:ext>
            </a:extLst>
          </p:cNvPr>
          <p:cNvSpPr txBox="1"/>
          <p:nvPr/>
        </p:nvSpPr>
        <p:spPr>
          <a:xfrm>
            <a:off x="960665" y="4470365"/>
            <a:ext cx="1069864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建置時間標記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9F62767E-08D8-4DE1-9E66-1D27B14DAE9E}"/>
              </a:ext>
            </a:extLst>
          </p:cNvPr>
          <p:cNvSpPr txBox="1"/>
          <p:nvPr/>
        </p:nvSpPr>
        <p:spPr>
          <a:xfrm>
            <a:off x="975291" y="2429824"/>
            <a:ext cx="1069864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df_1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資料表的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TIME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建置索引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8210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看看裡面的內容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2BFE57E-D590-4EEB-9C3F-D9067F5E0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" t="45985" r="21109" b="16527"/>
          <a:stretch/>
        </p:blipFill>
        <p:spPr>
          <a:xfrm>
            <a:off x="1046921" y="2546259"/>
            <a:ext cx="10098157" cy="314299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B9DBE547-A67B-405C-BAF5-F4185CF5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19" y="2896988"/>
            <a:ext cx="4134681" cy="30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47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讀入測試資料的結果檔案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FAAE0EA-E6F8-4C31-9477-B0219C7CA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39110" r="19562" b="9421"/>
          <a:stretch/>
        </p:blipFill>
        <p:spPr>
          <a:xfrm>
            <a:off x="1082524" y="2505937"/>
            <a:ext cx="10026951" cy="601972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2CFF29F-F94E-4FAE-8541-D56BAFA9A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3"/>
          <a:stretch/>
        </p:blipFill>
        <p:spPr>
          <a:xfrm>
            <a:off x="1082524" y="3160435"/>
            <a:ext cx="3925930" cy="2767263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D7BC707A-85A4-460E-B2B8-6FDD0D78DB01}"/>
              </a:ext>
            </a:extLst>
          </p:cNvPr>
          <p:cNvSpPr txBox="1"/>
          <p:nvPr/>
        </p:nvSpPr>
        <p:spPr>
          <a:xfrm>
            <a:off x="6092633" y="3800626"/>
            <a:ext cx="4458748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原先我們就有當日報酬率的計算，要與買入持有策略用相同方式來計算報酬，所以也要對於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reward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欄位算出幾何報酬率。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41D5235-D540-4EDD-9767-CEBC7195F3C2}"/>
              </a:ext>
            </a:extLst>
          </p:cNvPr>
          <p:cNvSpPr/>
          <p:nvPr/>
        </p:nvSpPr>
        <p:spPr>
          <a:xfrm>
            <a:off x="6032390" y="3722582"/>
            <a:ext cx="4559076" cy="1512000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98973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Hugging face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上的寶藏模型們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5181336-9FD9-42F8-96FC-4F1FE94B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97" y="2285145"/>
            <a:ext cx="10078232" cy="7123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0445071-7991-4D8C-B1C2-66DEB2B6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27" y="2997502"/>
            <a:ext cx="4111631" cy="2966885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03F2A8E8-4F31-4D71-BB01-A0BCDC89E334}"/>
              </a:ext>
            </a:extLst>
          </p:cNvPr>
          <p:cNvSpPr txBox="1"/>
          <p:nvPr/>
        </p:nvSpPr>
        <p:spPr>
          <a:xfrm>
            <a:off x="6092633" y="3800625"/>
            <a:ext cx="5354602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把買入持有策略建立一個複製表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(rl_2)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，把強化學習的資料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(rl_1)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放入這個複製表中，拿來比較看看差異，都是相同來源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同一支股票、時間相同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035D2EC-4DBC-4CA0-AF3B-8324941FB403}"/>
              </a:ext>
            </a:extLst>
          </p:cNvPr>
          <p:cNvSpPr/>
          <p:nvPr/>
        </p:nvSpPr>
        <p:spPr>
          <a:xfrm>
            <a:off x="6032390" y="3722582"/>
            <a:ext cx="5475088" cy="1512000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903126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計算強化學習的報酬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96CFDD88-3B9D-48A9-8893-17FFA184E9AF}"/>
              </a:ext>
            </a:extLst>
          </p:cNvPr>
          <p:cNvGrpSpPr/>
          <p:nvPr/>
        </p:nvGrpSpPr>
        <p:grpSpPr>
          <a:xfrm>
            <a:off x="975291" y="2803095"/>
            <a:ext cx="9997509" cy="3002393"/>
            <a:chOff x="1009327" y="2596708"/>
            <a:chExt cx="10319849" cy="3241926"/>
          </a:xfrm>
        </p:grpSpPr>
        <p:pic>
          <p:nvPicPr>
            <p:cNvPr id="2" name="圖片 1">
              <a:extLst>
                <a:ext uri="{FF2B5EF4-FFF2-40B4-BE49-F238E27FC236}">
                  <a16:creationId xmlns="" xmlns:a16="http://schemas.microsoft.com/office/drawing/2014/main" id="{191D474E-B24B-46A5-8407-1841A034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39"/>
            <a:stretch/>
          </p:blipFill>
          <p:spPr>
            <a:xfrm>
              <a:off x="1026563" y="2596708"/>
              <a:ext cx="10302613" cy="125882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9BB11003-AE69-40BC-BA04-437635D2C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06" t="6923" r="206" b="2314"/>
            <a:stretch/>
          </p:blipFill>
          <p:spPr>
            <a:xfrm>
              <a:off x="1009327" y="3855534"/>
              <a:ext cx="10302613" cy="1983100"/>
            </a:xfrm>
            <a:prstGeom prst="rect">
              <a:avLst/>
            </a:prstGeom>
          </p:spPr>
        </p:pic>
      </p:grp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5845B271-6B16-417A-9758-E0B67A99C40B}"/>
              </a:ext>
            </a:extLst>
          </p:cNvPr>
          <p:cNvSpPr txBox="1"/>
          <p:nvPr/>
        </p:nvSpPr>
        <p:spPr>
          <a:xfrm>
            <a:off x="975291" y="2445212"/>
            <a:ext cx="106986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計算日報酬，方法與前面所提到的買入持有策略方式相同。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74568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買入持有策略與強化學習策略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9BA824A-FC0E-41E1-B155-6633F8CE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19782" r="13578" b="9236"/>
          <a:stretch/>
        </p:blipFill>
        <p:spPr>
          <a:xfrm>
            <a:off x="1074380" y="2513168"/>
            <a:ext cx="10049495" cy="380057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CA8E279-E930-4AE6-A82B-D8E39FD9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79" y="3013544"/>
            <a:ext cx="4655911" cy="294557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AA092A94-C847-478E-904A-FFD2C977C62A}"/>
              </a:ext>
            </a:extLst>
          </p:cNvPr>
          <p:cNvSpPr txBox="1"/>
          <p:nvPr/>
        </p:nvSpPr>
        <p:spPr>
          <a:xfrm>
            <a:off x="6092633" y="3954513"/>
            <a:ext cx="4973324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強化學習的報酬欄位出現多個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NaN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值，是因為我們要狀態有前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日後，強化學習才會有狀態來決定交易動作。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4240894-72BD-4255-AF26-BE317B9579D2}"/>
              </a:ext>
            </a:extLst>
          </p:cNvPr>
          <p:cNvSpPr/>
          <p:nvPr/>
        </p:nvSpPr>
        <p:spPr>
          <a:xfrm>
            <a:off x="6032390" y="3722582"/>
            <a:ext cx="5085231" cy="1512000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8636EFE-7367-4FFE-B715-B73E02C88532}"/>
              </a:ext>
            </a:extLst>
          </p:cNvPr>
          <p:cNvSpPr/>
          <p:nvPr/>
        </p:nvSpPr>
        <p:spPr>
          <a:xfrm>
            <a:off x="5176299" y="2957885"/>
            <a:ext cx="614234" cy="2759103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4659514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進行交易策略的畫圖比較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950BCE2-5732-4C99-AC6A-6BD0F065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t="29115" r="13986" b="12507"/>
          <a:stretch/>
        </p:blipFill>
        <p:spPr>
          <a:xfrm>
            <a:off x="1083989" y="2923232"/>
            <a:ext cx="10024022" cy="369354"/>
          </a:xfrm>
          <a:prstGeom prst="rect">
            <a:avLst/>
          </a:prstGeom>
          <a:ln>
            <a:solidFill>
              <a:srgbClr val="D0D0D0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25D58D2-80FD-41B1-A2F5-E42DCF4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" t="11582" r="15101" b="5581"/>
          <a:stretch/>
        </p:blipFill>
        <p:spPr>
          <a:xfrm>
            <a:off x="1083989" y="4205901"/>
            <a:ext cx="10024022" cy="878282"/>
          </a:xfrm>
          <a:prstGeom prst="rect">
            <a:avLst/>
          </a:prstGeom>
          <a:ln>
            <a:solidFill>
              <a:srgbClr val="D0D0D0"/>
            </a:solidFill>
          </a:ln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BF3AAAE4-D67D-48A9-A0F7-C66601C1C288}"/>
              </a:ext>
            </a:extLst>
          </p:cNvPr>
          <p:cNvSpPr txBox="1"/>
          <p:nvPr/>
        </p:nvSpPr>
        <p:spPr>
          <a:xfrm>
            <a:off x="975291" y="2445212"/>
            <a:ext cx="106986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載入一下要使用的套件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5F01183A-AF9C-4763-A9D5-E439A05EDAAB}"/>
              </a:ext>
            </a:extLst>
          </p:cNvPr>
          <p:cNvSpPr txBox="1"/>
          <p:nvPr/>
        </p:nvSpPr>
        <p:spPr>
          <a:xfrm>
            <a:off x="975291" y="3753856"/>
            <a:ext cx="106986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因為儲放策略的欄位資料型態不是數值，我們先進行調整，將這些資料轉變成數值類型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00928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看看強化學習跟其他策略的報酬曲線變化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A9DCFA6E-DBA9-45D8-91AB-370B5325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1" y="2897258"/>
            <a:ext cx="10191314" cy="2309923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93976717-EA77-4237-88B4-D6E75480B96B}"/>
              </a:ext>
            </a:extLst>
          </p:cNvPr>
          <p:cNvSpPr txBox="1"/>
          <p:nvPr/>
        </p:nvSpPr>
        <p:spPr>
          <a:xfrm>
            <a:off x="975291" y="2445212"/>
            <a:ext cx="1069864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藍色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表示為買入持有策略，</a:t>
            </a:r>
            <a:r>
              <a:rPr lang="zh-TW" altLang="en-US" sz="2000" b="1" dirty="0">
                <a:solidFill>
                  <a:srgbClr val="498972"/>
                </a:solidFill>
                <a:latin typeface="微軟正黑體" pitchFamily="34" charset="-120"/>
                <a:ea typeface="微軟正黑體" pitchFamily="34" charset="-120"/>
              </a:rPr>
              <a:t>綠色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表示為強化學習策略。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872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訓練資料丟入模型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訓練下吧！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4593DD9D-3FD2-4DD6-952D-93736F21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3" y="2475661"/>
            <a:ext cx="10531993" cy="6819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CDA46647-1AD3-447D-990F-0B033E1AE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66" y="3219813"/>
            <a:ext cx="4742757" cy="23528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50532BC7-9CDC-435F-BA1A-311329B3E778}"/>
              </a:ext>
            </a:extLst>
          </p:cNvPr>
          <p:cNvSpPr txBox="1"/>
          <p:nvPr/>
        </p:nvSpPr>
        <p:spPr>
          <a:xfrm>
            <a:off x="1181388" y="5658224"/>
            <a:ext cx="10859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icrosoft Sans Serif"/>
              </a:rPr>
              <a:t>…</a:t>
            </a:r>
            <a:endParaRPr kumimoji="0" lang="zh-TW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3122751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/>
              <a:t>05</a:t>
            </a:r>
            <a:r>
              <a:rPr lang="zh-TW" altLang="en-US" dirty="0"/>
              <a:t> 績效畫圖比較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看看強化學習跟其他策略的報酬曲線變化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5E50E0B9-5174-44DC-BD2A-8F596C5F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8" y="2638339"/>
            <a:ext cx="5505512" cy="3167149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DF896D03-5F18-48A5-9CCF-A236746C631C}"/>
              </a:ext>
            </a:extLst>
          </p:cNvPr>
          <p:cNvSpPr txBox="1"/>
          <p:nvPr/>
        </p:nvSpPr>
        <p:spPr>
          <a:xfrm>
            <a:off x="6740289" y="3509086"/>
            <a:ext cx="434277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整體來看，可以看出強化學習在股票交易還是可行的，畢竟我們粗略的設計可以讓它有這樣的成效，表示說強化學習在股票交易應用是具有發展性的。在實務上，金融領域確實也有很多不同強化學習的應用。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EA4809D-6E74-49DA-8B23-BFD1A14773F9}"/>
              </a:ext>
            </a:extLst>
          </p:cNvPr>
          <p:cNvSpPr/>
          <p:nvPr/>
        </p:nvSpPr>
        <p:spPr>
          <a:xfrm>
            <a:off x="6707478" y="3521272"/>
            <a:ext cx="4576755" cy="2016000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B783213D-C3A1-42D3-81F0-1B02CC9DF517}"/>
              </a:ext>
            </a:extLst>
          </p:cNvPr>
          <p:cNvSpPr txBox="1"/>
          <p:nvPr/>
        </p:nvSpPr>
        <p:spPr>
          <a:xfrm>
            <a:off x="6505234" y="2638339"/>
            <a:ext cx="477899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強化學習不容易收斂，在訓練模型時，很容易訓練結果不是很理想。</a:t>
            </a:r>
            <a:endParaRPr lang="en-US" altLang="zh-TW" sz="28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97714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r>
              <a:rPr lang="zh-TW" altLang="en-US" dirty="0"/>
              <a:t> 踏上自己的冒險旅程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310C6AD-C50C-429B-9041-CF0722E0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其實還有其他方式也能解決問題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E2743442-DA15-4CB1-B2B0-E040050B18ED}"/>
              </a:ext>
            </a:extLst>
          </p:cNvPr>
          <p:cNvGrpSpPr/>
          <p:nvPr/>
        </p:nvGrpSpPr>
        <p:grpSpPr>
          <a:xfrm>
            <a:off x="5257800" y="2576824"/>
            <a:ext cx="4910328" cy="2424399"/>
            <a:chOff x="4983304" y="4141537"/>
            <a:chExt cx="2647005" cy="3934885"/>
          </a:xfrm>
        </p:grpSpPr>
        <p:sp>
          <p:nvSpPr>
            <p:cNvPr id="12" name="泡泡引言框">
              <a:extLst>
                <a:ext uri="{FF2B5EF4-FFF2-40B4-BE49-F238E27FC236}">
                  <a16:creationId xmlns="" xmlns:a16="http://schemas.microsoft.com/office/drawing/2014/main" id="{058851A2-F19B-46D1-B8E4-35B7458BA14A}"/>
                </a:ext>
              </a:extLst>
            </p:cNvPr>
            <p:cNvSpPr/>
            <p:nvPr/>
          </p:nvSpPr>
          <p:spPr>
            <a:xfrm>
              <a:off x="4983304" y="4141537"/>
              <a:ext cx="2647005" cy="39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第一次正式使用超酷炫 Gradio 套件!">
              <a:extLst>
                <a:ext uri="{FF2B5EF4-FFF2-40B4-BE49-F238E27FC236}">
                  <a16:creationId xmlns="" xmlns:a16="http://schemas.microsoft.com/office/drawing/2014/main" id="{9915B0D2-8870-4166-9769-F20D573C7E05}"/>
                </a:ext>
              </a:extLst>
            </p:cNvPr>
            <p:cNvSpPr txBox="1"/>
            <p:nvPr/>
          </p:nvSpPr>
          <p:spPr>
            <a:xfrm>
              <a:off x="5132514" y="4320936"/>
              <a:ext cx="2475855" cy="29316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最後一次的冒險，其實只是一次怎麼完成自己專案的示範，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千萬不意侷限自己的想法</a:t>
              </a:r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。歷次的冒險中，相信你已有許多自己</a:t>
              </a:r>
              <a:r>
                <a:rPr lang="en-US" altLang="zh-TW" sz="2000" b="1" dirty="0">
                  <a:latin typeface="微軟正黑體" pitchFamily="34" charset="-120"/>
                  <a:ea typeface="微軟正黑體" pitchFamily="34" charset="-120"/>
                </a:rPr>
                <a:t>AI </a:t>
              </a:r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應用的想法，踏上自己的</a:t>
              </a:r>
              <a:r>
                <a:rPr lang="en-US" altLang="zh-TW" sz="2000" b="1" dirty="0">
                  <a:latin typeface="微軟正黑體" pitchFamily="34" charset="-120"/>
                  <a:ea typeface="微軟正黑體" pitchFamily="34" charset="-120"/>
                </a:rPr>
                <a:t>AI </a:t>
              </a:r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冒險旅程吧！</a:t>
              </a:r>
              <a:endParaRPr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2622EB43-F858-4F07-9711-4679B4E33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33" y="2642524"/>
            <a:ext cx="3143276" cy="35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11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先前所想過的問題中（包含之前冒險旅程的問題們），哪些可以換成使用強化學習的方式來處理呢？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計算最大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每個動作都有去讓模型計算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Q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1735C2EC-3307-4F11-B738-74040E49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3" y="2774511"/>
            <a:ext cx="10544259" cy="90476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BE95A796-6A25-4CD1-ACBD-8A07DE7F14AE}"/>
              </a:ext>
            </a:extLst>
          </p:cNvPr>
          <p:cNvSpPr txBox="1"/>
          <p:nvPr/>
        </p:nvSpPr>
        <p:spPr>
          <a:xfrm>
            <a:off x="687332" y="2367681"/>
            <a:ext cx="10519396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a1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為持有、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a2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買、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a3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賣，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2690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為我們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data_train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rows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數量。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9F4EA66A-FF71-4915-8D36-4700DE26C005}"/>
              </a:ext>
            </a:extLst>
          </p:cNvPr>
          <p:cNvSpPr txBox="1"/>
          <p:nvPr/>
        </p:nvSpPr>
        <p:spPr>
          <a:xfrm>
            <a:off x="662469" y="3634055"/>
            <a:ext cx="10544259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下一期狀態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next_state_data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，是從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data_train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next_state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欄位取得，並把它們每個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array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合成一個大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，符合資料型態。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AB0641B6-B9C9-4271-87EA-2AA33943A24F}"/>
              </a:ext>
            </a:extLst>
          </p:cNvPr>
          <p:cNvGrpSpPr/>
          <p:nvPr/>
        </p:nvGrpSpPr>
        <p:grpSpPr>
          <a:xfrm>
            <a:off x="662469" y="4348660"/>
            <a:ext cx="10544259" cy="1581431"/>
            <a:chOff x="662469" y="4085614"/>
            <a:chExt cx="10544259" cy="1581431"/>
          </a:xfrm>
        </p:grpSpPr>
        <p:pic>
          <p:nvPicPr>
            <p:cNvPr id="3" name="圖片 2">
              <a:extLst>
                <a:ext uri="{FF2B5EF4-FFF2-40B4-BE49-F238E27FC236}">
                  <a16:creationId xmlns="" xmlns:a16="http://schemas.microsoft.com/office/drawing/2014/main" id="{D3E45FD1-80F9-4768-98E8-85E7115F4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384"/>
            <a:stretch/>
          </p:blipFill>
          <p:spPr>
            <a:xfrm>
              <a:off x="662469" y="4085614"/>
              <a:ext cx="10544259" cy="59762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="" xmlns:a16="http://schemas.microsoft.com/office/drawing/2014/main" id="{3990CE85-A759-4B06-A3C3-BDC0A1ECB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991" b="1427"/>
            <a:stretch/>
          </p:blipFill>
          <p:spPr>
            <a:xfrm>
              <a:off x="662469" y="4648598"/>
              <a:ext cx="10544259" cy="1018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3163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計算最大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調整資料型態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E9B5442-9855-4EE7-A62E-FB54024D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2" y="2697917"/>
            <a:ext cx="10451710" cy="11600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3DB8D8E-F8A0-4516-BBE7-F95135ED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2" y="4408748"/>
            <a:ext cx="10313688" cy="1455786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6D042895-3BF4-4528-8680-0EB1B262A35D}"/>
              </a:ext>
            </a:extLst>
          </p:cNvPr>
          <p:cNvSpPr txBox="1"/>
          <p:nvPr/>
        </p:nvSpPr>
        <p:spPr>
          <a:xfrm>
            <a:off x="779882" y="2265508"/>
            <a:ext cx="10313688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把下一期狀態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next_state_data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，加上動作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可能的每個動作選項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後，各自組合一起。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="" xmlns:a16="http://schemas.microsoft.com/office/drawing/2014/main" id="{D3910EB1-43DB-485E-8D18-4C40D808B3B5}"/>
              </a:ext>
            </a:extLst>
          </p:cNvPr>
          <p:cNvSpPr txBox="1"/>
          <p:nvPr/>
        </p:nvSpPr>
        <p:spPr>
          <a:xfrm>
            <a:off x="848893" y="3956702"/>
            <a:ext cx="10313688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np.float32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調整一下資料型態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418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計算最大</a:t>
            </a:r>
            <a:r>
              <a:rPr lang="en-US" altLang="zh-TW" dirty="0"/>
              <a:t>Q </a:t>
            </a:r>
            <a:r>
              <a:rPr lang="zh-TW" altLang="en-US" dirty="0"/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看一下調整好的資料長相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2D4E32EA-6970-4249-9E95-ABC11A08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7" y="2483957"/>
            <a:ext cx="10133966" cy="6071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C480321C-AC46-43AA-97D8-9AEBCA5F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2" y="3053534"/>
            <a:ext cx="7246170" cy="29070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6CF4943-E8F7-427D-BBD6-EEC27A37AD6C}"/>
              </a:ext>
            </a:extLst>
          </p:cNvPr>
          <p:cNvSpPr/>
          <p:nvPr/>
        </p:nvSpPr>
        <p:spPr>
          <a:xfrm>
            <a:off x="1764632" y="3044508"/>
            <a:ext cx="6720005" cy="432000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19656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計算最大</a:t>
            </a:r>
            <a:r>
              <a:rPr lang="en-US" altLang="zh-TW" dirty="0"/>
              <a:t>Q </a:t>
            </a:r>
            <a:r>
              <a:rPr lang="zh-TW" altLang="en-US" dirty="0"/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一一丟入模型預測並存放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CBCBBA6-992F-4388-A155-4268CAD6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2" y="2761815"/>
            <a:ext cx="10313688" cy="1216659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A6AAA1C7-161D-4FD0-AC4B-A4ED47F40985}"/>
              </a:ext>
            </a:extLst>
          </p:cNvPr>
          <p:cNvSpPr txBox="1"/>
          <p:nvPr/>
        </p:nvSpPr>
        <p:spPr>
          <a:xfrm>
            <a:off x="779882" y="2314288"/>
            <a:ext cx="10313688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利用模型預測下一期狀態在所有動作所獲得的結果，得到每個動作的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7C1CBD31-15CE-4D62-8016-5CFF4BF84C26}"/>
              </a:ext>
            </a:extLst>
          </p:cNvPr>
          <p:cNvSpPr txBox="1"/>
          <p:nvPr/>
        </p:nvSpPr>
        <p:spPr>
          <a:xfrm>
            <a:off x="779882" y="3991051"/>
            <a:ext cx="10313688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建立一個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q_model_table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200" b="1" dirty="0" smtClean="0">
                <a:latin typeface="微軟正黑體" pitchFamily="34" charset="-120"/>
                <a:ea typeface="微軟正黑體" pitchFamily="34" charset="-120"/>
              </a:rPr>
              <a:t>來存放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模型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predict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的所有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D442F678-F753-411E-9CFD-E70F6BA0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41" y="4411585"/>
            <a:ext cx="10313687" cy="15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791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計算最大</a:t>
            </a:r>
            <a:r>
              <a:rPr lang="en-US" altLang="zh-TW" dirty="0"/>
              <a:t>Q </a:t>
            </a:r>
            <a:r>
              <a:rPr lang="zh-TW" altLang="en-US" dirty="0"/>
              <a:t>值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將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值轉換成動作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4A9DA9E-8AD1-44AA-B295-05B77320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6" y="3597591"/>
            <a:ext cx="10679699" cy="1544053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1353B39A-833C-4277-B589-92333601A9B1}"/>
              </a:ext>
            </a:extLst>
          </p:cNvPr>
          <p:cNvSpPr txBox="1"/>
          <p:nvPr/>
        </p:nvSpPr>
        <p:spPr>
          <a:xfrm>
            <a:off x="811546" y="2417606"/>
            <a:ext cx="10313688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2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q_model_table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中新增兩個欄位</a:t>
            </a:r>
            <a:endParaRPr lang="en-US" altLang="zh-TW" sz="22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max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200" b="1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smtClean="0">
                <a:latin typeface="微軟正黑體" pitchFamily="34" charset="-120"/>
                <a:ea typeface="微軟正黑體" pitchFamily="34" charset="-120"/>
              </a:rPr>
              <a:t>用來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放入在相同狀態下三個動作中最大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argmax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用來放入最大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q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值轉換成的動作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3704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</TotalTime>
  <Words>1708</Words>
  <Application>Microsoft Office PowerPoint</Application>
  <PresentationFormat>自訂</PresentationFormat>
  <Paragraphs>176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260</cp:revision>
  <dcterms:created xsi:type="dcterms:W3CDTF">2020-07-01T18:22:10Z</dcterms:created>
  <dcterms:modified xsi:type="dcterms:W3CDTF">2022-10-14T08:08:00Z</dcterms:modified>
</cp:coreProperties>
</file>