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notesMasterIdLst>
    <p:notesMasterId r:id="rId174"/>
  </p:notesMasterIdLst>
  <p:handoutMasterIdLst>
    <p:handoutMasterId r:id="rId175"/>
  </p:handoutMasterIdLst>
  <p:sldIdLst>
    <p:sldId id="257" r:id="rId2"/>
    <p:sldId id="958" r:id="rId3"/>
    <p:sldId id="959" r:id="rId4"/>
    <p:sldId id="960" r:id="rId5"/>
    <p:sldId id="961" r:id="rId6"/>
    <p:sldId id="962" r:id="rId7"/>
    <p:sldId id="963" r:id="rId8"/>
    <p:sldId id="964" r:id="rId9"/>
    <p:sldId id="965" r:id="rId10"/>
    <p:sldId id="966" r:id="rId11"/>
    <p:sldId id="967" r:id="rId12"/>
    <p:sldId id="968" r:id="rId13"/>
    <p:sldId id="969" r:id="rId14"/>
    <p:sldId id="970" r:id="rId15"/>
    <p:sldId id="971" r:id="rId16"/>
    <p:sldId id="972" r:id="rId17"/>
    <p:sldId id="973" r:id="rId18"/>
    <p:sldId id="974" r:id="rId19"/>
    <p:sldId id="975" r:id="rId20"/>
    <p:sldId id="976" r:id="rId21"/>
    <p:sldId id="977" r:id="rId22"/>
    <p:sldId id="978" r:id="rId23"/>
    <p:sldId id="979" r:id="rId24"/>
    <p:sldId id="980" r:id="rId25"/>
    <p:sldId id="981" r:id="rId26"/>
    <p:sldId id="982" r:id="rId27"/>
    <p:sldId id="983" r:id="rId28"/>
    <p:sldId id="984" r:id="rId29"/>
    <p:sldId id="985" r:id="rId30"/>
    <p:sldId id="986" r:id="rId31"/>
    <p:sldId id="987" r:id="rId32"/>
    <p:sldId id="988" r:id="rId33"/>
    <p:sldId id="1129" r:id="rId34"/>
    <p:sldId id="1130" r:id="rId35"/>
    <p:sldId id="1131" r:id="rId36"/>
    <p:sldId id="992" r:id="rId37"/>
    <p:sldId id="993" r:id="rId38"/>
    <p:sldId id="994" r:id="rId39"/>
    <p:sldId id="995" r:id="rId40"/>
    <p:sldId id="996" r:id="rId41"/>
    <p:sldId id="997" r:id="rId42"/>
    <p:sldId id="998" r:id="rId43"/>
    <p:sldId id="999" r:id="rId44"/>
    <p:sldId id="1000" r:id="rId45"/>
    <p:sldId id="1001" r:id="rId46"/>
    <p:sldId id="1002" r:id="rId47"/>
    <p:sldId id="1003" r:id="rId48"/>
    <p:sldId id="1004" r:id="rId49"/>
    <p:sldId id="1005" r:id="rId50"/>
    <p:sldId id="1006" r:id="rId51"/>
    <p:sldId id="1007" r:id="rId52"/>
    <p:sldId id="1008" r:id="rId53"/>
    <p:sldId id="1009" r:id="rId54"/>
    <p:sldId id="1010" r:id="rId55"/>
    <p:sldId id="1011" r:id="rId56"/>
    <p:sldId id="1012" r:id="rId57"/>
    <p:sldId id="1013" r:id="rId58"/>
    <p:sldId id="1014" r:id="rId59"/>
    <p:sldId id="1015" r:id="rId60"/>
    <p:sldId id="1016" r:id="rId61"/>
    <p:sldId id="1017" r:id="rId62"/>
    <p:sldId id="1018" r:id="rId63"/>
    <p:sldId id="1019" r:id="rId64"/>
    <p:sldId id="1020" r:id="rId65"/>
    <p:sldId id="1021" r:id="rId66"/>
    <p:sldId id="1022" r:id="rId67"/>
    <p:sldId id="1023" r:id="rId68"/>
    <p:sldId id="1024" r:id="rId69"/>
    <p:sldId id="1025" r:id="rId70"/>
    <p:sldId id="1026" r:id="rId71"/>
    <p:sldId id="1027" r:id="rId72"/>
    <p:sldId id="1028" r:id="rId73"/>
    <p:sldId id="1029" r:id="rId74"/>
    <p:sldId id="1030" r:id="rId75"/>
    <p:sldId id="1031" r:id="rId76"/>
    <p:sldId id="1032" r:id="rId77"/>
    <p:sldId id="1033" r:id="rId78"/>
    <p:sldId id="1034" r:id="rId79"/>
    <p:sldId id="1035" r:id="rId80"/>
    <p:sldId id="1036" r:id="rId81"/>
    <p:sldId id="1037" r:id="rId82"/>
    <p:sldId id="1038" r:id="rId83"/>
    <p:sldId id="1132" r:id="rId84"/>
    <p:sldId id="1133" r:id="rId85"/>
    <p:sldId id="1134" r:id="rId86"/>
    <p:sldId id="1042" r:id="rId87"/>
    <p:sldId id="1043" r:id="rId88"/>
    <p:sldId id="1044" r:id="rId89"/>
    <p:sldId id="1045" r:id="rId90"/>
    <p:sldId id="1046" r:id="rId91"/>
    <p:sldId id="1047" r:id="rId92"/>
    <p:sldId id="1048" r:id="rId93"/>
    <p:sldId id="1049" r:id="rId94"/>
    <p:sldId id="1050" r:id="rId95"/>
    <p:sldId id="1051" r:id="rId96"/>
    <p:sldId id="1052" r:id="rId97"/>
    <p:sldId id="1053" r:id="rId98"/>
    <p:sldId id="1054" r:id="rId99"/>
    <p:sldId id="1055" r:id="rId100"/>
    <p:sldId id="1056" r:id="rId101"/>
    <p:sldId id="1057" r:id="rId102"/>
    <p:sldId id="1058" r:id="rId103"/>
    <p:sldId id="1059" r:id="rId104"/>
    <p:sldId id="1060" r:id="rId105"/>
    <p:sldId id="1061" r:id="rId106"/>
    <p:sldId id="1062" r:id="rId107"/>
    <p:sldId id="1063" r:id="rId108"/>
    <p:sldId id="1064" r:id="rId109"/>
    <p:sldId id="1065" r:id="rId110"/>
    <p:sldId id="1066" r:id="rId111"/>
    <p:sldId id="1067" r:id="rId112"/>
    <p:sldId id="1068" r:id="rId113"/>
    <p:sldId id="1069" r:id="rId114"/>
    <p:sldId id="1070" r:id="rId115"/>
    <p:sldId id="1071" r:id="rId116"/>
    <p:sldId id="1072" r:id="rId117"/>
    <p:sldId id="1073" r:id="rId118"/>
    <p:sldId id="1074" r:id="rId119"/>
    <p:sldId id="1075" r:id="rId120"/>
    <p:sldId id="1076" r:id="rId121"/>
    <p:sldId id="1077" r:id="rId122"/>
    <p:sldId id="1078" r:id="rId123"/>
    <p:sldId id="1079" r:id="rId124"/>
    <p:sldId id="1080" r:id="rId125"/>
    <p:sldId id="1081" r:id="rId126"/>
    <p:sldId id="1082" r:id="rId127"/>
    <p:sldId id="1083" r:id="rId128"/>
    <p:sldId id="1084" r:id="rId129"/>
    <p:sldId id="1085" r:id="rId130"/>
    <p:sldId id="1086" r:id="rId131"/>
    <p:sldId id="1087" r:id="rId132"/>
    <p:sldId id="1088" r:id="rId133"/>
    <p:sldId id="1089" r:id="rId134"/>
    <p:sldId id="1090" r:id="rId135"/>
    <p:sldId id="1091" r:id="rId136"/>
    <p:sldId id="1092" r:id="rId137"/>
    <p:sldId id="1093" r:id="rId138"/>
    <p:sldId id="1094" r:id="rId139"/>
    <p:sldId id="1095" r:id="rId140"/>
    <p:sldId id="1096" r:id="rId141"/>
    <p:sldId id="1097" r:id="rId142"/>
    <p:sldId id="1098" r:id="rId143"/>
    <p:sldId id="1099" r:id="rId144"/>
    <p:sldId id="1100" r:id="rId145"/>
    <p:sldId id="1101" r:id="rId146"/>
    <p:sldId id="1102" r:id="rId147"/>
    <p:sldId id="1103" r:id="rId148"/>
    <p:sldId id="1104" r:id="rId149"/>
    <p:sldId id="1105" r:id="rId150"/>
    <p:sldId id="1106" r:id="rId151"/>
    <p:sldId id="1107" r:id="rId152"/>
    <p:sldId id="1108" r:id="rId153"/>
    <p:sldId id="1109" r:id="rId154"/>
    <p:sldId id="1110" r:id="rId155"/>
    <p:sldId id="1111" r:id="rId156"/>
    <p:sldId id="1112" r:id="rId157"/>
    <p:sldId id="1113" r:id="rId158"/>
    <p:sldId id="1114" r:id="rId159"/>
    <p:sldId id="1115" r:id="rId160"/>
    <p:sldId id="1116" r:id="rId161"/>
    <p:sldId id="1117" r:id="rId162"/>
    <p:sldId id="1118" r:id="rId163"/>
    <p:sldId id="1119" r:id="rId164"/>
    <p:sldId id="1120" r:id="rId165"/>
    <p:sldId id="1121" r:id="rId166"/>
    <p:sldId id="1122" r:id="rId167"/>
    <p:sldId id="1123" r:id="rId168"/>
    <p:sldId id="1124" r:id="rId169"/>
    <p:sldId id="1125" r:id="rId170"/>
    <p:sldId id="1126" r:id="rId171"/>
    <p:sldId id="1127" r:id="rId172"/>
    <p:sldId id="1128" r:id="rId173"/>
  </p:sldIdLst>
  <p:sldSz cx="12192000" cy="6858000"/>
  <p:notesSz cx="6797675" cy="9928225"/>
  <p:custDataLst>
    <p:tags r:id="rId17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876"/>
  </p:normalViewPr>
  <p:slideViewPr>
    <p:cSldViewPr snapToObjects="1" showGuides="1">
      <p:cViewPr varScale="1">
        <p:scale>
          <a:sx n="72" d="100"/>
          <a:sy n="72" d="100"/>
        </p:scale>
        <p:origin x="388" y="60"/>
      </p:cViewPr>
      <p:guideLst>
        <p:guide orient="horz" pos="2160"/>
        <p:guide pos="38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207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handoutMaster" Target="handoutMasters/handoutMaster1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tags" Target="tags/tag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slide" Target="slides/slide171.xml"/><Relationship Id="rId18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79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02T15:11:42.812" idx="4">
    <p:pos x="10" y="10"/>
    <p:text>例2.1有问题，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6573" y="0"/>
            <a:ext cx="2919748" cy="5408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80"/>
            </a:lvl1pPr>
          </a:lstStyle>
          <a:p>
            <a:fld id="{0F9B84EA-7D68-4D60-9CB1-D50884785D1C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8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6573" y="10238852"/>
            <a:ext cx="2919748" cy="540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8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6B58727-90B7-4D21-8D77-D5532243BC0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2023/4/25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5112" cy="372268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7188" cy="4465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4813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965" tIns="45482" rIns="90965" bIns="45482" numCol="1" anchor="b" anchorCtr="0" compatLnSpc="1"/>
          <a:lstStyle/>
          <a:p>
            <a:pPr lvl="0" algn="r" fontAlgn="base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42272235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5664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7713"/>
            <a:ext cx="6651625" cy="3741737"/>
          </a:xfrm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zh-CN" altLang="en-US" dirty="0">
                <a:latin typeface="Arial" panose="02080604020202020204" pitchFamily="34" charset="0"/>
              </a:rPr>
              <a:t>13</a:t>
            </a:fld>
            <a:endParaRPr lang="zh-CN" altLang="en-US" dirty="0">
              <a:latin typeface="Arial" panose="0208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27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80604020202020204" pitchFamily="34" charset="0"/>
              </a:rPr>
              <a:t>28</a:t>
            </a:fld>
            <a:endParaRPr lang="en-US" altLang="zh-CN" dirty="0">
              <a:latin typeface="Arial" panose="02080604020202020204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7713"/>
            <a:ext cx="6651625" cy="3741737"/>
          </a:xfrm>
        </p:spPr>
      </p:sp>
      <p:sp>
        <p:nvSpPr>
          <p:cNvPr id="3891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48508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Arial" panose="02080604020202020204" pitchFamily="34" charset="0"/>
              </a:rPr>
              <a:t>29</a:t>
            </a:fld>
            <a:endParaRPr lang="en-US" altLang="zh-CN" dirty="0">
              <a:latin typeface="Arial" panose="0208060402020202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7713"/>
            <a:ext cx="6651625" cy="3741737"/>
          </a:xfrm>
        </p:spPr>
      </p:sp>
      <p:sp>
        <p:nvSpPr>
          <p:cNvPr id="409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49238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7713"/>
            <a:ext cx="6651625" cy="3741737"/>
          </a:xfrm>
        </p:spPr>
      </p:sp>
      <p:sp>
        <p:nvSpPr>
          <p:cNvPr id="1433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143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70325" y="9477375"/>
            <a:ext cx="2962275" cy="5000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128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9770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6952" y="414908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6FA6-1FC0-4DBE-A4A5-CD0E7767505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988-FC62-4729-BD5B-04EB8F9CD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16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685801"/>
            <a:ext cx="9855200" cy="563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828800"/>
            <a:ext cx="538480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8800"/>
            <a:ext cx="5384800" cy="2171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152900"/>
            <a:ext cx="5384800" cy="2171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8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ftr" sz="quarter" idx="13"/>
          </p:nvPr>
        </p:nvSpPr>
        <p:spPr>
          <a:xfrm>
            <a:off x="6959600" y="6381751"/>
            <a:ext cx="48006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8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83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8876"/>
            <a:ext cx="12432704" cy="808522"/>
          </a:xfrm>
        </p:spPr>
        <p:txBody>
          <a:bodyPr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16819" y="1113355"/>
            <a:ext cx="10515600" cy="4351338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lang="zh-CN" altLang="en-US" sz="2800" b="1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685800" indent="-228600">
              <a:buFont typeface="Wingdings" panose="05000000000000000000" pitchFamily="2" charset="2"/>
              <a:buChar char="n"/>
              <a:defRPr b="1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Wingdings" panose="05000000000000000000" pitchFamily="2" charset="2"/>
              <a:buChar char="l"/>
              <a:defRPr sz="2200" b="1" i="0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 b="1" baseline="0">
                <a:latin typeface="Arial" panose="020B0604020202020204" pitchFamily="34" charset="0"/>
                <a:ea typeface="宋体" panose="02010600030101010101" pitchFamily="2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 err="1"/>
              <a:t>yangshi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yangshi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r>
              <a:rPr lang="en-US" altLang="zh-CN" dirty="0" err="1"/>
              <a:t>yangshi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6FA6-1FC0-4DBE-A4A5-CD0E7767505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7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432704" cy="836712"/>
          </a:xfrm>
        </p:spPr>
        <p:txBody>
          <a:bodyPr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392" y="1347308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7136" y="1361066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6FA6-1FC0-4DBE-A4A5-CD0E7767505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988-FC62-4729-BD5B-04EB8F9CD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2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6FA6-1FC0-4DBE-A4A5-CD0E7767505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988-FC62-4729-BD5B-04EB8F9CD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053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2432704" cy="836713"/>
          </a:xfrm>
        </p:spPr>
        <p:txBody>
          <a:bodyPr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 sz="2400" b="1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200" b="1" i="0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66FA6-1FC0-4DBE-A4A5-CD0E7767505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7988-FC62-4729-BD5B-04EB8F9CD0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6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36524"/>
            <a:ext cx="12432704" cy="563563"/>
          </a:xfrm>
        </p:spPr>
        <p:txBody>
          <a:bodyPr>
            <a:no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578272" y="1181100"/>
            <a:ext cx="109728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8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ftr" sz="quarter" idx="3"/>
          </p:nvPr>
        </p:nvSpPr>
        <p:spPr>
          <a:xfrm>
            <a:off x="6959600" y="6381751"/>
            <a:ext cx="48006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8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04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685801"/>
            <a:ext cx="9855200" cy="563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828800"/>
            <a:ext cx="538480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8800"/>
            <a:ext cx="538480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8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ftr" sz="quarter" idx="3"/>
          </p:nvPr>
        </p:nvSpPr>
        <p:spPr>
          <a:xfrm>
            <a:off x="6959600" y="6381751"/>
            <a:ext cx="48006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8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35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685800"/>
            <a:ext cx="9855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538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8800"/>
            <a:ext cx="53848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152900"/>
            <a:ext cx="5384800" cy="2171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400800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80604020202020204" pitchFamily="34" charset="0"/>
              <a:buNone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4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2238"/>
            <a:ext cx="12432704" cy="563563"/>
          </a:xfrm>
        </p:spPr>
        <p:txBody>
          <a:bodyPr>
            <a:no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80604020202020204" pitchFamily="34" charset="0"/>
                <a:ea typeface="SimSun" pitchFamily="2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38365" y="1052736"/>
            <a:ext cx="109728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400801"/>
            <a:ext cx="28448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8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ftr" sz="quarter" idx="3"/>
          </p:nvPr>
        </p:nvSpPr>
        <p:spPr>
          <a:xfrm>
            <a:off x="6959600" y="6381751"/>
            <a:ext cx="4800600" cy="320675"/>
          </a:xfrm>
          <a:prstGeom prst="rect">
            <a:avLst/>
          </a:prstGeom>
        </p:spPr>
        <p:txBody>
          <a:bodyPr/>
          <a:lstStyle>
            <a:lvl1pPr eaLnBrk="1" hangingPunct="1">
              <a:buFont typeface="Arial" panose="02080604020202020204" pitchFamily="34" charset="0"/>
              <a:buNone/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329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66FA6-1FC0-4DBE-A4A5-CD0E77675055}" type="datetimeFigureOut">
              <a:rPr lang="zh-CN" altLang="en-US" smtClean="0"/>
              <a:t>2023/4/25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altLang="zh-CN" sz="1800" kern="120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Database </a:t>
            </a:r>
            <a:r>
              <a:rPr lang="en-US" dirty="0" err="1"/>
              <a:t>SystemsIntroduction</a:t>
            </a:r>
            <a:r>
              <a:rPr lang="en-US" dirty="0"/>
              <a:t> to 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3000"/>
                    </a14:imgEffect>
                    <a14:imgEffect>
                      <a14:colorTemperature colorTemp="505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432703" cy="6866938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588"/>
            <a:ext cx="12432703" cy="5585963"/>
          </a:xfrm>
          <a:prstGeom prst="rect">
            <a:avLst/>
          </a:prstGeom>
        </p:spPr>
      </p:pic>
      <p:pic>
        <p:nvPicPr>
          <p:cNvPr id="13" name="Picture 9" descr="图片3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525393" y="4838256"/>
            <a:ext cx="1528762" cy="202868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灯片编号占位符 5"/>
          <p:cNvSpPr txBox="1"/>
          <p:nvPr userDrawn="1"/>
        </p:nvSpPr>
        <p:spPr>
          <a:xfrm>
            <a:off x="8684502" y="6463182"/>
            <a:ext cx="3748201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aseline="0" dirty="0">
                <a:latin typeface="Arial" panose="020B0604020202020204" pitchFamily="34" charset="0"/>
              </a:rPr>
              <a:t>Introduction to Database Systems</a:t>
            </a:r>
            <a:endParaRPr lang="zh-CN" altLang="en-US" baseline="0" dirty="0">
              <a:latin typeface="Arial" panose="020B0604020202020204" pitchFamily="34" charset="0"/>
            </a:endParaRPr>
          </a:p>
        </p:txBody>
      </p:sp>
      <p:sp>
        <p:nvSpPr>
          <p:cNvPr id="7" name="WordArt 8">
            <a:extLst>
              <a:ext uri="{FF2B5EF4-FFF2-40B4-BE49-F238E27FC236}">
                <a16:creationId xmlns:a16="http://schemas.microsoft.com/office/drawing/2014/main" xmlns="" id="{B6B7D7E6-682B-518C-6CAA-99285AE40E61}"/>
              </a:ext>
            </a:extLst>
          </p:cNvPr>
          <p:cNvSpPr/>
          <p:nvPr userDrawn="1"/>
        </p:nvSpPr>
        <p:spPr>
          <a:xfrm rot="20636009">
            <a:off x="1944857" y="1830959"/>
            <a:ext cx="7582205" cy="290992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1328"/>
              </a:avLst>
            </a:prstTxWarp>
            <a:norm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>
                <a:ln w="9525" cap="flat" cmpd="sng">
                  <a:solidFill>
                    <a:schemeClr val="bg1">
                      <a:alpha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noFill/>
                <a:latin typeface="华文琥珀" panose="02010800040101010101" charset="-122"/>
                <a:ea typeface="华文琥珀" panose="02010800040101010101" charset="-122"/>
                <a:cs typeface="+mn-cs"/>
              </a:rPr>
              <a:t>中国人民大学信息学院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kern="1200" cap="none" spc="0" normalizeH="0" baseline="0" noProof="1">
              <a:ln w="9525" cap="flat" cmpd="sng">
                <a:solidFill>
                  <a:schemeClr val="bg1">
                    <a:alpha val="50000"/>
                  </a:schemeClr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  <a:cs typeface="+mn-c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600" b="0" i="0" u="none" strike="noStrike" kern="1200" cap="none" spc="0" normalizeH="0" baseline="0" noProof="1">
              <a:ln w="9525" cap="flat" cmpd="sng">
                <a:solidFill>
                  <a:schemeClr val="bg1">
                    <a:alpha val="50000"/>
                  </a:schemeClr>
                </a:solidFill>
                <a:prstDash val="solid"/>
                <a:headEnd type="none" w="med" len="med"/>
                <a:tailEnd type="none" w="med" len="med"/>
              </a:ln>
              <a:noFill/>
              <a:latin typeface="华文琥珀" panose="02010800040101010101" charset="-122"/>
              <a:ea typeface="华文琥珀" panose="02010800040101010101" charset="-122"/>
              <a:cs typeface="+mn-cs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>
                <a:ln w="9525" cap="flat" cmpd="sng">
                  <a:solidFill>
                    <a:schemeClr val="bg1">
                      <a:alpha val="5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  <a:noFill/>
                <a:latin typeface="华文琥珀" panose="02010800040101010101" charset="-122"/>
                <a:ea typeface="华文琥珀" panose="02010800040101010101" charset="-122"/>
                <a:cs typeface="+mn-cs"/>
              </a:rPr>
              <a:t>数据库系统概论</a:t>
            </a:r>
          </a:p>
        </p:txBody>
      </p:sp>
    </p:spTree>
    <p:extLst>
      <p:ext uri="{BB962C8B-B14F-4D97-AF65-F5344CB8AC3E}">
        <p14:creationId xmlns:p14="http://schemas.microsoft.com/office/powerpoint/2010/main" val="4074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8" r:id="rId3"/>
    <p:sldLayoutId id="2147483722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3000"/>
                    </a14:imgEffect>
                    <a14:imgEffect>
                      <a14:colorTemperature colorTemp="5050"/>
                    </a14:imgEffect>
                    <a14:imgEffect>
                      <a14:saturation sat="1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42"/>
            <a:ext cx="12513417" cy="6858000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softEdge rad="0"/>
          </a:effectLst>
        </p:spPr>
      </p:pic>
      <p:sp>
        <p:nvSpPr>
          <p:cNvPr id="7" name="文本框 6"/>
          <p:cNvSpPr txBox="1"/>
          <p:nvPr/>
        </p:nvSpPr>
        <p:spPr>
          <a:xfrm>
            <a:off x="615614" y="2232898"/>
            <a:ext cx="10960767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pPr algn="ctr">
              <a:buFont typeface="Arial" panose="020B0604020202020204" pitchFamily="34" charset="0"/>
            </a:pPr>
            <a:r>
              <a:rPr lang="en-US" altLang="zh-CN" sz="4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Introduction to Database Systems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  <a:endParaRPr lang="en-US" altLang="zh-CN" sz="4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 rot="18900000">
            <a:off x="5953558" y="3199971"/>
            <a:ext cx="284886" cy="284884"/>
          </a:xfrm>
          <a:prstGeom prst="rect">
            <a:avLst/>
          </a:prstGeom>
          <a:ln w="19050">
            <a:solidFill>
              <a:schemeClr val="bg1"/>
            </a:solidFill>
          </a:ln>
          <a:scene3d>
            <a:camera prst="orthographicFront"/>
            <a:lightRig rig="threePt" dir="t"/>
          </a:scene3d>
          <a:sp3d contourW="12700">
            <a:bevelB/>
            <a:contourClr>
              <a:schemeClr val="bg1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806980D4-5D78-867E-C73D-BB980576D40C}"/>
              </a:ext>
            </a:extLst>
          </p:cNvPr>
          <p:cNvGrpSpPr/>
          <p:nvPr/>
        </p:nvGrpSpPr>
        <p:grpSpPr>
          <a:xfrm>
            <a:off x="2400300" y="3356992"/>
            <a:ext cx="7391400" cy="365792"/>
            <a:chOff x="2400300" y="3894867"/>
            <a:chExt cx="7391400" cy="365792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2400300" y="3910260"/>
              <a:ext cx="33687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12700">
              <a:bevelB/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422934" y="3910260"/>
              <a:ext cx="3368766" cy="0"/>
            </a:xfrm>
            <a:prstGeom prst="line">
              <a:avLst/>
            </a:prstGeom>
            <a:ln w="19050"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 contourW="12700">
              <a:bevelB/>
              <a:contourClr>
                <a:schemeClr val="bg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rcRect t="50000"/>
            <a:stretch>
              <a:fillRect/>
            </a:stretch>
          </p:blipFill>
          <p:spPr>
            <a:xfrm>
              <a:off x="5730208" y="3894867"/>
              <a:ext cx="731583" cy="365792"/>
            </a:xfrm>
            <a:custGeom>
              <a:avLst/>
              <a:gdLst>
                <a:gd name="connsiteX0" fmla="*/ 0 w 731583"/>
                <a:gd name="connsiteY0" fmla="*/ 0 h 365792"/>
                <a:gd name="connsiteX1" fmla="*/ 731583 w 731583"/>
                <a:gd name="connsiteY1" fmla="*/ 0 h 365792"/>
                <a:gd name="connsiteX2" fmla="*/ 731583 w 731583"/>
                <a:gd name="connsiteY2" fmla="*/ 365792 h 365792"/>
                <a:gd name="connsiteX3" fmla="*/ 0 w 731583"/>
                <a:gd name="connsiteY3" fmla="*/ 365792 h 36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1583" h="365792">
                  <a:moveTo>
                    <a:pt x="0" y="0"/>
                  </a:moveTo>
                  <a:lnTo>
                    <a:pt x="731583" y="0"/>
                  </a:lnTo>
                  <a:lnTo>
                    <a:pt x="731583" y="365792"/>
                  </a:lnTo>
                  <a:lnTo>
                    <a:pt x="0" y="365792"/>
                  </a:lnTo>
                  <a:close/>
                </a:path>
              </a:pathLst>
            </a:custGeom>
          </p:spPr>
        </p:pic>
      </p:grpSp>
      <p:sp>
        <p:nvSpPr>
          <p:cNvPr id="12" name="矩形 11"/>
          <p:cNvSpPr/>
          <p:nvPr/>
        </p:nvSpPr>
        <p:spPr>
          <a:xfrm>
            <a:off x="4511824" y="5733256"/>
            <a:ext cx="3767506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2400" b="1" dirty="0">
                <a:solidFill>
                  <a:schemeClr val="bg1"/>
                </a:solidFill>
                <a:latin typeface="Times-Roman" charset="0"/>
                <a:ea typeface="隶书" panose="02010509060101010101" pitchFamily="49" charset="-122"/>
              </a:rPr>
              <a:t>中国人民大学信息学院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421816" y="1046085"/>
            <a:ext cx="89454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  <a:bevelB w="38100" h="38100"/>
            </a:sp3d>
          </a:bodyPr>
          <a:lstStyle/>
          <a:p>
            <a:pPr algn="ctr">
              <a:buFont typeface="Arial" panose="020B0604020202020204" pitchFamily="34" charset="0"/>
            </a:pPr>
            <a:r>
              <a:rPr lang="zh-CN" altLang="en-US" sz="6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数据库系统概论</a:t>
            </a:r>
            <a:endParaRPr lang="en-US" altLang="zh-CN" sz="66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6BADC799-635A-7E9C-31F3-DF90E0F9B3C2}"/>
              </a:ext>
            </a:extLst>
          </p:cNvPr>
          <p:cNvSpPr/>
          <p:nvPr/>
        </p:nvSpPr>
        <p:spPr>
          <a:xfrm>
            <a:off x="1854269" y="4293096"/>
            <a:ext cx="8418195" cy="136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</a:t>
            </a:r>
            <a:r>
              <a:rPr lang="en-US" altLang="zh-CN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章 </a:t>
            </a:r>
            <a:r>
              <a:rPr lang="en-US" altLang="zh-CN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关系模型</a:t>
            </a:r>
            <a:endParaRPr lang="zh-CN" altLang="en-US" sz="4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80000"/>
              </a:lnSpc>
              <a:spcBef>
                <a:spcPct val="20000"/>
              </a:spcBef>
              <a:buClrTx/>
              <a:buFont typeface="Wingdings" panose="05000000000000000000" pitchFamily="2" charset="2"/>
            </a:pPr>
            <a:endParaRPr lang="zh-CN" altLang="en-US" sz="4400" b="1" dirty="0">
              <a:solidFill>
                <a:schemeClr val="bg1"/>
              </a:solidFill>
              <a:latin typeface="Times-Roman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笛卡儿积（续）</a:t>
            </a:r>
            <a:endParaRPr lang="en-US" altLang="zh-CN" sz="3600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487488" y="1196975"/>
            <a:ext cx="10297144" cy="4997450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基数（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cardinal number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105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一个域允许的不同取值个数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若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b="1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（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…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）为有限集，其基数为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</a:t>
            </a:r>
            <a:r>
              <a:rPr kumimoji="0" lang="en-US" altLang="zh-CN" sz="2400" b="1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（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＝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…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，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），则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×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×…×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</a:t>
            </a:r>
            <a:r>
              <a:rPr kumimoji="0" lang="en-US" altLang="zh-CN" sz="2400" b="1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的基数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为：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ts val="3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笛卡儿积的表示方法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可表示为一张二维表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表中的每行对应一个元组，表中的每列来自一个域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4367213" y="3500438"/>
          <a:ext cx="190976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673100" imgH="342900" progId="Equation.3">
                  <p:embed/>
                </p:oleObj>
              </mc:Choice>
              <mc:Fallback>
                <p:oleObj r:id="rId3" imgW="673100" imgH="342900" progId="Equation.3">
                  <p:embed/>
                  <p:pic>
                    <p:nvPicPr>
                      <p:cNvPr id="18436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7213" y="3500438"/>
                        <a:ext cx="1909762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</a:rPr>
              <a:t>连接（续）</a:t>
            </a:r>
          </a:p>
        </p:txBody>
      </p:sp>
      <p:sp>
        <p:nvSpPr>
          <p:cNvPr id="113667" name="Rectangle 3"/>
          <p:cNvSpPr>
            <a:spLocks noGrp="1"/>
          </p:cNvSpPr>
          <p:nvPr>
            <p:ph type="body" sz="half" idx="1"/>
          </p:nvPr>
        </p:nvSpPr>
        <p:spPr>
          <a:xfrm>
            <a:off x="1981200" y="1412875"/>
            <a:ext cx="8291513" cy="87947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/>
              <a:t>  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自然连接 </a:t>
            </a: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      S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的结果如下</a:t>
            </a:r>
            <a:r>
              <a:rPr lang="zh-CN" altLang="en-US" b="1" dirty="0"/>
              <a:t>：</a:t>
            </a:r>
            <a:r>
              <a:rPr lang="zh-CN" altLang="en-US" b="1" i="1" dirty="0"/>
              <a:t> </a:t>
            </a:r>
            <a:endParaRPr lang="zh-CN" altLang="en-US" b="1" dirty="0"/>
          </a:p>
        </p:txBody>
      </p:sp>
      <p:grpSp>
        <p:nvGrpSpPr>
          <p:cNvPr id="113668" name="Group 5"/>
          <p:cNvGrpSpPr/>
          <p:nvPr/>
        </p:nvGrpSpPr>
        <p:grpSpPr>
          <a:xfrm rot="10800000">
            <a:off x="3935413" y="836613"/>
            <a:ext cx="1223962" cy="936625"/>
            <a:chOff x="6431" y="11824"/>
            <a:chExt cx="705" cy="367"/>
          </a:xfrm>
        </p:grpSpPr>
        <p:sp>
          <p:nvSpPr>
            <p:cNvPr id="113701" name="AutoShape 6"/>
            <p:cNvSpPr/>
            <p:nvPr/>
          </p:nvSpPr>
          <p:spPr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3702" name="Text Box 7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600" b="0" i="1" dirty="0"/>
                <a:t> </a:t>
              </a:r>
              <a:endParaRPr lang="en-US" altLang="zh-CN" sz="1800" b="0" dirty="0"/>
            </a:p>
          </p:txBody>
        </p:sp>
      </p:grpSp>
      <p:graphicFrame>
        <p:nvGraphicFramePr>
          <p:cNvPr id="10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2640013" y="2095500"/>
          <a:ext cx="6840220" cy="3061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0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19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3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3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14691" name="Rectangle 3"/>
          <p:cNvSpPr>
            <a:spLocks noGrp="1"/>
          </p:cNvSpPr>
          <p:nvPr>
            <p:ph idx="1"/>
          </p:nvPr>
        </p:nvSpPr>
        <p:spPr>
          <a:xfrm>
            <a:off x="1631504" y="1098550"/>
            <a:ext cx="9505056" cy="547211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</a:pPr>
            <a:r>
              <a:rPr lang="zh-CN" altLang="zh-CN" dirty="0"/>
              <a:t>悬浮元组（</a:t>
            </a:r>
            <a:r>
              <a:rPr lang="en-US" altLang="zh-CN" dirty="0"/>
              <a:t>dangling tuple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zh-CN" dirty="0" smtClean="0"/>
              <a:t>两</a:t>
            </a:r>
            <a:r>
              <a:rPr lang="zh-CN" altLang="zh-CN" dirty="0"/>
              <a:t>个关系</a:t>
            </a:r>
            <a:r>
              <a:rPr lang="en-US" altLang="zh-CN" i="1" dirty="0"/>
              <a:t>R</a:t>
            </a:r>
            <a:r>
              <a:rPr lang="zh-CN" altLang="zh-CN" dirty="0"/>
              <a:t>和</a:t>
            </a:r>
            <a:r>
              <a:rPr lang="en-US" altLang="zh-CN" i="1" dirty="0"/>
              <a:t>S</a:t>
            </a:r>
            <a:r>
              <a:rPr lang="zh-CN" altLang="zh-CN" dirty="0"/>
              <a:t>在做自然连接时，关系</a:t>
            </a:r>
            <a:r>
              <a:rPr lang="en-US" altLang="zh-CN" i="1" dirty="0"/>
              <a:t>R</a:t>
            </a:r>
            <a:r>
              <a:rPr lang="zh-CN" altLang="zh-CN" dirty="0"/>
              <a:t>中某些元组有可能在</a:t>
            </a:r>
            <a:r>
              <a:rPr lang="en-US" altLang="zh-CN" i="1" dirty="0"/>
              <a:t>S</a:t>
            </a:r>
            <a:r>
              <a:rPr lang="zh-CN" altLang="zh-CN" dirty="0" smtClean="0"/>
              <a:t>中</a:t>
            </a:r>
            <a:r>
              <a:rPr lang="en-US" altLang="zh-CN" dirty="0" smtClean="0"/>
              <a:t> </a:t>
            </a:r>
            <a:r>
              <a:rPr lang="zh-CN" altLang="zh-CN" dirty="0" smtClean="0"/>
              <a:t>不</a:t>
            </a:r>
            <a:r>
              <a:rPr lang="zh-CN" altLang="zh-CN" dirty="0"/>
              <a:t>存在公共属性上值相等的元组，从而造成</a:t>
            </a:r>
            <a:r>
              <a:rPr lang="en-US" altLang="zh-CN" i="1" dirty="0"/>
              <a:t>R</a:t>
            </a:r>
            <a:r>
              <a:rPr lang="zh-CN" altLang="zh-CN" dirty="0"/>
              <a:t>中这些元组在操作时被舍弃了</a:t>
            </a:r>
            <a:r>
              <a:rPr lang="zh-CN" altLang="en-US" dirty="0"/>
              <a:t>，</a:t>
            </a:r>
            <a:r>
              <a:rPr lang="zh-CN" altLang="zh-CN" dirty="0"/>
              <a:t>这些被舍弃的元组称为</a:t>
            </a:r>
            <a:r>
              <a:rPr lang="zh-CN" altLang="en-US" dirty="0">
                <a:solidFill>
                  <a:srgbClr val="FF00FF"/>
                </a:solidFill>
              </a:rPr>
              <a:t>悬浮元组</a:t>
            </a:r>
            <a:r>
              <a:rPr lang="zh-CN" altLang="en-US" sz="2200" dirty="0"/>
              <a:t>。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1271464" y="1124744"/>
            <a:ext cx="10297144" cy="5472113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外连接（</a:t>
            </a:r>
            <a:r>
              <a:rPr lang="en-US" altLang="zh-CN" dirty="0"/>
              <a:t>outer join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zh-CN" dirty="0" smtClean="0"/>
              <a:t>如果</a:t>
            </a:r>
            <a:r>
              <a:rPr lang="zh-CN" altLang="zh-CN" dirty="0"/>
              <a:t>把悬浮元组也保存在结果关系中，而在其他属性上填空值</a:t>
            </a:r>
            <a:r>
              <a:rPr lang="en-US" altLang="zh-CN" dirty="0"/>
              <a:t>(NULL)</a:t>
            </a:r>
            <a:r>
              <a:rPr lang="zh-CN" altLang="en-US" dirty="0"/>
              <a:t>，就叫做外连接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zh-CN" dirty="0" smtClean="0"/>
              <a:t>左</a:t>
            </a:r>
            <a:r>
              <a:rPr lang="zh-CN" altLang="zh-CN" dirty="0"/>
              <a:t>外连接</a:t>
            </a:r>
            <a:r>
              <a:rPr lang="en-US" altLang="zh-CN" dirty="0"/>
              <a:t>(left outer join</a:t>
            </a:r>
            <a:r>
              <a:rPr lang="zh-CN" altLang="zh-CN" dirty="0"/>
              <a:t>或</a:t>
            </a:r>
            <a:r>
              <a:rPr lang="en-US" altLang="zh-CN" dirty="0"/>
              <a:t>left join)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/>
              <a:t>只保留左边关系</a:t>
            </a:r>
            <a:r>
              <a:rPr lang="en-US" altLang="zh-CN" sz="2200" i="1" dirty="0"/>
              <a:t>R</a:t>
            </a:r>
            <a:r>
              <a:rPr lang="zh-CN" altLang="zh-CN" sz="2200" dirty="0"/>
              <a:t>中的悬浮元组</a:t>
            </a:r>
            <a:endParaRPr lang="en-US" altLang="zh-CN" sz="22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zh-CN" dirty="0" smtClean="0"/>
              <a:t>右</a:t>
            </a:r>
            <a:r>
              <a:rPr lang="zh-CN" altLang="zh-CN" dirty="0"/>
              <a:t>外连接</a:t>
            </a:r>
            <a:r>
              <a:rPr lang="en-US" altLang="zh-CN" dirty="0"/>
              <a:t>(right outer join</a:t>
            </a:r>
            <a:r>
              <a:rPr lang="zh-CN" altLang="zh-CN" dirty="0"/>
              <a:t>或</a:t>
            </a:r>
            <a:r>
              <a:rPr lang="en-US" altLang="zh-CN" dirty="0"/>
              <a:t>right join)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/>
              <a:t>只保留右边关系</a:t>
            </a:r>
            <a:r>
              <a:rPr lang="en-US" altLang="zh-CN" sz="2200" i="1" dirty="0"/>
              <a:t>S</a:t>
            </a:r>
            <a:r>
              <a:rPr lang="zh-CN" altLang="zh-CN" sz="2200" dirty="0"/>
              <a:t>中的悬浮元组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16739" name="Rectangle 6"/>
          <p:cNvSpPr/>
          <p:nvPr/>
        </p:nvSpPr>
        <p:spPr>
          <a:xfrm>
            <a:off x="2279650" y="1124893"/>
            <a:ext cx="5456943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下图是例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2.8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中关系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和关系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的外连接 </a:t>
            </a:r>
          </a:p>
        </p:txBody>
      </p:sp>
      <p:graphicFrame>
        <p:nvGraphicFramePr>
          <p:cNvPr id="9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2422525" y="1846263"/>
          <a:ext cx="7274560" cy="381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186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67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3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4</a:t>
                      </a:r>
                      <a:endParaRPr lang="zh-CN" altLang="en-US" sz="2200" b="1" baseline="-25000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46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5</a:t>
                      </a:r>
                      <a:endParaRPr lang="zh-CN" altLang="en-US" sz="2200" b="1" baseline="-25000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1" marR="91451" marT="45718" marB="45718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17763" name="Rectangle 6"/>
          <p:cNvSpPr/>
          <p:nvPr/>
        </p:nvSpPr>
        <p:spPr>
          <a:xfrm>
            <a:off x="2208213" y="1196330"/>
            <a:ext cx="816762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(b)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是例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2.8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中关系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和关系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的左外连接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(c)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是右外连接 </a:t>
            </a:r>
          </a:p>
        </p:txBody>
      </p:sp>
      <p:graphicFrame>
        <p:nvGraphicFramePr>
          <p:cNvPr id="8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2208213" y="1919288"/>
          <a:ext cx="3815080" cy="3095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7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37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683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3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337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4</a:t>
                      </a:r>
                      <a:endParaRPr lang="zh-CN" altLang="en-US" sz="2200" b="1" baseline="-25000" dirty="0"/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12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44" marR="91444" marT="45738" marB="4573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9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6311900" y="1990725"/>
          <a:ext cx="3898900" cy="3011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7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67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6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3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69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1" marR="91451" marT="45718" marB="4571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6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5</a:t>
                      </a:r>
                      <a:endParaRPr lang="zh-CN" altLang="en-US" sz="2200" b="1" baseline="-25000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NULL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7" marR="91457" marT="45733" marB="4573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7838" name="Rectangle 6"/>
          <p:cNvSpPr/>
          <p:nvPr/>
        </p:nvSpPr>
        <p:spPr>
          <a:xfrm>
            <a:off x="3532188" y="5144294"/>
            <a:ext cx="486473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zh-CN" altLang="en-US" sz="1800" dirty="0"/>
              <a:t>图</a:t>
            </a:r>
            <a:r>
              <a:rPr lang="en-US" altLang="zh-CN" sz="1800" dirty="0"/>
              <a:t>(b)                                                                         </a:t>
            </a:r>
            <a:r>
              <a:rPr lang="zh-CN" altLang="en-US" sz="1800" dirty="0"/>
              <a:t>图</a:t>
            </a:r>
            <a:r>
              <a:rPr lang="en-US" altLang="zh-CN" sz="1800" dirty="0"/>
              <a:t>(c)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4. </a:t>
            </a:r>
            <a:r>
              <a:rPr lang="zh-CN" altLang="en-US" sz="3600" dirty="0"/>
              <a:t>除（</a:t>
            </a:r>
            <a:r>
              <a:rPr lang="en-US" altLang="zh-CN" sz="3600" dirty="0"/>
              <a:t>division</a:t>
            </a:r>
            <a:r>
              <a:rPr lang="zh-CN" altLang="en-US" sz="3600" dirty="0"/>
              <a:t>）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343472" y="1268413"/>
            <a:ext cx="10009112" cy="4619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给定关系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 (X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Y)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 (Y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Z)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，其中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，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，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Z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为属性组。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中的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与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中的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可以有不同的属性名，但必须出自相同的域集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的除运算得到一个新的关系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P(X)</a:t>
            </a:r>
            <a:r>
              <a:rPr kumimoji="0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cs typeface="+mn-cs"/>
              </a:rPr>
              <a:t>，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中满足下列条件的元组在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属性列上的投影：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元组在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上分量值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的象集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</a:t>
            </a:r>
            <a:r>
              <a:rPr kumimoji="0" lang="en-US" altLang="zh-CN" sz="2400" b="1" i="1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包含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在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Y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上投影的集合，记作：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÷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={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[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]|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Symbol" pitchFamily="18" charset="2"/>
              </a:rPr>
              <a:t>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∧π</a:t>
            </a:r>
            <a:r>
              <a:rPr kumimoji="0" lang="en-US" altLang="zh-CN" sz="2400" b="1" i="0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Y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Symbol" pitchFamily="18" charset="2"/>
              </a:rPr>
              <a:t>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Y</a:t>
            </a:r>
            <a:r>
              <a:rPr kumimoji="0" lang="en-US" altLang="zh-CN" sz="2400" b="1" i="1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}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Y</a:t>
            </a:r>
            <a:r>
              <a:rPr kumimoji="0" lang="en-US" altLang="zh-CN" sz="2400" b="1" i="1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：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在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中的象集，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= 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[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除运算（续）</a:t>
            </a:r>
            <a:endParaRPr lang="en-US" altLang="zh-CN" sz="3600" dirty="0"/>
          </a:p>
        </p:txBody>
      </p:sp>
      <p:sp>
        <p:nvSpPr>
          <p:cNvPr id="1198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zh-CN" altLang="en-US" dirty="0"/>
              <a:t>除操作是同时从行和列角度进行运算</a:t>
            </a:r>
          </a:p>
          <a:p>
            <a:pPr algn="just" eaLnBrk="1" hangingPunct="1">
              <a:buNone/>
            </a:pPr>
            <a:r>
              <a:rPr lang="zh-CN" altLang="en-US" dirty="0"/>
              <a:t> </a:t>
            </a:r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lvl="2" algn="just"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grpSp>
        <p:nvGrpSpPr>
          <p:cNvPr id="119812" name="Group 43"/>
          <p:cNvGrpSpPr/>
          <p:nvPr/>
        </p:nvGrpSpPr>
        <p:grpSpPr>
          <a:xfrm>
            <a:off x="2661709" y="2252980"/>
            <a:ext cx="3810000" cy="2209800"/>
            <a:chOff x="1728" y="1536"/>
            <a:chExt cx="2400" cy="1392"/>
          </a:xfrm>
        </p:grpSpPr>
        <p:grpSp>
          <p:nvGrpSpPr>
            <p:cNvPr id="119813" name="Group 20"/>
            <p:cNvGrpSpPr/>
            <p:nvPr/>
          </p:nvGrpSpPr>
          <p:grpSpPr>
            <a:xfrm>
              <a:off x="2064" y="1632"/>
              <a:ext cx="912" cy="768"/>
              <a:chOff x="1536" y="1632"/>
              <a:chExt cx="912" cy="768"/>
            </a:xfrm>
          </p:grpSpPr>
          <p:sp>
            <p:nvSpPr>
              <p:cNvPr id="119828" name="Rectangle 21"/>
              <p:cNvSpPr/>
              <p:nvPr/>
            </p:nvSpPr>
            <p:spPr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9829" name="Rectangle 22" descr="浅色下对角线"/>
              <p:cNvSpPr/>
              <p:nvPr/>
            </p:nvSpPr>
            <p:spPr>
              <a:xfrm>
                <a:off x="1536" y="1728"/>
                <a:ext cx="912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9830" name="Rectangle 23"/>
              <p:cNvSpPr/>
              <p:nvPr/>
            </p:nvSpPr>
            <p:spPr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9831" name="Rectangle 24"/>
              <p:cNvSpPr/>
              <p:nvPr/>
            </p:nvSpPr>
            <p:spPr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9832" name="Rectangle 25"/>
              <p:cNvSpPr/>
              <p:nvPr/>
            </p:nvSpPr>
            <p:spPr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9833" name="Rectangle 26" descr="浅色下对角线"/>
              <p:cNvSpPr/>
              <p:nvPr/>
            </p:nvSpPr>
            <p:spPr>
              <a:xfrm>
                <a:off x="1536" y="2016"/>
                <a:ext cx="912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9834" name="Rectangle 27"/>
              <p:cNvSpPr/>
              <p:nvPr/>
            </p:nvSpPr>
            <p:spPr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9835" name="Rectangle 28" descr="浅色下对角线"/>
              <p:cNvSpPr/>
              <p:nvPr/>
            </p:nvSpPr>
            <p:spPr>
              <a:xfrm>
                <a:off x="1536" y="2208"/>
                <a:ext cx="912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</p:grpSp>
        <p:sp>
          <p:nvSpPr>
            <p:cNvPr id="119814" name="AutoShape 29"/>
            <p:cNvSpPr/>
            <p:nvPr/>
          </p:nvSpPr>
          <p:spPr>
            <a:xfrm rot="2235391">
              <a:off x="3072" y="2304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15" name="Rectangle 30"/>
            <p:cNvSpPr/>
            <p:nvPr/>
          </p:nvSpPr>
          <p:spPr>
            <a:xfrm>
              <a:off x="2448" y="2640"/>
              <a:ext cx="528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16" name="Rectangle 31"/>
            <p:cNvSpPr/>
            <p:nvPr/>
          </p:nvSpPr>
          <p:spPr>
            <a:xfrm>
              <a:off x="2448" y="2832"/>
              <a:ext cx="528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17" name="Rectangle 32"/>
            <p:cNvSpPr/>
            <p:nvPr/>
          </p:nvSpPr>
          <p:spPr>
            <a:xfrm>
              <a:off x="2448" y="2736"/>
              <a:ext cx="528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18" name="Rectangle 33"/>
            <p:cNvSpPr/>
            <p:nvPr/>
          </p:nvSpPr>
          <p:spPr>
            <a:xfrm>
              <a:off x="2928" y="2304"/>
              <a:ext cx="576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2000" dirty="0"/>
                <a:t>÷</a:t>
              </a:r>
            </a:p>
          </p:txBody>
        </p:sp>
        <p:sp>
          <p:nvSpPr>
            <p:cNvPr id="119819" name="AutoShape 34"/>
            <p:cNvSpPr/>
            <p:nvPr/>
          </p:nvSpPr>
          <p:spPr>
            <a:xfrm rot="-1832436">
              <a:off x="3132" y="2684"/>
              <a:ext cx="384" cy="144"/>
            </a:xfrm>
            <a:prstGeom prst="rightArrow">
              <a:avLst>
                <a:gd name="adj1" fmla="val 50000"/>
                <a:gd name="adj2" fmla="val 6666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20" name="Rectangle 35" descr="浅色下对角线"/>
            <p:cNvSpPr/>
            <p:nvPr/>
          </p:nvSpPr>
          <p:spPr>
            <a:xfrm>
              <a:off x="3744" y="2544"/>
              <a:ext cx="384" cy="96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21" name="Rectangle 36" descr="浅色下对角线"/>
            <p:cNvSpPr/>
            <p:nvPr/>
          </p:nvSpPr>
          <p:spPr>
            <a:xfrm>
              <a:off x="3744" y="2448"/>
              <a:ext cx="384" cy="96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22" name="Rectangle 37" descr="浅色下对角线"/>
            <p:cNvSpPr/>
            <p:nvPr/>
          </p:nvSpPr>
          <p:spPr>
            <a:xfrm>
              <a:off x="2064" y="1536"/>
              <a:ext cx="912" cy="96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9823" name="Text Box 38"/>
            <p:cNvSpPr txBox="1"/>
            <p:nvPr/>
          </p:nvSpPr>
          <p:spPr>
            <a:xfrm>
              <a:off x="1728" y="1584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1800" dirty="0"/>
                <a:t>R</a:t>
              </a:r>
              <a:endParaRPr lang="en-US" altLang="zh-CN" sz="1800" b="0" dirty="0"/>
            </a:p>
          </p:txBody>
        </p:sp>
        <p:sp>
          <p:nvSpPr>
            <p:cNvPr id="119824" name="Text Box 39"/>
            <p:cNvSpPr txBox="1"/>
            <p:nvPr/>
          </p:nvSpPr>
          <p:spPr>
            <a:xfrm>
              <a:off x="2064" y="2640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1800" dirty="0"/>
                <a:t>S</a:t>
              </a:r>
              <a:endParaRPr lang="en-US" altLang="zh-CN" sz="1800" b="0" dirty="0"/>
            </a:p>
          </p:txBody>
        </p:sp>
        <p:sp>
          <p:nvSpPr>
            <p:cNvPr id="119825" name="Line 40"/>
            <p:cNvSpPr/>
            <p:nvPr/>
          </p:nvSpPr>
          <p:spPr>
            <a:xfrm>
              <a:off x="2448" y="1536"/>
              <a:ext cx="0" cy="8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26" name="Line 41"/>
            <p:cNvSpPr/>
            <p:nvPr/>
          </p:nvSpPr>
          <p:spPr>
            <a:xfrm>
              <a:off x="2784" y="2640"/>
              <a:ext cx="0" cy="2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827" name="Line 42"/>
            <p:cNvSpPr/>
            <p:nvPr/>
          </p:nvSpPr>
          <p:spPr>
            <a:xfrm>
              <a:off x="2784" y="1536"/>
              <a:ext cx="0" cy="8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除运算（续）</a:t>
            </a:r>
            <a:endParaRPr lang="en-US" altLang="zh-CN" sz="3600" dirty="0"/>
          </a:p>
        </p:txBody>
      </p:sp>
      <p:sp>
        <p:nvSpPr>
          <p:cNvPr id="120835" name="Rectangle 132"/>
          <p:cNvSpPr/>
          <p:nvPr/>
        </p:nvSpPr>
        <p:spPr>
          <a:xfrm>
            <a:off x="1774825" y="1130300"/>
            <a:ext cx="87852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2.9]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设关系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÷ </a:t>
            </a:r>
            <a:r>
              <a:rPr lang="en-US" altLang="zh-CN" sz="2400" i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如下图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2598738" y="2587625"/>
          <a:ext cx="303530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21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678" marB="4567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200" b="1" dirty="0"/>
                    </a:p>
                  </a:txBody>
                  <a:tcPr marL="91459" marR="91459" marT="45678" marB="4567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1" marR="91451" marT="45714" marB="4571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7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4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6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2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4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6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6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9" marR="91459" marT="45678" marB="456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9" marR="91459" marT="45678" marB="4567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8" name="内容占位符 8"/>
          <p:cNvGraphicFramePr/>
          <p:nvPr/>
        </p:nvGraphicFramePr>
        <p:xfrm>
          <a:off x="6383338" y="2693988"/>
          <a:ext cx="211455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682" marB="4568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2200" b="1" dirty="0"/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d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72" marR="91472" marT="45682" marB="4568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d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72" marR="91472" marT="45682" marB="4568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b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72" marR="91472"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d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72" marR="91472" marT="45682" marB="4568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20896" name="TextBox 7"/>
          <p:cNvSpPr txBox="1"/>
          <p:nvPr/>
        </p:nvSpPr>
        <p:spPr>
          <a:xfrm>
            <a:off x="2465388" y="2133600"/>
            <a:ext cx="35687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</a:t>
            </a:r>
            <a:endParaRPr lang="zh-CN" altLang="en-US" sz="2200" dirty="0"/>
          </a:p>
        </p:txBody>
      </p:sp>
      <p:sp>
        <p:nvSpPr>
          <p:cNvPr id="120897" name="TextBox 10"/>
          <p:cNvSpPr txBox="1"/>
          <p:nvPr/>
        </p:nvSpPr>
        <p:spPr>
          <a:xfrm>
            <a:off x="6561138" y="4437063"/>
            <a:ext cx="67437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R÷S</a:t>
            </a:r>
            <a:endParaRPr lang="zh-CN" altLang="en-US" sz="2200" dirty="0"/>
          </a:p>
        </p:txBody>
      </p:sp>
      <p:sp>
        <p:nvSpPr>
          <p:cNvPr id="120898" name="TextBox 10"/>
          <p:cNvSpPr txBox="1"/>
          <p:nvPr/>
        </p:nvSpPr>
        <p:spPr>
          <a:xfrm>
            <a:off x="6751638" y="2270125"/>
            <a:ext cx="33782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S</a:t>
            </a:r>
            <a:endParaRPr lang="zh-CN" altLang="en-US" sz="2200" dirty="0"/>
          </a:p>
        </p:txBody>
      </p:sp>
      <p:graphicFrame>
        <p:nvGraphicFramePr>
          <p:cNvPr id="13" name="内容占位符 8"/>
          <p:cNvGraphicFramePr/>
          <p:nvPr/>
        </p:nvGraphicFramePr>
        <p:xfrm>
          <a:off x="6543675" y="4903788"/>
          <a:ext cx="704850" cy="85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541" marR="91541" marT="45777" marB="4577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541" marR="91541" marT="45777" marB="4577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除运算（续）</a:t>
            </a:r>
          </a:p>
        </p:txBody>
      </p:sp>
      <p:sp>
        <p:nvSpPr>
          <p:cNvPr id="121859" name="Rectangle 3"/>
          <p:cNvSpPr>
            <a:spLocks noGrp="1"/>
          </p:cNvSpPr>
          <p:nvPr>
            <p:ph idx="1"/>
          </p:nvPr>
        </p:nvSpPr>
        <p:spPr>
          <a:xfrm>
            <a:off x="1775520" y="1098550"/>
            <a:ext cx="8492430" cy="5018088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dirty="0"/>
              <a:t>在关系</a:t>
            </a:r>
            <a:r>
              <a:rPr lang="en-US" altLang="zh-CN" sz="2400" dirty="0"/>
              <a:t>R</a:t>
            </a:r>
            <a:r>
              <a:rPr lang="zh-CN" altLang="en-US" sz="2400" dirty="0"/>
              <a:t>中，</a:t>
            </a:r>
            <a:r>
              <a:rPr lang="en-US" altLang="zh-CN" sz="2400" dirty="0"/>
              <a:t>A</a:t>
            </a:r>
            <a:r>
              <a:rPr lang="zh-CN" altLang="en-US" sz="2400" dirty="0"/>
              <a:t>可以取四个值</a:t>
            </a:r>
            <a:r>
              <a:rPr lang="en-US" altLang="zh-CN" sz="2400" dirty="0"/>
              <a:t>{</a:t>
            </a:r>
            <a:r>
              <a:rPr lang="en-US" altLang="zh-CN" sz="2400" i="1" dirty="0"/>
              <a:t>a</a:t>
            </a:r>
            <a:r>
              <a:rPr lang="en-US" altLang="zh-CN" sz="2400" baseline="-30000" dirty="0"/>
              <a:t>1 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}</a:t>
            </a:r>
          </a:p>
          <a:p>
            <a:pPr lvl="1" indent="-209550" algn="just" eaLnBrk="1" hangingPunct="1">
              <a:lnSpc>
                <a:spcPct val="120000"/>
              </a:lnSpc>
              <a:buNone/>
            </a:pPr>
            <a:r>
              <a:rPr lang="en-US" altLang="zh-CN" i="1" dirty="0"/>
              <a:t>    a</a:t>
            </a:r>
            <a:r>
              <a:rPr lang="en-US" altLang="zh-CN" baseline="-30000" dirty="0"/>
              <a:t>1</a:t>
            </a:r>
            <a:r>
              <a:rPr lang="zh-CN" altLang="en-US" dirty="0"/>
              <a:t>的象集为 </a:t>
            </a:r>
            <a:r>
              <a:rPr lang="en-US" altLang="zh-CN" dirty="0"/>
              <a:t>{(</a:t>
            </a:r>
            <a:r>
              <a:rPr lang="en-US" altLang="zh-CN" i="1" dirty="0"/>
              <a:t>b</a:t>
            </a:r>
            <a:r>
              <a:rPr lang="en-US" altLang="zh-CN" baseline="-30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baseline="-30000" dirty="0"/>
              <a:t>2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30000" dirty="0"/>
              <a:t>3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baseline="-30000" dirty="0"/>
              <a:t>2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30000" dirty="0"/>
              <a:t>1</a:t>
            </a:r>
            <a:r>
              <a:rPr lang="en-US" altLang="zh-CN" dirty="0"/>
              <a:t>)}</a:t>
            </a:r>
          </a:p>
          <a:p>
            <a:pPr lvl="1" indent="-209550" algn="just" eaLnBrk="1" hangingPunct="1">
              <a:lnSpc>
                <a:spcPct val="120000"/>
              </a:lnSpc>
              <a:buNone/>
            </a:pPr>
            <a:r>
              <a:rPr lang="en-US" altLang="zh-CN" i="1" dirty="0"/>
              <a:t>    a</a:t>
            </a:r>
            <a:r>
              <a:rPr lang="en-US" altLang="zh-CN" baseline="-30000" dirty="0"/>
              <a:t>2</a:t>
            </a:r>
            <a:r>
              <a:rPr lang="zh-CN" altLang="en-US" dirty="0"/>
              <a:t>的象集为 </a:t>
            </a:r>
            <a:r>
              <a:rPr lang="en-US" altLang="zh-CN" dirty="0"/>
              <a:t>{(</a:t>
            </a:r>
            <a:r>
              <a:rPr lang="en-US" altLang="zh-CN" i="1" dirty="0"/>
              <a:t>b</a:t>
            </a:r>
            <a:r>
              <a:rPr lang="en-US" altLang="zh-CN" baseline="-30000" dirty="0"/>
              <a:t>3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30000" dirty="0"/>
              <a:t>7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baseline="-30000" dirty="0"/>
              <a:t>2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30000" dirty="0"/>
              <a:t>3</a:t>
            </a:r>
            <a:r>
              <a:rPr lang="en-US" altLang="zh-CN" dirty="0"/>
              <a:t>)}</a:t>
            </a:r>
          </a:p>
          <a:p>
            <a:pPr lvl="1" indent="-209550" algn="just" eaLnBrk="1" hangingPunct="1">
              <a:lnSpc>
                <a:spcPct val="120000"/>
              </a:lnSpc>
              <a:buNone/>
            </a:pPr>
            <a:r>
              <a:rPr lang="en-US" altLang="zh-CN" i="1" dirty="0"/>
              <a:t>    a</a:t>
            </a:r>
            <a:r>
              <a:rPr lang="en-US" altLang="zh-CN" baseline="-30000" dirty="0"/>
              <a:t>3</a:t>
            </a:r>
            <a:r>
              <a:rPr lang="zh-CN" altLang="en-US" dirty="0"/>
              <a:t>的象集为 </a:t>
            </a:r>
            <a:r>
              <a:rPr lang="en-US" altLang="zh-CN" dirty="0"/>
              <a:t>{</a:t>
            </a:r>
            <a:r>
              <a:rPr lang="en-US" altLang="zh-CN" i="1" dirty="0"/>
              <a:t>(b</a:t>
            </a:r>
            <a:r>
              <a:rPr lang="en-US" altLang="zh-CN" baseline="-30000" dirty="0"/>
              <a:t>4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30000" dirty="0"/>
              <a:t>6</a:t>
            </a:r>
            <a:r>
              <a:rPr lang="en-US" altLang="zh-CN" dirty="0"/>
              <a:t>)}</a:t>
            </a:r>
          </a:p>
          <a:p>
            <a:pPr lvl="1" indent="-209550" algn="just" eaLnBrk="1" hangingPunct="1">
              <a:lnSpc>
                <a:spcPct val="120000"/>
              </a:lnSpc>
              <a:buNone/>
            </a:pPr>
            <a:r>
              <a:rPr lang="en-US" altLang="zh-CN" i="1" dirty="0"/>
              <a:t>    a</a:t>
            </a:r>
            <a:r>
              <a:rPr lang="en-US" altLang="zh-CN" baseline="-30000" dirty="0"/>
              <a:t>4</a:t>
            </a:r>
            <a:r>
              <a:rPr lang="zh-CN" altLang="en-US" dirty="0"/>
              <a:t>的象集为 </a:t>
            </a:r>
            <a:r>
              <a:rPr lang="en-US" altLang="zh-CN" dirty="0"/>
              <a:t>{(</a:t>
            </a:r>
            <a:r>
              <a:rPr lang="en-US" altLang="zh-CN" i="1" dirty="0"/>
              <a:t>b</a:t>
            </a:r>
            <a:r>
              <a:rPr lang="en-US" altLang="zh-CN" baseline="-30000" dirty="0"/>
              <a:t>6</a:t>
            </a:r>
            <a:r>
              <a:rPr lang="zh-CN" altLang="en-US" dirty="0"/>
              <a:t>，</a:t>
            </a:r>
            <a:r>
              <a:rPr lang="en-US" altLang="zh-CN" i="1" dirty="0"/>
              <a:t>c</a:t>
            </a:r>
            <a:r>
              <a:rPr lang="en-US" altLang="zh-CN" baseline="-30000" dirty="0"/>
              <a:t>6</a:t>
            </a:r>
            <a:r>
              <a:rPr lang="en-US" altLang="zh-CN" dirty="0"/>
              <a:t>)}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i="1" dirty="0"/>
              <a:t>S</a:t>
            </a:r>
            <a:r>
              <a:rPr lang="zh-CN" altLang="en-US" sz="2400" dirty="0"/>
              <a:t>在</a:t>
            </a:r>
            <a:r>
              <a:rPr lang="en-US" altLang="zh-CN" sz="2400" dirty="0"/>
              <a:t>(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</a:t>
            </a:r>
            <a:r>
              <a:rPr lang="en-US" altLang="zh-CN" sz="2400" i="1" dirty="0"/>
              <a:t>C</a:t>
            </a:r>
            <a:r>
              <a:rPr lang="en-US" altLang="zh-CN" sz="2400" dirty="0"/>
              <a:t>)</a:t>
            </a:r>
            <a:r>
              <a:rPr lang="zh-CN" altLang="en-US" sz="2400" dirty="0"/>
              <a:t>上的投影为</a:t>
            </a: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i="1" dirty="0"/>
              <a:t>           </a:t>
            </a:r>
            <a:r>
              <a:rPr lang="en-US" altLang="zh-CN" sz="2400" i="1" dirty="0"/>
              <a:t>{(b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，</a:t>
            </a:r>
            <a:r>
              <a:rPr lang="en-US" altLang="zh-CN" sz="2400" i="1" dirty="0"/>
              <a:t>c</a:t>
            </a:r>
            <a:r>
              <a:rPr lang="en-US" altLang="zh-CN" sz="2400" baseline="-30000" dirty="0"/>
              <a:t>2</a:t>
            </a:r>
            <a:r>
              <a:rPr lang="en-US" altLang="zh-CN" sz="2400" i="1" dirty="0"/>
              <a:t>)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(b</a:t>
            </a:r>
            <a:r>
              <a:rPr lang="en-US" altLang="zh-CN" sz="2400" baseline="-30000" dirty="0"/>
              <a:t>2</a:t>
            </a:r>
            <a:r>
              <a:rPr lang="zh-CN" altLang="en-US" sz="2400" dirty="0"/>
              <a:t>，</a:t>
            </a:r>
            <a:r>
              <a:rPr lang="en-US" altLang="zh-CN" sz="2400" i="1" dirty="0"/>
              <a:t>c</a:t>
            </a:r>
            <a:r>
              <a:rPr lang="en-US" altLang="zh-CN" sz="2400" baseline="-30000" dirty="0"/>
              <a:t>1</a:t>
            </a:r>
            <a:r>
              <a:rPr lang="en-US" altLang="zh-CN" sz="2400" i="1" dirty="0"/>
              <a:t>)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(b</a:t>
            </a:r>
            <a:r>
              <a:rPr lang="en-US" altLang="zh-CN" sz="2400" baseline="-30000" dirty="0"/>
              <a:t>2</a:t>
            </a:r>
            <a:r>
              <a:rPr lang="zh-CN" altLang="en-US" sz="2400" dirty="0"/>
              <a:t>，</a:t>
            </a:r>
            <a:r>
              <a:rPr lang="en-US" altLang="zh-CN" sz="2400" i="1" dirty="0"/>
              <a:t>c</a:t>
            </a:r>
            <a:r>
              <a:rPr lang="en-US" altLang="zh-CN" sz="2400" baseline="-30000" dirty="0"/>
              <a:t>3</a:t>
            </a:r>
            <a:r>
              <a:rPr lang="en-US" altLang="zh-CN" sz="2400" i="1" dirty="0"/>
              <a:t>) }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只有</a:t>
            </a:r>
            <a:r>
              <a:rPr lang="en-US" altLang="zh-CN" sz="2400" i="1" dirty="0"/>
              <a:t>a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的象集包含了</a:t>
            </a:r>
            <a:r>
              <a:rPr lang="en-US" altLang="zh-CN" sz="2400" i="1" dirty="0"/>
              <a:t>S</a:t>
            </a:r>
            <a:r>
              <a:rPr lang="zh-CN" altLang="en-US" sz="2400" dirty="0"/>
              <a:t>在</a:t>
            </a:r>
            <a:r>
              <a:rPr lang="en-US" altLang="zh-CN" sz="2400" dirty="0"/>
              <a:t>(</a:t>
            </a:r>
            <a:r>
              <a:rPr lang="en-US" altLang="zh-CN" sz="2400" i="1" dirty="0"/>
              <a:t>B</a:t>
            </a:r>
            <a:r>
              <a:rPr lang="zh-CN" altLang="en-US" sz="2400" dirty="0"/>
              <a:t>，</a:t>
            </a:r>
            <a:r>
              <a:rPr lang="en-US" altLang="zh-CN" sz="2400" i="1" dirty="0"/>
              <a:t>C</a:t>
            </a:r>
            <a:r>
              <a:rPr lang="en-US" altLang="zh-CN" sz="2400" dirty="0"/>
              <a:t>)</a:t>
            </a:r>
            <a:r>
              <a:rPr lang="zh-CN" altLang="en-US" sz="2400" dirty="0"/>
              <a:t>属性组上的投影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dirty="0"/>
              <a:t>     所以     </a:t>
            </a:r>
            <a:r>
              <a:rPr lang="en-US" altLang="zh-CN" sz="2400" i="1" dirty="0"/>
              <a:t>R</a:t>
            </a:r>
            <a:r>
              <a:rPr lang="en-US" altLang="zh-CN" sz="2400" dirty="0"/>
              <a:t>÷</a:t>
            </a:r>
            <a:r>
              <a:rPr lang="en-US" altLang="zh-CN" sz="2400" i="1" dirty="0"/>
              <a:t>S</a:t>
            </a:r>
            <a:r>
              <a:rPr lang="en-US" altLang="zh-CN" sz="2400" dirty="0"/>
              <a:t> ={</a:t>
            </a:r>
            <a:r>
              <a:rPr lang="en-US" altLang="zh-CN" sz="2400" i="1" dirty="0"/>
              <a:t>a</a:t>
            </a:r>
            <a:r>
              <a:rPr lang="en-US" altLang="zh-CN" sz="2400" baseline="-30000" dirty="0"/>
              <a:t>1</a:t>
            </a:r>
            <a:r>
              <a:rPr lang="en-US" altLang="zh-CN" sz="2400" dirty="0"/>
              <a:t>} 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除运算（续）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175B9692-9DED-0516-C369-3AE1CE3CD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1412776"/>
            <a:ext cx="7468795" cy="403244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笛卡儿积（续）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343472" y="1412875"/>
            <a:ext cx="10153128" cy="4911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R="0" defTabSz="914400" eaLnBrk="1" hangingPunct="1"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zh-CN" altLang="zh-CN" sz="2400" b="1" kern="1200" cap="none" spc="0" normalizeH="0" baseline="0" noProof="0" dirty="0">
                <a:latin typeface="Arial" panose="02080604020202020204" pitchFamily="34" charset="0"/>
                <a:ea typeface="SimSun" pitchFamily="2" charset="-122"/>
                <a:cs typeface="+mn-cs"/>
              </a:rPr>
              <a:t>例如</a:t>
            </a:r>
            <a:r>
              <a:rPr kumimoji="0" lang="zh-CN" altLang="en-US" sz="2400" b="1" kern="1200" cap="none" spc="0" normalizeH="0" baseline="0" noProof="0" dirty="0"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  <a:r>
              <a:rPr kumimoji="0" lang="zh-CN" altLang="zh-CN" sz="2400" b="1" kern="1200" cap="none" spc="0" normalizeH="0" baseline="0" noProof="0" dirty="0">
                <a:latin typeface="Arial" panose="02080604020202020204" pitchFamily="34" charset="0"/>
                <a:ea typeface="SimSun" pitchFamily="2" charset="-122"/>
                <a:cs typeface="+mn-cs"/>
              </a:rPr>
              <a:t>给出</a:t>
            </a:r>
            <a:r>
              <a:rPr kumimoji="0" lang="en-US" altLang="zh-CN" sz="2400" b="1" kern="1200" cap="none" spc="0" normalizeH="0" baseline="0" noProof="0" dirty="0">
                <a:latin typeface="Arial" panose="02080604020202020204" pitchFamily="34" charset="0"/>
                <a:ea typeface="SimSun" pitchFamily="2" charset="-122"/>
                <a:cs typeface="+mn-cs"/>
              </a:rPr>
              <a:t>3</a:t>
            </a:r>
            <a:r>
              <a:rPr kumimoji="0" lang="zh-CN" altLang="zh-CN" sz="2400" b="1" kern="1200" cap="none" spc="0" normalizeH="0" baseline="0" noProof="0" dirty="0">
                <a:latin typeface="Arial" panose="02080604020202020204" pitchFamily="34" charset="0"/>
                <a:ea typeface="SimSun" pitchFamily="2" charset="-122"/>
                <a:cs typeface="+mn-cs"/>
              </a:rPr>
              <a:t>个域：</a:t>
            </a:r>
          </a:p>
          <a:p>
            <a:pPr marL="342900" marR="0" indent="-342900" algn="just" defTabSz="9144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D</a:t>
            </a:r>
            <a:r>
              <a:rPr kumimoji="0" lang="en-US" altLang="zh-CN" sz="2400" b="1" kern="1200" cap="none" spc="0" normalizeH="0" baseline="-25000" noProof="0" dirty="0">
                <a:latin typeface="+mn-lt"/>
                <a:ea typeface="SimSun" pitchFamily="2" charset="-122"/>
                <a:cs typeface="+mn-cs"/>
              </a:rPr>
              <a:t>1</a:t>
            </a: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=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导师集合</a:t>
            </a: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SUPERVISOR=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｛张清玫，刘逸｝</a:t>
            </a:r>
          </a:p>
          <a:p>
            <a:pPr marL="342900" marR="0" indent="-342900" algn="just" defTabSz="9144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D</a:t>
            </a:r>
            <a:r>
              <a:rPr kumimoji="0" lang="en-US" altLang="zh-CN" sz="2400" b="1" kern="1200" cap="none" spc="0" normalizeH="0" baseline="-25000" noProof="0" dirty="0">
                <a:latin typeface="+mn-lt"/>
                <a:ea typeface="SimSun" pitchFamily="2" charset="-122"/>
                <a:cs typeface="+mn-cs"/>
              </a:rPr>
              <a:t>2</a:t>
            </a: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=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专业集合</a:t>
            </a: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MAJOR=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｛计算机</a:t>
            </a:r>
            <a:r>
              <a:rPr kumimoji="0" lang="zh-CN" altLang="en-US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科学与技术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，信息</a:t>
            </a:r>
            <a:r>
              <a:rPr kumimoji="0" lang="zh-CN" altLang="en-US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管理与信息系统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｝</a:t>
            </a:r>
          </a:p>
          <a:p>
            <a:pPr marL="342900" marR="0" indent="-342900" algn="just" defTabSz="9144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D</a:t>
            </a:r>
            <a:r>
              <a:rPr kumimoji="0" lang="en-US" altLang="zh-CN" sz="2400" b="1" kern="1200" cap="none" spc="0" normalizeH="0" baseline="-25000" noProof="0" dirty="0">
                <a:latin typeface="+mn-lt"/>
                <a:ea typeface="SimSun" pitchFamily="2" charset="-122"/>
                <a:cs typeface="+mn-cs"/>
              </a:rPr>
              <a:t>3</a:t>
            </a: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=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研究生集合</a:t>
            </a: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POSTGRADUATE=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｛李勇，刘晨，王敏｝</a:t>
            </a:r>
          </a:p>
          <a:p>
            <a:pPr marL="342900" marR="0" indent="-342900" algn="just" defTabSz="914400"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D</a:t>
            </a:r>
            <a:r>
              <a:rPr kumimoji="0" lang="en-US" altLang="zh-CN" sz="2400" b="1" kern="1200" cap="none" spc="0" normalizeH="0" baseline="-25000" noProof="0" dirty="0">
                <a:latin typeface="+mn-lt"/>
                <a:ea typeface="SimSun" pitchFamily="2" charset="-122"/>
                <a:cs typeface="+mn-cs"/>
              </a:rPr>
              <a:t>1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，</a:t>
            </a: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D</a:t>
            </a:r>
            <a:r>
              <a:rPr kumimoji="0" lang="en-US" altLang="zh-CN" sz="2400" b="1" kern="1200" cap="none" spc="0" normalizeH="0" baseline="-25000" noProof="0" dirty="0">
                <a:latin typeface="+mn-lt"/>
                <a:ea typeface="SimSun" pitchFamily="2" charset="-122"/>
                <a:cs typeface="+mn-cs"/>
              </a:rPr>
              <a:t>2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，</a:t>
            </a:r>
            <a:r>
              <a:rPr kumimoji="0" lang="en-US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D</a:t>
            </a:r>
            <a:r>
              <a:rPr kumimoji="0" lang="en-US" altLang="zh-CN" sz="2400" b="1" kern="1200" cap="none" spc="0" normalizeH="0" baseline="-25000" noProof="0" dirty="0">
                <a:latin typeface="+mn-lt"/>
                <a:ea typeface="SimSun" pitchFamily="2" charset="-122"/>
                <a:cs typeface="+mn-cs"/>
              </a:rPr>
              <a:t>3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的</a:t>
            </a:r>
            <a:r>
              <a:rPr kumimoji="0" lang="zh-CN" altLang="en-US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笛卡儿积</a:t>
            </a:r>
            <a:r>
              <a:rPr kumimoji="0" lang="zh-CN" altLang="zh-CN" sz="2400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为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L="342900" marR="0" indent="-342900" defTabSz="914400" eaLnBrk="1" hangingPunct="1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endParaRPr kumimoji="0" lang="en-US" altLang="zh-CN" sz="2400" b="1" kern="0" cap="none" spc="0" normalizeH="0" baseline="0" noProof="0" dirty="0">
              <a:latin typeface="+mn-lt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综合举例</a:t>
            </a:r>
          </a:p>
        </p:txBody>
      </p:sp>
      <p:sp>
        <p:nvSpPr>
          <p:cNvPr id="123907" name="Rectangle 3"/>
          <p:cNvSpPr>
            <a:spLocks noGrp="1"/>
          </p:cNvSpPr>
          <p:nvPr>
            <p:ph idx="1"/>
          </p:nvPr>
        </p:nvSpPr>
        <p:spPr>
          <a:xfrm>
            <a:off x="1981200" y="1098550"/>
            <a:ext cx="8578850" cy="509587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None/>
            </a:pPr>
            <a:r>
              <a:rPr lang="zh-CN" altLang="en-US" sz="2400" dirty="0"/>
              <a:t>以学生</a:t>
            </a:r>
            <a:r>
              <a:rPr lang="en-US" altLang="zh-CN" sz="2400" dirty="0"/>
              <a:t>-</a:t>
            </a:r>
            <a:r>
              <a:rPr lang="zh-CN" altLang="en-US" sz="2400" dirty="0"/>
              <a:t>课程数据库为例 </a:t>
            </a:r>
            <a:endParaRPr lang="en-US" altLang="zh-CN" sz="2400" dirty="0"/>
          </a:p>
          <a:p>
            <a:pPr algn="just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2.10</a:t>
            </a:r>
            <a:r>
              <a:rPr lang="en-US" altLang="zh-CN" sz="2400" dirty="0"/>
              <a:t>]</a:t>
            </a:r>
            <a:r>
              <a:rPr lang="zh-CN" altLang="en-US" sz="2400" dirty="0"/>
              <a:t>查询至少选修</a:t>
            </a:r>
            <a:r>
              <a:rPr lang="en-US" altLang="zh-CN" sz="2400" dirty="0"/>
              <a:t>81001</a:t>
            </a:r>
            <a:r>
              <a:rPr lang="zh-CN" altLang="en-US" sz="2400" dirty="0"/>
              <a:t>号课程和</a:t>
            </a:r>
            <a:r>
              <a:rPr lang="en-US" altLang="zh-CN" sz="2400" dirty="0"/>
              <a:t>81003</a:t>
            </a:r>
            <a:r>
              <a:rPr lang="zh-CN" altLang="en-US" sz="2400" dirty="0"/>
              <a:t>号课程的学生号码</a:t>
            </a:r>
          </a:p>
          <a:p>
            <a:pPr marL="819150" lvl="1" eaLnBrk="1" hangingPunct="1">
              <a:buNone/>
            </a:pPr>
            <a:endParaRPr lang="zh-CN" altLang="en-US" dirty="0"/>
          </a:p>
          <a:p>
            <a:pPr marL="819150" lvl="1" eaLnBrk="1" hangingPunct="1">
              <a:buNone/>
            </a:pPr>
            <a:r>
              <a:rPr lang="zh-CN" altLang="en-US" dirty="0"/>
              <a:t>首先建立一个临时关系</a:t>
            </a:r>
            <a:r>
              <a:rPr lang="en-US" altLang="zh-CN" i="1" dirty="0"/>
              <a:t>K</a:t>
            </a:r>
            <a:r>
              <a:rPr lang="zh-CN" altLang="en-US" dirty="0"/>
              <a:t>： </a:t>
            </a:r>
          </a:p>
          <a:p>
            <a:pPr marL="819150" lvl="1" eaLnBrk="1" hangingPunct="1">
              <a:buNone/>
            </a:pPr>
            <a:r>
              <a:rPr lang="zh-CN" altLang="en-US" dirty="0"/>
              <a:t> </a:t>
            </a:r>
          </a:p>
          <a:p>
            <a:pPr marL="819150" lvl="1" algn="just" eaLnBrk="1" hangingPunct="1">
              <a:buNone/>
            </a:pPr>
            <a:endParaRPr lang="zh-CN" altLang="en-US" dirty="0"/>
          </a:p>
          <a:p>
            <a:pPr marL="819150" lvl="1" algn="just" eaLnBrk="1" hangingPunct="1">
              <a:buNone/>
            </a:pPr>
            <a:endParaRPr lang="zh-CN" altLang="en-US" dirty="0"/>
          </a:p>
          <a:p>
            <a:pPr marL="819150" lvl="1" algn="just" eaLnBrk="1" hangingPunct="1">
              <a:buNone/>
            </a:pPr>
            <a:endParaRPr lang="en-US" altLang="zh-CN" dirty="0"/>
          </a:p>
          <a:p>
            <a:pPr marL="819150" lvl="1" algn="just" eaLnBrk="1" hangingPunct="1">
              <a:buNone/>
            </a:pPr>
            <a:r>
              <a:rPr lang="zh-CN" altLang="en-US" dirty="0"/>
              <a:t>然后求：</a:t>
            </a:r>
            <a:r>
              <a:rPr lang="en-US" altLang="zh-CN" dirty="0"/>
              <a:t>π</a:t>
            </a:r>
            <a:r>
              <a:rPr lang="en-US" altLang="zh-CN" baseline="-30000" dirty="0"/>
              <a:t>Sno,Cno</a:t>
            </a:r>
            <a:r>
              <a:rPr lang="en-US" altLang="zh-CN" dirty="0"/>
              <a:t>(SC)÷</a:t>
            </a:r>
            <a:r>
              <a:rPr lang="en-US" altLang="zh-CN" i="1" dirty="0"/>
              <a:t>K</a:t>
            </a:r>
            <a:r>
              <a:rPr lang="en-US" altLang="zh-CN" dirty="0"/>
              <a:t>={20180001,20180002}</a:t>
            </a:r>
          </a:p>
          <a:p>
            <a:pPr marL="819150" lvl="1" algn="just" eaLnBrk="1" hangingPunct="1">
              <a:buNone/>
            </a:pPr>
            <a:endParaRPr lang="en-US" altLang="zh-CN" sz="2000" dirty="0"/>
          </a:p>
          <a:p>
            <a:pPr marL="819150" lvl="1" eaLnBrk="1" hangingPunct="1">
              <a:buNone/>
            </a:pPr>
            <a:r>
              <a:rPr lang="en-US" altLang="zh-CN" sz="2000" dirty="0"/>
              <a:t>	</a:t>
            </a:r>
          </a:p>
        </p:txBody>
      </p:sp>
      <p:graphicFrame>
        <p:nvGraphicFramePr>
          <p:cNvPr id="359450" name="Group 26"/>
          <p:cNvGraphicFramePr>
            <a:graphicFrameLocks noGrp="1"/>
          </p:cNvGraphicFramePr>
          <p:nvPr/>
        </p:nvGraphicFramePr>
        <p:xfrm>
          <a:off x="6499225" y="2500313"/>
          <a:ext cx="1066800" cy="13716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177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kumimoji="0" lang="en-US" altLang="zh-CN" sz="22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Cno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41" marB="45741" horzOverflow="overflow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81001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41" marB="45741" horzOverflow="overflow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81003</a:t>
                      </a:r>
                      <a:endParaRPr kumimoji="0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T="45741" marB="45741" horzOverflow="overflow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综合举例（续）</a:t>
            </a:r>
            <a:endParaRPr lang="en-US" altLang="zh-CN" sz="3600" dirty="0"/>
          </a:p>
        </p:txBody>
      </p:sp>
      <p:sp>
        <p:nvSpPr>
          <p:cNvPr id="124931" name="Rectangle 3"/>
          <p:cNvSpPr>
            <a:spLocks noGrp="1"/>
          </p:cNvSpPr>
          <p:nvPr>
            <p:ph idx="1"/>
          </p:nvPr>
        </p:nvSpPr>
        <p:spPr>
          <a:xfrm>
            <a:off x="1703388" y="1196975"/>
            <a:ext cx="8785225" cy="4737100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200" dirty="0"/>
              <a:t>[</a:t>
            </a: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2.11</a:t>
            </a:r>
            <a:r>
              <a:rPr lang="en-US" altLang="zh-CN" sz="2200" dirty="0"/>
              <a:t>]  </a:t>
            </a:r>
            <a:r>
              <a:rPr lang="zh-CN" altLang="en-US" sz="2200" dirty="0"/>
              <a:t>查询选修了</a:t>
            </a:r>
            <a:r>
              <a:rPr lang="en-US" altLang="zh-CN" sz="2200" dirty="0"/>
              <a:t>81002</a:t>
            </a:r>
            <a:r>
              <a:rPr lang="zh-CN" altLang="en-US" sz="2200" dirty="0"/>
              <a:t>号课程的学生的学号</a:t>
            </a:r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200" dirty="0"/>
              <a:t>   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Sno</a:t>
            </a:r>
            <a:r>
              <a:rPr lang="en-US" altLang="zh-CN" sz="2200" dirty="0"/>
              <a:t>(σ</a:t>
            </a:r>
            <a:r>
              <a:rPr lang="en-US" altLang="zh-CN" sz="2200" baseline="-30000" dirty="0"/>
              <a:t>Cno=‘81002’</a:t>
            </a:r>
            <a:r>
              <a:rPr lang="en-US" altLang="zh-CN" sz="2200" dirty="0"/>
              <a:t>(SC))={20180001,20180002,20180003}</a:t>
            </a:r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200" dirty="0"/>
              <a:t>[</a:t>
            </a: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2.12</a:t>
            </a:r>
            <a:r>
              <a:rPr lang="en-US" altLang="zh-CN" sz="2200" dirty="0"/>
              <a:t>]</a:t>
            </a:r>
            <a:r>
              <a:rPr lang="zh-CN" altLang="en-US" sz="2200" dirty="0"/>
              <a:t>查询至少选修了一门其直接先修课为</a:t>
            </a:r>
            <a:r>
              <a:rPr lang="en-US" altLang="zh-CN" sz="2200" dirty="0"/>
              <a:t>81003</a:t>
            </a:r>
            <a:r>
              <a:rPr lang="zh-CN" altLang="en-US" sz="2200" dirty="0"/>
              <a:t>号课程的学生姓名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200" dirty="0"/>
              <a:t> 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Sname</a:t>
            </a:r>
            <a:r>
              <a:rPr lang="en-US" altLang="zh-CN" sz="2200" dirty="0"/>
              <a:t>(σ</a:t>
            </a:r>
            <a:r>
              <a:rPr lang="en-US" altLang="zh-CN" sz="2200" baseline="-30000" dirty="0"/>
              <a:t>Cpno=‘81003’</a:t>
            </a:r>
            <a:r>
              <a:rPr lang="en-US" altLang="zh-CN" sz="2200" dirty="0">
                <a:solidFill>
                  <a:srgbClr val="E02920"/>
                </a:solidFill>
              </a:rPr>
              <a:t>(Course)   SC  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Sno,Sname </a:t>
            </a:r>
            <a:r>
              <a:rPr lang="en-US" altLang="zh-CN" sz="2200" dirty="0"/>
              <a:t>(Student))</a:t>
            </a:r>
            <a:r>
              <a:rPr lang="en-US" altLang="zh-CN" sz="2200" dirty="0">
                <a:ea typeface="黑体" panose="02010609060101010101" pitchFamily="49" charset="-122"/>
              </a:rPr>
              <a:t> </a:t>
            </a:r>
            <a:r>
              <a:rPr lang="zh-CN" altLang="en-US" sz="2200" dirty="0"/>
              <a:t> </a:t>
            </a:r>
            <a:endParaRPr lang="en-US" altLang="zh-CN" sz="22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200" dirty="0"/>
              <a:t>或    </a:t>
            </a:r>
          </a:p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sz="2200" dirty="0"/>
              <a:t>   π</a:t>
            </a:r>
            <a:r>
              <a:rPr lang="en-US" altLang="zh-CN" sz="2200" baseline="-30000" dirty="0"/>
              <a:t>Sname </a:t>
            </a:r>
            <a:r>
              <a:rPr lang="en-US" altLang="zh-CN" sz="2200" dirty="0"/>
              <a:t>(π</a:t>
            </a:r>
            <a:r>
              <a:rPr lang="en-US" altLang="zh-CN" sz="2200" baseline="-30000" dirty="0"/>
              <a:t>Sno </a:t>
            </a:r>
            <a:r>
              <a:rPr lang="en-US" altLang="zh-CN" sz="2200" dirty="0">
                <a:solidFill>
                  <a:srgbClr val="E02920"/>
                </a:solidFill>
              </a:rPr>
              <a:t>(σ</a:t>
            </a:r>
            <a:r>
              <a:rPr lang="en-US" altLang="zh-CN" sz="2200" baseline="-30000" dirty="0">
                <a:solidFill>
                  <a:srgbClr val="E02920"/>
                </a:solidFill>
              </a:rPr>
              <a:t>Cpno=‘81003' </a:t>
            </a:r>
            <a:r>
              <a:rPr lang="en-US" altLang="zh-CN" sz="2200" dirty="0">
                <a:solidFill>
                  <a:srgbClr val="E02920"/>
                </a:solidFill>
              </a:rPr>
              <a:t>(Course)   SC)  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Sno,Sname </a:t>
            </a:r>
            <a:r>
              <a:rPr lang="en-US" altLang="zh-CN" sz="2200" dirty="0"/>
              <a:t>(Student))</a:t>
            </a:r>
            <a:r>
              <a:rPr lang="en-US" altLang="zh-CN" sz="2200" dirty="0">
                <a:ea typeface="黑体" panose="02010609060101010101" pitchFamily="49" charset="-122"/>
              </a:rPr>
              <a:t> </a:t>
            </a:r>
            <a:r>
              <a:rPr lang="zh-CN" altLang="en-US" sz="2200" dirty="0"/>
              <a:t> </a:t>
            </a:r>
            <a:endParaRPr lang="en-US" altLang="zh-CN" sz="2200" dirty="0"/>
          </a:p>
          <a:p>
            <a:pPr algn="just">
              <a:lnSpc>
                <a:spcPct val="150000"/>
              </a:lnSpc>
              <a:buClr>
                <a:schemeClr val="hlink"/>
              </a:buClr>
              <a:buNone/>
            </a:pPr>
            <a:r>
              <a:rPr lang="en-US" altLang="zh-CN" sz="2200" dirty="0">
                <a:ea typeface="黑体" panose="02010609060101010101" pitchFamily="49" charset="-122"/>
              </a:rPr>
              <a:t>[</a:t>
            </a:r>
            <a:r>
              <a:rPr lang="zh-CN" altLang="en-US" sz="2200" dirty="0">
                <a:ea typeface="黑体" panose="02010609060101010101" pitchFamily="49" charset="-122"/>
              </a:rPr>
              <a:t>例</a:t>
            </a:r>
            <a:r>
              <a:rPr lang="en-US" altLang="zh-CN" sz="2200" dirty="0">
                <a:ea typeface="黑体" panose="02010609060101010101" pitchFamily="49" charset="-122"/>
              </a:rPr>
              <a:t>2.13</a:t>
            </a:r>
            <a:r>
              <a:rPr lang="en-US" altLang="zh-CN" sz="2200" dirty="0"/>
              <a:t>]  </a:t>
            </a:r>
            <a:r>
              <a:rPr lang="zh-CN" altLang="en-US" sz="2200" dirty="0"/>
              <a:t>查询选修了全部课程的学生学号和姓名</a:t>
            </a:r>
          </a:p>
          <a:p>
            <a:pPr>
              <a:lnSpc>
                <a:spcPct val="150000"/>
              </a:lnSpc>
              <a:buClr>
                <a:schemeClr val="hlink"/>
              </a:buClr>
              <a:buNone/>
            </a:pPr>
            <a:r>
              <a:rPr lang="zh-CN" altLang="en-US" sz="2200" dirty="0"/>
              <a:t>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Sno,Cno</a:t>
            </a:r>
            <a:r>
              <a:rPr lang="en-US" altLang="zh-CN" sz="2200" dirty="0"/>
              <a:t>(SC)÷π</a:t>
            </a:r>
            <a:r>
              <a:rPr lang="en-US" altLang="zh-CN" sz="2200" baseline="-30000" dirty="0"/>
              <a:t>Cno</a:t>
            </a:r>
            <a:r>
              <a:rPr lang="en-US" altLang="zh-CN" sz="2200" dirty="0"/>
              <a:t>(Course)</a:t>
            </a:r>
            <a:r>
              <a:rPr lang="zh-CN" altLang="en-US" sz="2200" dirty="0"/>
              <a:t>   </a:t>
            </a:r>
            <a:r>
              <a:rPr lang="en-US" altLang="zh-CN" sz="2200" dirty="0"/>
              <a:t>π</a:t>
            </a:r>
            <a:r>
              <a:rPr lang="en-US" altLang="zh-CN" sz="2200" baseline="-30000" dirty="0"/>
              <a:t>Sno,Sname</a:t>
            </a:r>
            <a:r>
              <a:rPr lang="en-US" altLang="zh-CN" sz="2200" dirty="0"/>
              <a:t>(Student)</a:t>
            </a:r>
            <a:r>
              <a:rPr lang="zh-CN" altLang="en-US" sz="2200" dirty="0"/>
              <a:t> </a:t>
            </a:r>
          </a:p>
          <a:p>
            <a:pPr algn="just" eaLnBrk="1" hangingPunct="1">
              <a:lnSpc>
                <a:spcPct val="150000"/>
              </a:lnSpc>
              <a:buNone/>
            </a:pPr>
            <a:endParaRPr lang="zh-CN" altLang="en-US" sz="2200" dirty="0"/>
          </a:p>
        </p:txBody>
      </p:sp>
      <p:grpSp>
        <p:nvGrpSpPr>
          <p:cNvPr id="124932" name="Group 4"/>
          <p:cNvGrpSpPr/>
          <p:nvPr/>
        </p:nvGrpSpPr>
        <p:grpSpPr>
          <a:xfrm rot="10800000">
            <a:off x="5105400" y="2443163"/>
            <a:ext cx="990600" cy="914400"/>
            <a:chOff x="6431" y="11824"/>
            <a:chExt cx="705" cy="367"/>
          </a:xfrm>
        </p:grpSpPr>
        <p:sp>
          <p:nvSpPr>
            <p:cNvPr id="124945" name="AutoShape 5"/>
            <p:cNvSpPr/>
            <p:nvPr/>
          </p:nvSpPr>
          <p:spPr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24946" name="Text Box 6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600" b="0" i="1" dirty="0"/>
                <a:t> </a:t>
              </a:r>
              <a:endParaRPr lang="en-US" altLang="zh-CN" sz="1800" b="0" dirty="0"/>
            </a:p>
          </p:txBody>
        </p:sp>
      </p:grpSp>
      <p:grpSp>
        <p:nvGrpSpPr>
          <p:cNvPr id="124933" name="Group 7"/>
          <p:cNvGrpSpPr/>
          <p:nvPr/>
        </p:nvGrpSpPr>
        <p:grpSpPr>
          <a:xfrm rot="10800000">
            <a:off x="5610225" y="2332038"/>
            <a:ext cx="990600" cy="1025525"/>
            <a:chOff x="6402" y="11853"/>
            <a:chExt cx="705" cy="411"/>
          </a:xfrm>
        </p:grpSpPr>
        <p:sp>
          <p:nvSpPr>
            <p:cNvPr id="124943" name="AutoShape 8"/>
            <p:cNvSpPr/>
            <p:nvPr/>
          </p:nvSpPr>
          <p:spPr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24944" name="Text Box 9"/>
            <p:cNvSpPr txBox="1"/>
            <p:nvPr/>
          </p:nvSpPr>
          <p:spPr>
            <a:xfrm flipV="1">
              <a:off x="6402" y="11901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600" b="0" i="1" dirty="0"/>
                <a:t> </a:t>
              </a:r>
              <a:endParaRPr lang="en-US" altLang="zh-CN" sz="1800" b="0" dirty="0"/>
            </a:p>
          </p:txBody>
        </p:sp>
      </p:grpSp>
      <p:grpSp>
        <p:nvGrpSpPr>
          <p:cNvPr id="124934" name="Group 7"/>
          <p:cNvGrpSpPr/>
          <p:nvPr/>
        </p:nvGrpSpPr>
        <p:grpSpPr>
          <a:xfrm rot="10800000">
            <a:off x="5873750" y="3644900"/>
            <a:ext cx="990600" cy="903288"/>
            <a:chOff x="6431" y="11828"/>
            <a:chExt cx="705" cy="363"/>
          </a:xfrm>
        </p:grpSpPr>
        <p:sp>
          <p:nvSpPr>
            <p:cNvPr id="124941" name="AutoShape 8"/>
            <p:cNvSpPr/>
            <p:nvPr/>
          </p:nvSpPr>
          <p:spPr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24942" name="Text Box 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600" b="0" i="1" dirty="0"/>
                <a:t> </a:t>
              </a:r>
              <a:endParaRPr lang="en-US" altLang="zh-CN" sz="1800" b="0" dirty="0"/>
            </a:p>
          </p:txBody>
        </p:sp>
      </p:grpSp>
      <p:grpSp>
        <p:nvGrpSpPr>
          <p:cNvPr id="124935" name="Group 7"/>
          <p:cNvGrpSpPr/>
          <p:nvPr/>
        </p:nvGrpSpPr>
        <p:grpSpPr>
          <a:xfrm rot="10800000">
            <a:off x="6600825" y="3644900"/>
            <a:ext cx="990600" cy="904875"/>
            <a:chOff x="6431" y="11828"/>
            <a:chExt cx="705" cy="363"/>
          </a:xfrm>
        </p:grpSpPr>
        <p:sp>
          <p:nvSpPr>
            <p:cNvPr id="124939" name="AutoShape 8"/>
            <p:cNvSpPr/>
            <p:nvPr/>
          </p:nvSpPr>
          <p:spPr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24940" name="Text Box 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600" b="0" i="1" dirty="0"/>
                <a:t> </a:t>
              </a:r>
              <a:endParaRPr lang="en-US" altLang="zh-CN" sz="1800" b="0" dirty="0"/>
            </a:p>
          </p:txBody>
        </p:sp>
      </p:grpSp>
      <p:grpSp>
        <p:nvGrpSpPr>
          <p:cNvPr id="124936" name="Group 7"/>
          <p:cNvGrpSpPr/>
          <p:nvPr/>
        </p:nvGrpSpPr>
        <p:grpSpPr>
          <a:xfrm rot="10800000">
            <a:off x="5026025" y="4760913"/>
            <a:ext cx="990600" cy="904875"/>
            <a:chOff x="6431" y="11828"/>
            <a:chExt cx="705" cy="363"/>
          </a:xfrm>
        </p:grpSpPr>
        <p:sp>
          <p:nvSpPr>
            <p:cNvPr id="124937" name="AutoShape 8"/>
            <p:cNvSpPr/>
            <p:nvPr/>
          </p:nvSpPr>
          <p:spPr>
            <a:xfrm rot="5400000" flipV="1">
              <a:off x="6707" y="11821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24938" name="Text Box 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600" b="0" i="1" dirty="0"/>
                <a:t> </a:t>
              </a:r>
              <a:endParaRPr lang="en-US" altLang="zh-CN" sz="1800" b="0" dirty="0"/>
            </a:p>
          </p:txBody>
        </p:sp>
      </p:grp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小结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616818" y="1113355"/>
            <a:ext cx="11311829" cy="4351338"/>
          </a:xfrm>
        </p:spPr>
        <p:txBody>
          <a:bodyPr vert="horz" wrap="square" lIns="91440" tIns="45720" rIns="91440" bIns="45720" numCol="1" anchor="t" anchorCtr="0" compatLnSpc="1">
            <a:normAutofit fontScale="92500"/>
          </a:bodyPr>
          <a:lstStyle/>
          <a:p>
            <a:pPr marR="0" lvl="0" algn="just" defTabSz="914400" latinLnBrk="0">
              <a:lnSpc>
                <a:spcPct val="120000"/>
              </a:lnSpc>
              <a:buClrTx/>
              <a:defRPr/>
            </a:pPr>
            <a:r>
              <a:rPr lang="en-US" altLang="zh-CN" sz="3000" dirty="0">
                <a:cs typeface="Times New Roman" panose="02020603050405020304" pitchFamily="18" charset="0"/>
              </a:rPr>
              <a:t> </a:t>
            </a:r>
            <a:r>
              <a:rPr lang="zh-CN" altLang="en-US" sz="3000" dirty="0">
                <a:cs typeface="Times New Roman" panose="02020603050405020304" pitchFamily="18" charset="0"/>
              </a:rPr>
              <a:t>关系代数运算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并、差、笛卡儿积、投影、选择</a:t>
            </a:r>
            <a:r>
              <a:rPr kumimoji="0" lang="en-US" altLang="zh-CN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5</a:t>
            </a:r>
            <a:r>
              <a:rPr kumimoji="0" lang="zh-CN" alt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种基本运算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交、连接、除均可以用这</a:t>
            </a:r>
            <a:r>
              <a:rPr kumimoji="0" lang="en-US" altLang="zh-CN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5</a:t>
            </a:r>
            <a:r>
              <a:rPr kumimoji="0" lang="zh-CN" alt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中基本运算来表达</a:t>
            </a:r>
            <a:endParaRPr kumimoji="0" lang="en-US" altLang="zh-CN" sz="26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3000" dirty="0">
                <a:cs typeface="Times New Roman" panose="02020603050405020304" pitchFamily="18" charset="0"/>
              </a:rPr>
              <a:t>关系代数表达式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关系代数运算经有限次复合后形成的表达式</a:t>
            </a:r>
            <a:endParaRPr kumimoji="0" lang="en-US" altLang="zh-CN" sz="26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just">
              <a:lnSpc>
                <a:spcPct val="120000"/>
              </a:lnSpc>
              <a:buClrTx/>
              <a:defRPr/>
            </a:pPr>
            <a:r>
              <a:rPr lang="zh-CN" altLang="zh-CN" sz="3000" dirty="0">
                <a:cs typeface="Times New Roman" panose="02020603050405020304" pitchFamily="18" charset="0"/>
              </a:rPr>
              <a:t>扩展的关系代数</a:t>
            </a:r>
            <a:endParaRPr lang="en-US" altLang="zh-CN" sz="3000" dirty="0"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关系的重新命名、查询结果的去重操作、分组操作、 排序操作和聚集函数等</a:t>
            </a:r>
            <a:endParaRPr kumimoji="0" lang="zh-CN" altLang="en-US" sz="26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457200" marR="0" lvl="1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章 关系数据库</a:t>
            </a:r>
          </a:p>
        </p:txBody>
      </p:sp>
      <p:sp>
        <p:nvSpPr>
          <p:cNvPr id="1269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关系模型概述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关系数据结构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关系代数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0066FF"/>
                </a:solidFill>
              </a:rPr>
              <a:t>2.5  *</a:t>
            </a:r>
            <a:r>
              <a:rPr lang="zh-CN" altLang="en-US" sz="2800" dirty="0">
                <a:solidFill>
                  <a:srgbClr val="0066FF"/>
                </a:solidFill>
              </a:rPr>
              <a:t>关系演算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sz="2800" dirty="0"/>
              <a:t>本章小结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2.5  </a:t>
            </a:r>
            <a:r>
              <a:rPr lang="zh-CN" altLang="en-US" sz="3600" dirty="0"/>
              <a:t>关系演算 </a:t>
            </a:r>
          </a:p>
        </p:txBody>
      </p:sp>
      <p:sp>
        <p:nvSpPr>
          <p:cNvPr id="128003" name="Rectangle 3"/>
          <p:cNvSpPr>
            <a:spLocks noGrp="1"/>
          </p:cNvSpPr>
          <p:nvPr>
            <p:ph idx="1"/>
          </p:nvPr>
        </p:nvSpPr>
        <p:spPr>
          <a:xfrm>
            <a:off x="1415480" y="981075"/>
            <a:ext cx="10225136" cy="5327650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关系演算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以数理</a:t>
            </a:r>
            <a:r>
              <a:rPr lang="zh-CN" altLang="en-US" dirty="0">
                <a:solidFill>
                  <a:srgbClr val="FF5050"/>
                </a:solidFill>
              </a:rPr>
              <a:t>逻辑</a:t>
            </a:r>
            <a:r>
              <a:rPr lang="zh-CN" altLang="en-US" dirty="0"/>
              <a:t>中的谓词演算为基础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按谓词变元不同 进行分类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/>
              <a:t>1.</a:t>
            </a:r>
            <a:r>
              <a:rPr lang="zh-CN" altLang="en-US" dirty="0"/>
              <a:t>元组关系演算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   以</a:t>
            </a:r>
            <a:r>
              <a:rPr lang="zh-CN" altLang="en-US" dirty="0">
                <a:solidFill>
                  <a:srgbClr val="FF5050"/>
                </a:solidFill>
              </a:rPr>
              <a:t>元组变量</a:t>
            </a:r>
            <a:r>
              <a:rPr lang="zh-CN" altLang="en-US" dirty="0"/>
              <a:t>作为谓词变元的基本对象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   元组关系演算语言</a:t>
            </a:r>
            <a:r>
              <a:rPr lang="en-US" altLang="zh-CN" dirty="0">
                <a:solidFill>
                  <a:schemeClr val="hlink"/>
                </a:solidFill>
              </a:rPr>
              <a:t>ALPHA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/>
              <a:t>2.</a:t>
            </a:r>
            <a:r>
              <a:rPr lang="zh-CN" altLang="en-US" dirty="0"/>
              <a:t>域关系演算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   以</a:t>
            </a:r>
            <a:r>
              <a:rPr lang="zh-CN" altLang="en-US" dirty="0">
                <a:solidFill>
                  <a:srgbClr val="FF5050"/>
                </a:solidFill>
              </a:rPr>
              <a:t>元组变量的分量</a:t>
            </a:r>
            <a:r>
              <a:rPr lang="zh-CN" altLang="en-US" dirty="0"/>
              <a:t>（</a:t>
            </a:r>
            <a:r>
              <a:rPr lang="zh-CN" altLang="en-US" dirty="0">
                <a:solidFill>
                  <a:srgbClr val="FF5050"/>
                </a:solidFill>
              </a:rPr>
              <a:t>域变量</a:t>
            </a:r>
            <a:r>
              <a:rPr lang="zh-CN" altLang="en-US" dirty="0"/>
              <a:t>）作为谓词变元的基本对象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  域关系演算语言</a:t>
            </a:r>
            <a:r>
              <a:rPr lang="en-US" altLang="zh-CN" dirty="0">
                <a:solidFill>
                  <a:schemeClr val="hlink"/>
                </a:solidFill>
              </a:rPr>
              <a:t>QBE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2.5  </a:t>
            </a:r>
            <a:r>
              <a:rPr lang="zh-CN" altLang="en-US" sz="3600" dirty="0"/>
              <a:t>关系演算 </a:t>
            </a:r>
          </a:p>
        </p:txBody>
      </p:sp>
      <p:sp>
        <p:nvSpPr>
          <p:cNvPr id="129027" name="内容占位符 2"/>
          <p:cNvSpPr>
            <a:spLocks noGrp="1"/>
          </p:cNvSpPr>
          <p:nvPr>
            <p:ph idx="1"/>
          </p:nvPr>
        </p:nvSpPr>
        <p:spPr>
          <a:xfrm>
            <a:off x="2135188" y="1339850"/>
            <a:ext cx="8075612" cy="4854575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dirty="0">
                <a:solidFill>
                  <a:srgbClr val="00B050"/>
                </a:solidFill>
                <a:cs typeface="Times New Roman" panose="02020603050405020304" pitchFamily="18" charset="0"/>
              </a:rPr>
              <a:t>2.5.1</a:t>
            </a:r>
            <a:r>
              <a:rPr lang="zh-CN" alt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  *元组关系演算语言</a:t>
            </a:r>
            <a:r>
              <a:rPr lang="en-US" altLang="zh-CN" dirty="0">
                <a:solidFill>
                  <a:srgbClr val="00B050"/>
                </a:solidFill>
                <a:cs typeface="Times New Roman" panose="02020603050405020304" pitchFamily="18" charset="0"/>
              </a:rPr>
              <a:t>ALPHA</a:t>
            </a:r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2.5.2  *</a:t>
            </a:r>
            <a:r>
              <a:rPr lang="zh-CN" altLang="en-US" dirty="0">
                <a:cs typeface="Times New Roman" panose="02020603050405020304" pitchFamily="18" charset="0"/>
              </a:rPr>
              <a:t>域关系演算语言</a:t>
            </a:r>
            <a:r>
              <a:rPr lang="en-US" altLang="zh-CN" dirty="0">
                <a:cs typeface="Times New Roman" panose="02020603050405020304" pitchFamily="18" charset="0"/>
              </a:rPr>
              <a:t>QBE</a:t>
            </a:r>
            <a:endParaRPr lang="zh-CN" altLang="en-US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2.5.1 </a:t>
            </a:r>
            <a:r>
              <a:rPr lang="zh-CN" altLang="en-US" sz="3600" dirty="0"/>
              <a:t>元组关系演算语言</a:t>
            </a:r>
            <a:r>
              <a:rPr lang="en-US" altLang="zh-CN" sz="3600" dirty="0"/>
              <a:t>ALPHA</a:t>
            </a:r>
          </a:p>
        </p:txBody>
      </p:sp>
      <p:sp>
        <p:nvSpPr>
          <p:cNvPr id="130051" name="Rectangle 3"/>
          <p:cNvSpPr>
            <a:spLocks noGrp="1"/>
          </p:cNvSpPr>
          <p:nvPr>
            <p:ph idx="1"/>
          </p:nvPr>
        </p:nvSpPr>
        <p:spPr>
          <a:xfrm>
            <a:off x="2043113" y="1125538"/>
            <a:ext cx="8229600" cy="485457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由</a:t>
            </a:r>
            <a:r>
              <a:rPr lang="en-US" altLang="zh-CN" dirty="0"/>
              <a:t>E.F.Codd</a:t>
            </a:r>
            <a:r>
              <a:rPr lang="zh-CN" altLang="en-US" dirty="0"/>
              <a:t>提出</a:t>
            </a:r>
          </a:p>
          <a:p>
            <a:pPr lvl="1" algn="just" eaLnBrk="1" hangingPunct="1">
              <a:lnSpc>
                <a:spcPct val="130000"/>
              </a:lnSpc>
              <a:buNone/>
            </a:pPr>
            <a:r>
              <a:rPr lang="en-US" altLang="zh-CN" dirty="0"/>
              <a:t>INGRES</a:t>
            </a:r>
            <a:r>
              <a:rPr lang="zh-CN" altLang="en-US" dirty="0"/>
              <a:t>所用的</a:t>
            </a:r>
            <a:r>
              <a:rPr lang="en-US" altLang="zh-CN" dirty="0"/>
              <a:t>QUEL</a:t>
            </a:r>
            <a:r>
              <a:rPr lang="zh-CN" altLang="en-US" dirty="0"/>
              <a:t>语言是参照</a:t>
            </a:r>
            <a:r>
              <a:rPr lang="en-US" altLang="zh-CN" dirty="0"/>
              <a:t>ALPHA</a:t>
            </a:r>
            <a:r>
              <a:rPr lang="zh-CN" altLang="en-US" dirty="0"/>
              <a:t>语言研制的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语句</a:t>
            </a:r>
          </a:p>
          <a:p>
            <a:pPr lvl="1">
              <a:lnSpc>
                <a:spcPct val="130000"/>
              </a:lnSpc>
            </a:pPr>
            <a:r>
              <a:rPr lang="en-US" altLang="zh-CN" dirty="0" smtClean="0"/>
              <a:t> 6</a:t>
            </a:r>
            <a:r>
              <a:rPr lang="zh-CN" altLang="en-US" dirty="0"/>
              <a:t>个语句</a:t>
            </a:r>
          </a:p>
          <a:p>
            <a:pPr lvl="2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dirty="0"/>
              <a:t>GET</a:t>
            </a:r>
            <a:r>
              <a:rPr lang="zh-CN" altLang="en-US" dirty="0"/>
              <a:t>，</a:t>
            </a:r>
            <a:r>
              <a:rPr lang="en-US" altLang="zh-CN" dirty="0"/>
              <a:t>PUT</a:t>
            </a:r>
            <a:r>
              <a:rPr lang="zh-CN" altLang="en-US" dirty="0"/>
              <a:t>，</a:t>
            </a:r>
            <a:r>
              <a:rPr lang="en-US" altLang="zh-CN" dirty="0"/>
              <a:t>HOLD</a:t>
            </a:r>
            <a:r>
              <a:rPr lang="zh-CN" altLang="en-US" dirty="0"/>
              <a:t>，</a:t>
            </a:r>
            <a:r>
              <a:rPr lang="en-US" altLang="zh-CN" dirty="0"/>
              <a:t>UPDATE</a:t>
            </a:r>
            <a:r>
              <a:rPr lang="zh-CN" altLang="en-US" dirty="0"/>
              <a:t>，</a:t>
            </a:r>
            <a:r>
              <a:rPr lang="en-US" altLang="zh-CN" dirty="0"/>
              <a:t>DELETE</a:t>
            </a:r>
            <a:r>
              <a:rPr lang="zh-CN" altLang="en-US" dirty="0"/>
              <a:t>，</a:t>
            </a:r>
            <a:r>
              <a:rPr lang="en-US" altLang="zh-CN" dirty="0"/>
              <a:t>DROP</a:t>
            </a:r>
          </a:p>
          <a:p>
            <a:pPr lvl="1"/>
            <a:r>
              <a:rPr lang="en-US" altLang="zh-CN" dirty="0" smtClean="0"/>
              <a:t> </a:t>
            </a:r>
            <a:r>
              <a:rPr lang="zh-CN" altLang="zh-CN" dirty="0" smtClean="0"/>
              <a:t>基本</a:t>
            </a:r>
            <a:r>
              <a:rPr lang="zh-CN" altLang="zh-CN" dirty="0"/>
              <a:t>格式是</a:t>
            </a:r>
          </a:p>
          <a:p>
            <a:pPr lvl="2">
              <a:buSzPct val="87000"/>
              <a:buFont typeface="Wingdings" panose="05000000000000000000" pitchFamily="2" charset="2"/>
              <a:buChar char="l"/>
            </a:pPr>
            <a:r>
              <a:rPr lang="zh-CN" altLang="zh-CN" sz="2400" dirty="0"/>
              <a:t>操作语句　工作空间名（表达式）：操作条件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99060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eaLnBrk="1" hangingPunct="1"/>
            <a:r>
              <a:rPr lang="en-US" altLang="zh-CN" sz="3600" dirty="0"/>
              <a:t>1.  </a:t>
            </a:r>
            <a:r>
              <a:rPr lang="zh-CN" altLang="en-US" sz="3600" dirty="0"/>
              <a:t>检索操作 </a:t>
            </a:r>
            <a:br>
              <a:rPr lang="zh-CN" altLang="en-US" sz="3600" dirty="0"/>
            </a:br>
            <a:endParaRPr lang="zh-CN" altLang="en-US" sz="3600" dirty="0"/>
          </a:p>
        </p:txBody>
      </p:sp>
      <p:sp>
        <p:nvSpPr>
          <p:cNvPr id="131075" name="Rectangle 3"/>
          <p:cNvSpPr>
            <a:spLocks noGrp="1"/>
          </p:cNvSpPr>
          <p:nvPr>
            <p:ph idx="1"/>
          </p:nvPr>
        </p:nvSpPr>
        <p:spPr>
          <a:xfrm>
            <a:off x="2043113" y="1125538"/>
            <a:ext cx="8229600" cy="4854575"/>
          </a:xfrm>
        </p:spPr>
        <p:txBody>
          <a:bodyPr vert="horz" wrap="square" lIns="91440" tIns="45720" rIns="91440" bIns="45720" anchor="t" anchorCtr="0">
            <a:normAutofit fontScale="92500" lnSpcReduction="10000"/>
          </a:bodyPr>
          <a:lstStyle/>
          <a:p>
            <a:pPr algn="just" eaLnBrk="1" hangingPunct="1">
              <a:buNone/>
            </a:pP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）简单检索</a:t>
            </a:r>
          </a:p>
          <a:p>
            <a:pPr algn="just" eaLnBrk="1" hangingPunct="1">
              <a:buNone/>
            </a:pPr>
            <a:endParaRPr lang="zh-CN" altLang="en-US" dirty="0"/>
          </a:p>
          <a:p>
            <a:pPr algn="just" eaLnBrk="1" hangingPunct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GET</a:t>
            </a:r>
            <a:r>
              <a:rPr lang="zh-CN" altLang="en-US" dirty="0"/>
              <a:t>　</a:t>
            </a:r>
            <a:r>
              <a:rPr lang="zh-CN" altLang="en-US" u="sng" dirty="0"/>
              <a:t>工作空间名</a:t>
            </a:r>
            <a:r>
              <a:rPr lang="zh-CN" altLang="en-US" dirty="0"/>
              <a:t> （</a:t>
            </a:r>
            <a:r>
              <a:rPr lang="zh-CN" altLang="en-US" u="sng" dirty="0"/>
              <a:t>表达式</a:t>
            </a:r>
            <a:r>
              <a:rPr lang="en-US" altLang="zh-CN" u="sng" dirty="0"/>
              <a:t>1</a:t>
            </a:r>
            <a:r>
              <a:rPr lang="zh-CN" altLang="en-US" dirty="0"/>
              <a:t>）</a:t>
            </a:r>
          </a:p>
          <a:p>
            <a:pPr algn="just" eaLnBrk="1" hangingPunct="1">
              <a:buNone/>
            </a:pPr>
            <a:endParaRPr lang="zh-CN" altLang="en-US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2.14</a:t>
            </a:r>
            <a:r>
              <a:rPr lang="en-US" altLang="zh-CN" dirty="0"/>
              <a:t>]  </a:t>
            </a:r>
            <a:r>
              <a:rPr lang="zh-CN" altLang="en-US" dirty="0"/>
              <a:t>查询所有被选修的课程号码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GET  W  (SC.Cno) 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/>
              <a:t>2.15]  </a:t>
            </a:r>
            <a:r>
              <a:rPr lang="zh-CN" altLang="en-US" dirty="0"/>
              <a:t>查询所有学生的数据。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GET  W  (Student)</a:t>
            </a:r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检索操作（续）</a:t>
            </a:r>
          </a:p>
        </p:txBody>
      </p:sp>
      <p:sp>
        <p:nvSpPr>
          <p:cNvPr id="132099" name="Rectangle 3"/>
          <p:cNvSpPr>
            <a:spLocks noGrp="1"/>
          </p:cNvSpPr>
          <p:nvPr>
            <p:ph idx="1"/>
          </p:nvPr>
        </p:nvSpPr>
        <p:spPr>
          <a:xfrm>
            <a:off x="1981200" y="1052513"/>
            <a:ext cx="8229600" cy="5170487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4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）限定的检索</a:t>
            </a:r>
          </a:p>
          <a:p>
            <a:pPr algn="just" eaLnBrk="1" hangingPunct="1">
              <a:lnSpc>
                <a:spcPct val="140000"/>
              </a:lnSpc>
              <a:buNone/>
            </a:pPr>
            <a:r>
              <a:rPr lang="en-US" altLang="zh-CN" dirty="0"/>
              <a:t>	</a:t>
            </a:r>
            <a:r>
              <a:rPr lang="zh-CN" altLang="en-US" dirty="0"/>
              <a:t>格式</a:t>
            </a:r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GET</a:t>
            </a:r>
            <a:r>
              <a:rPr lang="zh-CN" altLang="en-US" dirty="0"/>
              <a:t>　</a:t>
            </a:r>
            <a:r>
              <a:rPr lang="zh-CN" altLang="en-US" u="sng" dirty="0"/>
              <a:t>工作空间名</a:t>
            </a:r>
            <a:r>
              <a:rPr lang="zh-CN" altLang="en-US" dirty="0"/>
              <a:t>（</a:t>
            </a:r>
            <a:r>
              <a:rPr lang="zh-CN" altLang="en-US" u="sng" dirty="0"/>
              <a:t>表达式</a:t>
            </a:r>
            <a:r>
              <a:rPr lang="en-US" altLang="zh-CN" u="sng" dirty="0"/>
              <a:t>1</a:t>
            </a:r>
            <a:r>
              <a:rPr lang="zh-CN" altLang="en-US" dirty="0"/>
              <a:t>）：</a:t>
            </a:r>
            <a:r>
              <a:rPr lang="zh-CN" altLang="en-US" u="sng" dirty="0"/>
              <a:t>操作条件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2.16</a:t>
            </a:r>
            <a:r>
              <a:rPr lang="en-US" altLang="zh-CN" dirty="0"/>
              <a:t>]</a:t>
            </a:r>
            <a:r>
              <a:rPr lang="zh-CN" altLang="en-US" dirty="0"/>
              <a:t>查询计算机科学与技术专业中</a:t>
            </a:r>
            <a:r>
              <a:rPr lang="en-US" altLang="zh-CN" dirty="0"/>
              <a:t>2000</a:t>
            </a:r>
            <a:r>
              <a:rPr lang="zh-CN" altLang="en-US" dirty="0"/>
              <a:t>年之前出生的学生的学号和出生日期</a:t>
            </a:r>
            <a:endParaRPr lang="en-US" altLang="zh-CN" sz="2000" dirty="0"/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200" dirty="0"/>
              <a:t>GET W (Student.Sno</a:t>
            </a:r>
            <a:r>
              <a:rPr lang="zh-CN" altLang="en-US" sz="2200" dirty="0"/>
              <a:t>，</a:t>
            </a:r>
            <a:r>
              <a:rPr lang="en-US" altLang="zh-CN" sz="2200" dirty="0"/>
              <a:t>Student.Sbirthdate): 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en-US" altLang="zh-CN" sz="2200" dirty="0"/>
              <a:t>			Student.Smajor=‘</a:t>
            </a:r>
            <a:r>
              <a:rPr lang="zh-CN" altLang="en-US" sz="2200" dirty="0"/>
              <a:t>计算机科学与技术</a:t>
            </a:r>
            <a:r>
              <a:rPr lang="en-US" altLang="zh-CN" sz="2200" dirty="0"/>
              <a:t>’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en-US" altLang="zh-CN" sz="2200" dirty="0"/>
              <a:t>			∧ Student.Sbirhtdate&lt;‘2000-1-1’</a:t>
            </a:r>
          </a:p>
          <a:p>
            <a:pPr eaLnBrk="1" hangingPunct="1"/>
            <a:endParaRPr lang="en-US" altLang="zh-CN" sz="2000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检索操作（续）</a:t>
            </a:r>
          </a:p>
        </p:txBody>
      </p:sp>
      <p:sp>
        <p:nvSpPr>
          <p:cNvPr id="133123" name="Rectangle 3"/>
          <p:cNvSpPr>
            <a:spLocks noGrp="1"/>
          </p:cNvSpPr>
          <p:nvPr>
            <p:ph idx="1"/>
          </p:nvPr>
        </p:nvSpPr>
        <p:spPr>
          <a:xfrm>
            <a:off x="839416" y="1196975"/>
            <a:ext cx="10451182" cy="4495800"/>
          </a:xfrm>
        </p:spPr>
        <p:txBody>
          <a:bodyPr vert="horz" wrap="square" lIns="91440" tIns="45720" rIns="91440" bIns="45720" anchor="t" anchorCtr="0">
            <a:normAutofit fontScale="90000" lnSpcReduction="10000"/>
          </a:bodyPr>
          <a:lstStyle/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）带排序的检索</a:t>
            </a:r>
          </a:p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sz="2400" dirty="0"/>
              <a:t>    格式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 </a:t>
            </a:r>
            <a:r>
              <a:rPr lang="en-US" altLang="zh-CN" dirty="0"/>
              <a:t>GET</a:t>
            </a:r>
            <a:r>
              <a:rPr lang="zh-CN" altLang="en-US" dirty="0"/>
              <a:t>　</a:t>
            </a:r>
            <a:r>
              <a:rPr lang="zh-CN" altLang="en-US" u="sng" dirty="0"/>
              <a:t>工作空间名</a:t>
            </a:r>
            <a:r>
              <a:rPr lang="zh-CN" altLang="en-US" dirty="0"/>
              <a:t>（</a:t>
            </a:r>
            <a:r>
              <a:rPr lang="zh-CN" altLang="en-US" u="sng" dirty="0"/>
              <a:t>表达式</a:t>
            </a:r>
            <a:r>
              <a:rPr lang="en-US" altLang="zh-CN" u="sng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[</a:t>
            </a:r>
            <a:r>
              <a:rPr lang="zh-CN" altLang="en-US" dirty="0"/>
              <a:t>：</a:t>
            </a:r>
            <a:r>
              <a:rPr lang="zh-CN" altLang="en-US" u="sng" dirty="0"/>
              <a:t>操作条件</a:t>
            </a:r>
            <a:r>
              <a:rPr lang="en-US" altLang="zh-CN" dirty="0"/>
              <a:t>]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en-US" altLang="zh-CN" dirty="0"/>
              <a:t>              DOWN/UP </a:t>
            </a:r>
            <a:r>
              <a:rPr lang="zh-CN" altLang="en-US" u="sng" dirty="0"/>
              <a:t>表达式</a:t>
            </a:r>
            <a:r>
              <a:rPr lang="en-US" altLang="zh-CN" u="sng" dirty="0"/>
              <a:t>2</a:t>
            </a:r>
            <a:endParaRPr lang="en-US" altLang="zh-CN" dirty="0"/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2400" dirty="0"/>
              <a:t> </a:t>
            </a:r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    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2.17</a:t>
            </a:r>
            <a:r>
              <a:rPr lang="en-US" altLang="zh-CN" sz="2400" dirty="0"/>
              <a:t>]</a:t>
            </a:r>
            <a:r>
              <a:rPr lang="zh-CN" altLang="en-US" sz="2400" dirty="0"/>
              <a:t>查询计算机科学与技术专业学生的学号和出生日期，结果按出生日期降序排序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sz="2000" dirty="0"/>
              <a:t>    </a:t>
            </a:r>
            <a:r>
              <a:rPr lang="en-US" altLang="zh-CN" sz="2200" dirty="0"/>
              <a:t>GET  W  (Student.Sno,Student.Sbirthdate):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en-US" altLang="zh-CN" sz="2200" dirty="0"/>
              <a:t>			Student.Smajor=‘</a:t>
            </a:r>
            <a:r>
              <a:rPr lang="zh-CN" altLang="en-US" sz="2200" dirty="0"/>
              <a:t>计算机科学与技术</a:t>
            </a:r>
            <a:r>
              <a:rPr lang="en-US" altLang="zh-CN" sz="2200" dirty="0"/>
              <a:t>’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en-US" altLang="zh-CN" sz="2200" dirty="0">
                <a:solidFill>
                  <a:srgbClr val="FF5050"/>
                </a:solidFill>
              </a:rPr>
              <a:t>			DOWN</a:t>
            </a:r>
            <a:r>
              <a:rPr lang="en-US" altLang="zh-CN" sz="2200" dirty="0"/>
              <a:t> Student.Sbirthdate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笛卡儿积（续）</a:t>
            </a:r>
          </a:p>
        </p:txBody>
      </p:sp>
      <p:sp>
        <p:nvSpPr>
          <p:cNvPr id="5" name="矩形 4"/>
          <p:cNvSpPr/>
          <p:nvPr/>
        </p:nvSpPr>
        <p:spPr>
          <a:xfrm>
            <a:off x="1631504" y="1196975"/>
            <a:ext cx="9433047" cy="323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 D1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D2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D3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＝｛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    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张清玫，计算机科学与技术，李勇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张清玫，计算机科学与技术，刘晨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    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张清玫，计算机科学与技术，王敏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张清玫，信息管理与信息系统，李勇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    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张清玫，信息管理与信息系统，刘晨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张清玫，信息管理与信息系统，王敏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   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刘逸，计算机科学与技术，李勇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刘逸，计算机科学与技术，刘晨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   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刘逸，计算机科学与技术，王敏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刘逸，信息管理与信息系统，李勇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   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刘逸，信息管理与信息系统，刘晨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刘逸，信息管理与信息系统，王敏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)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｝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基数为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  <a:cs typeface="Arial" panose="020B0604020202020204" pitchFamily="34" charset="0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  <a:cs typeface="Arial" panose="020B0604020202020204" pitchFamily="34" charset="0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  <a:cs typeface="Arial" panose="020B0604020202020204" pitchFamily="34" charset="0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  <a:cs typeface="Arial" panose="020B0604020202020204" pitchFamily="34" charset="0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  <a:cs typeface="Arial" panose="020B0604020202020204" pitchFamily="34" charset="0"/>
              </a:rPr>
              <a:t>3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  <a:cs typeface="Arial" panose="020B0604020202020204" pitchFamily="34" charset="0"/>
              </a:rPr>
              <a:t>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SimSun" pitchFamily="2" charset="-122"/>
                <a:cs typeface="Arial" panose="020B0604020202020204" pitchFamily="34" charset="0"/>
              </a:rPr>
              <a:t>12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SimSun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检索操作（续）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1415480" y="1098550"/>
            <a:ext cx="10657184" cy="5283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4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）指定返回元组</a:t>
            </a:r>
            <a:r>
              <a:rPr kumimoji="0" lang="zh-CN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的条数的检索</a:t>
            </a:r>
            <a:endParaRPr kumimoji="0" lang="en-US" altLang="zh-CN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GET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　</a:t>
            </a:r>
            <a:r>
              <a:rPr kumimoji="0" lang="zh-CN" altLang="en-US" sz="2400" b="1" i="0" u="sng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工作空间名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zh-CN" altLang="en-US" sz="2400" b="1" i="0" u="sng" strike="noStrike" kern="0" cap="none" spc="0" normalizeH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cs typeface="+mn-cs"/>
              </a:rPr>
              <a:t>定额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cs typeface="+mn-cs"/>
              </a:rPr>
              <a:t>）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zh-CN" altLang="en-US" sz="2400" b="1" i="0" u="sng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表达式</a:t>
            </a:r>
            <a:r>
              <a:rPr kumimoji="0" lang="en-US" altLang="zh-CN" sz="2400" b="1" i="0" u="sng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 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[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：</a:t>
            </a:r>
            <a:r>
              <a:rPr kumimoji="0" lang="zh-CN" altLang="en-US" sz="2400" b="1" i="0" u="sng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操作条件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] [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</a:rPr>
              <a:t>DOWN/UP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zh-CN" altLang="en-US" sz="2400" b="1" i="0" u="sng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表达式</a:t>
            </a:r>
            <a:r>
              <a:rPr kumimoji="0" lang="en-US" altLang="zh-CN" sz="2400" b="1" i="0" u="sng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] </a:t>
            </a:r>
          </a:p>
          <a:p>
            <a:pPr marL="34290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［例</a:t>
            </a:r>
            <a:r>
              <a:rPr kumimoji="0" lang="en-US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2.18</a:t>
            </a: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］ 取出一个信息安全专业学生的学号。</a:t>
            </a:r>
          </a:p>
          <a:p>
            <a:pPr marL="34290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GET W (1) (</a:t>
            </a:r>
            <a:r>
              <a:rPr kumimoji="0" lang="en-US" altLang="zh-CN" sz="2400" b="1" i="0" u="none" strike="noStrike" kern="1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Student.Sno</a:t>
            </a:r>
            <a:r>
              <a:rPr kumimoji="0" lang="en-US" altLang="zh-CN" sz="24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): </a:t>
            </a:r>
            <a:r>
              <a:rPr kumimoji="0" lang="en-US" altLang="zh-CN" sz="2400" b="1" i="0" u="none" strike="noStrike" kern="1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Student.Smajor</a:t>
            </a:r>
            <a:r>
              <a:rPr kumimoji="0" lang="en-US" altLang="zh-CN" sz="24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='</a:t>
            </a:r>
            <a:r>
              <a:rPr kumimoji="0" lang="zh-CN" altLang="zh-CN" sz="24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信息安全专业</a:t>
            </a:r>
            <a:r>
              <a:rPr kumimoji="0" lang="en-US" altLang="zh-CN" sz="24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'</a:t>
            </a:r>
            <a:endParaRPr kumimoji="0" lang="zh-CN" altLang="zh-CN" sz="2400" b="1" i="0" u="none" strike="noStrike" kern="1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在</a:t>
            </a:r>
            <a:r>
              <a:rPr kumimoji="0" lang="en-US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W</a:t>
            </a: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后括号中的数量就是指定的返回元组的个数</a:t>
            </a:r>
          </a:p>
          <a:p>
            <a:pPr marL="34290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4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［</a:t>
            </a:r>
            <a:r>
              <a:rPr kumimoji="0" lang="zh-CN" altLang="zh-CN" sz="2200" b="1" i="0" u="none" strike="noStrike" kern="1050" cap="none" spc="2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例</a:t>
            </a:r>
            <a:r>
              <a:rPr kumimoji="0" lang="en-US" altLang="zh-CN" sz="2200" b="1" i="0" u="none" strike="noStrike" kern="1050" cap="none" spc="2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2.19</a:t>
            </a:r>
            <a:r>
              <a:rPr kumimoji="0" lang="zh-CN" altLang="zh-CN" sz="2200" b="1" i="0" u="none" strike="noStrike" kern="1050" cap="none" spc="2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］查询选修了</a:t>
            </a:r>
            <a:r>
              <a:rPr kumimoji="0" lang="en-US" altLang="zh-CN" sz="2200" b="1" i="0" u="none" strike="noStrike" kern="1050" cap="none" spc="2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81003</a:t>
            </a:r>
            <a:r>
              <a:rPr kumimoji="0" lang="zh-CN" altLang="zh-CN" sz="2200" b="1" i="0" u="none" strike="noStrike" kern="1050" cap="none" spc="2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号课程，成绩前三名的学号及其成绩</a:t>
            </a:r>
            <a:endParaRPr kumimoji="0" lang="zh-CN" altLang="zh-CN" sz="22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GET W (3) (</a:t>
            </a:r>
            <a:r>
              <a:rPr kumimoji="0" lang="en-US" altLang="zh-CN" sz="2400" b="1" i="0" u="none" strike="noStrike" kern="1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SC.Sno,SC.Grade</a:t>
            </a:r>
            <a:r>
              <a:rPr kumimoji="0" lang="en-US" altLang="zh-CN" sz="24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): </a:t>
            </a:r>
            <a:r>
              <a:rPr kumimoji="0" lang="en-US" altLang="zh-CN" sz="2400" b="1" i="0" u="none" strike="noStrike" kern="1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SC.Cno</a:t>
            </a:r>
            <a:r>
              <a:rPr kumimoji="0" lang="en-US" altLang="zh-CN" sz="24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='81003' DOWN </a:t>
            </a:r>
            <a:r>
              <a:rPr kumimoji="0" lang="en-US" altLang="zh-CN" sz="2400" b="1" i="0" u="none" strike="noStrike" kern="1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SC.Grade</a:t>
            </a:r>
            <a:endParaRPr kumimoji="0" lang="zh-CN" altLang="zh-CN" sz="2400" b="1" i="0" u="none" strike="noStrike" kern="1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检索操作（续）</a:t>
            </a:r>
          </a:p>
        </p:txBody>
      </p:sp>
      <p:sp>
        <p:nvSpPr>
          <p:cNvPr id="135171" name="Rectangle 3"/>
          <p:cNvSpPr>
            <a:spLocks noGrp="1"/>
          </p:cNvSpPr>
          <p:nvPr>
            <p:ph idx="1"/>
          </p:nvPr>
        </p:nvSpPr>
        <p:spPr>
          <a:xfrm>
            <a:off x="1775520" y="1098550"/>
            <a:ext cx="9793088" cy="5354638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）用元组变量的检索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元组变量：在某一关系范围内变化（范围变量</a:t>
            </a:r>
            <a:r>
              <a:rPr lang="en-US" altLang="zh-CN" sz="2400" dirty="0"/>
              <a:t>range variable</a:t>
            </a:r>
            <a:r>
              <a:rPr lang="zh-CN" altLang="en-US" sz="2400" dirty="0"/>
              <a:t>）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元组变量的用途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① 简化关系名：设一个较短名字的元组变量来代替较长的关系名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② 操作条件中使用</a:t>
            </a:r>
            <a:r>
              <a:rPr lang="zh-CN" altLang="en-US" dirty="0">
                <a:solidFill>
                  <a:srgbClr val="FF5050"/>
                </a:solidFill>
              </a:rPr>
              <a:t>量词</a:t>
            </a:r>
            <a:r>
              <a:rPr lang="zh-CN" altLang="en-US" dirty="0"/>
              <a:t>时</a:t>
            </a:r>
            <a:r>
              <a:rPr lang="zh-CN" altLang="en-US" dirty="0">
                <a:solidFill>
                  <a:srgbClr val="FF0000"/>
                </a:solidFill>
              </a:rPr>
              <a:t>必须</a:t>
            </a:r>
            <a:r>
              <a:rPr lang="zh-CN" altLang="en-US" dirty="0"/>
              <a:t>用元组变量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检索操作（续）</a:t>
            </a:r>
          </a:p>
        </p:txBody>
      </p:sp>
      <p:sp>
        <p:nvSpPr>
          <p:cNvPr id="136195" name="Rectangle 3"/>
          <p:cNvSpPr>
            <a:spLocks noGrp="1"/>
          </p:cNvSpPr>
          <p:nvPr>
            <p:ph idx="1"/>
          </p:nvPr>
        </p:nvSpPr>
        <p:spPr>
          <a:xfrm>
            <a:off x="983432" y="908050"/>
            <a:ext cx="10873208" cy="521017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定义元组变量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 格式</a:t>
            </a:r>
            <a:r>
              <a:rPr lang="zh-CN" altLang="en-US" dirty="0"/>
              <a:t>：</a:t>
            </a:r>
            <a:r>
              <a:rPr lang="en-US" altLang="zh-CN" dirty="0"/>
              <a:t>RANGE  </a:t>
            </a:r>
            <a:r>
              <a:rPr lang="zh-CN" altLang="en-US" dirty="0"/>
              <a:t>关系名  </a:t>
            </a:r>
            <a:r>
              <a:rPr lang="zh-CN" altLang="en-US" dirty="0">
                <a:solidFill>
                  <a:srgbClr val="FF5050"/>
                </a:solidFill>
              </a:rPr>
              <a:t>变量名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 一</a:t>
            </a:r>
            <a:r>
              <a:rPr lang="zh-CN" altLang="en-US" dirty="0"/>
              <a:t>个关系可以设多个元组变量 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/>
              <a:t>［例</a:t>
            </a:r>
            <a:r>
              <a:rPr lang="en-US" altLang="zh-CN" sz="2400" dirty="0"/>
              <a:t>2.20</a:t>
            </a:r>
            <a:r>
              <a:rPr lang="zh-CN" altLang="en-US" sz="2400" dirty="0"/>
              <a:t>］ 查询信息安全专业学生的姓名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/>
              <a:t>		RANGE Student X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/>
              <a:t>		GET W (X.Sname): X.Smajor='</a:t>
            </a:r>
            <a:r>
              <a:rPr lang="zh-CN" altLang="en-US" sz="2400" dirty="0"/>
              <a:t>信息安全</a:t>
            </a:r>
            <a:r>
              <a:rPr lang="en-US" altLang="zh-CN" sz="2400" dirty="0"/>
              <a:t>’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/>
              <a:t> ALPHA</a:t>
            </a:r>
            <a:r>
              <a:rPr lang="zh-CN" altLang="en-US" dirty="0"/>
              <a:t>语言用</a:t>
            </a:r>
            <a:r>
              <a:rPr lang="en-US" altLang="zh-CN" dirty="0"/>
              <a:t>RANGE</a:t>
            </a:r>
            <a:r>
              <a:rPr lang="zh-CN" altLang="en-US" dirty="0"/>
              <a:t>来说明元组变量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/>
              <a:t> X</a:t>
            </a:r>
            <a:r>
              <a:rPr lang="zh-CN" altLang="en-US" dirty="0"/>
              <a:t>是关系</a:t>
            </a:r>
            <a:r>
              <a:rPr lang="en-US" altLang="zh-CN" dirty="0"/>
              <a:t>Student</a:t>
            </a:r>
            <a:r>
              <a:rPr lang="zh-CN" altLang="en-US" dirty="0"/>
              <a:t>上的元组变量，用途是简化关系名，即用</a:t>
            </a:r>
            <a:r>
              <a:rPr lang="en-US" altLang="zh-CN" dirty="0"/>
              <a:t>X</a:t>
            </a:r>
            <a:r>
              <a:rPr lang="zh-CN" altLang="en-US" dirty="0"/>
              <a:t>代表</a:t>
            </a:r>
            <a:r>
              <a:rPr lang="en-US" altLang="zh-CN" dirty="0"/>
              <a:t>Student</a:t>
            </a:r>
            <a:endParaRPr lang="zh-CN" alt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检索操作（续）</a:t>
            </a:r>
          </a:p>
        </p:txBody>
      </p:sp>
      <p:sp>
        <p:nvSpPr>
          <p:cNvPr id="137219" name="Rectangle 3"/>
          <p:cNvSpPr>
            <a:spLocks noGrp="1"/>
          </p:cNvSpPr>
          <p:nvPr>
            <p:ph idx="1"/>
          </p:nvPr>
        </p:nvSpPr>
        <p:spPr>
          <a:xfrm>
            <a:off x="1415480" y="1098550"/>
            <a:ext cx="10441160" cy="509587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用存在量词的检索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400" dirty="0"/>
              <a:t>操作条件中使用量词时必须用元组变量 </a:t>
            </a:r>
            <a:endParaRPr lang="zh-CN" altLang="en-US" sz="2400" dirty="0">
              <a:ea typeface="黑体" panose="02010609060101010101" pitchFamily="49" charset="-122"/>
            </a:endParaRP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en-US" altLang="zh-CN" dirty="0">
                <a:ea typeface="黑体" panose="02010609060101010101" pitchFamily="49" charset="-122"/>
              </a:rPr>
              <a:t>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2.21</a:t>
            </a:r>
            <a:r>
              <a:rPr lang="en-US" altLang="zh-CN" dirty="0"/>
              <a:t>]</a:t>
            </a:r>
            <a:r>
              <a:rPr lang="zh-CN" altLang="en-US" dirty="0"/>
              <a:t>查询选修</a:t>
            </a:r>
            <a:r>
              <a:rPr lang="en-US" altLang="zh-CN" dirty="0"/>
              <a:t>81002</a:t>
            </a:r>
            <a:r>
              <a:rPr lang="zh-CN" altLang="en-US" dirty="0"/>
              <a:t>号课程的学生姓名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/>
              <a:t>   </a:t>
            </a:r>
            <a:r>
              <a:rPr lang="en-US" altLang="zh-CN" sz="2000" dirty="0">
                <a:solidFill>
                  <a:srgbClr val="FF5050"/>
                </a:solidFill>
              </a:rPr>
              <a:t>RANGE</a:t>
            </a:r>
            <a:r>
              <a:rPr lang="en-US" altLang="zh-CN" sz="2000" dirty="0"/>
              <a:t>  SC  </a:t>
            </a:r>
            <a:r>
              <a:rPr lang="en-US" altLang="zh-CN" sz="2000" dirty="0">
                <a:solidFill>
                  <a:srgbClr val="FF5050"/>
                </a:solidFill>
              </a:rPr>
              <a:t>X</a:t>
            </a:r>
            <a:br>
              <a:rPr lang="en-US" altLang="zh-CN" sz="2000" dirty="0">
                <a:solidFill>
                  <a:srgbClr val="FF5050"/>
                </a:solidFill>
              </a:rPr>
            </a:br>
            <a:r>
              <a:rPr lang="en-US" altLang="zh-CN" sz="2000" dirty="0"/>
              <a:t>GET W (Student.Sname): </a:t>
            </a:r>
            <a:r>
              <a:rPr lang="en-US" altLang="zh-CN" sz="2000" dirty="0">
                <a:solidFill>
                  <a:srgbClr val="FF5050"/>
                </a:solidFill>
                <a:sym typeface="Symbol" pitchFamily="18" charset="2"/>
              </a:rPr>
              <a:t></a:t>
            </a:r>
            <a:r>
              <a:rPr lang="en-US" altLang="zh-CN" sz="2000" dirty="0">
                <a:solidFill>
                  <a:srgbClr val="FF5050"/>
                </a:solidFill>
              </a:rPr>
              <a:t>X</a:t>
            </a:r>
            <a:r>
              <a:rPr lang="en-US" altLang="zh-CN" sz="2000" dirty="0"/>
              <a:t>(X.Sno=Student.Sno∧X.Cno=‘81002')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2.22</a:t>
            </a:r>
            <a:r>
              <a:rPr lang="en-US" altLang="zh-CN" dirty="0"/>
              <a:t>] </a:t>
            </a:r>
            <a:r>
              <a:rPr lang="zh-CN" altLang="en-US" dirty="0"/>
              <a:t>查询选修了这样课程的学生学号，其直接先修课是</a:t>
            </a:r>
            <a:r>
              <a:rPr lang="en-US" altLang="zh-CN" dirty="0"/>
              <a:t>81002</a:t>
            </a:r>
            <a:r>
              <a:rPr lang="zh-CN" altLang="en-US" dirty="0"/>
              <a:t>号课程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zh-CN" altLang="en-US" sz="2000" dirty="0"/>
              <a:t>   </a:t>
            </a:r>
            <a:r>
              <a:rPr lang="en-US" altLang="zh-CN" sz="2000" dirty="0"/>
              <a:t>RANGE Course  </a:t>
            </a:r>
            <a:r>
              <a:rPr lang="en-US" altLang="zh-CN" sz="2000" dirty="0">
                <a:solidFill>
                  <a:srgbClr val="FF5050"/>
                </a:solidFill>
              </a:rPr>
              <a:t>CX</a:t>
            </a:r>
            <a:endParaRPr lang="en-US" altLang="zh-CN" sz="2000" dirty="0"/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/>
              <a:t>   GET  W  (SC.Sno): 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zh-CN" sz="2000" dirty="0"/>
              <a:t>   </a:t>
            </a:r>
            <a:r>
              <a:rPr lang="en-US" altLang="zh-CN" sz="2000" dirty="0">
                <a:solidFill>
                  <a:srgbClr val="FF5050"/>
                </a:solidFill>
                <a:sym typeface="Symbol" pitchFamily="18" charset="2"/>
              </a:rPr>
              <a:t></a:t>
            </a:r>
            <a:r>
              <a:rPr lang="en-US" altLang="zh-CN" sz="2000" dirty="0">
                <a:solidFill>
                  <a:srgbClr val="FF5050"/>
                </a:solidFill>
              </a:rPr>
              <a:t>CX</a:t>
            </a:r>
            <a:r>
              <a:rPr lang="en-US" altLang="zh-CN" sz="2000" dirty="0"/>
              <a:t> (</a:t>
            </a:r>
            <a:r>
              <a:rPr lang="en-US" altLang="zh-CN" sz="2000" dirty="0">
                <a:solidFill>
                  <a:srgbClr val="FF5050"/>
                </a:solidFill>
              </a:rPr>
              <a:t>CX</a:t>
            </a:r>
            <a:r>
              <a:rPr lang="en-US" altLang="zh-CN" sz="2000" dirty="0"/>
              <a:t>.Cno=SC.Cno∧</a:t>
            </a:r>
            <a:r>
              <a:rPr lang="en-US" altLang="zh-CN" sz="2000" dirty="0">
                <a:solidFill>
                  <a:srgbClr val="FF5050"/>
                </a:solidFill>
              </a:rPr>
              <a:t>CX</a:t>
            </a:r>
            <a:r>
              <a:rPr lang="en-US" altLang="zh-CN" sz="2000" dirty="0"/>
              <a:t>.Cpno=‘81002')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/>
          </p:cNvSpPr>
          <p:nvPr>
            <p:ph type="title"/>
          </p:nvPr>
        </p:nvSpPr>
        <p:spPr>
          <a:xfrm>
            <a:off x="1919288" y="-19050"/>
            <a:ext cx="8229600" cy="1138238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检索操作（续）</a:t>
            </a:r>
            <a:endParaRPr lang="en-US" altLang="zh-CN" sz="3600" dirty="0"/>
          </a:p>
        </p:txBody>
      </p:sp>
      <p:sp>
        <p:nvSpPr>
          <p:cNvPr id="138243" name="Rectangle 3"/>
          <p:cNvSpPr>
            <a:spLocks noGrp="1"/>
          </p:cNvSpPr>
          <p:nvPr>
            <p:ph idx="1"/>
          </p:nvPr>
        </p:nvSpPr>
        <p:spPr>
          <a:xfrm>
            <a:off x="1703388" y="1098550"/>
            <a:ext cx="10488612" cy="5283200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200" dirty="0"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ea typeface="黑体" panose="02010609060101010101" pitchFamily="49" charset="-122"/>
              </a:rPr>
              <a:t>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2.23</a:t>
            </a:r>
            <a:r>
              <a:rPr lang="en-US" altLang="zh-CN" sz="2400" dirty="0"/>
              <a:t>]</a:t>
            </a:r>
            <a:r>
              <a:rPr lang="zh-CN" altLang="en-US" sz="2400" dirty="0"/>
              <a:t>查询至少选修一门其先修课为</a:t>
            </a:r>
            <a:r>
              <a:rPr lang="en-US" altLang="zh-CN" sz="2400" dirty="0"/>
              <a:t>81002</a:t>
            </a:r>
            <a:r>
              <a:rPr lang="zh-CN" altLang="en-US" sz="2400" dirty="0"/>
              <a:t>号课程的学生姓名</a:t>
            </a:r>
            <a:endParaRPr lang="zh-CN" altLang="en-US" sz="2200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RANGE  Course  </a:t>
            </a:r>
            <a:r>
              <a:rPr lang="en-US" altLang="zh-CN" sz="2000" dirty="0">
                <a:solidFill>
                  <a:srgbClr val="FF5050"/>
                </a:solidFill>
              </a:rPr>
              <a:t>CX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/>
              <a:t>                   SC  </a:t>
            </a:r>
            <a:r>
              <a:rPr lang="en-US" altLang="zh-CN" sz="2000" dirty="0">
                <a:solidFill>
                  <a:srgbClr val="FF5050"/>
                </a:solidFill>
              </a:rPr>
              <a:t>SCX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/>
              <a:t>    GET W (Student.Sname):</a:t>
            </a:r>
            <a:r>
              <a:rPr lang="en-US" altLang="zh-CN" sz="2000" dirty="0">
                <a:solidFill>
                  <a:srgbClr val="FF5050"/>
                </a:solidFill>
                <a:sym typeface="Symbol" pitchFamily="18" charset="2"/>
              </a:rPr>
              <a:t></a:t>
            </a:r>
            <a:r>
              <a:rPr lang="en-US" altLang="zh-CN" sz="2000" dirty="0">
                <a:solidFill>
                  <a:srgbClr val="FF5050"/>
                </a:solidFill>
              </a:rPr>
              <a:t>SCX</a:t>
            </a:r>
            <a:r>
              <a:rPr lang="en-US" altLang="zh-CN" sz="2000" dirty="0"/>
              <a:t> (SCX.Sno=Student.Sno∧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/>
              <a:t>                                               </a:t>
            </a:r>
            <a:r>
              <a:rPr lang="en-US" altLang="zh-CN" sz="2000" dirty="0">
                <a:solidFill>
                  <a:srgbClr val="FF5050"/>
                </a:solidFill>
                <a:sym typeface="Symbol" pitchFamily="18" charset="2"/>
              </a:rPr>
              <a:t></a:t>
            </a:r>
            <a:r>
              <a:rPr lang="en-US" altLang="zh-CN" sz="2000" dirty="0">
                <a:solidFill>
                  <a:srgbClr val="FF5050"/>
                </a:solidFill>
              </a:rPr>
              <a:t>CX</a:t>
            </a:r>
            <a:r>
              <a:rPr lang="en-US" altLang="zh-CN" sz="2000" dirty="0"/>
              <a:t> (CX.Cno=SCX.Cno∧CX.Cpno=‘81002’))</a:t>
            </a:r>
            <a:r>
              <a:rPr lang="en-US" altLang="zh-CN" sz="2000" dirty="0">
                <a:ea typeface="黑体" panose="02010609060101010101" pitchFamily="49" charset="-122"/>
              </a:rPr>
              <a:t> 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0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 </a:t>
            </a:r>
            <a:r>
              <a:rPr lang="zh-CN" altLang="en-US" sz="2400" dirty="0"/>
              <a:t>前束范式形式： 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/>
              <a:t>	RANGE Course CX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/>
              <a:t>	              SC SCX	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/>
              <a:t>	GET W (Student.Sname): </a:t>
            </a:r>
            <a:r>
              <a:rPr lang="en-US" altLang="zh-CN" sz="2000" dirty="0">
                <a:sym typeface="Symbol" pitchFamily="18" charset="2"/>
              </a:rPr>
              <a:t> </a:t>
            </a:r>
            <a:r>
              <a:rPr lang="en-US" altLang="zh-CN" sz="2000" dirty="0"/>
              <a:t>SCX</a:t>
            </a:r>
            <a:r>
              <a:rPr lang="en-US" altLang="zh-CN" sz="2000" dirty="0">
                <a:sym typeface="Symbol" pitchFamily="18" charset="2"/>
              </a:rPr>
              <a:t></a:t>
            </a:r>
            <a:r>
              <a:rPr lang="en-US" altLang="zh-CN" sz="2000" dirty="0"/>
              <a:t>CX(SCX.Sno=Student.Sno∧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FF5050"/>
                </a:solidFill>
                <a:sym typeface="Symbol" pitchFamily="18" charset="2"/>
              </a:rPr>
              <a:t>					 </a:t>
            </a:r>
            <a:r>
              <a:rPr lang="en-US" altLang="zh-CN" sz="2000" dirty="0"/>
              <a:t>CX.Cno=SCX.Cno∧CX.Cpno='81002')</a:t>
            </a:r>
          </a:p>
          <a:p>
            <a:pPr eaLnBrk="1" hangingPunct="1">
              <a:buNone/>
            </a:pPr>
            <a:endParaRPr lang="en-US" altLang="zh-CN" sz="1800" dirty="0"/>
          </a:p>
        </p:txBody>
      </p:sp>
      <p:sp>
        <p:nvSpPr>
          <p:cNvPr id="138244" name="Rectangle 30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SzTx/>
              <a:buFontTx/>
              <a:buNone/>
            </a:pPr>
            <a:endParaRPr lang="zh-CN" altLang="en-US" sz="1800" b="0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检索操作（续）</a:t>
            </a:r>
          </a:p>
        </p:txBody>
      </p:sp>
      <p:sp>
        <p:nvSpPr>
          <p:cNvPr id="139267" name="Rectangle 3"/>
          <p:cNvSpPr>
            <a:spLocks noGrp="1"/>
          </p:cNvSpPr>
          <p:nvPr>
            <p:ph idx="1"/>
          </p:nvPr>
        </p:nvSpPr>
        <p:spPr>
          <a:xfrm>
            <a:off x="1981200" y="1098550"/>
            <a:ext cx="8229600" cy="5170488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3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7</a:t>
            </a:r>
            <a:r>
              <a:rPr lang="zh-CN" altLang="en-US" dirty="0"/>
              <a:t>）带有多个关系的表达式的检索</a:t>
            </a: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  [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2.24</a:t>
            </a:r>
            <a:r>
              <a:rPr lang="en-US" altLang="zh-CN" sz="2400" dirty="0"/>
              <a:t>]  </a:t>
            </a:r>
            <a:r>
              <a:rPr lang="zh-CN" altLang="en-US" sz="2400" dirty="0"/>
              <a:t>查询成绩为</a:t>
            </a:r>
            <a:r>
              <a:rPr lang="en-US" altLang="zh-CN" sz="2400" dirty="0"/>
              <a:t>90</a:t>
            </a:r>
            <a:r>
              <a:rPr lang="zh-CN" altLang="en-US" sz="2400" dirty="0"/>
              <a:t>分以上的学生姓名与课程名称</a:t>
            </a:r>
            <a:endParaRPr lang="en-US" altLang="zh-CN" sz="2400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sz="2000" dirty="0"/>
              <a:t>	RANGE SC SCX</a:t>
            </a: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sz="2000" dirty="0"/>
              <a:t>	GET W (Student.Sname,Course.Cname): </a:t>
            </a:r>
            <a:r>
              <a:rPr lang="en-US" altLang="zh-CN" sz="2000" dirty="0">
                <a:sym typeface="Symbol" pitchFamily="18" charset="2"/>
              </a:rPr>
              <a:t> </a:t>
            </a:r>
            <a:r>
              <a:rPr lang="en-US" altLang="zh-CN" sz="2000" dirty="0"/>
              <a:t>SCX (SCX.Grade≥90</a:t>
            </a: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sz="2000" dirty="0"/>
              <a:t>				∧SCX.Sno=Student.Sno</a:t>
            </a:r>
          </a:p>
          <a:p>
            <a:pPr algn="just" eaLnBrk="1" hangingPunct="1">
              <a:lnSpc>
                <a:spcPct val="130000"/>
              </a:lnSpc>
              <a:buNone/>
            </a:pPr>
            <a:r>
              <a:rPr lang="en-US" altLang="zh-CN" sz="2000" dirty="0"/>
              <a:t>				∧Course.Cno=SCX.Cno)</a:t>
            </a:r>
          </a:p>
          <a:p>
            <a:pPr algn="just" eaLnBrk="1" hangingPunct="1">
              <a:lnSpc>
                <a:spcPct val="130000"/>
              </a:lnSpc>
              <a:buNone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检索操作（续）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1703512" y="1098550"/>
            <a:ext cx="8928992" cy="53546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8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）用全称量词的检索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ea typeface="黑体" panose="02010609060101010101" pitchFamily="49" charset="-122"/>
              </a:rPr>
              <a:t>  [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例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2.25</a:t>
            </a:r>
            <a:r>
              <a:rPr lang="en-US" altLang="zh-CN" sz="2400" dirty="0"/>
              <a:t>]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查询不选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81004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号课程的学生姓名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RANGE SC SCX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		GET W 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Student.Sname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):   SCX 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SCX.Sno≠Student.Sno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						∨SCX.Cno≠'81004’)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</a:rPr>
              <a:t>也可以用存在量词来表示：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		RANGE SC SCX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		GET W 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Student.Sname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):</a:t>
            </a:r>
            <a:r>
              <a:rPr kumimoji="0" lang="en-US" altLang="zh-CN" sz="2000" b="1" i="0" u="none" strike="noStrike" kern="0" cap="none" spc="0" normalizeH="0" baseline="16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黑体" panose="02010609060101010101" pitchFamily="49" charset="-122"/>
                <a:cs typeface="Arial" panose="020B0604020202020204" pitchFamily="34" charset="0"/>
              </a:rPr>
              <a:t>┐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itchFamily="18" charset="2"/>
              </a:rPr>
              <a:t>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SCX 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SCX.Sno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=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Student.Sno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						∧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SCX.Cno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='81004')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5522218" y="2829818"/>
          <a:ext cx="2857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152400" imgH="165100" progId="Equation.3">
                  <p:embed/>
                </p:oleObj>
              </mc:Choice>
              <mc:Fallback>
                <p:oleObj r:id="rId3" imgW="152400" imgH="165100" progId="Equation.3">
                  <p:embed/>
                  <p:pic>
                    <p:nvPicPr>
                      <p:cNvPr id="140292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2218" y="2829818"/>
                        <a:ext cx="285750" cy="311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检索操作（续）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1991544" y="1268413"/>
            <a:ext cx="7989069" cy="4619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9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）用两种量词的检索</a:t>
            </a:r>
            <a:endParaRPr kumimoji="0" lang="en-US" altLang="zh-CN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[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例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2.26</a:t>
            </a:r>
            <a:r>
              <a:rPr lang="en-US" altLang="zh-CN" sz="2400" dirty="0"/>
              <a:t>]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查询选修了全部课程的学生姓名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		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RANGE Course CX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	   		SC SCX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		GET W 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Student.Sname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):   CX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itchFamily="18" charset="2"/>
              </a:rPr>
              <a:t>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SCX 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SCX.Sno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=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Student.Sno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					∧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SCX.Cno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=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CX.Cno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5797168" y="3476302"/>
          <a:ext cx="287338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152400" imgH="165100" progId="Equation.3">
                  <p:embed/>
                </p:oleObj>
              </mc:Choice>
              <mc:Fallback>
                <p:oleObj r:id="rId3" imgW="152400" imgH="165100" progId="Equation.3">
                  <p:embed/>
                  <p:pic>
                    <p:nvPicPr>
                      <p:cNvPr id="141316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7168" y="3476302"/>
                        <a:ext cx="287338" cy="312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7" name="Rectangle 16"/>
          <p:cNvSpPr/>
          <p:nvPr/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SzTx/>
              <a:buFontTx/>
              <a:buNone/>
            </a:pPr>
            <a:endParaRPr lang="zh-CN" altLang="en-US" sz="1800" b="0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检索操作（续）</a:t>
            </a:r>
          </a:p>
        </p:txBody>
      </p:sp>
      <p:sp>
        <p:nvSpPr>
          <p:cNvPr id="142339" name="Rectangle 3"/>
          <p:cNvSpPr>
            <a:spLocks noGrp="1"/>
          </p:cNvSpPr>
          <p:nvPr>
            <p:ph idx="1"/>
          </p:nvPr>
        </p:nvSpPr>
        <p:spPr>
          <a:xfrm>
            <a:off x="1379538" y="1052513"/>
            <a:ext cx="9109075" cy="4994275"/>
          </a:xfrm>
        </p:spPr>
        <p:txBody>
          <a:bodyPr vert="horz" wrap="square" lIns="91440" tIns="45720" rIns="91440" bIns="45720" anchor="t" anchorCtr="0"/>
          <a:lstStyle/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10</a:t>
            </a:r>
            <a:r>
              <a:rPr lang="zh-CN" altLang="en-US" sz="2800" dirty="0"/>
              <a:t>）用蕴涵（</a:t>
            </a:r>
            <a:r>
              <a:rPr lang="en-US" altLang="zh-CN" sz="2800" dirty="0"/>
              <a:t>implication</a:t>
            </a:r>
            <a:r>
              <a:rPr lang="zh-CN" altLang="en-US" sz="2800" dirty="0"/>
              <a:t>）的检索</a:t>
            </a:r>
            <a:endParaRPr lang="en-US" altLang="zh-CN" sz="2800" dirty="0"/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>
                <a:ea typeface="黑体" panose="02010609060101010101" pitchFamily="49" charset="-122"/>
              </a:rPr>
              <a:t>  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2.27</a:t>
            </a:r>
            <a:r>
              <a:rPr lang="en-US" altLang="zh-CN" dirty="0"/>
              <a:t>] </a:t>
            </a:r>
            <a:r>
              <a:rPr lang="zh-CN" altLang="en-US" dirty="0"/>
              <a:t>查询最少选修了</a:t>
            </a:r>
            <a:r>
              <a:rPr lang="en-US" altLang="zh-CN" dirty="0"/>
              <a:t>20180003</a:t>
            </a:r>
            <a:r>
              <a:rPr lang="zh-CN" altLang="en-US" dirty="0"/>
              <a:t>学生所选课程的学生学号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200" dirty="0"/>
              <a:t>       </a:t>
            </a:r>
            <a:r>
              <a:rPr lang="en-US" altLang="zh-CN" sz="2200" dirty="0"/>
              <a:t>RANGE  Couse  CX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/>
              <a:t>                      SC     SCX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/>
              <a:t>                      SC     SCY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/>
              <a:t>       GET  W  (Student.Sno):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200" dirty="0"/>
              <a:t>                   CX(</a:t>
            </a:r>
            <a:r>
              <a:rPr lang="en-US" altLang="zh-CN" sz="2200" dirty="0">
                <a:sym typeface="Symbol" pitchFamily="18" charset="2"/>
              </a:rPr>
              <a:t></a:t>
            </a:r>
            <a:r>
              <a:rPr lang="en-US" altLang="zh-CN" sz="2200" dirty="0"/>
              <a:t>SCX(SCX.Sno=‘20180003‘∧SCX.Cno=CX.Cno)                     	             </a:t>
            </a:r>
            <a:r>
              <a:rPr lang="en-US" altLang="zh-CN" sz="2200" dirty="0">
                <a:sym typeface="Symbol" pitchFamily="18" charset="2"/>
              </a:rPr>
              <a:t></a:t>
            </a:r>
            <a:r>
              <a:rPr lang="en-US" altLang="zh-CN" sz="2200" dirty="0"/>
              <a:t>SCY(SCY.Sno=Student.Sno∧SCY.Cno= CX.Cno))                                        		</a:t>
            </a:r>
          </a:p>
        </p:txBody>
      </p:sp>
      <p:sp>
        <p:nvSpPr>
          <p:cNvPr id="142340" name="AutoShape 4"/>
          <p:cNvSpPr/>
          <p:nvPr/>
        </p:nvSpPr>
        <p:spPr>
          <a:xfrm>
            <a:off x="2928938" y="4149725"/>
            <a:ext cx="381000" cy="217488"/>
          </a:xfrm>
          <a:prstGeom prst="rightArrow">
            <a:avLst>
              <a:gd name="adj1" fmla="val 50000"/>
              <a:gd name="adj2" fmla="val 62684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endParaRPr lang="zh-CN" altLang="en-US" sz="1800" b="0" dirty="0"/>
          </a:p>
        </p:txBody>
      </p:sp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2711450" y="3643313"/>
          <a:ext cx="3508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4" imgW="152400" imgH="165100" progId="Equation.3">
                  <p:embed/>
                </p:oleObj>
              </mc:Choice>
              <mc:Fallback>
                <p:oleObj r:id="rId4" imgW="152400" imgH="165100" progId="Equation.3">
                  <p:embed/>
                  <p:pic>
                    <p:nvPicPr>
                      <p:cNvPr id="142341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11450" y="3643313"/>
                        <a:ext cx="35083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</a:rPr>
              <a:t>检索操作（续）</a:t>
            </a:r>
          </a:p>
        </p:txBody>
      </p:sp>
      <p:sp>
        <p:nvSpPr>
          <p:cNvPr id="144387" name="Rectangle 3"/>
          <p:cNvSpPr>
            <a:spLocks noGrp="1"/>
          </p:cNvSpPr>
          <p:nvPr>
            <p:ph type="body" sz="half" idx="1"/>
          </p:nvPr>
        </p:nvSpPr>
        <p:spPr>
          <a:xfrm>
            <a:off x="1487488" y="1052513"/>
            <a:ext cx="9793088" cy="1655762"/>
          </a:xfrm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b="1" dirty="0"/>
              <a:t> 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）聚集函数</a:t>
            </a:r>
          </a:p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   常用聚集函数（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aggregation function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）或内置函数（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build-in function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144388" name="Rectangle 43"/>
          <p:cNvSpPr/>
          <p:nvPr/>
        </p:nvSpPr>
        <p:spPr>
          <a:xfrm>
            <a:off x="4872038" y="5949434"/>
            <a:ext cx="2573140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关系演算中的聚集函数 </a:t>
            </a:r>
          </a:p>
        </p:txBody>
      </p:sp>
      <p:graphicFrame>
        <p:nvGraphicFramePr>
          <p:cNvPr id="385149" name="Group 125"/>
          <p:cNvGraphicFramePr>
            <a:graphicFrameLocks noGrp="1"/>
          </p:cNvGraphicFramePr>
          <p:nvPr>
            <p:ph sz="half" idx="1"/>
          </p:nvPr>
        </p:nvGraphicFramePr>
        <p:xfrm>
          <a:off x="4008438" y="2590800"/>
          <a:ext cx="4464050" cy="3141345"/>
        </p:xfrm>
        <a:graphic>
          <a:graphicData uri="http://schemas.openxmlformats.org/drawingml/2006/table">
            <a:tbl>
              <a:tblPr/>
              <a:tblGrid>
                <a:gridCol w="2232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函数名</a:t>
                      </a:r>
                    </a:p>
                  </a:txBody>
                  <a:tcPr marL="90005" marR="90005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功能</a:t>
                      </a:r>
                    </a:p>
                  </a:txBody>
                  <a:tcPr marL="90005" marR="90005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7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COUNT</a:t>
                      </a:r>
                    </a:p>
                  </a:txBody>
                  <a:tcPr marL="90005" marR="90005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对元组计数</a:t>
                      </a:r>
                    </a:p>
                  </a:txBody>
                  <a:tcPr marL="90005" marR="90005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TOTAL</a:t>
                      </a:r>
                    </a:p>
                  </a:txBody>
                  <a:tcPr marL="90005" marR="90005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求总和</a:t>
                      </a:r>
                    </a:p>
                  </a:txBody>
                  <a:tcPr marL="90005" marR="90005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75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MAX</a:t>
                      </a:r>
                    </a:p>
                  </a:txBody>
                  <a:tcPr marL="90005" marR="90005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求最大值</a:t>
                      </a:r>
                    </a:p>
                  </a:txBody>
                  <a:tcPr marL="90005" marR="90005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MIN</a:t>
                      </a:r>
                    </a:p>
                  </a:txBody>
                  <a:tcPr marL="90005" marR="90005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求最小值</a:t>
                      </a:r>
                    </a:p>
                  </a:txBody>
                  <a:tcPr marL="90005" marR="90005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92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AVG</a:t>
                      </a:r>
                    </a:p>
                  </a:txBody>
                  <a:tcPr marL="90005" marR="90005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求平均值</a:t>
                      </a:r>
                    </a:p>
                  </a:txBody>
                  <a:tcPr marL="90005" marR="90005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 bwMode="auto">
          <a:xfrm>
            <a:off x="2438400" y="115888"/>
            <a:ext cx="7391400" cy="56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3600" b="1" kern="0" cap="none" spc="0" normalizeH="0" baseline="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笛卡儿积（续）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724150" y="1341120"/>
          <a:ext cx="6819900" cy="5086350"/>
        </p:xfrm>
        <a:graphic>
          <a:graphicData uri="http://schemas.openxmlformats.org/drawingml/2006/table">
            <a:tbl>
              <a:tblPr/>
              <a:tblGrid>
                <a:gridCol w="18745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015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437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20065"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SUPERVISOR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导师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MAJOR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专业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POSTGRADUATE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  <a:p>
                      <a:pPr algn="ctr"/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研究生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张清玫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计算机科学与技术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李勇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张清玫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计算机科学与技术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刘晨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张清玫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计算机科学与技术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王敏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张清玫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信息管理与信息系统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李勇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张清玫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信息管理与信息系统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刘晨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张清玫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信息管理与信息系统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王敏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刘逸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计算机科学与技术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李勇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刘逸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计算机科学与技术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刘晨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刘逸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计算机科学与技术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王敏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刘逸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信息管理与信息系统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李勇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刘逸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信息管理与信息系统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刘晨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刘逸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信息管理与信息系统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王敏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21565" name="文本框 1"/>
          <p:cNvSpPr txBox="1"/>
          <p:nvPr/>
        </p:nvSpPr>
        <p:spPr>
          <a:xfrm>
            <a:off x="4565015" y="908685"/>
            <a:ext cx="2196435" cy="36933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SzTx/>
              <a:buFontTx/>
              <a:buNone/>
            </a:pPr>
            <a:r>
              <a:rPr lang="zh-CN" altLang="en-US" sz="1800" dirty="0"/>
              <a:t>表</a:t>
            </a:r>
            <a:r>
              <a:rPr lang="en-US" altLang="zh-CN" sz="1800" dirty="0"/>
              <a:t>2.1 </a:t>
            </a:r>
            <a:r>
              <a:rPr lang="zh-CN" altLang="en-US" sz="1800" dirty="0"/>
              <a:t>笛卡儿积示例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检索操作（续）</a:t>
            </a:r>
            <a:endParaRPr lang="en-US" altLang="zh-CN" sz="3600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[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例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2.28</a:t>
            </a:r>
            <a:r>
              <a:rPr lang="en-US" altLang="zh-CN" sz="2400" dirty="0"/>
              <a:t>]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查询学生所选的专业的数目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GET  W  ( COUNT(</a:t>
            </a:r>
            <a:r>
              <a:rPr kumimoji="0" lang="en-US" altLang="zh-CN" sz="2400" b="1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Student.Smajor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 )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COUNT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函数在计数时会自动排除重复值</a:t>
            </a:r>
            <a:endParaRPr kumimoji="0" lang="en-US" altLang="zh-CN" sz="24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dirty="0"/>
              <a:t>[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例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2.29</a:t>
            </a:r>
            <a:r>
              <a:rPr lang="en-US" altLang="zh-CN" dirty="0"/>
              <a:t> ]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查询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2020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年第二学期选修了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81003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号课程的平均成绩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GET W (AVG(</a:t>
            </a:r>
            <a:r>
              <a:rPr kumimoji="0" lang="en-US" altLang="zh-CN" sz="2400" b="1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SC.Grade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)) : </a:t>
            </a:r>
            <a:r>
              <a:rPr kumimoji="0" lang="en-US" altLang="zh-CN" sz="2400" b="1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SC.Cno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='81003’</a:t>
            </a:r>
          </a:p>
          <a:p>
            <a:pPr marL="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			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∧SC.Semester='20202'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更新操作</a:t>
            </a:r>
          </a:p>
        </p:txBody>
      </p:sp>
      <p:sp>
        <p:nvSpPr>
          <p:cNvPr id="146435" name="Rectangle 3"/>
          <p:cNvSpPr>
            <a:spLocks noGrp="1"/>
          </p:cNvSpPr>
          <p:nvPr>
            <p:ph idx="1"/>
          </p:nvPr>
        </p:nvSpPr>
        <p:spPr>
          <a:xfrm>
            <a:off x="2640013" y="1484313"/>
            <a:ext cx="7499350" cy="453707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修改操作</a:t>
            </a:r>
          </a:p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插入操作</a:t>
            </a:r>
          </a:p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删除操作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）修改操作</a:t>
            </a:r>
          </a:p>
        </p:txBody>
      </p:sp>
      <p:sp>
        <p:nvSpPr>
          <p:cNvPr id="147459" name="Rectangle 3"/>
          <p:cNvSpPr>
            <a:spLocks noGrp="1"/>
          </p:cNvSpPr>
          <p:nvPr>
            <p:ph idx="1"/>
          </p:nvPr>
        </p:nvSpPr>
        <p:spPr>
          <a:xfrm>
            <a:off x="2208213" y="1098550"/>
            <a:ext cx="8424862" cy="4922838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2400" dirty="0"/>
              <a:t>修改操作用</a:t>
            </a:r>
            <a:r>
              <a:rPr lang="en-US" altLang="zh-CN" sz="2400" dirty="0"/>
              <a:t>UPDATE</a:t>
            </a:r>
            <a:r>
              <a:rPr lang="zh-CN" altLang="zh-CN" sz="2400" dirty="0"/>
              <a:t>语句实现。其步骤是：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/>
              <a:t>① </a:t>
            </a:r>
            <a:r>
              <a:rPr lang="zh-CN" altLang="en-US" sz="2400" dirty="0"/>
              <a:t>用</a:t>
            </a:r>
            <a:r>
              <a:rPr lang="en-US" altLang="zh-CN" sz="2400" dirty="0"/>
              <a:t>HOLD</a:t>
            </a:r>
            <a:r>
              <a:rPr lang="zh-CN" altLang="en-US" sz="2400" dirty="0"/>
              <a:t>语句将要修改的元组从数据库中读到工作空间中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5050"/>
                </a:solidFill>
              </a:rPr>
              <a:t>HOLD</a:t>
            </a:r>
            <a:r>
              <a:rPr lang="en-US" altLang="zh-CN" sz="2400" dirty="0"/>
              <a:t> </a:t>
            </a:r>
            <a:r>
              <a:rPr lang="zh-CN" altLang="en-US" sz="2400" u="sng" dirty="0"/>
              <a:t>工作空间名</a:t>
            </a:r>
            <a:r>
              <a:rPr lang="zh-CN" altLang="en-US" sz="2400" dirty="0"/>
              <a:t>（</a:t>
            </a:r>
            <a:r>
              <a:rPr lang="zh-CN" altLang="en-US" sz="2400" u="sng" dirty="0"/>
              <a:t>表达式</a:t>
            </a:r>
            <a:r>
              <a:rPr lang="en-US" altLang="zh-CN" sz="2400" u="sng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[</a:t>
            </a:r>
            <a:r>
              <a:rPr lang="zh-CN" altLang="en-US" sz="2400" dirty="0"/>
              <a:t>：</a:t>
            </a:r>
            <a:r>
              <a:rPr lang="zh-CN" altLang="en-US" sz="2400" u="sng" dirty="0"/>
              <a:t>操作条件 </a:t>
            </a:r>
            <a:r>
              <a:rPr lang="en-US" altLang="zh-CN" sz="2400" dirty="0"/>
              <a:t>]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/>
              <a:t>HOLD</a:t>
            </a:r>
            <a:r>
              <a:rPr lang="zh-CN" altLang="en-US" sz="2400" dirty="0"/>
              <a:t>语句是带上并发控制的</a:t>
            </a:r>
            <a:r>
              <a:rPr lang="en-US" altLang="zh-CN" sz="2400" dirty="0"/>
              <a:t>GET</a:t>
            </a:r>
            <a:r>
              <a:rPr lang="zh-CN" altLang="en-US" sz="2400" dirty="0"/>
              <a:t>语句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/>
              <a:t>② 用宿主语言修改工作空间中元组的属性值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dirty="0"/>
              <a:t>③ 用</a:t>
            </a:r>
            <a:r>
              <a:rPr lang="en-US" altLang="zh-CN" sz="2400" dirty="0"/>
              <a:t>UPDATE</a:t>
            </a:r>
            <a:r>
              <a:rPr lang="zh-CN" altLang="en-US" sz="2400" dirty="0"/>
              <a:t>语句将修改后的元组送回数据库中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	  </a:t>
            </a:r>
            <a:r>
              <a:rPr lang="en-US" altLang="zh-CN" dirty="0">
                <a:solidFill>
                  <a:srgbClr val="FF5050"/>
                </a:solidFill>
              </a:rPr>
              <a:t>UPDATE</a:t>
            </a:r>
            <a:r>
              <a:rPr lang="en-US" altLang="zh-CN" dirty="0"/>
              <a:t>  </a:t>
            </a:r>
            <a:r>
              <a:rPr lang="zh-CN" altLang="en-US" u="sng" dirty="0"/>
              <a:t>工作空间名</a:t>
            </a:r>
            <a:endParaRPr lang="zh-CN" altLang="en-US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修改操作（续）</a:t>
            </a:r>
            <a:endParaRPr lang="en-US" altLang="zh-CN" sz="3600" dirty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981075"/>
            <a:ext cx="10585175" cy="5033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[</a:t>
            </a:r>
            <a:r>
              <a:rPr kumimoji="0" lang="zh-CN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例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2.30</a:t>
            </a:r>
            <a:r>
              <a:rPr lang="en-US" altLang="zh-CN" sz="2400" dirty="0"/>
              <a:t>] </a:t>
            </a: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把</a:t>
            </a:r>
            <a:r>
              <a:rPr kumimoji="0" lang="en-US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Microsoft YaHei" charset="-122"/>
              </a:rPr>
              <a:t>20180004</a:t>
            </a: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学生从计算机科学与技术专业转到信息管理与信息系统专业</a:t>
            </a:r>
          </a:p>
          <a:p>
            <a:pPr marL="34290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</a:t>
            </a:r>
            <a:r>
              <a:rPr kumimoji="0" lang="en-US" altLang="zh-CN" sz="20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HOLD W (</a:t>
            </a:r>
            <a:r>
              <a:rPr kumimoji="0" lang="en-US" altLang="zh-CN" sz="2000" b="1" i="0" u="none" strike="noStrike" kern="1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Student.Sno</a:t>
            </a:r>
            <a:r>
              <a:rPr kumimoji="0" lang="en-US" altLang="zh-CN" sz="20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, Student </a:t>
            </a:r>
            <a:r>
              <a:rPr kumimoji="0" lang="en-US" altLang="zh-CN" sz="2000" b="1" i="0" u="none" strike="noStrike" kern="1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Smajor</a:t>
            </a:r>
            <a:r>
              <a:rPr kumimoji="0" lang="en-US" altLang="zh-CN" sz="20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): </a:t>
            </a:r>
            <a:r>
              <a:rPr kumimoji="0" lang="en-US" altLang="zh-CN" sz="2000" b="1" i="0" u="none" strike="noStrike" kern="1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Student.Sno</a:t>
            </a:r>
            <a:r>
              <a:rPr kumimoji="0" lang="en-US" altLang="zh-CN" sz="20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='</a:t>
            </a:r>
            <a:r>
              <a:rPr kumimoji="0" lang="en-US" altLang="zh-CN" sz="20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Microsoft YaHei" charset="-122"/>
              </a:rPr>
              <a:t>20180004</a:t>
            </a:r>
            <a:r>
              <a:rPr kumimoji="0" lang="en-US" altLang="zh-CN" sz="20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'</a:t>
            </a:r>
            <a:endParaRPr kumimoji="0" lang="zh-CN" altLang="zh-CN" sz="2000" b="1" i="0" u="none" strike="noStrike" kern="1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	/* </a:t>
            </a:r>
            <a:r>
              <a:rPr kumimoji="0" lang="zh-CN" altLang="zh-CN" sz="18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从</a:t>
            </a:r>
            <a:r>
              <a:rPr kumimoji="0" lang="en-US" altLang="zh-CN" sz="18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Student</a:t>
            </a:r>
            <a:r>
              <a:rPr kumimoji="0" lang="zh-CN" altLang="zh-CN" sz="18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关系中读出</a:t>
            </a:r>
            <a:r>
              <a:rPr kumimoji="0" lang="en-US" altLang="zh-CN" sz="18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Microsoft YaHei" charset="-122"/>
              </a:rPr>
              <a:t>20180004</a:t>
            </a:r>
            <a:r>
              <a:rPr kumimoji="0" lang="zh-CN" altLang="zh-CN" sz="18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学生的数据</a:t>
            </a:r>
            <a:r>
              <a:rPr kumimoji="0" lang="en-US" altLang="zh-CN" sz="18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*/</a:t>
            </a:r>
            <a:endParaRPr kumimoji="0" lang="zh-CN" altLang="zh-CN" sz="1800" b="1" i="0" u="none" strike="noStrike" kern="1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</a:t>
            </a:r>
            <a:r>
              <a:rPr kumimoji="0" lang="en-US" altLang="zh-CN" sz="20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MOVE '</a:t>
            </a:r>
            <a:r>
              <a:rPr kumimoji="0" lang="zh-CN" altLang="zh-CN" sz="20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信息管理与信息系统</a:t>
            </a:r>
            <a:r>
              <a:rPr kumimoji="0" lang="en-US" altLang="zh-CN" sz="20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' TO </a:t>
            </a:r>
            <a:r>
              <a:rPr kumimoji="0" lang="en-US" altLang="zh-CN" sz="2000" b="1" i="0" u="none" strike="noStrike" kern="10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W.Smajor</a:t>
            </a:r>
            <a:r>
              <a:rPr kumimoji="0" lang="en-US" altLang="zh-CN" sz="20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	      </a:t>
            </a:r>
            <a:endParaRPr kumimoji="0" lang="en-US" altLang="zh-CN" sz="1800" b="1" i="0" u="none" strike="noStrike" kern="1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	 /* </a:t>
            </a:r>
            <a:r>
              <a:rPr kumimoji="0" lang="zh-CN" altLang="zh-CN" sz="18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用宿主语言进行修改</a:t>
            </a:r>
            <a:r>
              <a:rPr kumimoji="0" lang="en-US" altLang="zh-CN" sz="18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*/</a:t>
            </a:r>
            <a:endParaRPr kumimoji="0" lang="zh-CN" altLang="zh-CN" sz="1800" b="1" i="0" u="none" strike="noStrike" kern="1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18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</a:t>
            </a:r>
            <a:r>
              <a:rPr kumimoji="0" lang="en-US" altLang="zh-CN" sz="20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UPDATE W                 </a:t>
            </a:r>
            <a:r>
              <a:rPr kumimoji="0" lang="en-US" altLang="zh-CN" sz="18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	  </a:t>
            </a:r>
          </a:p>
          <a:p>
            <a:pPr marL="34290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			/*</a:t>
            </a:r>
            <a:r>
              <a:rPr kumimoji="0" lang="zh-CN" altLang="zh-CN" sz="18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把修改后的元组送回</a:t>
            </a:r>
            <a:r>
              <a:rPr kumimoji="0" lang="en-US" altLang="zh-CN" sz="18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Student</a:t>
            </a:r>
            <a:r>
              <a:rPr kumimoji="0" lang="zh-CN" altLang="zh-CN" sz="18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关系</a:t>
            </a:r>
            <a:r>
              <a:rPr kumimoji="0" lang="en-US" altLang="zh-CN" sz="1800" b="1" i="0" u="none" strike="noStrike" kern="1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*/</a:t>
            </a:r>
            <a:endParaRPr kumimoji="0" lang="zh-CN" altLang="zh-CN" sz="1800" b="1" i="0" u="none" strike="noStrike" kern="1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如果修改操作涉及两个关系的话，要执行两次</a:t>
            </a:r>
            <a:r>
              <a:rPr kumimoji="0" lang="en-US" altLang="zh-CN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HOLD-MOVE-UPDATE</a:t>
            </a:r>
            <a:r>
              <a:rPr kumimoji="0" lang="zh-CN" altLang="zh-CN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操作序列</a:t>
            </a:r>
          </a:p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在</a:t>
            </a:r>
            <a:r>
              <a:rPr kumimoji="0" lang="en-US" altLang="zh-CN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ALPHA</a:t>
            </a:r>
            <a:r>
              <a:rPr kumimoji="0" lang="zh-CN" altLang="zh-CN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语言中，修改关系主码的操作是不允许的</a:t>
            </a:r>
            <a:endParaRPr kumimoji="0" lang="en-US" altLang="zh-CN" sz="20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如果需要修改主码值，先删除该元组，再把具有新主码值的元组插入到关系中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2</a:t>
            </a:r>
            <a:r>
              <a:rPr lang="zh-CN" altLang="en-US" sz="3600" dirty="0"/>
              <a:t>）插入操作</a:t>
            </a:r>
          </a:p>
        </p:txBody>
      </p:sp>
      <p:sp>
        <p:nvSpPr>
          <p:cNvPr id="149507" name="Rectangle 1027"/>
          <p:cNvSpPr>
            <a:spLocks noGrp="1"/>
          </p:cNvSpPr>
          <p:nvPr>
            <p:ph idx="1"/>
          </p:nvPr>
        </p:nvSpPr>
        <p:spPr>
          <a:xfrm>
            <a:off x="1981200" y="1098550"/>
            <a:ext cx="8229600" cy="509587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30000"/>
              </a:lnSpc>
              <a:buNone/>
            </a:pPr>
            <a:r>
              <a:rPr lang="zh-CN" altLang="zh-CN" dirty="0"/>
              <a:t>插入操作用</a:t>
            </a:r>
            <a:r>
              <a:rPr lang="en-US" altLang="zh-CN" dirty="0"/>
              <a:t>PUT</a:t>
            </a:r>
            <a:r>
              <a:rPr lang="zh-CN" altLang="zh-CN" dirty="0"/>
              <a:t>语句实现。其步骤是：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① 用宿主语言在工作空间中建立新元组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② 用</a:t>
            </a:r>
            <a:r>
              <a:rPr lang="en-US" altLang="zh-CN" dirty="0"/>
              <a:t>PUT</a:t>
            </a:r>
            <a:r>
              <a:rPr lang="zh-CN" altLang="en-US" dirty="0"/>
              <a:t>语句把该元组存入指定关系中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</a:pPr>
            <a:r>
              <a:rPr lang="zh-CN" altLang="en-US" dirty="0"/>
              <a:t>	</a:t>
            </a:r>
            <a:r>
              <a:rPr lang="en-US" altLang="zh-CN" sz="2600" dirty="0">
                <a:solidFill>
                  <a:srgbClr val="FF5050"/>
                </a:solidFill>
              </a:rPr>
              <a:t>PUT</a:t>
            </a:r>
            <a:r>
              <a:rPr lang="en-US" altLang="zh-CN" dirty="0"/>
              <a:t>  </a:t>
            </a:r>
            <a:r>
              <a:rPr lang="zh-CN" altLang="en-US" sz="2600" u="sng" dirty="0"/>
              <a:t>工作空间名</a:t>
            </a:r>
            <a:r>
              <a:rPr lang="zh-CN" altLang="en-US" sz="2600" dirty="0"/>
              <a:t> （</a:t>
            </a:r>
            <a:r>
              <a:rPr lang="zh-CN" altLang="en-US" sz="2600" u="sng" dirty="0"/>
              <a:t>关系名</a:t>
            </a:r>
            <a:r>
              <a:rPr lang="zh-CN" altLang="en-US" sz="2600" dirty="0"/>
              <a:t>）</a:t>
            </a:r>
          </a:p>
          <a:p>
            <a:pPr lvl="2" algn="just" eaLnBrk="1" hangingPunct="1">
              <a:lnSpc>
                <a:spcPct val="150000"/>
              </a:lnSpc>
              <a:buFontTx/>
              <a:buNone/>
            </a:pPr>
            <a:endParaRPr lang="zh-CN" altLang="en-US" sz="2600" dirty="0"/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dirty="0"/>
              <a:t>   </a:t>
            </a:r>
            <a:r>
              <a:rPr lang="en-US" altLang="zh-CN" sz="2400" dirty="0"/>
              <a:t>PUT</a:t>
            </a:r>
            <a:r>
              <a:rPr lang="zh-CN" altLang="en-US" sz="2400" dirty="0"/>
              <a:t>语句只对一个关系操作，即表达式必须为单个关系名</a:t>
            </a:r>
            <a:endParaRPr lang="zh-CN" altLang="en-US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插入操作（续）</a:t>
            </a:r>
            <a:endParaRPr lang="en-US" altLang="zh-CN" sz="3600" dirty="0"/>
          </a:p>
        </p:txBody>
      </p:sp>
      <p:sp>
        <p:nvSpPr>
          <p:cNvPr id="15053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2.31]</a:t>
            </a:r>
            <a:r>
              <a:rPr lang="zh-CN" altLang="en-US" sz="2400" dirty="0"/>
              <a:t>学校新开设了一门</a:t>
            </a:r>
            <a:r>
              <a:rPr lang="en-US" altLang="zh-CN" sz="2400" dirty="0"/>
              <a:t>2</a:t>
            </a:r>
            <a:r>
              <a:rPr lang="zh-CN" altLang="en-US" sz="2400" dirty="0"/>
              <a:t>学分的课程“计算机组织与结构”，其课程号为</a:t>
            </a:r>
            <a:r>
              <a:rPr lang="en-US" altLang="zh-CN" sz="2400" dirty="0"/>
              <a:t>81009</a:t>
            </a:r>
            <a:r>
              <a:rPr lang="zh-CN" altLang="en-US" sz="2400" dirty="0"/>
              <a:t>，直接先行课为</a:t>
            </a:r>
            <a:r>
              <a:rPr lang="en-US" altLang="zh-CN" sz="2400" dirty="0"/>
              <a:t>81005</a:t>
            </a:r>
            <a:r>
              <a:rPr lang="zh-CN" altLang="en-US" sz="2400" dirty="0"/>
              <a:t>号课程。插入该课程元组。</a:t>
            </a:r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1800" dirty="0">
                <a:ea typeface="黑体" panose="02010609060101010101" pitchFamily="49" charset="-122"/>
              </a:rPr>
              <a:t>	</a:t>
            </a:r>
            <a:r>
              <a:rPr lang="en-US" altLang="zh-CN" sz="2000" dirty="0">
                <a:ea typeface="黑体" panose="02010609060101010101" pitchFamily="49" charset="-122"/>
              </a:rPr>
              <a:t>MOVE '81009' TO W.Cno</a:t>
            </a:r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MOVE '</a:t>
            </a:r>
            <a:r>
              <a:rPr lang="zh-CN" altLang="en-US" sz="2000" dirty="0">
                <a:ea typeface="黑体" panose="02010609060101010101" pitchFamily="49" charset="-122"/>
              </a:rPr>
              <a:t>计算机组织与结构</a:t>
            </a:r>
            <a:r>
              <a:rPr lang="en-US" altLang="zh-CN" sz="2000" dirty="0">
                <a:ea typeface="黑体" panose="02010609060101010101" pitchFamily="49" charset="-122"/>
              </a:rPr>
              <a:t>' TO W.Cname	</a:t>
            </a:r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MOVE '2' TO W.Ccredit</a:t>
            </a:r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MOVE '81005' TO W.Cpno</a:t>
            </a:r>
          </a:p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2000" dirty="0">
                <a:ea typeface="黑体" panose="02010609060101010101" pitchFamily="49" charset="-122"/>
              </a:rPr>
              <a:t>	PUT W (Course)                /*</a:t>
            </a:r>
            <a:r>
              <a:rPr lang="zh-CN" altLang="en-US" sz="2000" dirty="0">
                <a:ea typeface="黑体" panose="02010609060101010101" pitchFamily="49" charset="-122"/>
              </a:rPr>
              <a:t>把</a:t>
            </a:r>
            <a:r>
              <a:rPr lang="en-US" altLang="zh-CN" sz="2000" dirty="0">
                <a:ea typeface="黑体" panose="02010609060101010101" pitchFamily="49" charset="-122"/>
              </a:rPr>
              <a:t>W</a:t>
            </a:r>
            <a:r>
              <a:rPr lang="zh-CN" altLang="en-US" sz="2000" dirty="0">
                <a:ea typeface="黑体" panose="02010609060101010101" pitchFamily="49" charset="-122"/>
              </a:rPr>
              <a:t>中的元组插入指定关系</a:t>
            </a:r>
            <a:r>
              <a:rPr lang="en-US" altLang="zh-CN" sz="2000" dirty="0">
                <a:ea typeface="黑体" panose="02010609060101010101" pitchFamily="49" charset="-122"/>
              </a:rPr>
              <a:t>Course</a:t>
            </a:r>
            <a:r>
              <a:rPr lang="zh-CN" altLang="en-US" sz="2000" dirty="0">
                <a:ea typeface="黑体" panose="02010609060101010101" pitchFamily="49" charset="-122"/>
              </a:rPr>
              <a:t>中*</a:t>
            </a:r>
            <a:r>
              <a:rPr lang="en-US" altLang="zh-CN" sz="2000" dirty="0">
                <a:ea typeface="黑体" panose="02010609060101010101" pitchFamily="49" charset="-122"/>
              </a:rPr>
              <a:t>/</a:t>
            </a:r>
            <a:endParaRPr lang="en-US" altLang="zh-CN" sz="180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3</a:t>
            </a:r>
            <a:r>
              <a:rPr lang="zh-CN" altLang="en-US" sz="3600" dirty="0"/>
              <a:t>）删除操作</a:t>
            </a:r>
          </a:p>
        </p:txBody>
      </p:sp>
      <p:sp>
        <p:nvSpPr>
          <p:cNvPr id="151555" name="Rectangle 3"/>
          <p:cNvSpPr>
            <a:spLocks noGrp="1"/>
          </p:cNvSpPr>
          <p:nvPr>
            <p:ph idx="1"/>
          </p:nvPr>
        </p:nvSpPr>
        <p:spPr>
          <a:xfrm>
            <a:off x="1981200" y="1341438"/>
            <a:ext cx="8435975" cy="4983162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80000"/>
              </a:lnSpc>
              <a:buNone/>
            </a:pPr>
            <a:r>
              <a:rPr lang="zh-CN" altLang="zh-CN" sz="2400" dirty="0"/>
              <a:t>删除操作用</a:t>
            </a:r>
            <a:r>
              <a:rPr lang="en-US" altLang="zh-CN" sz="2400" dirty="0"/>
              <a:t>DELETE</a:t>
            </a:r>
            <a:r>
              <a:rPr lang="zh-CN" altLang="zh-CN" sz="2400" dirty="0"/>
              <a:t>语句实现</a:t>
            </a:r>
            <a:endParaRPr lang="en-US" altLang="zh-CN" sz="2400" dirty="0"/>
          </a:p>
          <a:p>
            <a:pPr algn="just" eaLnBrk="1" hangingPunct="1">
              <a:lnSpc>
                <a:spcPct val="180000"/>
              </a:lnSpc>
              <a:buNone/>
            </a:pPr>
            <a:r>
              <a:rPr lang="zh-CN" altLang="zh-CN" sz="2400" dirty="0"/>
              <a:t>其步骤为：</a:t>
            </a:r>
            <a:endParaRPr lang="zh-CN" altLang="en-US" sz="2400" dirty="0"/>
          </a:p>
          <a:p>
            <a:pPr algn="just" eaLnBrk="1" hangingPunct="1">
              <a:lnSpc>
                <a:spcPct val="200000"/>
              </a:lnSpc>
              <a:buNone/>
            </a:pPr>
            <a:r>
              <a:rPr lang="zh-CN" altLang="en-US" sz="2400" dirty="0"/>
              <a:t>   ① 用</a:t>
            </a:r>
            <a:r>
              <a:rPr lang="en-US" altLang="zh-CN" sz="2400" dirty="0">
                <a:solidFill>
                  <a:srgbClr val="FF5050"/>
                </a:solidFill>
              </a:rPr>
              <a:t>HOLD</a:t>
            </a:r>
            <a:r>
              <a:rPr lang="zh-CN" altLang="en-US" sz="2400" dirty="0"/>
              <a:t>语句把要删除的元组从数据库中读到工作空间中</a:t>
            </a:r>
          </a:p>
          <a:p>
            <a:pPr algn="just" eaLnBrk="1" hangingPunct="1">
              <a:lnSpc>
                <a:spcPct val="200000"/>
              </a:lnSpc>
              <a:buNone/>
            </a:pPr>
            <a:r>
              <a:rPr lang="zh-CN" altLang="en-US" sz="2400" dirty="0"/>
              <a:t>   ② 用</a:t>
            </a:r>
            <a:r>
              <a:rPr lang="en-US" altLang="zh-CN" sz="2400" dirty="0"/>
              <a:t>DELETE</a:t>
            </a:r>
            <a:r>
              <a:rPr lang="zh-CN" altLang="en-US" sz="2400" dirty="0"/>
              <a:t>语句删除该元组</a:t>
            </a:r>
          </a:p>
          <a:p>
            <a:pPr lvl="1" algn="just" eaLnBrk="1" hangingPunct="1">
              <a:lnSpc>
                <a:spcPct val="200000"/>
              </a:lnSpc>
              <a:buNone/>
            </a:pPr>
            <a:r>
              <a:rPr lang="zh-CN" altLang="en-US" dirty="0"/>
              <a:t>		</a:t>
            </a:r>
            <a:r>
              <a:rPr lang="en-US" altLang="zh-CN" dirty="0">
                <a:solidFill>
                  <a:srgbClr val="FF5050"/>
                </a:solidFill>
              </a:rPr>
              <a:t>DELETE</a:t>
            </a:r>
            <a:r>
              <a:rPr lang="en-US" altLang="zh-CN" dirty="0"/>
              <a:t>  </a:t>
            </a:r>
            <a:r>
              <a:rPr lang="zh-CN" altLang="en-US" u="sng" dirty="0"/>
              <a:t>工作空间名</a:t>
            </a:r>
            <a:endParaRPr lang="zh-CN" altLang="en-US" dirty="0"/>
          </a:p>
          <a:p>
            <a:pPr lvl="1" eaLnBrk="1" hangingPunct="1">
              <a:buNone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删除操作（续）</a:t>
            </a:r>
            <a:endParaRPr lang="en-US" altLang="zh-CN" sz="3600" dirty="0"/>
          </a:p>
        </p:txBody>
      </p:sp>
      <p:sp>
        <p:nvSpPr>
          <p:cNvPr id="152579" name="Rectangle 3"/>
          <p:cNvSpPr>
            <a:spLocks noGrp="1"/>
          </p:cNvSpPr>
          <p:nvPr>
            <p:ph idx="1"/>
          </p:nvPr>
        </p:nvSpPr>
        <p:spPr>
          <a:xfrm>
            <a:off x="1343472" y="837398"/>
            <a:ext cx="9289032" cy="5776388"/>
          </a:xfrm>
        </p:spPr>
        <p:txBody>
          <a:bodyPr vert="horz" wrap="square" lIns="91440" tIns="45720" rIns="91440" bIns="45720" anchor="t" anchorCtr="0">
            <a:normAutofit fontScale="55000" lnSpcReduction="20000"/>
          </a:bodyPr>
          <a:lstStyle/>
          <a:p>
            <a:pPr algn="just" eaLnBrk="1" hangingPunct="1">
              <a:buNone/>
            </a:pPr>
            <a:r>
              <a:rPr lang="en-US" altLang="zh-CN" sz="3600" dirty="0">
                <a:ea typeface="黑体" panose="02010609060101010101" pitchFamily="49" charset="-122"/>
              </a:rPr>
              <a:t>[</a:t>
            </a:r>
            <a:r>
              <a:rPr lang="zh-CN" altLang="en-US" sz="3600" dirty="0"/>
              <a:t>例</a:t>
            </a:r>
            <a:r>
              <a:rPr lang="en-US" altLang="zh-CN" sz="3600" dirty="0"/>
              <a:t>2.32]20180007</a:t>
            </a:r>
            <a:r>
              <a:rPr lang="zh-CN" altLang="en-US" sz="3600" dirty="0"/>
              <a:t>学生因故退学，删除该学生元组</a:t>
            </a:r>
          </a:p>
          <a:p>
            <a:pPr algn="just" eaLnBrk="1" hangingPunct="1">
              <a:buNone/>
            </a:pPr>
            <a:r>
              <a:rPr lang="en-US" altLang="zh-CN" sz="3600" dirty="0"/>
              <a:t>	HOLD W (Student): Student.Sno='20180007’</a:t>
            </a:r>
          </a:p>
          <a:p>
            <a:pPr algn="just" eaLnBrk="1" hangingPunct="1">
              <a:buNone/>
            </a:pPr>
            <a:r>
              <a:rPr lang="en-US" altLang="zh-CN" sz="3600" dirty="0"/>
              <a:t>	DELETE W</a:t>
            </a:r>
          </a:p>
          <a:p>
            <a:pPr algn="just" eaLnBrk="1" hangingPunct="1">
              <a:buNone/>
            </a:pPr>
            <a:r>
              <a:rPr lang="en-US" altLang="zh-CN" sz="3600" dirty="0">
                <a:ea typeface="黑体" panose="02010609060101010101" pitchFamily="49" charset="-122"/>
              </a:rPr>
              <a:t>[</a:t>
            </a:r>
            <a:r>
              <a:rPr lang="zh-CN" altLang="en-US" sz="3600" dirty="0"/>
              <a:t>例</a:t>
            </a:r>
            <a:r>
              <a:rPr lang="en-US" altLang="zh-CN" sz="3600" dirty="0"/>
              <a:t>2.33]</a:t>
            </a:r>
            <a:r>
              <a:rPr lang="zh-CN" altLang="en-US" sz="3600" dirty="0"/>
              <a:t>将学号</a:t>
            </a:r>
            <a:r>
              <a:rPr lang="en-US" altLang="zh-CN" sz="3600" dirty="0"/>
              <a:t>20180001</a:t>
            </a:r>
            <a:r>
              <a:rPr lang="zh-CN" altLang="en-US" sz="3600" dirty="0"/>
              <a:t>改为</a:t>
            </a:r>
            <a:r>
              <a:rPr lang="en-US" altLang="zh-CN" sz="3600" dirty="0"/>
              <a:t>20180010</a:t>
            </a:r>
            <a:endParaRPr lang="zh-CN" altLang="en-US" sz="3600" dirty="0"/>
          </a:p>
          <a:p>
            <a:pPr algn="just" eaLnBrk="1" hangingPunct="1">
              <a:buNone/>
            </a:pPr>
            <a:r>
              <a:rPr lang="en-US" altLang="zh-CN" sz="3600" dirty="0"/>
              <a:t>	HOLD W (Student): Student.Sno='20180001’</a:t>
            </a:r>
          </a:p>
          <a:p>
            <a:pPr algn="just" eaLnBrk="1" hangingPunct="1">
              <a:buNone/>
            </a:pPr>
            <a:r>
              <a:rPr lang="en-US" altLang="zh-CN" sz="3600" dirty="0"/>
              <a:t>	DELETE W</a:t>
            </a:r>
          </a:p>
          <a:p>
            <a:pPr algn="just" eaLnBrk="1" hangingPunct="1">
              <a:buNone/>
            </a:pPr>
            <a:r>
              <a:rPr lang="en-US" altLang="zh-CN" sz="3600" dirty="0"/>
              <a:t>	MOVE '20180010' TO W.Sno</a:t>
            </a:r>
          </a:p>
          <a:p>
            <a:pPr algn="just" eaLnBrk="1" hangingPunct="1">
              <a:buNone/>
            </a:pPr>
            <a:r>
              <a:rPr lang="en-US" altLang="zh-CN" sz="3600" dirty="0"/>
              <a:t>	MOVE '</a:t>
            </a:r>
            <a:r>
              <a:rPr lang="zh-CN" altLang="en-US" sz="3600" dirty="0"/>
              <a:t>李勇</a:t>
            </a:r>
            <a:r>
              <a:rPr lang="en-US" altLang="zh-CN" sz="3600" dirty="0"/>
              <a:t>' TO W.Sname</a:t>
            </a:r>
          </a:p>
          <a:p>
            <a:pPr algn="just" eaLnBrk="1" hangingPunct="1">
              <a:buNone/>
            </a:pPr>
            <a:r>
              <a:rPr lang="en-US" altLang="zh-CN" sz="3600" dirty="0"/>
              <a:t>	MOVE '</a:t>
            </a:r>
            <a:r>
              <a:rPr lang="zh-CN" altLang="en-US" sz="3600" dirty="0"/>
              <a:t>男</a:t>
            </a:r>
            <a:r>
              <a:rPr lang="en-US" altLang="zh-CN" sz="3600" dirty="0"/>
              <a:t>' TO W.Ssex</a:t>
            </a:r>
          </a:p>
          <a:p>
            <a:pPr algn="just" eaLnBrk="1" hangingPunct="1">
              <a:buNone/>
            </a:pPr>
            <a:r>
              <a:rPr lang="en-US" altLang="zh-CN" sz="3600" dirty="0"/>
              <a:t>	MOVE '2000-3-8' TO W.Sbirthdate</a:t>
            </a:r>
          </a:p>
          <a:p>
            <a:pPr algn="just" eaLnBrk="1" hangingPunct="1">
              <a:buNone/>
            </a:pPr>
            <a:r>
              <a:rPr lang="en-US" altLang="zh-CN" sz="3600" dirty="0"/>
              <a:t>	MOVE '</a:t>
            </a:r>
            <a:r>
              <a:rPr lang="zh-CN" altLang="en-US" sz="3600" dirty="0"/>
              <a:t>信息安全</a:t>
            </a:r>
            <a:r>
              <a:rPr lang="en-US" altLang="zh-CN" sz="3600" dirty="0"/>
              <a:t>' TO W.Smajor</a:t>
            </a:r>
          </a:p>
          <a:p>
            <a:pPr algn="just" eaLnBrk="1" hangingPunct="1">
              <a:buNone/>
            </a:pPr>
            <a:r>
              <a:rPr lang="en-US" altLang="zh-CN" sz="3600" dirty="0"/>
              <a:t>	PUT W (Student)</a:t>
            </a:r>
          </a:p>
          <a:p>
            <a:pPr algn="just" eaLnBrk="1" hangingPunct="1"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删除操作（续）</a:t>
            </a:r>
            <a:endParaRPr lang="en-US" altLang="zh-CN" sz="3600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2.34]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删除全部学生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HOLD  W  (Student)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  DELETE  W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11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</a:p>
          <a:p>
            <a:pPr marL="0" marR="0" lvl="1" indent="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由于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SC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关系与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Student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关系之间具有参照关系，为保证参照完整性，删除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Student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中元组时相应地要删除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SC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中的元组：               </a:t>
            </a:r>
            <a:endParaRPr kumimoji="0" lang="en-US" altLang="zh-CN" sz="24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en-US" altLang="zh-CN" sz="1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    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HOLD  W  (SC)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	   DELETE  W          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小结：元组关系演算语言</a:t>
            </a:r>
            <a:r>
              <a:rPr lang="en-US" altLang="zh-CN" sz="3600" dirty="0"/>
              <a:t>ALPHA</a:t>
            </a:r>
          </a:p>
        </p:txBody>
      </p:sp>
      <p:sp>
        <p:nvSpPr>
          <p:cNvPr id="154627" name="Rectangle 3"/>
          <p:cNvSpPr>
            <a:spLocks noGrp="1"/>
          </p:cNvSpPr>
          <p:nvPr>
            <p:ph idx="1"/>
          </p:nvPr>
        </p:nvSpPr>
        <p:spPr>
          <a:xfrm>
            <a:off x="2279650" y="1098550"/>
            <a:ext cx="8059738" cy="52832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检索操作  </a:t>
            </a:r>
            <a:r>
              <a:rPr lang="en-US" altLang="zh-CN" dirty="0"/>
              <a:t>GET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dirty="0" smtClean="0"/>
              <a:t>GET</a:t>
            </a:r>
            <a:r>
              <a:rPr lang="zh-CN" altLang="en-US" dirty="0" smtClean="0"/>
              <a:t> </a:t>
            </a:r>
            <a:r>
              <a:rPr lang="zh-CN" altLang="en-US" u="sng" dirty="0" smtClean="0"/>
              <a:t>工作空间</a:t>
            </a:r>
            <a:r>
              <a:rPr lang="zh-CN" altLang="en-US" u="sng" dirty="0"/>
              <a:t>名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zh-CN" altLang="en-US" dirty="0"/>
              <a:t>（</a:t>
            </a:r>
            <a:r>
              <a:rPr lang="zh-CN" altLang="en-US" u="sng" dirty="0"/>
              <a:t>定额</a:t>
            </a:r>
            <a:r>
              <a:rPr lang="zh-CN" altLang="en-US" dirty="0"/>
              <a:t>）</a:t>
            </a:r>
            <a:r>
              <a:rPr lang="en-US" altLang="zh-CN" dirty="0"/>
              <a:t>]</a:t>
            </a:r>
            <a:r>
              <a:rPr lang="zh-CN" altLang="en-US" dirty="0"/>
              <a:t>（</a:t>
            </a:r>
            <a:r>
              <a:rPr lang="zh-CN" altLang="en-US" u="sng" dirty="0"/>
              <a:t>表达式</a:t>
            </a:r>
            <a:r>
              <a:rPr lang="en-US" altLang="zh-CN" u="sng" dirty="0"/>
              <a:t>1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dirty="0"/>
              <a:t>          </a:t>
            </a:r>
            <a:r>
              <a:rPr lang="en-US" altLang="zh-CN" dirty="0"/>
              <a:t>[</a:t>
            </a:r>
            <a:r>
              <a:rPr lang="zh-CN" altLang="en-US" dirty="0"/>
              <a:t>：</a:t>
            </a:r>
            <a:r>
              <a:rPr lang="zh-CN" altLang="en-US" u="sng" dirty="0"/>
              <a:t>操作条件</a:t>
            </a:r>
            <a:r>
              <a:rPr lang="en-US" altLang="zh-CN" dirty="0"/>
              <a:t>] [DOWN/UP </a:t>
            </a:r>
            <a:r>
              <a:rPr lang="zh-CN" altLang="en-US" u="sng" dirty="0"/>
              <a:t>表达式</a:t>
            </a:r>
            <a:r>
              <a:rPr lang="en-US" altLang="zh-CN" u="sng" dirty="0"/>
              <a:t>2</a:t>
            </a:r>
            <a:r>
              <a:rPr lang="en-US" altLang="zh-CN" dirty="0"/>
              <a:t>]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插入操作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 建立</a:t>
            </a:r>
            <a:r>
              <a:rPr lang="zh-CN" altLang="en-US" dirty="0"/>
              <a:t>新元组</a:t>
            </a:r>
            <a:r>
              <a:rPr lang="en-US" altLang="zh-CN" dirty="0"/>
              <a:t>--PUT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修改操作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/>
              <a:t> HOLD-</a:t>
            </a:r>
            <a:r>
              <a:rPr lang="en-US" altLang="zh-CN" dirty="0"/>
              <a:t>-</a:t>
            </a:r>
            <a:r>
              <a:rPr lang="zh-CN" altLang="en-US" dirty="0"/>
              <a:t>修改</a:t>
            </a:r>
            <a:r>
              <a:rPr lang="en-US" altLang="zh-CN" dirty="0"/>
              <a:t>--UPDATE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删除操作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/>
              <a:t> HOLD—DELETE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关系（</a:t>
            </a:r>
            <a:r>
              <a:rPr lang="en-US" altLang="zh-CN" sz="3600" dirty="0"/>
              <a:t>relation</a:t>
            </a:r>
            <a:r>
              <a:rPr lang="zh-CN" altLang="en-US" sz="3600" dirty="0"/>
              <a:t>）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098550"/>
            <a:ext cx="11161240" cy="50958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关系模型中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，…，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n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的笛卡儿积一般没有实际语义，只有某个真子集才有实际含义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2.1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的笛卡儿积中许多元组是没有意义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在学校中一个专业方向有多个导师，而一个导师只在一个专业方向带研究生；</a:t>
            </a:r>
            <a:endParaRPr kumimoji="0" lang="en-US" altLang="zh-CN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一个导师可以带多名研究生，而一名研究生只有一个导师，学习某一个专业。</a:t>
            </a:r>
            <a:endParaRPr kumimoji="0" lang="en-US" altLang="zh-CN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表</a:t>
            </a:r>
            <a:r>
              <a:rPr kumimoji="0" lang="en-US" altLang="zh-CN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2.1</a:t>
            </a:r>
            <a:r>
              <a:rPr kumimoji="0" lang="zh-CN" altLang="en-US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中的一个子集才是有意义的，才可以表示导师与研究生的关系，把该关系取名为</a:t>
            </a:r>
            <a:r>
              <a:rPr kumimoji="0" lang="en-US" altLang="zh-CN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SMP</a:t>
            </a:r>
            <a:r>
              <a:rPr kumimoji="0" lang="zh-CN" altLang="en-US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。</a:t>
            </a:r>
            <a:endParaRPr kumimoji="0" lang="zh-CN" altLang="en-US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二维码</a:t>
            </a:r>
            <a:r>
              <a:rPr lang="en-US" altLang="zh-CN" sz="3600" dirty="0"/>
              <a:t> 2.2 </a:t>
            </a:r>
            <a:endParaRPr lang="zh-CN" altLang="en-US" sz="3600" dirty="0"/>
          </a:p>
        </p:txBody>
      </p:sp>
      <p:sp>
        <p:nvSpPr>
          <p:cNvPr id="155651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2208213" y="1333499"/>
            <a:ext cx="8147050" cy="4854576"/>
          </a:xfrm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元组演算表达式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2.5  </a:t>
            </a:r>
            <a:r>
              <a:rPr lang="zh-CN" altLang="en-US" sz="3600" dirty="0"/>
              <a:t>关系演算 </a:t>
            </a:r>
          </a:p>
        </p:txBody>
      </p:sp>
      <p:sp>
        <p:nvSpPr>
          <p:cNvPr id="156675" name="内容占位符 2"/>
          <p:cNvSpPr>
            <a:spLocks noGrp="1"/>
          </p:cNvSpPr>
          <p:nvPr>
            <p:ph idx="1"/>
          </p:nvPr>
        </p:nvSpPr>
        <p:spPr>
          <a:xfrm>
            <a:off x="2208213" y="1333500"/>
            <a:ext cx="8147050" cy="4854575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2.5.1</a:t>
            </a:r>
            <a:r>
              <a:rPr lang="zh-CN" altLang="en-US" dirty="0">
                <a:cs typeface="Times New Roman" panose="02020603050405020304" pitchFamily="18" charset="0"/>
              </a:rPr>
              <a:t>  *元组关系演算语言</a:t>
            </a:r>
            <a:r>
              <a:rPr lang="en-US" altLang="zh-CN" dirty="0">
                <a:cs typeface="Times New Roman" panose="02020603050405020304" pitchFamily="18" charset="0"/>
              </a:rPr>
              <a:t>ALPHA</a:t>
            </a:r>
          </a:p>
          <a:p>
            <a:pPr marL="0" indent="0" eaLnBrk="1" hangingPunct="1">
              <a:lnSpc>
                <a:spcPct val="170000"/>
              </a:lnSpc>
              <a:buNone/>
            </a:pPr>
            <a:r>
              <a:rPr lang="en-US" altLang="zh-CN" dirty="0">
                <a:solidFill>
                  <a:srgbClr val="00B050"/>
                </a:solidFill>
                <a:cs typeface="Times New Roman" panose="02020603050405020304" pitchFamily="18" charset="0"/>
              </a:rPr>
              <a:t>2.5.2  *</a:t>
            </a:r>
            <a:r>
              <a:rPr lang="zh-CN" alt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域关系演算语言</a:t>
            </a:r>
            <a:r>
              <a:rPr lang="en-US" altLang="zh-CN" dirty="0">
                <a:solidFill>
                  <a:srgbClr val="00B050"/>
                </a:solidFill>
                <a:cs typeface="Times New Roman" panose="02020603050405020304" pitchFamily="18" charset="0"/>
              </a:rPr>
              <a:t>QBE</a:t>
            </a:r>
            <a:endParaRPr lang="zh-CN" altLang="en-US" dirty="0">
              <a:solidFill>
                <a:srgbClr val="00B050"/>
              </a:solidFill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2.5.2  </a:t>
            </a:r>
            <a:r>
              <a:rPr lang="zh-CN" altLang="en-US" sz="3600" dirty="0"/>
              <a:t>域关系演算语言</a:t>
            </a:r>
            <a:r>
              <a:rPr lang="en-US" altLang="zh-CN" sz="3600" dirty="0"/>
              <a:t>QBE </a:t>
            </a:r>
          </a:p>
        </p:txBody>
      </p:sp>
      <p:sp>
        <p:nvSpPr>
          <p:cNvPr id="157699" name="Rectangle 3"/>
          <p:cNvSpPr>
            <a:spLocks noGrp="1"/>
          </p:cNvSpPr>
          <p:nvPr>
            <p:ph idx="1"/>
          </p:nvPr>
        </p:nvSpPr>
        <p:spPr>
          <a:xfrm>
            <a:off x="1774825" y="1098550"/>
            <a:ext cx="8785225" cy="486092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域关系演算</a:t>
            </a:r>
            <a:r>
              <a:rPr lang="zh-CN" altLang="en-US" dirty="0">
                <a:solidFill>
                  <a:srgbClr val="FF5050"/>
                </a:solidFill>
              </a:rPr>
              <a:t>语言</a:t>
            </a:r>
            <a:endParaRPr lang="zh-CN" altLang="en-US" dirty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 由</a:t>
            </a:r>
            <a:r>
              <a:rPr lang="en-US" altLang="zh-CN" dirty="0"/>
              <a:t>M.M.Zloof</a:t>
            </a:r>
            <a:r>
              <a:rPr lang="zh-CN" altLang="en-US" dirty="0"/>
              <a:t>提出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/>
              <a:t> </a:t>
            </a:r>
            <a:r>
              <a:rPr lang="zh-CN" altLang="en-US" dirty="0" smtClean="0"/>
              <a:t>以</a:t>
            </a:r>
            <a:r>
              <a:rPr lang="zh-CN" altLang="en-US" dirty="0"/>
              <a:t>元组变量的分量（即</a:t>
            </a:r>
            <a:r>
              <a:rPr lang="zh-CN" altLang="en-US" dirty="0">
                <a:solidFill>
                  <a:srgbClr val="FF0000"/>
                </a:solidFill>
              </a:rPr>
              <a:t>域变量）</a:t>
            </a:r>
            <a:r>
              <a:rPr lang="zh-CN" altLang="en-US" dirty="0"/>
              <a:t>作为谓词变元的基本对象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/>
              <a:t>QBE</a:t>
            </a:r>
            <a:r>
              <a:rPr lang="zh-CN" altLang="en-US" dirty="0"/>
              <a:t>：</a:t>
            </a:r>
            <a:r>
              <a:rPr lang="en-US" altLang="zh-CN" dirty="0"/>
              <a:t>Query By Example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 基于</a:t>
            </a:r>
            <a:r>
              <a:rPr lang="zh-CN" altLang="en-US" dirty="0"/>
              <a:t>屏幕表格的查询语言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 查询</a:t>
            </a:r>
            <a:r>
              <a:rPr lang="zh-CN" altLang="en-US" dirty="0"/>
              <a:t>要求：以填写表格的方式构造查询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 查询</a:t>
            </a:r>
            <a:r>
              <a:rPr lang="zh-CN" altLang="en-US" dirty="0"/>
              <a:t>结果：以表格形式显示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dirty="0" smtClean="0"/>
              <a:t> 用</a:t>
            </a:r>
            <a:r>
              <a:rPr lang="zh-CN" altLang="en-US" dirty="0"/>
              <a:t>示例元素</a:t>
            </a:r>
            <a:r>
              <a:rPr lang="en-US" altLang="zh-CN" dirty="0"/>
              <a:t>(</a:t>
            </a:r>
            <a:r>
              <a:rPr lang="zh-CN" altLang="en-US" dirty="0"/>
              <a:t>域变量</a:t>
            </a:r>
            <a:r>
              <a:rPr lang="en-US" altLang="zh-CN" dirty="0"/>
              <a:t>)</a:t>
            </a:r>
            <a:r>
              <a:rPr lang="zh-CN" altLang="en-US" dirty="0"/>
              <a:t>来表示查询结果可能的情况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QBE</a:t>
            </a:r>
            <a:r>
              <a:rPr lang="zh-CN" altLang="en-US" sz="3600" dirty="0"/>
              <a:t>操作框架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68413"/>
            <a:ext cx="8229600" cy="47529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    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QBE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中用示例元素来表示查询结果可能的情况，示例元素实质上就是域变量。</a:t>
            </a:r>
            <a:endParaRPr kumimoji="0" lang="en-US" altLang="zh-CN" sz="24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QBE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操作框架如图所示</a:t>
            </a:r>
            <a:endParaRPr kumimoji="0" lang="en-US" altLang="zh-CN" sz="24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158724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13" y="2852738"/>
            <a:ext cx="5616575" cy="2592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  </a:t>
            </a: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检索操作</a:t>
            </a:r>
          </a:p>
        </p:txBody>
      </p:sp>
      <p:sp>
        <p:nvSpPr>
          <p:cNvPr id="159747" name="Rectangle 3"/>
          <p:cNvSpPr>
            <a:spLocks noGrp="1"/>
          </p:cNvSpPr>
          <p:nvPr>
            <p:ph type="body" sz="half" idx="1"/>
          </p:nvPr>
        </p:nvSpPr>
        <p:spPr>
          <a:xfrm>
            <a:off x="1981200" y="1196975"/>
            <a:ext cx="8435975" cy="3600450"/>
          </a:xfrm>
        </p:spPr>
        <p:txBody>
          <a:bodyPr vert="horz" wrap="square" lIns="91440" tIns="45720" rIns="91440" bIns="45720" anchor="t" anchorCtr="0"/>
          <a:lstStyle/>
          <a:p>
            <a:pPr marL="342900" indent="-3429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）简单查询</a:t>
            </a:r>
          </a:p>
          <a:p>
            <a:pPr marL="342900" indent="-342900" algn="just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2.35]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求信息安全专业全体学生的姓名</a:t>
            </a:r>
          </a:p>
          <a:p>
            <a:pPr marL="342900" indent="-342900" algn="just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操作步骤为：</a:t>
            </a:r>
          </a:p>
          <a:p>
            <a:pPr marL="342900" indent="-342900" algn="just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①用户提出要求；</a:t>
            </a:r>
          </a:p>
          <a:p>
            <a:pPr marL="342900" indent="-342900" algn="just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②屏幕显示空白表格；</a:t>
            </a:r>
          </a:p>
        </p:txBody>
      </p:sp>
      <p:graphicFrame>
        <p:nvGraphicFramePr>
          <p:cNvPr id="402596" name="Group 164"/>
          <p:cNvGraphicFramePr>
            <a:graphicFrameLocks noGrp="1"/>
          </p:cNvGraphicFramePr>
          <p:nvPr>
            <p:ph sz="half" idx="1"/>
          </p:nvPr>
        </p:nvGraphicFramePr>
        <p:xfrm>
          <a:off x="2351088" y="4437063"/>
          <a:ext cx="7200900" cy="1223962"/>
        </p:xfrm>
        <a:graphic>
          <a:graphicData uri="http://schemas.openxmlformats.org/drawingml/2006/table">
            <a:tbl>
              <a:tblPr/>
              <a:tblGrid>
                <a:gridCol w="10807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65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5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简单查询（续）</a:t>
            </a:r>
          </a:p>
        </p:txBody>
      </p:sp>
      <p:sp>
        <p:nvSpPr>
          <p:cNvPr id="160771" name="Rectangle 3"/>
          <p:cNvSpPr>
            <a:spLocks noGrp="1"/>
          </p:cNvSpPr>
          <p:nvPr>
            <p:ph type="body" sz="half" idx="1"/>
          </p:nvPr>
        </p:nvSpPr>
        <p:spPr>
          <a:xfrm>
            <a:off x="1914207" y="1312069"/>
            <a:ext cx="8291513" cy="4495800"/>
          </a:xfrm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SzPct val="10000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③用户在最左边一栏输入要查询的关系名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ClrTx/>
              <a:buSzPct val="100000"/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ClrTx/>
              <a:buSzPct val="100000"/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ClrTx/>
              <a:buSzPct val="100000"/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ClrTx/>
              <a:buSzPct val="100000"/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marL="342900" indent="-3429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④系统显示该关系的属性名</a:t>
            </a:r>
          </a:p>
          <a:p>
            <a:pPr eaLnBrk="1" hangingPunct="1">
              <a:buClrTx/>
              <a:buSzPct val="100000"/>
              <a:buFont typeface="Wingdings" panose="05000000000000000000" pitchFamily="2" charset="2"/>
            </a:pPr>
            <a:endParaRPr lang="zh-CN" altLang="en-US" sz="2400" dirty="0"/>
          </a:p>
          <a:p>
            <a:pPr eaLnBrk="1" hangingPunct="1">
              <a:buClrTx/>
              <a:buSzPct val="100000"/>
              <a:buFont typeface="Wingdings" panose="05000000000000000000" pitchFamily="2" charset="2"/>
            </a:pPr>
            <a:endParaRPr lang="zh-CN" altLang="en-US" sz="2400" dirty="0"/>
          </a:p>
          <a:p>
            <a:pPr eaLnBrk="1" hangingPunct="1">
              <a:buClrTx/>
              <a:buSzPct val="100000"/>
              <a:buFont typeface="Wingdings" panose="05000000000000000000" pitchFamily="2" charset="2"/>
            </a:pPr>
            <a:endParaRPr lang="zh-CN" altLang="en-US" sz="2400" dirty="0"/>
          </a:p>
          <a:p>
            <a:pPr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sz="2400" dirty="0"/>
              <a:t> </a:t>
            </a:r>
          </a:p>
          <a:p>
            <a:pPr eaLnBrk="1" hangingPunct="1">
              <a:buClrTx/>
              <a:buSzPct val="100000"/>
              <a:buFont typeface="Wingdings" panose="05000000000000000000" pitchFamily="2" charset="2"/>
            </a:pPr>
            <a:endParaRPr lang="en-US" altLang="zh-CN" sz="2400" dirty="0"/>
          </a:p>
        </p:txBody>
      </p:sp>
      <p:graphicFrame>
        <p:nvGraphicFramePr>
          <p:cNvPr id="403724" name="Group 268"/>
          <p:cNvGraphicFramePr>
            <a:graphicFrameLocks noGrp="1"/>
          </p:cNvGraphicFramePr>
          <p:nvPr>
            <p:ph sz="quarter" idx="1"/>
          </p:nvPr>
        </p:nvGraphicFramePr>
        <p:xfrm>
          <a:off x="2240915" y="2045352"/>
          <a:ext cx="7710170" cy="887730"/>
        </p:xfrm>
        <a:graphic>
          <a:graphicData uri="http://schemas.openxmlformats.org/drawingml/2006/table">
            <a:tbl>
              <a:tblPr/>
              <a:tblGrid>
                <a:gridCol w="1224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7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39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Student</a:t>
                      </a: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0795" name="Rectangle 164"/>
          <p:cNvSpPr/>
          <p:nvPr/>
        </p:nvSpPr>
        <p:spPr>
          <a:xfrm>
            <a:off x="7791450" y="3300413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Tx/>
              <a:buNone/>
            </a:pPr>
            <a:endParaRPr lang="zh-CN" altLang="zh-CN" sz="1800" b="0" dirty="0"/>
          </a:p>
        </p:txBody>
      </p:sp>
      <p:sp>
        <p:nvSpPr>
          <p:cNvPr id="160796" name="Rectangle 165"/>
          <p:cNvSpPr/>
          <p:nvPr/>
        </p:nvSpPr>
        <p:spPr>
          <a:xfrm>
            <a:off x="6951663" y="3300413"/>
            <a:ext cx="839787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Tx/>
              <a:buNone/>
            </a:pPr>
            <a:endParaRPr lang="zh-CN" altLang="zh-CN" sz="1800" b="0" dirty="0"/>
          </a:p>
        </p:txBody>
      </p:sp>
      <p:sp>
        <p:nvSpPr>
          <p:cNvPr id="160797" name="Rectangle 166"/>
          <p:cNvSpPr/>
          <p:nvPr/>
        </p:nvSpPr>
        <p:spPr>
          <a:xfrm>
            <a:off x="6176963" y="3300413"/>
            <a:ext cx="7747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Tx/>
              <a:buNone/>
            </a:pPr>
            <a:endParaRPr lang="zh-CN" altLang="zh-CN" sz="1800" b="0" dirty="0"/>
          </a:p>
        </p:txBody>
      </p:sp>
      <p:sp>
        <p:nvSpPr>
          <p:cNvPr id="160798" name="Rectangle 167"/>
          <p:cNvSpPr/>
          <p:nvPr/>
        </p:nvSpPr>
        <p:spPr>
          <a:xfrm>
            <a:off x="5402263" y="3300413"/>
            <a:ext cx="774700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Tx/>
              <a:buNone/>
            </a:pPr>
            <a:endParaRPr lang="zh-CN" altLang="zh-CN" sz="1800" b="0" dirty="0"/>
          </a:p>
        </p:txBody>
      </p:sp>
      <p:sp>
        <p:nvSpPr>
          <p:cNvPr id="160799" name="Rectangle 168"/>
          <p:cNvSpPr/>
          <p:nvPr/>
        </p:nvSpPr>
        <p:spPr>
          <a:xfrm>
            <a:off x="4498975" y="3300413"/>
            <a:ext cx="903288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Tx/>
              <a:buNone/>
            </a:pPr>
            <a:endParaRPr lang="zh-CN" altLang="zh-CN" sz="1800" b="0" dirty="0"/>
          </a:p>
        </p:txBody>
      </p:sp>
      <p:sp>
        <p:nvSpPr>
          <p:cNvPr id="160800" name="Rectangle 169"/>
          <p:cNvSpPr/>
          <p:nvPr/>
        </p:nvSpPr>
        <p:spPr>
          <a:xfrm>
            <a:off x="3143250" y="3300413"/>
            <a:ext cx="1355725" cy="51911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Tx/>
              <a:buNone/>
            </a:pPr>
            <a:endParaRPr lang="zh-CN" altLang="zh-CN" sz="1800" b="0" dirty="0"/>
          </a:p>
        </p:txBody>
      </p:sp>
      <p:sp>
        <p:nvSpPr>
          <p:cNvPr id="160801" name="Rectangle 170"/>
          <p:cNvSpPr/>
          <p:nvPr/>
        </p:nvSpPr>
        <p:spPr>
          <a:xfrm>
            <a:off x="7791450" y="27813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Tx/>
              <a:buNone/>
            </a:pPr>
            <a:endParaRPr lang="zh-CN" altLang="zh-CN" sz="1800" b="0" dirty="0"/>
          </a:p>
        </p:txBody>
      </p:sp>
      <p:sp>
        <p:nvSpPr>
          <p:cNvPr id="160802" name="Rectangle 171"/>
          <p:cNvSpPr/>
          <p:nvPr/>
        </p:nvSpPr>
        <p:spPr>
          <a:xfrm>
            <a:off x="6951663" y="2781300"/>
            <a:ext cx="839787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Tx/>
              <a:buNone/>
            </a:pPr>
            <a:endParaRPr lang="zh-CN" altLang="zh-CN" sz="1800" b="0" dirty="0"/>
          </a:p>
        </p:txBody>
      </p:sp>
      <p:sp>
        <p:nvSpPr>
          <p:cNvPr id="160803" name="Rectangle 172"/>
          <p:cNvSpPr/>
          <p:nvPr/>
        </p:nvSpPr>
        <p:spPr>
          <a:xfrm>
            <a:off x="6176963" y="2781300"/>
            <a:ext cx="7747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Tx/>
              <a:buNone/>
            </a:pPr>
            <a:endParaRPr lang="zh-CN" altLang="zh-CN" sz="1800" b="0" dirty="0"/>
          </a:p>
        </p:txBody>
      </p:sp>
      <p:sp>
        <p:nvSpPr>
          <p:cNvPr id="160804" name="Rectangle 173"/>
          <p:cNvSpPr/>
          <p:nvPr/>
        </p:nvSpPr>
        <p:spPr>
          <a:xfrm>
            <a:off x="5402263" y="2781300"/>
            <a:ext cx="774700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Tx/>
              <a:buNone/>
            </a:pPr>
            <a:endParaRPr lang="zh-CN" altLang="zh-CN" sz="1800" b="0" dirty="0"/>
          </a:p>
        </p:txBody>
      </p:sp>
      <p:sp>
        <p:nvSpPr>
          <p:cNvPr id="160805" name="Rectangle 174"/>
          <p:cNvSpPr/>
          <p:nvPr/>
        </p:nvSpPr>
        <p:spPr>
          <a:xfrm>
            <a:off x="4498975" y="2781300"/>
            <a:ext cx="903288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Tx/>
              <a:buNone/>
            </a:pPr>
            <a:endParaRPr lang="zh-CN" altLang="zh-CN" sz="1800" b="0" dirty="0"/>
          </a:p>
        </p:txBody>
      </p:sp>
      <p:graphicFrame>
        <p:nvGraphicFramePr>
          <p:cNvPr id="403725" name="Group 269"/>
          <p:cNvGraphicFramePr>
            <a:graphicFrameLocks noGrp="1"/>
          </p:cNvGraphicFramePr>
          <p:nvPr>
            <p:ph sz="quarter" idx="1"/>
          </p:nvPr>
        </p:nvGraphicFramePr>
        <p:xfrm>
          <a:off x="2202338" y="4186856"/>
          <a:ext cx="7715250" cy="860425"/>
        </p:xfrm>
        <a:graphic>
          <a:graphicData uri="http://schemas.openxmlformats.org/drawingml/2006/table">
            <a:tbl>
              <a:tblPr/>
              <a:tblGrid>
                <a:gridCol w="11906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855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814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598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865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Student</a:t>
                      </a: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Sbirthdate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Smajor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3" marB="468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简单查询（续）</a:t>
            </a:r>
          </a:p>
        </p:txBody>
      </p:sp>
      <p:sp>
        <p:nvSpPr>
          <p:cNvPr id="161795" name="Rectangle 3"/>
          <p:cNvSpPr>
            <a:spLocks noGrp="1"/>
          </p:cNvSpPr>
          <p:nvPr>
            <p:ph type="body" sz="half" idx="1"/>
          </p:nvPr>
        </p:nvSpPr>
        <p:spPr>
          <a:xfrm>
            <a:off x="1343472" y="1341438"/>
            <a:ext cx="10153128" cy="4824412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⑤用户在上面构造查询要求</a:t>
            </a:r>
          </a:p>
          <a:p>
            <a:pPr eaLnBrk="1" hangingPunct="1">
              <a:buClrTx/>
              <a:buSzPct val="100000"/>
              <a:buFont typeface="Wingdings" panose="05000000000000000000" pitchFamily="2" charset="2"/>
              <a:buNone/>
            </a:pP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ClrTx/>
              <a:buSzPct val="100000"/>
              <a:buFont typeface="Wingdings" panose="05000000000000000000" pitchFamily="2" charset="2"/>
              <a:buNone/>
            </a:pP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SzPct val="100000"/>
              <a:buFont typeface="Wingdings" panose="05000000000000000000" pitchFamily="2" charset="2"/>
            </a:pP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SzPct val="100000"/>
              <a:buFont typeface="Wingdings" panose="05000000000000000000" pitchFamily="2" charset="2"/>
            </a:pPr>
            <a:endParaRPr lang="en-US" altLang="zh-CN" sz="1800" b="1" u="sng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200" b="1" u="sng" dirty="0" smtClean="0">
                <a:latin typeface="Arial" panose="020B0604020202020204" pitchFamily="34" charset="0"/>
                <a:ea typeface="宋体" panose="02010600030101010101" pitchFamily="2" charset="-122"/>
              </a:rPr>
              <a:t>T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zh-CN" altLang="en-US" sz="2200" b="1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示例元素</a:t>
            </a:r>
            <a:r>
              <a:rPr lang="zh-CN" altLang="en-US" sz="2200" b="1" dirty="0">
                <a:solidFill>
                  <a:srgbClr val="E0292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即域变量，一定要加下划线。信息安全是</a:t>
            </a:r>
            <a:r>
              <a:rPr lang="zh-CN" altLang="en-US" sz="2200" b="1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查询条件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，不用加下划线</a:t>
            </a:r>
            <a:endParaRPr lang="en-US" altLang="zh-CN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en-US" altLang="zh-CN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P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zh-CN" altLang="en-US" sz="2200" b="1" dirty="0">
                <a:solidFill>
                  <a:srgbClr val="FF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操作符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，表示打印（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Print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），实际上是显示。</a:t>
            </a:r>
          </a:p>
          <a:p>
            <a:pPr lvl="1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查询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条件：可使用比较运算符＞，≥，＜，≤，＝和≠，其中＝可以省略</a:t>
            </a:r>
            <a:endParaRPr lang="en-US" altLang="zh-CN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示例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元素是这个域中可能的一个值</a:t>
            </a:r>
          </a:p>
        </p:txBody>
      </p:sp>
      <p:graphicFrame>
        <p:nvGraphicFramePr>
          <p:cNvPr id="405729" name="Group 225"/>
          <p:cNvGraphicFramePr>
            <a:graphicFrameLocks noGrp="1"/>
          </p:cNvGraphicFramePr>
          <p:nvPr>
            <p:ph sz="quarter" idx="1"/>
          </p:nvPr>
        </p:nvGraphicFramePr>
        <p:xfrm>
          <a:off x="2279650" y="1916113"/>
          <a:ext cx="7931150" cy="1081087"/>
        </p:xfrm>
        <a:graphic>
          <a:graphicData uri="http://schemas.openxmlformats.org/drawingml/2006/table">
            <a:tbl>
              <a:tblPr/>
              <a:tblGrid>
                <a:gridCol w="12719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697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Student</a:t>
                      </a:r>
                    </a:p>
                  </a:txBody>
                  <a:tcPr marL="89999" marR="89999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9" marR="89999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9" marR="89999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9" marR="89999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Sbirthdate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9" marR="89999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Smajor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9" marR="89999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9" marR="89999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9" marR="89999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P.</a:t>
                      </a: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T</a:t>
                      </a:r>
                      <a:endParaRPr kumimoji="0" lang="zh-CN" altLang="en-US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9" marR="89999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9" marR="89999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9" marR="89999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信息安全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9" marR="89999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简单查询（续）</a:t>
            </a:r>
          </a:p>
        </p:txBody>
      </p:sp>
      <p:sp>
        <p:nvSpPr>
          <p:cNvPr id="162819" name="Rectangle 3"/>
          <p:cNvSpPr>
            <a:spLocks noGrp="1"/>
          </p:cNvSpPr>
          <p:nvPr>
            <p:ph type="body" sz="half" idx="1"/>
          </p:nvPr>
        </p:nvSpPr>
        <p:spPr>
          <a:xfrm>
            <a:off x="1981200" y="1341438"/>
            <a:ext cx="8218488" cy="4495800"/>
          </a:xfr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buSzPct val="100000"/>
              <a:buNone/>
            </a:pP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对于例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2.35</a:t>
            </a:r>
            <a:r>
              <a:rPr lang="zh-CN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，可如下构造查询要求：</a:t>
            </a:r>
          </a:p>
          <a:p>
            <a:pPr>
              <a:buSzPct val="100000"/>
              <a:buNone/>
            </a:pP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buSzPct val="100000"/>
              <a:buFont typeface="Wingdings" panose="05000000000000000000" pitchFamily="2" charset="2"/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buSzPct val="100000"/>
              <a:buFont typeface="Wingdings" panose="05000000000000000000" pitchFamily="2" charset="2"/>
            </a:pP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Pct val="100000"/>
              <a:buNone/>
            </a:pP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Pct val="100000"/>
              <a:buNone/>
            </a:pP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Pct val="10000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⑥屏幕显示查询结果：</a:t>
            </a:r>
          </a:p>
        </p:txBody>
      </p:sp>
      <p:graphicFrame>
        <p:nvGraphicFramePr>
          <p:cNvPr id="405730" name="Group 226"/>
          <p:cNvGraphicFramePr>
            <a:graphicFrameLocks noGrp="1"/>
          </p:cNvGraphicFramePr>
          <p:nvPr>
            <p:ph sz="quarter" idx="1"/>
          </p:nvPr>
        </p:nvGraphicFramePr>
        <p:xfrm>
          <a:off x="2278063" y="4418013"/>
          <a:ext cx="8065770" cy="1108075"/>
        </p:xfrm>
        <a:graphic>
          <a:graphicData uri="http://schemas.openxmlformats.org/drawingml/2006/table">
            <a:tbl>
              <a:tblPr/>
              <a:tblGrid>
                <a:gridCol w="1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36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Student</a:t>
                      </a:r>
                    </a:p>
                  </a:txBody>
                  <a:tcPr marL="89996" marR="89996" marT="46718" marB="46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18" marB="46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18" marB="46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18" marB="46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Sbirthdate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Smajor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9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18" marB="46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18" marB="46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李勇</a:t>
                      </a:r>
                      <a:endParaRPr kumimoji="0" lang="zh-CN" altLang="en-US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18" marB="46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18" marB="46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18" marB="46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信息安全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18" marB="46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Group 226"/>
          <p:cNvGraphicFramePr/>
          <p:nvPr/>
        </p:nvGraphicFramePr>
        <p:xfrm>
          <a:off x="2278063" y="2312988"/>
          <a:ext cx="8065770" cy="1108075"/>
        </p:xfrm>
        <a:graphic>
          <a:graphicData uri="http://schemas.openxmlformats.org/drawingml/2006/table">
            <a:tbl>
              <a:tblPr/>
              <a:tblGrid>
                <a:gridCol w="121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98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Student</a:t>
                      </a:r>
                    </a:p>
                  </a:txBody>
                  <a:tcPr marL="89996" marR="89996" marT="46718" marB="46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18" marB="46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18" marB="46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18" marB="46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Sbirthdate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Smajor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94" marB="467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92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18" marB="46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18" marB="46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P.</a:t>
                      </a:r>
                      <a:r>
                        <a:rPr kumimoji="0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刘晨</a:t>
                      </a:r>
                    </a:p>
                  </a:txBody>
                  <a:tcPr marL="89996" marR="89996" marT="46718" marB="46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18" marB="46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18" marB="46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信息安全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18" marB="46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简单查询（续）</a:t>
            </a:r>
          </a:p>
        </p:txBody>
      </p:sp>
      <p:sp>
        <p:nvSpPr>
          <p:cNvPr id="163843" name="Rectangle 3"/>
          <p:cNvSpPr>
            <a:spLocks noGrp="1"/>
          </p:cNvSpPr>
          <p:nvPr>
            <p:ph type="body" sz="half" idx="1"/>
          </p:nvPr>
        </p:nvSpPr>
        <p:spPr>
          <a:xfrm>
            <a:off x="1981200" y="1412875"/>
            <a:ext cx="7354888" cy="520700"/>
          </a:xfrm>
        </p:spPr>
        <p:txBody>
          <a:bodyPr vert="horz" wrap="square" lIns="91440" tIns="45720" rIns="91440" bIns="45720" anchor="t" anchorCtr="0"/>
          <a:lstStyle/>
          <a:p>
            <a:pPr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2.36]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查询全体学生的全部数据 </a:t>
            </a:r>
          </a:p>
        </p:txBody>
      </p:sp>
      <p:graphicFrame>
        <p:nvGraphicFramePr>
          <p:cNvPr id="406703" name="Group 17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3026032"/>
              </p:ext>
            </p:extLst>
          </p:nvPr>
        </p:nvGraphicFramePr>
        <p:xfrm>
          <a:off x="2135188" y="1938338"/>
          <a:ext cx="7929245" cy="1574800"/>
        </p:xfrm>
        <a:graphic>
          <a:graphicData uri="http://schemas.openxmlformats.org/drawingml/2006/table">
            <a:tbl>
              <a:tblPr/>
              <a:tblGrid>
                <a:gridCol w="11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81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054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Student</a:t>
                      </a:r>
                    </a:p>
                  </a:txBody>
                  <a:tcPr marL="90000" marR="90000" marT="46847" marB="468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47" marB="468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47" marB="468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47" marB="468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Sbirthdate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47" marB="468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Smajor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47" marB="468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93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47" marB="468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P.</a:t>
                      </a: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20180002</a:t>
                      </a:r>
                    </a:p>
                  </a:txBody>
                  <a:tcPr marL="90000" marR="90000" marT="46847" marB="468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P.</a:t>
                      </a:r>
                      <a:r>
                        <a:rPr kumimoji="0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刘晨</a:t>
                      </a:r>
                    </a:p>
                  </a:txBody>
                  <a:tcPr marL="90000" marR="90000" marT="46847" marB="468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P.</a:t>
                      </a:r>
                      <a:r>
                        <a:rPr kumimoji="0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女</a:t>
                      </a:r>
                    </a:p>
                  </a:txBody>
                  <a:tcPr marL="90000" marR="90000" marT="46847" marB="468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P.</a:t>
                      </a: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1999-9-1</a:t>
                      </a:r>
                    </a:p>
                  </a:txBody>
                  <a:tcPr marL="90000" marR="90000" marT="46847" marB="468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P.</a:t>
                      </a:r>
                      <a:r>
                        <a:rPr kumimoji="0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计算机科学与技术</a:t>
                      </a:r>
                      <a:endParaRPr kumimoji="0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47" marB="468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3867" name="Rectangle 3"/>
          <p:cNvSpPr txBox="1"/>
          <p:nvPr/>
        </p:nvSpPr>
        <p:spPr>
          <a:xfrm>
            <a:off x="2063750" y="3581400"/>
            <a:ext cx="8218488" cy="7270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algn="just" eaLnBrk="1" hangingPunct="1">
              <a:buClr>
                <a:schemeClr val="hlink"/>
              </a:buClr>
              <a:buSz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显示全部数据也可以简单地把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P.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操作符作用在关系名上</a:t>
            </a:r>
          </a:p>
        </p:txBody>
      </p:sp>
      <p:graphicFrame>
        <p:nvGraphicFramePr>
          <p:cNvPr id="7" name="Group 43"/>
          <p:cNvGraphicFramePr/>
          <p:nvPr/>
        </p:nvGraphicFramePr>
        <p:xfrm>
          <a:off x="2125663" y="4308475"/>
          <a:ext cx="7931150" cy="1368425"/>
        </p:xfrm>
        <a:graphic>
          <a:graphicData uri="http://schemas.openxmlformats.org/drawingml/2006/table">
            <a:tbl>
              <a:tblPr/>
              <a:tblGrid>
                <a:gridCol w="1233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220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85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Student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Sname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Sbirthdate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47" marB="468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Smajor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47" marB="468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826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P.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）条件查询</a:t>
            </a:r>
          </a:p>
        </p:txBody>
      </p:sp>
      <p:sp>
        <p:nvSpPr>
          <p:cNvPr id="164867" name="Rectangle 3"/>
          <p:cNvSpPr>
            <a:spLocks noGrp="1"/>
          </p:cNvSpPr>
          <p:nvPr>
            <p:ph type="body" sz="half" idx="1"/>
          </p:nvPr>
        </p:nvSpPr>
        <p:spPr>
          <a:xfrm>
            <a:off x="1981200" y="1541463"/>
            <a:ext cx="7931150" cy="1239837"/>
          </a:xfr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buSzPct val="100000"/>
              <a:buNone/>
            </a:pPr>
            <a:r>
              <a:rPr lang="en-US" altLang="zh-CN" sz="2400" b="1">
                <a:latin typeface="Arial" panose="020B0604020202020204" pitchFamily="34" charset="0"/>
                <a:ea typeface="宋体" panose="02010600030101010101" pitchFamily="2" charset="-122"/>
              </a:rPr>
              <a:t>  [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2.37]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求出生日期</a:t>
            </a: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</a:rPr>
              <a:t>晚于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1999-9-1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的学生的学号</a:t>
            </a:r>
          </a:p>
          <a:p>
            <a:pPr>
              <a:buSzPct val="100000"/>
              <a:buNone/>
            </a:pP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09682" name="Group 82"/>
          <p:cNvGraphicFramePr>
            <a:graphicFrameLocks noGrp="1"/>
          </p:cNvGraphicFramePr>
          <p:nvPr>
            <p:ph sz="half" idx="1"/>
          </p:nvPr>
        </p:nvGraphicFramePr>
        <p:xfrm>
          <a:off x="2135188" y="2781300"/>
          <a:ext cx="8208645" cy="1439545"/>
        </p:xfrm>
        <a:graphic>
          <a:graphicData uri="http://schemas.openxmlformats.org/drawingml/2006/table">
            <a:tbl>
              <a:tblPr/>
              <a:tblGrid>
                <a:gridCol w="11925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8879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233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814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547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17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Student</a:t>
                      </a:r>
                    </a:p>
                  </a:txBody>
                  <a:tcPr marL="90001" marR="9000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1" marR="9000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1" marR="9000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1" marR="9000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Sbirthdate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1" marR="90001" marT="46847" marB="468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Smajor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1" marR="90001" marT="46847" marB="4684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16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1" marR="9000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P.</a:t>
                      </a: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20180002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1" marR="9000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1" marR="9000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1" marR="9000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&gt;1999-9-1</a:t>
                      </a:r>
                    </a:p>
                  </a:txBody>
                  <a:tcPr marL="90001" marR="9000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1" marR="90001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关系（续）</a:t>
            </a: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>
          <a:xfrm>
            <a:off x="623392" y="1210988"/>
            <a:ext cx="11233248" cy="1858970"/>
          </a:xfrm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9pPr>
          </a:lstStyle>
          <a:p>
            <a:pPr marL="742950" marR="0" lvl="1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把关系</a:t>
            </a:r>
            <a:r>
              <a:rPr kumimoji="0" lang="en-US" altLang="zh-CN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SMP</a:t>
            </a:r>
            <a:r>
              <a:rPr kumimoji="0" lang="zh-CN" altLang="en-US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属性名取为</a:t>
            </a:r>
            <a:r>
              <a:rPr kumimoji="0" lang="en-US" altLang="zh-CN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SUPERVISOR</a:t>
            </a:r>
            <a:r>
              <a:rPr kumimoji="0" lang="zh-CN" altLang="en-US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，</a:t>
            </a:r>
            <a:r>
              <a:rPr kumimoji="0" lang="en-US" altLang="zh-CN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MAJOR</a:t>
            </a:r>
            <a:r>
              <a:rPr kumimoji="0" lang="zh-CN" altLang="en-US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和</a:t>
            </a:r>
            <a:r>
              <a:rPr kumimoji="0" lang="en-US" altLang="zh-CN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POSTGRADUATE</a:t>
            </a:r>
            <a:r>
              <a:rPr kumimoji="0" lang="zh-CN" altLang="en-US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。</a:t>
            </a:r>
            <a:endParaRPr kumimoji="0" lang="en-US" altLang="zh-CN" sz="22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</a:endParaRPr>
          </a:p>
          <a:p>
            <a:pPr marL="742950" marR="0" lvl="1" indent="-34290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导师</a:t>
            </a:r>
            <a:r>
              <a:rPr kumimoji="0" lang="en-US" altLang="zh-CN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-</a:t>
            </a:r>
            <a:r>
              <a:rPr kumimoji="0" lang="zh-CN" altLang="en-US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研究生关系模式可以表示为</a:t>
            </a:r>
            <a:r>
              <a:rPr kumimoji="0" lang="en-US" altLang="zh-CN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SMP</a:t>
            </a:r>
            <a:r>
              <a:rPr kumimoji="0" lang="zh-CN" altLang="en-US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（</a:t>
            </a:r>
            <a:r>
              <a:rPr kumimoji="0" lang="en-US" altLang="zh-CN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SUPERVISOR</a:t>
            </a:r>
            <a:r>
              <a:rPr kumimoji="0" lang="zh-CN" altLang="en-US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，</a:t>
            </a:r>
            <a:r>
              <a:rPr kumimoji="0" lang="en-US" altLang="zh-CN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MAJOR</a:t>
            </a:r>
            <a:r>
              <a:rPr kumimoji="0" lang="zh-CN" altLang="en-US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，</a:t>
            </a:r>
            <a:r>
              <a:rPr kumimoji="0" lang="en-US" altLang="zh-CN" sz="2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POSTGRADUATE</a:t>
            </a:r>
            <a:r>
              <a:rPr kumimoji="0" lang="zh-CN" altLang="en-US" sz="2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</a:rPr>
              <a:t>）。</a:t>
            </a:r>
            <a:endParaRPr kumimoji="0" lang="zh-CN" altLang="en-US" sz="22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64855"/>
              </p:ext>
            </p:extLst>
          </p:nvPr>
        </p:nvGraphicFramePr>
        <p:xfrm>
          <a:off x="2207568" y="3573462"/>
          <a:ext cx="7416824" cy="2231803"/>
        </p:xfrm>
        <a:graphic>
          <a:graphicData uri="http://schemas.openxmlformats.org/drawingml/2006/table">
            <a:tbl>
              <a:tblPr/>
              <a:tblGrid>
                <a:gridCol w="20385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293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489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98395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baseline="0" dirty="0">
                          <a:effectLst/>
                          <a:latin typeface="Arial" panose="020B0604020202020204" pitchFamily="34" charset="0"/>
                          <a:ea typeface="SimSun" pitchFamily="2" charset="-122"/>
                        </a:rPr>
                        <a:t>SUPERVISOR</a:t>
                      </a:r>
                      <a:endParaRPr lang="zh-CN" sz="2000" kern="100" baseline="0" dirty="0">
                        <a:effectLst/>
                        <a:latin typeface="Arial" panose="020B0604020202020204" pitchFamily="34" charset="0"/>
                        <a:ea typeface="SimSun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baseline="0" dirty="0">
                          <a:effectLst/>
                          <a:latin typeface="Arial" panose="020B0604020202020204" pitchFamily="34" charset="0"/>
                          <a:ea typeface="SimSun" pitchFamily="2" charset="-122"/>
                        </a:rPr>
                        <a:t>MAJOR</a:t>
                      </a:r>
                      <a:endParaRPr lang="zh-CN" sz="2000" kern="100" baseline="0" dirty="0">
                        <a:effectLst/>
                        <a:latin typeface="Arial" panose="020B0604020202020204" pitchFamily="34" charset="0"/>
                        <a:ea typeface="SimSun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baseline="0" dirty="0">
                          <a:effectLst/>
                          <a:latin typeface="Arial" panose="020B0604020202020204" pitchFamily="34" charset="0"/>
                          <a:ea typeface="SimSun" pitchFamily="2" charset="-122"/>
                        </a:rPr>
                        <a:t>POSTGRADUATE</a:t>
                      </a:r>
                      <a:endParaRPr lang="zh-CN" sz="2000" kern="100" baseline="0" dirty="0">
                        <a:effectLst/>
                        <a:latin typeface="Arial" panose="020B0604020202020204" pitchFamily="34" charset="0"/>
                        <a:ea typeface="SimSun" pitchFamily="2" charset="-122"/>
                      </a:endParaRP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1136"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张清玫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计算机科学与技术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李勇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1136"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张清玫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计算机科学与技术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刘晨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1136"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刘逸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信息管理与信息系统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b="1" kern="10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王敏</a:t>
                      </a:r>
                    </a:p>
                  </a:txBody>
                  <a:tcPr marL="68578" marR="68578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008438" y="3043238"/>
            <a:ext cx="4816475" cy="4781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indent="-342900" algn="just" defTabSz="914400" eaLnBrk="1" hangingPunct="1">
              <a:lnSpc>
                <a:spcPct val="140000"/>
              </a:lnSpc>
              <a:buClr>
                <a:schemeClr val="hlink"/>
              </a:buClr>
              <a:buSzTx/>
              <a:buFontTx/>
              <a:buNone/>
              <a:defRPr/>
            </a:pPr>
            <a:r>
              <a:rPr kumimoji="0" lang="zh-CN" altLang="zh-CN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表</a:t>
            </a:r>
            <a:r>
              <a:rPr kumimoji="0" lang="en-US" altLang="zh-CN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2.2  </a:t>
            </a:r>
            <a:r>
              <a:rPr kumimoji="0" lang="zh-CN" altLang="en-US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导师</a:t>
            </a:r>
            <a:r>
              <a:rPr kumimoji="0" lang="en-US" altLang="zh-CN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-</a:t>
            </a:r>
            <a:r>
              <a:rPr kumimoji="0" lang="zh-CN" altLang="en-US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研究生关系</a:t>
            </a:r>
            <a:r>
              <a:rPr kumimoji="0" lang="en-US" altLang="zh-CN" b="1" kern="1200" cap="none" spc="0" normalizeH="0" baseline="0" noProof="0" dirty="0">
                <a:latin typeface="+mn-lt"/>
                <a:ea typeface="SimSun" pitchFamily="2" charset="-122"/>
                <a:cs typeface="+mn-cs"/>
              </a:rPr>
              <a:t>SMP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条件查询（与条件）</a:t>
            </a:r>
          </a:p>
        </p:txBody>
      </p:sp>
      <p:sp>
        <p:nvSpPr>
          <p:cNvPr id="165891" name="Rectangle 3"/>
          <p:cNvSpPr>
            <a:spLocks noGrp="1"/>
          </p:cNvSpPr>
          <p:nvPr>
            <p:ph type="body" sz="half" idx="1"/>
          </p:nvPr>
        </p:nvSpPr>
        <p:spPr>
          <a:xfrm>
            <a:off x="1971675" y="1412875"/>
            <a:ext cx="8507413" cy="1960563"/>
          </a:xfr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buSzPct val="100000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2.38]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求计算机科学与技术专业出生日期晚于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1999-9-1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的学生的学号。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方法① ：把两个条件写在同一行上</a:t>
            </a:r>
          </a:p>
        </p:txBody>
      </p:sp>
      <p:graphicFrame>
        <p:nvGraphicFramePr>
          <p:cNvPr id="411731" name="Group 83"/>
          <p:cNvGraphicFramePr>
            <a:graphicFrameLocks noGrp="1"/>
          </p:cNvGraphicFramePr>
          <p:nvPr>
            <p:ph sz="half" idx="1"/>
          </p:nvPr>
        </p:nvGraphicFramePr>
        <p:xfrm>
          <a:off x="2135188" y="3644900"/>
          <a:ext cx="8343900" cy="1439545"/>
        </p:xfrm>
        <a:graphic>
          <a:graphicData uri="http://schemas.openxmlformats.org/drawingml/2006/table">
            <a:tbl>
              <a:tblPr/>
              <a:tblGrid>
                <a:gridCol w="1152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9485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17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Student</a:t>
                      </a:r>
                    </a:p>
                  </a:txBody>
                  <a:tcPr marL="90003" marR="9000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3" marR="9000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3" marR="9000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3" marR="9000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Sbirthdate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3" marR="9000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Smajor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3" marR="9000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16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3" marR="9000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P.</a:t>
                      </a: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20180002</a:t>
                      </a:r>
                    </a:p>
                  </a:txBody>
                  <a:tcPr marL="90003" marR="9000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3" marR="9000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3" marR="9000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&gt;1999-9-1</a:t>
                      </a:r>
                    </a:p>
                  </a:txBody>
                  <a:tcPr marL="90003" marR="9000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计算机科学与技术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3" marR="90003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条件查询（与条件）</a:t>
            </a:r>
          </a:p>
        </p:txBody>
      </p:sp>
      <p:sp>
        <p:nvSpPr>
          <p:cNvPr id="166915" name="Rectangle 3"/>
          <p:cNvSpPr>
            <a:spLocks noGrp="1"/>
          </p:cNvSpPr>
          <p:nvPr>
            <p:ph type="body" sz="half" idx="1"/>
          </p:nvPr>
        </p:nvSpPr>
        <p:spPr>
          <a:xfrm>
            <a:off x="1487488" y="1513537"/>
            <a:ext cx="9937104" cy="835343"/>
          </a:xfr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buSzPct val="100000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方法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②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：把两个条件写在不同行上，但使用相同的示例元素值</a:t>
            </a:r>
          </a:p>
        </p:txBody>
      </p:sp>
      <p:graphicFrame>
        <p:nvGraphicFramePr>
          <p:cNvPr id="412820" name="Group 148"/>
          <p:cNvGraphicFramePr>
            <a:graphicFrameLocks noGrp="1"/>
          </p:cNvGraphicFramePr>
          <p:nvPr>
            <p:ph sz="half" idx="1"/>
          </p:nvPr>
        </p:nvGraphicFramePr>
        <p:xfrm>
          <a:off x="1878013" y="2924175"/>
          <a:ext cx="8610600" cy="1896745"/>
        </p:xfrm>
        <a:graphic>
          <a:graphicData uri="http://schemas.openxmlformats.org/drawingml/2006/table">
            <a:tbl>
              <a:tblPr/>
              <a:tblGrid>
                <a:gridCol w="1265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044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298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Student</a:t>
                      </a:r>
                    </a:p>
                  </a:txBody>
                  <a:tcPr marL="89996" marR="89996" marT="46773" marB="46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Sbirthdate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Smajor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2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P.</a:t>
                      </a: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 20180002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计算机科学与技术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P.</a:t>
                      </a: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 20180002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&gt;1999-9-1</a:t>
                      </a: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条件查询（或条件）</a:t>
            </a:r>
          </a:p>
        </p:txBody>
      </p:sp>
      <p:sp>
        <p:nvSpPr>
          <p:cNvPr id="167939" name="Rectangle 3"/>
          <p:cNvSpPr>
            <a:spLocks noGrp="1"/>
          </p:cNvSpPr>
          <p:nvPr>
            <p:ph type="body" sz="half" idx="1"/>
          </p:nvPr>
        </p:nvSpPr>
        <p:spPr>
          <a:xfrm>
            <a:off x="1981200" y="1484630"/>
            <a:ext cx="9371384" cy="2089150"/>
          </a:xfr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buSzPct val="100000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2.39]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查询计算机科学系或者出生日期晚于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1999-9-1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的学生的学号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Pct val="100000"/>
              <a:buNone/>
            </a:pP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SzPct val="100000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两个条件写在不同行上，并且使用不同的示例元素值，即表示条件的“或”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12820" name="Group 148"/>
          <p:cNvGraphicFramePr>
            <a:graphicFrameLocks noGrp="1"/>
          </p:cNvGraphicFramePr>
          <p:nvPr>
            <p:ph sz="half" idx="1"/>
          </p:nvPr>
        </p:nvGraphicFramePr>
        <p:xfrm>
          <a:off x="2279333" y="3356928"/>
          <a:ext cx="8610600" cy="1896745"/>
        </p:xfrm>
        <a:graphic>
          <a:graphicData uri="http://schemas.openxmlformats.org/drawingml/2006/table">
            <a:tbl>
              <a:tblPr/>
              <a:tblGrid>
                <a:gridCol w="1265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801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30441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298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Student</a:t>
                      </a:r>
                    </a:p>
                  </a:txBody>
                  <a:tcPr marL="89996" marR="89996" marT="46773" marB="46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Sbirthdate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Smajor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023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P.</a:t>
                      </a: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 20180002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计算机科学与技术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P.</a:t>
                      </a: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 20180003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&gt;1999-9-1</a:t>
                      </a: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6" marR="89996" marT="46773" marB="4677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条件查询（与条件）</a:t>
            </a:r>
          </a:p>
        </p:txBody>
      </p:sp>
      <p:sp>
        <p:nvSpPr>
          <p:cNvPr id="168963" name="Rectangle 3"/>
          <p:cNvSpPr>
            <a:spLocks noGrp="1"/>
          </p:cNvSpPr>
          <p:nvPr>
            <p:ph type="body" sz="half" idx="1"/>
          </p:nvPr>
        </p:nvSpPr>
        <p:spPr>
          <a:xfrm>
            <a:off x="1774824" y="1494819"/>
            <a:ext cx="10153823" cy="1671637"/>
          </a:xfr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marL="228600" lvl="1">
              <a:spcBef>
                <a:spcPts val="1000"/>
              </a:spcBef>
              <a:buSzPct val="100000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2.40]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查询既选修了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81001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号课程又选修了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81002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号课程的学生的学号</a:t>
            </a:r>
          </a:p>
        </p:txBody>
      </p:sp>
      <p:graphicFrame>
        <p:nvGraphicFramePr>
          <p:cNvPr id="455740" name="Group 60"/>
          <p:cNvGraphicFramePr>
            <a:graphicFrameLocks noGrp="1"/>
          </p:cNvGraphicFramePr>
          <p:nvPr>
            <p:ph sz="half" idx="1"/>
          </p:nvPr>
        </p:nvGraphicFramePr>
        <p:xfrm>
          <a:off x="2135188" y="2564904"/>
          <a:ext cx="7921625" cy="1985645"/>
        </p:xfrm>
        <a:graphic>
          <a:graphicData uri="http://schemas.openxmlformats.org/drawingml/2006/table">
            <a:tbl>
              <a:tblPr/>
              <a:tblGrid>
                <a:gridCol w="10242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77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46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SC</a:t>
                      </a:r>
                    </a:p>
                  </a:txBody>
                  <a:tcPr marL="90008" marR="90008" marT="46764" marB="46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Sno</a:t>
                      </a:r>
                    </a:p>
                  </a:txBody>
                  <a:tcPr marL="90008" marR="90008" marT="46764" marB="46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Cno</a:t>
                      </a:r>
                    </a:p>
                  </a:txBody>
                  <a:tcPr marL="90008" marR="90008" marT="46764" marB="46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Grade</a:t>
                      </a:r>
                    </a:p>
                  </a:txBody>
                  <a:tcPr marL="90008" marR="90008" marT="46764" marB="46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Semester</a:t>
                      </a:r>
                    </a:p>
                  </a:txBody>
                  <a:tcPr marL="90008" marR="90008" marT="46764" marB="46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Teachingclass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8" marR="90008" marT="46764" marB="46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64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8" marR="90008" marT="46764" marB="46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P.</a:t>
                      </a: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20180002</a:t>
                      </a:r>
                    </a:p>
                  </a:txBody>
                  <a:tcPr marL="90008" marR="90008" marT="46764" marB="46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81001</a:t>
                      </a:r>
                    </a:p>
                  </a:txBody>
                  <a:tcPr marL="90008" marR="90008" marT="46764" marB="46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8" marR="90008" marT="46764" marB="46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8" marR="90008" marT="46764" marB="46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8" marR="90008" marT="46764" marB="46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54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8" marR="90008" marT="46764" marB="46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P.</a:t>
                      </a: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20180002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8" marR="90008" marT="46764" marB="46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81002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8" marR="90008" marT="46764" marB="46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8" marR="90008" marT="46764" marB="46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8" marR="90008" marT="46764" marB="46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8" marR="90008" marT="46764" marB="467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条件查询（多个关系）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1464" y="1125538"/>
            <a:ext cx="10153128" cy="1670050"/>
          </a:xfr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marL="228600" lvl="1">
              <a:spcBef>
                <a:spcPts val="1000"/>
              </a:spcBef>
              <a:buSzPct val="100000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2.41]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查询选修了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81001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号课程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的学生姓名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lvl="1">
              <a:spcBef>
                <a:spcPts val="1000"/>
              </a:spcBef>
              <a:buSzPct val="100000"/>
              <a:buNone/>
            </a:pP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本查询涉及两个关系：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SC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通过相同的连接属性值把多个关系连接起来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这里示例元素</a:t>
            </a:r>
            <a:r>
              <a:rPr lang="en-US" altLang="zh-CN" b="1" dirty="0" err="1">
                <a:latin typeface="Arial" panose="020B0604020202020204" pitchFamily="34" charset="0"/>
                <a:ea typeface="宋体" panose="02010600030101010101" pitchFamily="2" charset="-122"/>
              </a:rPr>
              <a:t>Sno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是连接属性，其值在两个表中要相同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lvl="1">
              <a:spcBef>
                <a:spcPts val="1000"/>
              </a:spcBef>
              <a:buSzPct val="100000"/>
              <a:buNone/>
            </a:pP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28600" lvl="1">
              <a:spcBef>
                <a:spcPts val="1000"/>
              </a:spcBef>
              <a:buSzPct val="100000"/>
              <a:buNone/>
            </a:pP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55740" name="Group 60"/>
          <p:cNvGraphicFramePr>
            <a:graphicFrameLocks noGrp="1"/>
          </p:cNvGraphicFramePr>
          <p:nvPr>
            <p:ph sz="half" idx="1"/>
          </p:nvPr>
        </p:nvGraphicFramePr>
        <p:xfrm>
          <a:off x="2243138" y="4268788"/>
          <a:ext cx="7921625" cy="1222375"/>
        </p:xfrm>
        <a:graphic>
          <a:graphicData uri="http://schemas.openxmlformats.org/drawingml/2006/table">
            <a:tbl>
              <a:tblPr/>
              <a:tblGrid>
                <a:gridCol w="10242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77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7467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SC</a:t>
                      </a:r>
                    </a:p>
                  </a:txBody>
                  <a:tcPr marL="90008" marR="90008" marT="46783" marB="467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8" marR="90008" marT="46783" marB="467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Cno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8" marR="90008" marT="46783" marB="467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Grade</a:t>
                      </a:r>
                    </a:p>
                  </a:txBody>
                  <a:tcPr marL="90008" marR="90008" marT="46783" marB="467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Semester</a:t>
                      </a:r>
                    </a:p>
                  </a:txBody>
                  <a:tcPr marL="90008" marR="90008" marT="46783" marB="467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Teachingclass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8" marR="90008" marT="46783" marB="467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476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8" marR="90008" marT="46783" marB="467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20180002</a:t>
                      </a:r>
                    </a:p>
                  </a:txBody>
                  <a:tcPr marL="90008" marR="90008" marT="46783" marB="467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81001</a:t>
                      </a:r>
                    </a:p>
                  </a:txBody>
                  <a:tcPr marL="90008" marR="90008" marT="46783" marB="467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8" marR="90008" marT="46783" marB="467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8" marR="90008" marT="46783" marB="467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8" marR="90008" marT="46783" marB="4678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Group 194"/>
          <p:cNvGraphicFramePr/>
          <p:nvPr/>
        </p:nvGraphicFramePr>
        <p:xfrm>
          <a:off x="2243138" y="3065463"/>
          <a:ext cx="7703820" cy="957262"/>
        </p:xfrm>
        <a:graphic>
          <a:graphicData uri="http://schemas.openxmlformats.org/drawingml/2006/table">
            <a:tbl>
              <a:tblPr/>
              <a:tblGrid>
                <a:gridCol w="1195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00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7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07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4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Student</a:t>
                      </a: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Sbirthdate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Smajor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5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20180002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P.</a:t>
                      </a:r>
                      <a:r>
                        <a:rPr kumimoji="0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李勇</a:t>
                      </a: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条件查询（非条件）</a:t>
            </a:r>
          </a:p>
        </p:txBody>
      </p:sp>
      <p:sp>
        <p:nvSpPr>
          <p:cNvPr id="171011" name="Rectangle 3"/>
          <p:cNvSpPr>
            <a:spLocks noGrp="1"/>
          </p:cNvSpPr>
          <p:nvPr>
            <p:ph type="body" sz="half" idx="1"/>
          </p:nvPr>
        </p:nvSpPr>
        <p:spPr>
          <a:xfrm>
            <a:off x="1415098" y="980758"/>
            <a:ext cx="8147050" cy="1168400"/>
          </a:xfr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marL="228600" lvl="1">
              <a:spcBef>
                <a:spcPts val="1000"/>
              </a:spcBef>
              <a:buSzPct val="100000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2.42] 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查询未选修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81001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号课程的学生姓名	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</a:p>
        </p:txBody>
      </p:sp>
      <p:graphicFrame>
        <p:nvGraphicFramePr>
          <p:cNvPr id="457922" name="Group 19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27752444"/>
              </p:ext>
            </p:extLst>
          </p:nvPr>
        </p:nvGraphicFramePr>
        <p:xfrm>
          <a:off x="2136775" y="1860550"/>
          <a:ext cx="7703820" cy="1439862"/>
        </p:xfrm>
        <a:graphic>
          <a:graphicData uri="http://schemas.openxmlformats.org/drawingml/2006/table">
            <a:tbl>
              <a:tblPr/>
              <a:tblGrid>
                <a:gridCol w="1195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00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87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4076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846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74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Student</a:t>
                      </a: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Ssex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Sbirthdate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Smajor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2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20180002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P.</a:t>
                      </a:r>
                      <a:r>
                        <a:rPr kumimoji="0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李勇</a:t>
                      </a: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825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20180002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P.</a:t>
                      </a:r>
                      <a:r>
                        <a:rPr kumimoji="0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李勇</a:t>
                      </a: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6" marR="90006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11671"/>
              </p:ext>
            </p:extLst>
          </p:nvPr>
        </p:nvGraphicFramePr>
        <p:xfrm>
          <a:off x="2136775" y="3494088"/>
          <a:ext cx="7775576" cy="1439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06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32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995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683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704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867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89034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effectLst/>
                        </a:rPr>
                        <a:t>SC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effectLst/>
                        </a:rPr>
                        <a:t>Sno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effectLst/>
                        </a:rPr>
                        <a:t>Cno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effectLst/>
                        </a:rPr>
                        <a:t>Grade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>
                          <a:effectLst/>
                        </a:rPr>
                        <a:t>Semester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00" dirty="0" err="1">
                          <a:effectLst/>
                        </a:rPr>
                        <a:t>Teachingclass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5414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┐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20180002</a:t>
                      </a:r>
                      <a:endParaRPr kumimoji="0" lang="zh-CN" altLang="en-US" sz="2000" b="1" i="0" u="sng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81001</a:t>
                      </a:r>
                      <a:endParaRPr kumimoji="0" lang="zh-CN" altLang="en-US" sz="2000" b="1" i="0" u="sng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5414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>
                          <a:effectLst/>
                        </a:rPr>
                        <a:t>┐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20180002</a:t>
                      </a:r>
                      <a:endParaRPr kumimoji="0" lang="zh-CN" altLang="en-US" sz="2000" b="1" i="0" u="sng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sng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SimSun" pitchFamily="2" charset="-122"/>
                      </a:endParaRPr>
                    </a:p>
                  </a:txBody>
                  <a:tcPr marL="68579" marR="685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条件查询（续）</a:t>
            </a:r>
          </a:p>
        </p:txBody>
      </p:sp>
      <p:sp>
        <p:nvSpPr>
          <p:cNvPr id="172035" name="Rectangle 3"/>
          <p:cNvSpPr>
            <a:spLocks noGrp="1"/>
          </p:cNvSpPr>
          <p:nvPr>
            <p:ph type="body" sz="half" idx="1"/>
          </p:nvPr>
        </p:nvSpPr>
        <p:spPr>
          <a:xfrm>
            <a:off x="1847850" y="1268413"/>
            <a:ext cx="8291513" cy="1528762"/>
          </a:xfr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marL="228600" lvl="1">
              <a:spcBef>
                <a:spcPts val="1000"/>
              </a:spcBef>
              <a:buSzPct val="100000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2.43] 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查询有两个人以上选修的课程号</a:t>
            </a:r>
          </a:p>
        </p:txBody>
      </p:sp>
      <p:sp>
        <p:nvSpPr>
          <p:cNvPr id="172036" name="Rectangle 31"/>
          <p:cNvSpPr/>
          <p:nvPr/>
        </p:nvSpPr>
        <p:spPr>
          <a:xfrm>
            <a:off x="1960563" y="4365625"/>
            <a:ext cx="8066087" cy="866649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思路：查询这样的课程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en-US" altLang="zh-CN" sz="2200" u="sng" dirty="0">
                <a:latin typeface="Arial" panose="020B0604020202020204" pitchFamily="34" charset="0"/>
                <a:ea typeface="宋体" panose="02010600030101010101" pitchFamily="2" charset="-122"/>
              </a:rPr>
              <a:t>1001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，它不仅被</a:t>
            </a:r>
            <a:r>
              <a:rPr lang="en-US" altLang="zh-CN" sz="2200" u="sng" dirty="0">
                <a:latin typeface="Arial" panose="020B0604020202020204" pitchFamily="34" charset="0"/>
                <a:ea typeface="宋体" panose="02010600030101010101" pitchFamily="2" charset="-122"/>
              </a:rPr>
              <a:t>20180002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选修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            而且也被另一个学生（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  <a:sym typeface="Symbol" pitchFamily="18" charset="2"/>
              </a:rPr>
              <a:t></a:t>
            </a:r>
            <a:r>
              <a:rPr lang="en-US" altLang="zh-CN" sz="2200" u="sng" dirty="0">
                <a:latin typeface="Arial" panose="020B0604020202020204" pitchFamily="34" charset="0"/>
                <a:ea typeface="宋体" panose="02010600030101010101" pitchFamily="2" charset="-122"/>
                <a:sym typeface="Symbol" pitchFamily="18" charset="2"/>
              </a:rPr>
              <a:t>20180002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）选修了</a:t>
            </a:r>
          </a:p>
        </p:txBody>
      </p:sp>
      <p:graphicFrame>
        <p:nvGraphicFramePr>
          <p:cNvPr id="420896" name="Group 32"/>
          <p:cNvGraphicFramePr>
            <a:graphicFrameLocks noGrp="1"/>
          </p:cNvGraphicFramePr>
          <p:nvPr>
            <p:ph sz="half" idx="1"/>
          </p:nvPr>
        </p:nvGraphicFramePr>
        <p:xfrm>
          <a:off x="2351088" y="2205038"/>
          <a:ext cx="8208645" cy="1657351"/>
        </p:xfrm>
        <a:graphic>
          <a:graphicData uri="http://schemas.openxmlformats.org/drawingml/2006/table">
            <a:tbl>
              <a:tblPr/>
              <a:tblGrid>
                <a:gridCol w="8509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696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05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349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Sc</a:t>
                      </a:r>
                    </a:p>
                  </a:txBody>
                  <a:tcPr marL="89998" marR="89998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8" marR="89998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Cno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8" marR="89998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Grade</a:t>
                      </a:r>
                    </a:p>
                  </a:txBody>
                  <a:tcPr marL="89998" marR="89998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Semester</a:t>
                      </a:r>
                    </a:p>
                  </a:txBody>
                  <a:tcPr marL="89998" marR="89998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Teachingclass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8" marR="89998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1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E02920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sym typeface="Symbol" pitchFamily="18" charset="2"/>
                      </a:endParaRPr>
                    </a:p>
                  </a:txBody>
                  <a:tcPr marL="89998" marR="89998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20180002</a:t>
                      </a:r>
                    </a:p>
                  </a:txBody>
                  <a:tcPr marL="89998" marR="89998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P.</a:t>
                      </a: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81001</a:t>
                      </a:r>
                    </a:p>
                  </a:txBody>
                  <a:tcPr marL="89998" marR="89998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8" marR="89998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8" marR="89998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8" marR="89998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1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E02920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sym typeface="Symbol" pitchFamily="18" charset="2"/>
                      </a:endParaRPr>
                    </a:p>
                  </a:txBody>
                  <a:tcPr marL="89998" marR="89998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E02920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 20180002</a:t>
                      </a:r>
                    </a:p>
                  </a:txBody>
                  <a:tcPr marL="89998" marR="89998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81001</a:t>
                      </a:r>
                    </a:p>
                  </a:txBody>
                  <a:tcPr marL="89998" marR="89998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8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80604020202020204" pitchFamily="34" charset="0"/>
                          <a:ea typeface="SimSun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8" marR="89998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8" marR="89998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89998" marR="89998" marT="46815" marB="46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/>
            <a:r>
              <a:rPr lang="zh-CN" altLang="en-US" sz="36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36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36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聚集函数</a:t>
            </a:r>
          </a:p>
        </p:txBody>
      </p:sp>
      <p:sp>
        <p:nvSpPr>
          <p:cNvPr id="173059" name="Rectangle 3"/>
          <p:cNvSpPr>
            <a:spLocks noGrp="1"/>
          </p:cNvSpPr>
          <p:nvPr>
            <p:ph type="body" sz="half" idx="1"/>
          </p:nvPr>
        </p:nvSpPr>
        <p:spPr>
          <a:xfrm>
            <a:off x="2773363" y="1412875"/>
            <a:ext cx="4038600" cy="4495800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常用聚集函数：</a:t>
            </a:r>
          </a:p>
          <a:p>
            <a:pPr algn="just" eaLnBrk="1" hangingPunct="1">
              <a:buClrTx/>
              <a:buSzPct val="100000"/>
              <a:buFont typeface="Wingdings" panose="05000000000000000000" pitchFamily="2" charset="2"/>
              <a:buNone/>
            </a:pPr>
            <a:endParaRPr lang="en-US" altLang="zh-CN" sz="2400" b="1" dirty="0"/>
          </a:p>
        </p:txBody>
      </p:sp>
      <p:sp>
        <p:nvSpPr>
          <p:cNvPr id="173060" name="Rectangle 43"/>
          <p:cNvSpPr/>
          <p:nvPr/>
        </p:nvSpPr>
        <p:spPr>
          <a:xfrm>
            <a:off x="5159375" y="5703562"/>
            <a:ext cx="2249632" cy="402291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000" dirty="0">
                <a:latin typeface="Arial" panose="02080604020202020204" pitchFamily="34" charset="0"/>
                <a:ea typeface="SimSun" pitchFamily="2" charset="-122"/>
              </a:rPr>
              <a:t>QBE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中的聚集函数 </a:t>
            </a:r>
          </a:p>
        </p:txBody>
      </p:sp>
      <p:graphicFrame>
        <p:nvGraphicFramePr>
          <p:cNvPr id="421977" name="Group 89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9694517"/>
              </p:ext>
            </p:extLst>
          </p:nvPr>
        </p:nvGraphicFramePr>
        <p:xfrm>
          <a:off x="4224338" y="2076450"/>
          <a:ext cx="4032250" cy="3614420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函数名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功能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48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CNT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对元组计数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SUM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求总和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991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AVG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求平均值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45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MAX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求最大值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</a:endParaRP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MIN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</a:rPr>
                        <a:t>求最小值</a:t>
                      </a:r>
                    </a:p>
                  </a:txBody>
                  <a:tcPr marL="90000" marR="90000" marT="46792" marB="467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聚集函数（续）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557338"/>
            <a:ext cx="8002588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b="1" kern="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2.44]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查询信息安全专业学生的总人数</a:t>
            </a:r>
          </a:p>
        </p:txBody>
      </p:sp>
      <p:graphicFrame>
        <p:nvGraphicFramePr>
          <p:cNvPr id="422983" name="Group 71"/>
          <p:cNvGraphicFramePr>
            <a:graphicFrameLocks noGrp="1"/>
          </p:cNvGraphicFramePr>
          <p:nvPr>
            <p:ph sz="half" idx="1"/>
          </p:nvPr>
        </p:nvGraphicFramePr>
        <p:xfrm>
          <a:off x="2279650" y="3068638"/>
          <a:ext cx="8208645" cy="1887537"/>
        </p:xfrm>
        <a:graphic>
          <a:graphicData uri="http://schemas.openxmlformats.org/drawingml/2006/table">
            <a:tbl>
              <a:tblPr/>
              <a:tblGrid>
                <a:gridCol w="1393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61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925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66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936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Student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Sno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Sname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Ssex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Sbirthdate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Smajor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50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P.</a:t>
                      </a:r>
                      <a:r>
                        <a:rPr kumimoji="0" 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CNT</a:t>
                      </a:r>
                      <a:endParaRPr kumimoji="0" lang="zh-CN" altLang="en-US" sz="2000" b="1" i="0" u="sng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.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信息安全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）对查询结果排序</a:t>
            </a:r>
          </a:p>
        </p:txBody>
      </p:sp>
      <p:sp>
        <p:nvSpPr>
          <p:cNvPr id="175107" name="Rectangle 3"/>
          <p:cNvSpPr>
            <a:spLocks noGrp="1"/>
          </p:cNvSpPr>
          <p:nvPr>
            <p:ph idx="1"/>
          </p:nvPr>
        </p:nvSpPr>
        <p:spPr>
          <a:xfrm>
            <a:off x="1981200" y="1196975"/>
            <a:ext cx="9083352" cy="485457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dirty="0"/>
              <a:t>升序排序：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 对</a:t>
            </a:r>
            <a:r>
              <a:rPr lang="zh-CN" altLang="en-US" dirty="0"/>
              <a:t>查询结果按某个属性值的升序排序，只需在相应列中填入“</a:t>
            </a:r>
            <a:r>
              <a:rPr lang="en-US" altLang="zh-CN" dirty="0">
                <a:solidFill>
                  <a:srgbClr val="FF0000"/>
                </a:solidFill>
              </a:rPr>
              <a:t>AO.</a:t>
            </a:r>
            <a:r>
              <a:rPr lang="en-US" altLang="zh-CN" dirty="0"/>
              <a:t>”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/>
              <a:t>降序排序：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 按</a:t>
            </a:r>
            <a:r>
              <a:rPr lang="zh-CN" altLang="en-US" dirty="0"/>
              <a:t>降序排序则填“</a:t>
            </a:r>
            <a:r>
              <a:rPr lang="en-US" altLang="zh-CN" dirty="0">
                <a:solidFill>
                  <a:srgbClr val="FF0000"/>
                </a:solidFill>
              </a:rPr>
              <a:t>DO.</a:t>
            </a:r>
            <a:r>
              <a:rPr lang="en-US" altLang="zh-CN" dirty="0"/>
              <a:t>”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/>
              <a:t>多列排序：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 如果</a:t>
            </a:r>
            <a:r>
              <a:rPr lang="zh-CN" altLang="en-US" dirty="0"/>
              <a:t>按多列排序，用“</a:t>
            </a:r>
            <a:r>
              <a:rPr lang="en-US" altLang="zh-CN" dirty="0"/>
              <a:t>AO(i).”</a:t>
            </a:r>
            <a:r>
              <a:rPr lang="zh-CN" altLang="en-US" dirty="0"/>
              <a:t>或“</a:t>
            </a:r>
            <a:r>
              <a:rPr lang="en-US" altLang="zh-CN" dirty="0"/>
              <a:t>DO(i).”</a:t>
            </a:r>
            <a:r>
              <a:rPr lang="zh-CN" altLang="en-US" dirty="0"/>
              <a:t>表示，其中</a:t>
            </a:r>
            <a:r>
              <a:rPr lang="en-US" altLang="zh-CN" dirty="0"/>
              <a:t>i</a:t>
            </a:r>
            <a:r>
              <a:rPr lang="zh-CN" altLang="en-US" dirty="0"/>
              <a:t>为排序的优先级，</a:t>
            </a:r>
            <a:r>
              <a:rPr lang="en-US" altLang="zh-CN" dirty="0"/>
              <a:t>i</a:t>
            </a:r>
            <a:r>
              <a:rPr lang="zh-CN" altLang="en-US" dirty="0"/>
              <a:t>值越小，优先级越高 </a:t>
            </a:r>
            <a:endParaRPr lang="zh-CN" altLang="en-US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关系（续）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xfrm>
            <a:off x="616818" y="1113355"/>
            <a:ext cx="11095805" cy="4351338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关系</a:t>
            </a: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×…×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</a:t>
            </a:r>
            <a:r>
              <a:rPr lang="zh-CN" altLang="en-US" dirty="0"/>
              <a:t>的</a:t>
            </a:r>
            <a:r>
              <a:rPr lang="zh-CN" altLang="en-US" u="sng" dirty="0"/>
              <a:t>子集</a:t>
            </a:r>
            <a:r>
              <a:rPr lang="zh-CN" altLang="en-US" dirty="0"/>
              <a:t>叫作在域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</a:t>
            </a:r>
            <a:r>
              <a:rPr lang="zh-CN" altLang="en-US" dirty="0"/>
              <a:t>上的关系，表示为</a:t>
            </a:r>
          </a:p>
          <a:p>
            <a:pPr lvl="1" algn="just" eaLnBrk="1" hangingPunct="1">
              <a:buNone/>
            </a:pPr>
            <a:endParaRPr lang="zh-CN" altLang="en-US" dirty="0"/>
          </a:p>
          <a:p>
            <a:pPr lvl="1" algn="just" eaLnBrk="1" hangingPunct="1">
              <a:buNone/>
            </a:pPr>
            <a:r>
              <a:rPr lang="zh-CN" altLang="en-US" dirty="0"/>
              <a:t>         </a:t>
            </a:r>
            <a:r>
              <a:rPr lang="en-US" altLang="zh-CN" i="1" dirty="0"/>
              <a:t>R</a:t>
            </a:r>
            <a:r>
              <a:rPr lang="zh-CN" altLang="en-US" dirty="0"/>
              <a:t>（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</a:t>
            </a:r>
            <a:r>
              <a:rPr lang="zh-CN" altLang="en-US" dirty="0"/>
              <a:t>）</a:t>
            </a:r>
          </a:p>
          <a:p>
            <a:pPr lvl="1" algn="just" eaLnBrk="1" hangingPunct="1">
              <a:buNone/>
            </a:pPr>
            <a:r>
              <a:rPr lang="zh-CN" altLang="en-US" dirty="0"/>
              <a:t>         </a:t>
            </a:r>
          </a:p>
          <a:p>
            <a:pPr lvl="2" algn="just" eaLnBrk="1" hangingPunct="1"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i="1" dirty="0"/>
              <a:t>R</a:t>
            </a:r>
            <a:r>
              <a:rPr lang="zh-CN" altLang="en-US" sz="2400" i="1" dirty="0"/>
              <a:t>：</a:t>
            </a:r>
            <a:r>
              <a:rPr lang="zh-CN" altLang="en-US" sz="2400" dirty="0"/>
              <a:t>关系名</a:t>
            </a:r>
          </a:p>
          <a:p>
            <a:pPr lvl="2" algn="just" eaLnBrk="1" hangingPunct="1"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i="1" dirty="0"/>
              <a:t>n</a:t>
            </a:r>
            <a:r>
              <a:rPr lang="zh-CN" altLang="en-US" sz="2400" i="1" dirty="0"/>
              <a:t>：</a:t>
            </a:r>
            <a:r>
              <a:rPr lang="zh-CN" altLang="en-US" sz="2400" dirty="0"/>
              <a:t>关系的目或度（</a:t>
            </a:r>
            <a:r>
              <a:rPr lang="en-US" altLang="zh-CN" sz="2400" dirty="0"/>
              <a:t>degree</a:t>
            </a:r>
            <a:r>
              <a:rPr lang="zh-CN" altLang="en-US" sz="2400" dirty="0"/>
              <a:t>）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</a:rPr>
              <a:t>对查询结果排序（续）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341438"/>
            <a:ext cx="8435975" cy="49831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2.45]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查询全体男生的姓名，要求查询结果按专业名升序排序，对同一专业的学生按出生日期降序排序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22315" name="Group 75"/>
          <p:cNvGraphicFramePr>
            <a:graphicFrameLocks noGrp="1"/>
          </p:cNvGraphicFramePr>
          <p:nvPr>
            <p:ph sz="half" idx="1"/>
          </p:nvPr>
        </p:nvGraphicFramePr>
        <p:xfrm>
          <a:off x="1992313" y="3284538"/>
          <a:ext cx="8207375" cy="1584325"/>
        </p:xfrm>
        <a:graphic>
          <a:graphicData uri="http://schemas.openxmlformats.org/drawingml/2006/table">
            <a:tbl>
              <a:tblPr/>
              <a:tblGrid>
                <a:gridCol w="12236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830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85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Student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Sno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Sname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Ssex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Sbirthdate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Smajor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98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P.</a:t>
                      </a:r>
                      <a:r>
                        <a:rPr kumimoji="0" lang="zh-CN" alt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李勇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DO(2).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AO(1).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en-US" altLang="zh-CN" sz="4000" b="1" dirty="0">
                <a:solidFill>
                  <a:schemeClr val="bg1"/>
                </a:solidFill>
              </a:rPr>
              <a:t>2.  </a:t>
            </a:r>
            <a:r>
              <a:rPr lang="zh-CN" altLang="en-US" sz="4000" b="1" dirty="0">
                <a:solidFill>
                  <a:schemeClr val="bg1"/>
                </a:solidFill>
              </a:rPr>
              <a:t>更新操作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1464" y="1196975"/>
            <a:ext cx="9865096" cy="2752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en-US" altLang="zh-CN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）修改操作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lang="en-US" altLang="zh-CN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kumimoji="0" lang="zh-CN" alt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2.46]</a:t>
            </a:r>
            <a:r>
              <a:rPr kumimoji="0" lang="zh-CN" alt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学号为</a:t>
            </a:r>
            <a:r>
              <a:rPr kumimoji="0" lang="en-US" altLang="zh-CN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20180001</a:t>
            </a:r>
            <a:r>
              <a:rPr kumimoji="0" lang="zh-CN" altLang="en-US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学生的出生日期改为</a:t>
            </a:r>
            <a:r>
              <a:rPr kumimoji="0" lang="en-US" altLang="zh-CN" sz="26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'2001-3-8'</a:t>
            </a:r>
            <a:endParaRPr kumimoji="0" lang="zh-CN" altLang="en-US" sz="26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方法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①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：将操作符“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U.”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放在值上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27090" name="Group 82"/>
          <p:cNvGraphicFramePr>
            <a:graphicFrameLocks noGrp="1"/>
          </p:cNvGraphicFramePr>
          <p:nvPr>
            <p:ph sz="half" idx="1"/>
          </p:nvPr>
        </p:nvGraphicFramePr>
        <p:xfrm>
          <a:off x="2063552" y="3430154"/>
          <a:ext cx="7859395" cy="1382712"/>
        </p:xfrm>
        <a:graphic>
          <a:graphicData uri="http://schemas.openxmlformats.org/drawingml/2006/table">
            <a:tbl>
              <a:tblPr/>
              <a:tblGrid>
                <a:gridCol w="12236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14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37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051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Student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Sno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Sname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Ssex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Sbirthdate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Smajor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20180001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U.2001-3-8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/>
          </p:cNvSpPr>
          <p:nvPr>
            <p:ph type="title"/>
          </p:nvPr>
        </p:nvSpPr>
        <p:spPr>
          <a:xfrm>
            <a:off x="2438400" y="128588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  <a:effectLst/>
              </a:rPr>
              <a:t>修改操作（续）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315" y="1196753"/>
            <a:ext cx="8362950" cy="2003648"/>
          </a:xfrm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方法</a:t>
            </a:r>
            <a:r>
              <a:rPr kumimoji="0" lang="en-US" altLang="zh-CN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②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： 将操作符“</a:t>
            </a:r>
            <a:r>
              <a:rPr kumimoji="0" lang="en-US" altLang="zh-CN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U.”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放在关系上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lang="en-US" altLang="zh-CN" b="1" kern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码</a:t>
            </a:r>
            <a:r>
              <a:rPr kumimoji="0" lang="en-US" altLang="zh-CN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2018001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标明要修改的元组。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kumimoji="0" lang="en-US" altLang="zh-CN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U.”</a:t>
            </a: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标明所在的行是修改后的新值。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由于主码不能修改，系统不会混淆要修改的属性值。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zh-CN" altLang="en-US" sz="1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78180" name="Rectangle 43"/>
          <p:cNvSpPr/>
          <p:nvPr/>
        </p:nvSpPr>
        <p:spPr>
          <a:xfrm>
            <a:off x="3124200" y="3200400"/>
            <a:ext cx="1066800" cy="609600"/>
          </a:xfrm>
          <a:prstGeom prst="rect">
            <a:avLst/>
          </a:prstGeom>
          <a:noFill/>
          <a:ln w="28575">
            <a:noFill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endParaRPr lang="zh-CN" altLang="en-US" sz="1800" b="0" dirty="0"/>
          </a:p>
        </p:txBody>
      </p:sp>
      <p:graphicFrame>
        <p:nvGraphicFramePr>
          <p:cNvPr id="428115" name="Group 83"/>
          <p:cNvGraphicFramePr>
            <a:graphicFrameLocks noGrp="1"/>
          </p:cNvGraphicFramePr>
          <p:nvPr>
            <p:ph sz="half" idx="1"/>
          </p:nvPr>
        </p:nvGraphicFramePr>
        <p:xfrm>
          <a:off x="2065020" y="1988840"/>
          <a:ext cx="7929245" cy="1296987"/>
        </p:xfrm>
        <a:graphic>
          <a:graphicData uri="http://schemas.openxmlformats.org/drawingml/2006/table">
            <a:tbl>
              <a:tblPr/>
              <a:tblGrid>
                <a:gridCol w="11957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35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722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093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0558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Student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Sno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Sname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Ssex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Sbirthdate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Smajor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540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U.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20180001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2001-3-8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</a:rPr>
              <a:t>修改操作（续）</a:t>
            </a:r>
          </a:p>
        </p:txBody>
      </p:sp>
      <p:sp>
        <p:nvSpPr>
          <p:cNvPr id="179203" name="Rectangle 3"/>
          <p:cNvSpPr>
            <a:spLocks noGrp="1"/>
          </p:cNvSpPr>
          <p:nvPr>
            <p:ph type="body" sz="half" idx="1"/>
          </p:nvPr>
        </p:nvSpPr>
        <p:spPr>
          <a:xfrm>
            <a:off x="1199456" y="1268413"/>
            <a:ext cx="9577064" cy="4495800"/>
          </a:xfrm>
        </p:spPr>
        <p:txBody>
          <a:bodyPr vert="horz" wrap="square" lIns="91440" tIns="45720" rIns="91440" bIns="45720" anchor="t" anchorCtr="0"/>
          <a:lstStyle/>
          <a:p>
            <a:pPr marL="228600" lvl="1" algn="just">
              <a:lnSpc>
                <a:spcPct val="150000"/>
              </a:lnSpc>
              <a:spcBef>
                <a:spcPct val="0"/>
              </a:spcBef>
              <a:buSzPct val="100000"/>
              <a:buNone/>
            </a:pPr>
            <a:r>
              <a:rPr lang="en-US" altLang="zh-CN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2.47]</a:t>
            </a:r>
            <a:r>
              <a:rPr lang="zh-CN" altLang="en-US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把学号为</a:t>
            </a:r>
            <a:r>
              <a:rPr lang="en-US" altLang="zh-CN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20180004</a:t>
            </a:r>
            <a:r>
              <a:rPr lang="zh-CN" altLang="en-US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的学生在</a:t>
            </a:r>
            <a:r>
              <a:rPr lang="en-US" altLang="zh-CN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2019</a:t>
            </a:r>
            <a:r>
              <a:rPr lang="zh-CN" altLang="en-US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年第</a:t>
            </a:r>
            <a:r>
              <a:rPr lang="en-US" altLang="zh-CN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学期选修</a:t>
            </a:r>
            <a:r>
              <a:rPr lang="en-US" altLang="zh-CN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81001</a:t>
            </a:r>
            <a:r>
              <a:rPr lang="zh-CN" altLang="en-US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号课程的成绩增加</a:t>
            </a:r>
            <a:r>
              <a:rPr lang="en-US" altLang="zh-CN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分</a:t>
            </a:r>
          </a:p>
          <a:p>
            <a:pPr lvl="1" algn="just" eaLnBrk="1" hangingPunct="1">
              <a:lnSpc>
                <a:spcPct val="17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dirty="0"/>
          </a:p>
          <a:p>
            <a:pPr lvl="1" eaLnBrk="1" hangingPunct="1">
              <a:lnSpc>
                <a:spcPct val="17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lvl="1" eaLnBrk="1" hangingPunct="1">
              <a:lnSpc>
                <a:spcPct val="170000"/>
              </a:lnSpc>
              <a:buSzPct val="100000"/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marL="228600" lvl="1" algn="just">
              <a:lnSpc>
                <a:spcPct val="150000"/>
              </a:lnSpc>
              <a:spcBef>
                <a:spcPct val="0"/>
              </a:spcBef>
              <a:buSzPct val="100000"/>
              <a:buNone/>
            </a:pPr>
            <a:r>
              <a:rPr lang="zh-CN" altLang="en-US" sz="2200" dirty="0"/>
              <a:t>    </a:t>
            </a:r>
            <a:endParaRPr lang="en-US" altLang="zh-CN" sz="2200" dirty="0"/>
          </a:p>
          <a:p>
            <a:pPr marL="228600" lvl="1" algn="just">
              <a:lnSpc>
                <a:spcPct val="150000"/>
              </a:lnSpc>
              <a:spcBef>
                <a:spcPct val="0"/>
              </a:spcBef>
              <a:buSzPct val="100000"/>
              <a:buNone/>
            </a:pPr>
            <a:r>
              <a:rPr lang="zh-CN" altLang="en-US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操作涉及表达式，必须将操作符“</a:t>
            </a:r>
            <a:r>
              <a:rPr lang="en-US" altLang="zh-CN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U.”</a:t>
            </a:r>
            <a:r>
              <a:rPr lang="zh-CN" altLang="en-US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放在关系上</a:t>
            </a:r>
          </a:p>
          <a:p>
            <a:pPr lvl="1" algn="just" eaLnBrk="1" hangingPunct="1">
              <a:lnSpc>
                <a:spcPct val="170000"/>
              </a:lnSpc>
              <a:buSzPct val="100000"/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graphicFrame>
        <p:nvGraphicFramePr>
          <p:cNvPr id="459845" name="Group 69"/>
          <p:cNvGraphicFramePr>
            <a:graphicFrameLocks noGrp="1"/>
          </p:cNvGraphicFramePr>
          <p:nvPr>
            <p:ph sz="half" idx="1"/>
          </p:nvPr>
        </p:nvGraphicFramePr>
        <p:xfrm>
          <a:off x="2312988" y="2852738"/>
          <a:ext cx="8175625" cy="1800226"/>
        </p:xfrm>
        <a:graphic>
          <a:graphicData uri="http://schemas.openxmlformats.org/drawingml/2006/table">
            <a:tbl>
              <a:tblPr/>
              <a:tblGrid>
                <a:gridCol w="9029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43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93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SC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Sno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Cno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Grade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Semester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Teachingclass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3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20180004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81001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56</a:t>
                      </a:r>
                      <a:endParaRPr kumimoji="0" lang="zh-CN" altLang="en-US" sz="2000" b="1" i="0" u="sng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20192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35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U.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20180004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56</a:t>
                      </a: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+6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2" marR="6858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</a:rPr>
              <a:t>修改操作（续）</a:t>
            </a:r>
          </a:p>
        </p:txBody>
      </p:sp>
      <p:sp>
        <p:nvSpPr>
          <p:cNvPr id="180227" name="Rectangle 3"/>
          <p:cNvSpPr>
            <a:spLocks noGrp="1"/>
          </p:cNvSpPr>
          <p:nvPr>
            <p:ph type="body" sz="half" idx="1"/>
          </p:nvPr>
        </p:nvSpPr>
        <p:spPr>
          <a:xfrm>
            <a:off x="1271464" y="1341438"/>
            <a:ext cx="9937104" cy="1223962"/>
          </a:xfrm>
        </p:spPr>
        <p:txBody>
          <a:bodyPr vert="horz" wrap="square" lIns="91440" tIns="45720" rIns="91440" bIns="45720" anchor="t" anchorCtr="0"/>
          <a:lstStyle/>
          <a:p>
            <a:pPr algn="just">
              <a:lnSpc>
                <a:spcPct val="150000"/>
              </a:lnSpc>
              <a:spcBef>
                <a:spcPct val="0"/>
              </a:spcBef>
              <a:buSzPct val="100000"/>
              <a:buNone/>
            </a:pPr>
            <a:r>
              <a:rPr lang="en-US" altLang="zh-CN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2.48]</a:t>
            </a:r>
            <a:r>
              <a:rPr lang="zh-CN" altLang="en-US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en-US" altLang="zh-CN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2019</a:t>
            </a:r>
            <a:r>
              <a:rPr lang="zh-CN" altLang="en-US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年第</a:t>
            </a:r>
            <a:r>
              <a:rPr lang="en-US" altLang="zh-CN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学期选修</a:t>
            </a:r>
            <a:r>
              <a:rPr lang="en-US" altLang="zh-CN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81001</a:t>
            </a:r>
            <a:r>
              <a:rPr lang="zh-CN" altLang="en-US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号课程的学生成绩都增加</a:t>
            </a:r>
            <a:r>
              <a:rPr lang="en-US" altLang="zh-CN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分</a:t>
            </a:r>
          </a:p>
        </p:txBody>
      </p:sp>
      <p:graphicFrame>
        <p:nvGraphicFramePr>
          <p:cNvPr id="430162" name="Group 82"/>
          <p:cNvGraphicFramePr>
            <a:graphicFrameLocks noGrp="1"/>
          </p:cNvGraphicFramePr>
          <p:nvPr>
            <p:ph sz="half" idx="1"/>
          </p:nvPr>
        </p:nvGraphicFramePr>
        <p:xfrm>
          <a:off x="2130223" y="2924944"/>
          <a:ext cx="8353425" cy="1985962"/>
        </p:xfrm>
        <a:graphic>
          <a:graphicData uri="http://schemas.openxmlformats.org/drawingml/2006/table">
            <a:tbl>
              <a:tblPr/>
              <a:tblGrid>
                <a:gridCol w="8343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443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05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SC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Sno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Cno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Grade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Semester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Teachingclass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6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20180001</a:t>
                      </a:r>
                      <a:endParaRPr kumimoji="0" lang="zh-CN" altLang="en-US" sz="2000" b="1" i="0" u="sng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81001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70</a:t>
                      </a:r>
                      <a:endParaRPr kumimoji="0" lang="zh-CN" altLang="en-US" sz="2000" b="1" i="0" u="sng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20192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3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U.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20180001</a:t>
                      </a:r>
                      <a:endParaRPr kumimoji="0" lang="zh-CN" altLang="en-US" sz="2000" b="1" i="0" u="sng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sng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70</a:t>
                      </a: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+5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20192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</a:rPr>
              <a:t>2</a:t>
            </a:r>
            <a:r>
              <a:rPr lang="zh-CN" altLang="en-US" sz="4000" b="1" dirty="0">
                <a:solidFill>
                  <a:schemeClr val="bg1"/>
                </a:solidFill>
              </a:rPr>
              <a:t>）插入操作</a:t>
            </a:r>
          </a:p>
        </p:txBody>
      </p:sp>
      <p:sp>
        <p:nvSpPr>
          <p:cNvPr id="181251" name="Rectangle 3"/>
          <p:cNvSpPr>
            <a:spLocks noGrp="1"/>
          </p:cNvSpPr>
          <p:nvPr>
            <p:ph type="body" sz="half" idx="1"/>
          </p:nvPr>
        </p:nvSpPr>
        <p:spPr>
          <a:xfrm>
            <a:off x="1919288" y="1196975"/>
            <a:ext cx="8362950" cy="1382713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sz="2600" b="1" kern="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2400" b="1" kern="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2400" b="1" kern="0" dirty="0">
                <a:latin typeface="Arial" panose="020B0604020202020204" pitchFamily="34" charset="0"/>
                <a:ea typeface="宋体" panose="02010600030101010101" pitchFamily="2" charset="-122"/>
              </a:rPr>
              <a:t>2.49]</a:t>
            </a:r>
            <a:r>
              <a:rPr lang="zh-CN" altLang="en-US" sz="2400" b="1" kern="0" dirty="0">
                <a:latin typeface="Arial" panose="020B0604020202020204" pitchFamily="34" charset="0"/>
                <a:ea typeface="宋体" panose="02010600030101010101" pitchFamily="2" charset="-122"/>
              </a:rPr>
              <a:t>把计算机科学与技术专业的学生高大卫，男，学号</a:t>
            </a:r>
            <a:r>
              <a:rPr lang="en-US" altLang="zh-CN" sz="2400" b="1" kern="0" dirty="0">
                <a:latin typeface="Arial" panose="020B0604020202020204" pitchFamily="34" charset="0"/>
                <a:ea typeface="宋体" panose="02010600030101010101" pitchFamily="2" charset="-122"/>
              </a:rPr>
              <a:t>20190006</a:t>
            </a:r>
            <a:r>
              <a:rPr lang="zh-CN" altLang="en-US" sz="2400" b="1" kern="0" dirty="0">
                <a:latin typeface="Arial" panose="020B0604020202020204" pitchFamily="34" charset="0"/>
                <a:ea typeface="宋体" panose="02010600030101010101" pitchFamily="2" charset="-122"/>
              </a:rPr>
              <a:t>，出生日期</a:t>
            </a:r>
            <a:r>
              <a:rPr lang="en-US" altLang="zh-CN" sz="2400" b="1" kern="0" dirty="0">
                <a:latin typeface="Arial" panose="020B0604020202020204" pitchFamily="34" charset="0"/>
                <a:ea typeface="宋体" panose="02010600030101010101" pitchFamily="2" charset="-122"/>
              </a:rPr>
              <a:t>'2001-6-28'</a:t>
            </a:r>
            <a:r>
              <a:rPr lang="zh-CN" altLang="en-US" sz="2400" b="1" kern="0" dirty="0">
                <a:latin typeface="Arial" panose="020B0604020202020204" pitchFamily="34" charset="0"/>
                <a:ea typeface="宋体" panose="02010600030101010101" pitchFamily="2" charset="-122"/>
              </a:rPr>
              <a:t>存入数据库中</a:t>
            </a:r>
            <a:endParaRPr lang="en-US" altLang="zh-CN" sz="2400" b="1" kern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58822" name="Group 70"/>
          <p:cNvGraphicFramePr>
            <a:graphicFrameLocks noGrp="1"/>
          </p:cNvGraphicFramePr>
          <p:nvPr>
            <p:ph sz="half" idx="1"/>
          </p:nvPr>
        </p:nvGraphicFramePr>
        <p:xfrm>
          <a:off x="2281238" y="2997200"/>
          <a:ext cx="8135620" cy="2032000"/>
        </p:xfrm>
        <a:graphic>
          <a:graphicData uri="http://schemas.openxmlformats.org/drawingml/2006/table">
            <a:tbl>
              <a:tblPr/>
              <a:tblGrid>
                <a:gridCol w="1102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100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08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Student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Sno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Sname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Ssex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Sbirthdate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Smajor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239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I.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20190006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高大卫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男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2001-6-28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计算机科学与技术</a:t>
                      </a:r>
                    </a:p>
                  </a:txBody>
                  <a:tcPr marL="68581" marR="68581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/>
          </p:cNvSpPr>
          <p:nvPr>
            <p:ph type="title"/>
          </p:nvPr>
        </p:nvSpPr>
        <p:spPr>
          <a:xfrm>
            <a:off x="2351405" y="188595"/>
            <a:ext cx="7391400" cy="563563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</a:rPr>
              <a:t>（</a:t>
            </a:r>
            <a:r>
              <a:rPr lang="en-US" altLang="zh-CN" sz="4000" b="1" dirty="0">
                <a:solidFill>
                  <a:schemeClr val="bg1"/>
                </a:solidFill>
              </a:rPr>
              <a:t>3</a:t>
            </a:r>
            <a:r>
              <a:rPr lang="zh-CN" altLang="en-US" sz="4000" b="1" dirty="0">
                <a:solidFill>
                  <a:schemeClr val="bg1"/>
                </a:solidFill>
              </a:rPr>
              <a:t>）</a:t>
            </a:r>
            <a:r>
              <a:rPr lang="en-US" altLang="zh-CN" sz="4000" b="1" dirty="0">
                <a:solidFill>
                  <a:schemeClr val="bg1"/>
                </a:solidFill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</a:rPr>
              <a:t>删除操作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315" y="1196975"/>
            <a:ext cx="9073197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[2.50]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删除学号为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20180006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的学生</a:t>
            </a:r>
            <a:endParaRPr kumimoji="0" lang="en-US" altLang="zh-CN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endParaRPr kumimoji="0" lang="en-US" altLang="zh-CN" sz="22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SC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关系与</a:t>
            </a:r>
            <a:r>
              <a:rPr kumimoji="0" lang="en-US" altLang="zh-CN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Student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关系之间具有参照关系，删除</a:t>
            </a:r>
            <a:r>
              <a:rPr kumimoji="0" lang="en-US" altLang="zh-CN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20180006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学生后，还应删除</a:t>
            </a:r>
            <a:r>
              <a:rPr kumimoji="0" lang="en-US" altLang="zh-CN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20180006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学生选修的全部课程</a:t>
            </a:r>
            <a:endParaRPr kumimoji="0" lang="en-US" altLang="zh-CN" sz="20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32284" name="Group 156"/>
          <p:cNvGraphicFramePr>
            <a:graphicFrameLocks noGrp="1"/>
          </p:cNvGraphicFramePr>
          <p:nvPr>
            <p:ph sz="quarter" idx="1"/>
          </p:nvPr>
        </p:nvGraphicFramePr>
        <p:xfrm>
          <a:off x="1991360" y="1840865"/>
          <a:ext cx="7703820" cy="1363345"/>
        </p:xfrm>
        <a:graphic>
          <a:graphicData uri="http://schemas.openxmlformats.org/drawingml/2006/table">
            <a:tbl>
              <a:tblPr/>
              <a:tblGrid>
                <a:gridCol w="11950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5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68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14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119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76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Student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Sno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Sname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Ssex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Sbirthdate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Smajor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7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D.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20180006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74" marR="6857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063750" y="4437063"/>
          <a:ext cx="8291195" cy="13636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54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49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7104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763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SC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Sno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Cno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Grade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Semester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Teachingclass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05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D.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20180006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80604020202020204" pitchFamily="34" charset="0"/>
                          <a:ea typeface="SimSun" pitchFamily="2" charset="-122"/>
                          <a:cs typeface="+mn-cs"/>
                        </a:rPr>
                        <a:t> </a:t>
                      </a:r>
                      <a:endParaRPr kumimoji="0" lang="zh-CN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80604020202020204" pitchFamily="34" charset="0"/>
                        <a:ea typeface="SimSun" pitchFamily="2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章 关系数据库</a:t>
            </a:r>
          </a:p>
        </p:txBody>
      </p:sp>
      <p:sp>
        <p:nvSpPr>
          <p:cNvPr id="183299" name="Rectangle 3"/>
          <p:cNvSpPr>
            <a:spLocks noGrp="1"/>
          </p:cNvSpPr>
          <p:nvPr>
            <p:ph idx="1"/>
          </p:nvPr>
        </p:nvSpPr>
        <p:spPr>
          <a:xfrm>
            <a:off x="983431" y="1113355"/>
            <a:ext cx="10148987" cy="4351338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关系模型概述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关系数据结构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关系代数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sz="2800" dirty="0">
                <a:solidFill>
                  <a:srgbClr val="0066FF"/>
                </a:solidFill>
              </a:rPr>
              <a:t>本章小结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本章小结</a:t>
            </a:r>
          </a:p>
        </p:txBody>
      </p:sp>
      <p:sp>
        <p:nvSpPr>
          <p:cNvPr id="184323" name="Rectangle 3"/>
          <p:cNvSpPr>
            <a:spLocks noGrp="1"/>
          </p:cNvSpPr>
          <p:nvPr>
            <p:ph idx="1"/>
          </p:nvPr>
        </p:nvSpPr>
        <p:spPr>
          <a:xfrm>
            <a:off x="911423" y="1113355"/>
            <a:ext cx="10220995" cy="435133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关系数据库系统是目前使用最广泛的数据库系统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关系模型与层次、网状模型最重要的区别：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 关系</a:t>
            </a:r>
            <a:r>
              <a:rPr lang="zh-CN" altLang="en-US" dirty="0"/>
              <a:t>模型只有“表”这一种数据结构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 层次</a:t>
            </a:r>
            <a:r>
              <a:rPr lang="zh-CN" altLang="en-US" dirty="0"/>
              <a:t>、网状模型还有其他数据结构，以及对这些数据结构的操作 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本章小结（续）</a:t>
            </a:r>
          </a:p>
        </p:txBody>
      </p:sp>
      <p:sp>
        <p:nvSpPr>
          <p:cNvPr id="185347" name="Rectangle 3"/>
          <p:cNvSpPr>
            <a:spLocks noGrp="1"/>
          </p:cNvSpPr>
          <p:nvPr>
            <p:ph idx="1"/>
          </p:nvPr>
        </p:nvSpPr>
        <p:spPr>
          <a:xfrm>
            <a:off x="1981200" y="1098550"/>
            <a:ext cx="7772400" cy="4922838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关系数据结构</a:t>
            </a:r>
          </a:p>
          <a:p>
            <a:pPr lvl="1" eaLnBrk="1" hangingPunct="1"/>
            <a:r>
              <a:rPr lang="zh-CN" altLang="en-US" dirty="0"/>
              <a:t> </a:t>
            </a:r>
            <a:r>
              <a:rPr lang="zh-CN" altLang="en-US" dirty="0">
                <a:latin typeface="SimSun" pitchFamily="2" charset="-122"/>
              </a:rPr>
              <a:t>关系</a:t>
            </a: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域</a:t>
            </a: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笛卡儿积</a:t>
            </a:r>
          </a:p>
          <a:p>
            <a:pPr lvl="2" eaLnBrk="1" hangingPunct="1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关系</a:t>
            </a:r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/>
              <a:t>关系，属性，元组</a:t>
            </a:r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/>
              <a:t>候选码，主码，主属性</a:t>
            </a:r>
          </a:p>
          <a:p>
            <a:pPr lvl="3" eaLnBrk="1" hangingPunct="1">
              <a:buSzPct val="85000"/>
              <a:buFont typeface="Wingdings" panose="05000000000000000000" pitchFamily="2" charset="2"/>
              <a:buChar char="Ø"/>
            </a:pPr>
            <a:r>
              <a:rPr lang="zh-CN" altLang="en-US" sz="2200" dirty="0"/>
              <a:t>基本关系的性质</a:t>
            </a:r>
          </a:p>
          <a:p>
            <a:pPr lvl="1" eaLnBrk="1" hangingPunct="1"/>
            <a:r>
              <a:rPr lang="zh-CN" altLang="en-US" dirty="0"/>
              <a:t> 关系模式</a:t>
            </a:r>
            <a:endParaRPr lang="zh-CN" altLang="en-US" dirty="0">
              <a:ea typeface="黑体" panose="02010609060101010101" pitchFamily="49" charset="-122"/>
            </a:endParaRPr>
          </a:p>
          <a:p>
            <a:pPr lvl="1" eaLnBrk="1" hangingPunct="1"/>
            <a:r>
              <a:rPr lang="zh-CN" altLang="en-US" dirty="0"/>
              <a:t> 关系数据库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关系模型的存储结构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1981200" y="-39687"/>
            <a:ext cx="8229600" cy="10207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关系（续）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1559496" y="1098550"/>
            <a:ext cx="9577064" cy="4789488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2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元组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关系中的每个元素是关系中的元组，通常用</a:t>
            </a:r>
            <a:r>
              <a:rPr lang="en-US" altLang="zh-CN" i="1" dirty="0"/>
              <a:t>t</a:t>
            </a:r>
            <a:r>
              <a:rPr lang="zh-CN" altLang="en-US" dirty="0"/>
              <a:t>表示</a:t>
            </a:r>
          </a:p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3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单元关系与二元关系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当</a:t>
            </a:r>
            <a:r>
              <a:rPr lang="en-US" altLang="zh-CN" i="1" dirty="0"/>
              <a:t>n</a:t>
            </a:r>
            <a:r>
              <a:rPr lang="en-US" altLang="zh-CN" dirty="0"/>
              <a:t>=1</a:t>
            </a:r>
            <a:r>
              <a:rPr lang="zh-CN" altLang="en-US" dirty="0"/>
              <a:t>时，称该关系为</a:t>
            </a:r>
            <a:r>
              <a:rPr lang="zh-CN" altLang="en-US" dirty="0">
                <a:ea typeface="黑体" panose="02010609060101010101" pitchFamily="49" charset="-122"/>
              </a:rPr>
              <a:t>单元</a:t>
            </a:r>
            <a:r>
              <a:rPr lang="zh-CN" altLang="en-US" dirty="0"/>
              <a:t>关系（</a:t>
            </a:r>
            <a:r>
              <a:rPr lang="en-US" altLang="zh-CN" dirty="0"/>
              <a:t>unary relation</a:t>
            </a:r>
            <a:r>
              <a:rPr lang="zh-CN" altLang="en-US" dirty="0"/>
              <a:t>）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                               或</a:t>
            </a:r>
            <a:r>
              <a:rPr lang="zh-CN" altLang="en-US" dirty="0">
                <a:ea typeface="黑体" panose="02010609060101010101" pitchFamily="49" charset="-122"/>
              </a:rPr>
              <a:t>一元</a:t>
            </a:r>
            <a:r>
              <a:rPr lang="zh-CN" altLang="en-US" dirty="0"/>
              <a:t>关系                             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当</a:t>
            </a:r>
            <a:r>
              <a:rPr lang="en-US" altLang="zh-CN" i="1" dirty="0"/>
              <a:t>n</a:t>
            </a:r>
            <a:r>
              <a:rPr lang="en-US" altLang="zh-CN" dirty="0"/>
              <a:t>=2</a:t>
            </a:r>
            <a:r>
              <a:rPr lang="zh-CN" altLang="en-US" dirty="0"/>
              <a:t>时，称该关系为</a:t>
            </a:r>
            <a:r>
              <a:rPr lang="zh-CN" altLang="en-US" dirty="0">
                <a:ea typeface="黑体" panose="02010609060101010101" pitchFamily="49" charset="-122"/>
              </a:rPr>
              <a:t>二元</a:t>
            </a:r>
            <a:r>
              <a:rPr lang="zh-CN" altLang="en-US" dirty="0"/>
              <a:t>关系（</a:t>
            </a:r>
            <a:r>
              <a:rPr lang="en-US" altLang="zh-CN" dirty="0"/>
              <a:t>binary relation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本章小结（续）</a:t>
            </a:r>
          </a:p>
        </p:txBody>
      </p:sp>
      <p:sp>
        <p:nvSpPr>
          <p:cNvPr id="186371" name="Rectangle 3"/>
          <p:cNvSpPr>
            <a:spLocks noGrp="1"/>
          </p:cNvSpPr>
          <p:nvPr>
            <p:ph idx="1"/>
          </p:nvPr>
        </p:nvSpPr>
        <p:spPr>
          <a:xfrm>
            <a:off x="1919535" y="1113355"/>
            <a:ext cx="9212883" cy="435133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关系操作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 查询</a:t>
            </a:r>
            <a:endParaRPr lang="zh-CN" altLang="en-US" dirty="0"/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选择、投影、连接、除、并、交、差、笛卡儿积等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 数据</a:t>
            </a:r>
            <a:r>
              <a:rPr lang="zh-CN" altLang="en-US" dirty="0"/>
              <a:t>更新</a:t>
            </a:r>
          </a:p>
          <a:p>
            <a:pPr lvl="2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插入、删除、修改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本章小结（续）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1343471" y="1113355"/>
            <a:ext cx="9788947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pPr marR="0" lvl="0">
              <a:lnSpc>
                <a:spcPct val="160000"/>
              </a:lnSpc>
              <a:buClrTx/>
              <a:defRPr/>
            </a:pPr>
            <a:r>
              <a:rPr lang="zh-CN" altLang="en-US" dirty="0"/>
              <a:t>关系的完整性</a:t>
            </a:r>
          </a:p>
          <a:p>
            <a:pPr marR="0" lvl="1" fontAlgn="base">
              <a:lnSpc>
                <a:spcPct val="160000"/>
              </a:lnSpc>
              <a:spcAft>
                <a:spcPct val="0"/>
              </a:spcAft>
              <a:buClrTx/>
              <a:buSzPct val="100000"/>
              <a:defRPr/>
            </a:pPr>
            <a:r>
              <a:rPr lang="zh-CN" altLang="en-US" dirty="0" smtClean="0"/>
              <a:t> 实体完整性</a:t>
            </a:r>
            <a:endParaRPr lang="zh-CN" altLang="en-US" dirty="0"/>
          </a:p>
          <a:p>
            <a:pPr marR="0" lvl="1" fontAlgn="base">
              <a:lnSpc>
                <a:spcPct val="160000"/>
              </a:lnSpc>
              <a:spcAft>
                <a:spcPct val="0"/>
              </a:spcAft>
              <a:buClrTx/>
              <a:buSzPct val="100000"/>
              <a:defRPr/>
            </a:pPr>
            <a:r>
              <a:rPr lang="zh-CN" altLang="en-US" dirty="0" smtClean="0"/>
              <a:t> 参照完整性</a:t>
            </a:r>
            <a:endParaRPr lang="zh-CN" altLang="en-US" dirty="0"/>
          </a:p>
          <a:p>
            <a:pPr marR="0" lvl="2" fontAlgn="base">
              <a:lnSpc>
                <a:spcPct val="160000"/>
              </a:lnSpc>
              <a:spcAft>
                <a:spcPct val="0"/>
              </a:spcAft>
              <a:buClrTx/>
              <a:buSzPct val="87000"/>
              <a:defRPr/>
            </a:pPr>
            <a:r>
              <a:rPr lang="zh-CN" altLang="en-US" dirty="0"/>
              <a:t>外码</a:t>
            </a:r>
          </a:p>
          <a:p>
            <a:pPr lvl="1" fontAlgn="base">
              <a:lnSpc>
                <a:spcPct val="160000"/>
              </a:lnSpc>
              <a:spcAft>
                <a:spcPct val="0"/>
              </a:spcAft>
              <a:buSzPct val="100000"/>
              <a:defRPr/>
            </a:pPr>
            <a:r>
              <a:rPr lang="zh-CN" altLang="en-US" dirty="0" smtClean="0"/>
              <a:t> 用户</a:t>
            </a:r>
            <a:r>
              <a:rPr lang="zh-CN" altLang="en-US" dirty="0"/>
              <a:t>定义的完整性</a:t>
            </a:r>
          </a:p>
          <a:p>
            <a:pPr marL="742950" marR="0" lvl="1" indent="-285750" algn="l" defTabSz="914400" rtl="0" eaLnBrk="1" fontAlgn="base" latinLnBrk="0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/>
              <a:t>本章小结</a:t>
            </a:r>
            <a:r>
              <a:rPr lang="zh-CN" altLang="en-US" sz="3600" dirty="0"/>
              <a:t>（续）</a:t>
            </a:r>
          </a:p>
        </p:txBody>
      </p:sp>
      <p:sp>
        <p:nvSpPr>
          <p:cNvPr id="188419" name="Rectangle 3"/>
          <p:cNvSpPr>
            <a:spLocks noGrp="1"/>
          </p:cNvSpPr>
          <p:nvPr>
            <p:ph idx="1"/>
          </p:nvPr>
        </p:nvSpPr>
        <p:spPr>
          <a:xfrm>
            <a:off x="1487487" y="1113355"/>
            <a:ext cx="9644931" cy="435133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60000"/>
              </a:lnSpc>
            </a:pPr>
            <a:r>
              <a:rPr lang="zh-CN" altLang="en-US" dirty="0"/>
              <a:t>关系数据语言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dirty="0" smtClean="0"/>
              <a:t> 关系代数</a:t>
            </a:r>
            <a:r>
              <a:rPr lang="zh-CN" altLang="en-US" dirty="0"/>
              <a:t>语言</a:t>
            </a:r>
          </a:p>
          <a:p>
            <a:pPr lvl="1" eaLnBrk="1" hangingPunct="1">
              <a:lnSpc>
                <a:spcPct val="160000"/>
              </a:lnSpc>
            </a:pPr>
            <a:r>
              <a:rPr lang="zh-CN" altLang="en-US" smtClean="0"/>
              <a:t> 关系</a:t>
            </a:r>
            <a:r>
              <a:rPr lang="zh-CN" altLang="en-US" dirty="0"/>
              <a:t>演算语言</a:t>
            </a:r>
          </a:p>
          <a:p>
            <a:pPr lvl="2" eaLnBrk="1" hangingPunct="1">
              <a:lnSpc>
                <a:spcPct val="16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元组关系演算语言  </a:t>
            </a:r>
            <a:r>
              <a:rPr lang="en-US" altLang="zh-CN" sz="2200" dirty="0"/>
              <a:t>ALPHA</a:t>
            </a:r>
          </a:p>
          <a:p>
            <a:pPr lvl="2" eaLnBrk="1" hangingPunct="1">
              <a:lnSpc>
                <a:spcPct val="16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域关系演算语言      </a:t>
            </a:r>
            <a:r>
              <a:rPr lang="en-US" altLang="zh-CN" sz="2200" dirty="0"/>
              <a:t>QBE</a:t>
            </a:r>
          </a:p>
          <a:p>
            <a:pPr eaLnBrk="1" hangingPunct="1"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关系（续）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839416" y="908050"/>
            <a:ext cx="11352584" cy="5499100"/>
          </a:xfrm>
        </p:spPr>
        <p:txBody>
          <a:bodyPr vert="horz" wrap="square" lIns="91440" tIns="45720" rIns="91440" bIns="45720" anchor="t" anchorCtr="0">
            <a:normAutofit fontScale="95000"/>
          </a:bodyPr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4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关系的表示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dirty="0"/>
              <a:t>关系也是一个二维表，表的每行对应一个元组，表的每列对应一个域</a:t>
            </a:r>
            <a:endParaRPr lang="en-US" altLang="zh-CN" dirty="0"/>
          </a:p>
          <a:p>
            <a:pPr algn="just" eaLnBrk="1" hangingPunct="1">
              <a:spcBef>
                <a:spcPct val="0"/>
              </a:spcBef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5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属性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SzPct val="75000"/>
            </a:pPr>
            <a:r>
              <a:rPr lang="zh-CN" altLang="en-US" dirty="0"/>
              <a:t>关系中不同列可以对应相同的域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SzPct val="75000"/>
            </a:pPr>
            <a:r>
              <a:rPr lang="zh-CN" altLang="en-US" dirty="0"/>
              <a:t>为了加以区分，必须对每列起一个名字，称为属性（</a:t>
            </a:r>
            <a:r>
              <a:rPr lang="en-US" altLang="zh-CN" dirty="0"/>
              <a:t>attribute</a:t>
            </a:r>
            <a:r>
              <a:rPr lang="zh-CN" altLang="en-US" dirty="0"/>
              <a:t>）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SzPct val="75000"/>
            </a:pPr>
            <a:r>
              <a:rPr lang="en-US" altLang="zh-CN" i="1" dirty="0"/>
              <a:t>n</a:t>
            </a:r>
            <a:r>
              <a:rPr lang="zh-CN" altLang="en-US" dirty="0"/>
              <a:t>目关系必有</a:t>
            </a:r>
            <a:r>
              <a:rPr lang="en-US" altLang="zh-CN" i="1" dirty="0"/>
              <a:t>n</a:t>
            </a:r>
            <a:r>
              <a:rPr lang="zh-CN" altLang="en-US" dirty="0"/>
              <a:t>个属性</a:t>
            </a:r>
            <a:endParaRPr lang="en-US" altLang="zh-CN" dirty="0"/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75000"/>
              <a:buFont typeface="Wingdings" panose="05000000000000000000" pitchFamily="2" charset="2"/>
              <a:buChar char="ü"/>
            </a:pPr>
            <a:r>
              <a:rPr lang="en-US" altLang="zh-CN" dirty="0"/>
              <a:t>SMP</a:t>
            </a:r>
            <a:r>
              <a:rPr lang="zh-CN" altLang="zh-CN" dirty="0"/>
              <a:t>（</a:t>
            </a:r>
            <a:r>
              <a:rPr lang="en-US" altLang="zh-CN" dirty="0"/>
              <a:t>SUPERVISOR</a:t>
            </a:r>
            <a:r>
              <a:rPr lang="zh-CN" altLang="zh-CN" dirty="0"/>
              <a:t>，</a:t>
            </a:r>
            <a:r>
              <a:rPr lang="en-US" altLang="zh-CN" dirty="0"/>
              <a:t>MAJOR</a:t>
            </a:r>
            <a:r>
              <a:rPr lang="zh-CN" altLang="zh-CN" dirty="0"/>
              <a:t>，</a:t>
            </a:r>
            <a:r>
              <a:rPr lang="en-US" altLang="zh-CN" dirty="0"/>
              <a:t>POSTGRADUATE</a:t>
            </a:r>
            <a:r>
              <a:rPr lang="zh-CN" altLang="zh-CN" dirty="0"/>
              <a:t>）有</a:t>
            </a:r>
            <a:r>
              <a:rPr lang="en-US" altLang="zh-CN" dirty="0"/>
              <a:t>3</a:t>
            </a:r>
            <a:r>
              <a:rPr lang="zh-CN" altLang="zh-CN" dirty="0"/>
              <a:t>个属性，是一个</a:t>
            </a:r>
            <a:r>
              <a:rPr lang="en-US" altLang="zh-CN" dirty="0"/>
              <a:t>3</a:t>
            </a:r>
            <a:r>
              <a:rPr lang="zh-CN" altLang="zh-CN" dirty="0"/>
              <a:t>目关系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75000"/>
              <a:buFont typeface="Wingdings" panose="05000000000000000000" pitchFamily="2" charset="2"/>
              <a:buChar char="ü"/>
            </a:pPr>
            <a:r>
              <a:rPr lang="zh-CN" altLang="zh-CN" dirty="0"/>
              <a:t>（张清玫，计算机科学与技术，李勇），（张清玫，信息管理与信息系统，刘晨），</a:t>
            </a:r>
            <a:r>
              <a:rPr lang="en-US" altLang="zh-CN" dirty="0"/>
              <a:t>(</a:t>
            </a:r>
            <a:r>
              <a:rPr lang="zh-CN" altLang="zh-CN" dirty="0"/>
              <a:t>刘逸，信息管理与信息系统，王敏</a:t>
            </a:r>
            <a:r>
              <a:rPr lang="en-US" altLang="zh-CN" dirty="0"/>
              <a:t>) </a:t>
            </a:r>
            <a:r>
              <a:rPr lang="zh-CN" altLang="zh-CN" dirty="0"/>
              <a:t>是</a:t>
            </a:r>
            <a:r>
              <a:rPr lang="en-US" altLang="zh-CN" dirty="0"/>
              <a:t>SMP</a:t>
            </a:r>
            <a:r>
              <a:rPr lang="zh-CN" altLang="zh-CN" dirty="0"/>
              <a:t>关系的</a:t>
            </a:r>
            <a:r>
              <a:rPr lang="en-US" altLang="zh-CN" dirty="0"/>
              <a:t>3</a:t>
            </a:r>
            <a:r>
              <a:rPr lang="zh-CN" altLang="zh-CN" dirty="0"/>
              <a:t>个元组</a:t>
            </a:r>
            <a:endParaRPr lang="zh-CN" altLang="en-US" dirty="0"/>
          </a:p>
          <a:p>
            <a:pPr lvl="1" algn="just" eaLnBrk="1" hangingPunct="1">
              <a:spcBef>
                <a:spcPct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关系（续）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1343472" y="1098550"/>
            <a:ext cx="10081120" cy="509587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  <a:spcBef>
                <a:spcPts val="400"/>
              </a:spcBef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6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三类关系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u="sng" dirty="0"/>
              <a:t>基本关系</a:t>
            </a:r>
            <a:r>
              <a:rPr lang="zh-CN" altLang="en-US" dirty="0"/>
              <a:t>（基本表或基表）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/>
              <a:t>实际存在的表，是实际存储数据的逻辑表示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u="sng" dirty="0"/>
              <a:t>查询结果</a:t>
            </a:r>
          </a:p>
          <a:p>
            <a:pPr lvl="2" algn="just" eaLnBrk="1" hangingPunct="1">
              <a:lnSpc>
                <a:spcPct val="120000"/>
              </a:lnSpc>
              <a:buFontTx/>
              <a:buNone/>
            </a:pPr>
            <a:r>
              <a:rPr lang="zh-CN" altLang="zh-CN" sz="2400" dirty="0"/>
              <a:t>查询执行产生的结果对应的临时表</a:t>
            </a:r>
            <a:endParaRPr lang="zh-CN" altLang="en-US" sz="2400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u="sng" dirty="0"/>
              <a:t>视图表</a:t>
            </a:r>
          </a:p>
          <a:p>
            <a:pPr lvl="2"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/>
              <a:t>由基本表或其他视图表导出的</a:t>
            </a:r>
            <a:r>
              <a:rPr lang="zh-CN" altLang="en-US" sz="2400" dirty="0">
                <a:solidFill>
                  <a:srgbClr val="FF00FF"/>
                </a:solidFill>
              </a:rPr>
              <a:t>虚表</a:t>
            </a:r>
            <a:r>
              <a:rPr lang="zh-CN" altLang="en-US" sz="2400" dirty="0"/>
              <a:t>，不存储实际数据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关系模型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1488440" y="1124268"/>
            <a:ext cx="8686800" cy="4854575"/>
          </a:xfrm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400" dirty="0"/>
              <a:t>提出关系模型的是美国</a:t>
            </a:r>
            <a:r>
              <a:rPr lang="en-US" altLang="zh-CN" sz="2400" dirty="0">
                <a:latin typeface="Times New Roman" panose="02020603050405020304" pitchFamily="18" charset="0"/>
              </a:rPr>
              <a:t>IBM</a:t>
            </a:r>
            <a:r>
              <a:rPr lang="zh-CN" altLang="en-US" sz="2400" dirty="0"/>
              <a:t>公司的</a:t>
            </a:r>
            <a:r>
              <a:rPr lang="en-US" altLang="zh-CN" sz="2400" dirty="0">
                <a:latin typeface="Times New Roman" panose="02020603050405020304" pitchFamily="18" charset="0"/>
              </a:rPr>
              <a:t>E.F.Codd</a:t>
            </a:r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1970</a:t>
            </a:r>
            <a:r>
              <a:rPr lang="zh-CN" altLang="en-US" dirty="0"/>
              <a:t>年提出关系数据模型</a:t>
            </a:r>
            <a:endParaRPr lang="en-US" altLang="zh-CN" dirty="0"/>
          </a:p>
          <a:p>
            <a:pPr lvl="2" algn="just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E.F.Codd, “A relational Model of Data for Large Shared Data Banks”, 《Communications of the ACM》,1970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年代末，关系方法理论和软件系统研制紧密结合，取得丰硕成果</a:t>
            </a:r>
            <a:endParaRPr lang="en-US" altLang="zh-CN" dirty="0"/>
          </a:p>
          <a:p>
            <a:pPr lvl="2" algn="just" eaLnBrk="1" hangingPunct="1">
              <a:lnSpc>
                <a:spcPct val="140000"/>
              </a:lnSpc>
            </a:pPr>
            <a:r>
              <a:rPr lang="en-US" altLang="zh-CN" dirty="0"/>
              <a:t>IBM</a:t>
            </a:r>
            <a:r>
              <a:rPr lang="zh-CN" altLang="en-US" dirty="0"/>
              <a:t>公司的</a:t>
            </a:r>
            <a:r>
              <a:rPr lang="en-US" altLang="zh-CN" dirty="0"/>
              <a:t>San Jose</a:t>
            </a:r>
            <a:r>
              <a:rPr lang="zh-CN" altLang="en-US" dirty="0"/>
              <a:t>实验室研制的</a:t>
            </a:r>
            <a:r>
              <a:rPr lang="en-US" altLang="zh-CN" dirty="0"/>
              <a:t>System R</a:t>
            </a:r>
            <a:r>
              <a:rPr lang="zh-CN" altLang="en-US" dirty="0"/>
              <a:t>获得成功</a:t>
            </a:r>
            <a:endParaRPr lang="en-US" altLang="zh-CN" dirty="0"/>
          </a:p>
          <a:p>
            <a:pPr lvl="2" algn="just" eaLnBrk="1" hangingPunct="1">
              <a:lnSpc>
                <a:spcPct val="140000"/>
              </a:lnSpc>
            </a:pPr>
            <a:r>
              <a:rPr lang="en-US" altLang="zh-CN" dirty="0"/>
              <a:t>UCBerkley </a:t>
            </a:r>
            <a:r>
              <a:rPr lang="zh-CN" altLang="en-US" dirty="0"/>
              <a:t>研制了</a:t>
            </a:r>
            <a:r>
              <a:rPr lang="en-US" altLang="zh-CN" dirty="0"/>
              <a:t>INGRES</a:t>
            </a:r>
            <a:r>
              <a:rPr lang="zh-CN" altLang="en-US" dirty="0"/>
              <a:t>关系数据库实验系统，</a:t>
            </a:r>
            <a:r>
              <a:rPr lang="en-US" altLang="zh-CN" dirty="0"/>
              <a:t>1980</a:t>
            </a:r>
            <a:r>
              <a:rPr lang="zh-CN" altLang="en-US" dirty="0"/>
              <a:t>年代中期又研发了</a:t>
            </a:r>
            <a:r>
              <a:rPr lang="en-US" altLang="zh-CN" dirty="0"/>
              <a:t>PostgresSQL</a:t>
            </a:r>
            <a:r>
              <a:rPr lang="zh-CN" altLang="en-US" dirty="0"/>
              <a:t>系统，并成功开放源代码</a:t>
            </a:r>
            <a:endParaRPr lang="en-US" altLang="zh-CN" dirty="0"/>
          </a:p>
          <a:p>
            <a:pPr lvl="2" algn="just" eaLnBrk="1" hangingPunct="1">
              <a:lnSpc>
                <a:spcPct val="140000"/>
              </a:lnSpc>
            </a:pPr>
            <a:r>
              <a:rPr lang="en-US" altLang="zh-CN" dirty="0"/>
              <a:t>1978</a:t>
            </a:r>
            <a:r>
              <a:rPr lang="zh-CN" altLang="en-US" dirty="0"/>
              <a:t>年</a:t>
            </a:r>
            <a:r>
              <a:rPr lang="en-US" altLang="zh-CN" dirty="0"/>
              <a:t>Oracle</a:t>
            </a:r>
            <a:r>
              <a:rPr lang="zh-CN" altLang="en-US" dirty="0"/>
              <a:t>公司成立发布了</a:t>
            </a:r>
            <a:r>
              <a:rPr lang="en-US" altLang="zh-CN" dirty="0"/>
              <a:t>Oracle1.0</a:t>
            </a:r>
            <a:r>
              <a:rPr lang="zh-CN" altLang="en-US" dirty="0"/>
              <a:t>，并不断发展成熟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关系（续）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1703512" y="1098550"/>
            <a:ext cx="8713663" cy="49974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>
                <a:ea typeface="黑体" panose="02010609060101010101" pitchFamily="49" charset="-122"/>
              </a:rPr>
              <a:t>（</a:t>
            </a:r>
            <a:r>
              <a:rPr lang="en-US" altLang="zh-CN" dirty="0">
                <a:ea typeface="黑体" panose="02010609060101010101" pitchFamily="49" charset="-122"/>
              </a:rPr>
              <a:t>7</a:t>
            </a:r>
            <a:r>
              <a:rPr lang="zh-CN" altLang="en-US" dirty="0">
                <a:ea typeface="黑体" panose="02010609060101010101" pitchFamily="49" charset="-122"/>
              </a:rPr>
              <a:t>）</a:t>
            </a:r>
            <a:r>
              <a:rPr lang="zh-CN" altLang="en-US" dirty="0"/>
              <a:t>基本关系的性质</a:t>
            </a:r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dirty="0"/>
              <a:t>① 列是同质的（</a:t>
            </a:r>
            <a:r>
              <a:rPr lang="en-US" altLang="zh-CN" dirty="0"/>
              <a:t>homogeneous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dirty="0"/>
              <a:t>② 不同的列可出自同一个域</a:t>
            </a:r>
          </a:p>
          <a:p>
            <a:pPr lvl="2" algn="just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200" dirty="0"/>
              <a:t>其中的每一列称为一个属性</a:t>
            </a:r>
          </a:p>
          <a:p>
            <a:pPr lvl="2" algn="just" eaLnBrk="1" hangingPunct="1">
              <a:lnSpc>
                <a:spcPct val="130000"/>
              </a:lnSpc>
              <a:buSzPct val="75000"/>
              <a:buFont typeface="Wingdings" panose="05000000000000000000" pitchFamily="2" charset="2"/>
              <a:buChar char="l"/>
            </a:pPr>
            <a:r>
              <a:rPr lang="zh-CN" altLang="en-US" sz="2200" dirty="0"/>
              <a:t>不同的属性要给予不同的属性名</a:t>
            </a:r>
          </a:p>
          <a:p>
            <a:pPr lvl="1" algn="just" eaLnBrk="1" hangingPunct="1">
              <a:lnSpc>
                <a:spcPct val="130000"/>
              </a:lnSpc>
              <a:buSzPct val="75000"/>
              <a:buNone/>
            </a:pPr>
            <a:r>
              <a:rPr lang="zh-CN" altLang="en-US" dirty="0"/>
              <a:t>③ 列的顺序无所谓</a:t>
            </a:r>
            <a:r>
              <a:rPr lang="en-US" altLang="zh-CN" dirty="0"/>
              <a:t>,</a:t>
            </a:r>
            <a:r>
              <a:rPr lang="zh-CN" altLang="en-US" dirty="0"/>
              <a:t>列的次序可以任意交换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dirty="0"/>
              <a:t>④ 任意两个元组的码不能相同</a:t>
            </a:r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en-US" dirty="0"/>
              <a:t>⑤ 行的顺序无所谓，行的次序可以任意交换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基本关系的性质（续）</a:t>
            </a:r>
            <a:endParaRPr lang="en-US" altLang="zh-CN" sz="3600" dirty="0"/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1415480" y="1341438"/>
            <a:ext cx="10009112" cy="499903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400" dirty="0"/>
              <a:t>⑥ </a:t>
            </a:r>
            <a:r>
              <a:rPr lang="zh-CN" altLang="en-US" sz="2400" dirty="0"/>
              <a:t>分量必须取原子值</a:t>
            </a:r>
            <a:r>
              <a:rPr lang="zh-CN" altLang="zh-CN" sz="2400" dirty="0"/>
              <a:t>，即每一个分量都必须是不可分的数据项</a:t>
            </a:r>
            <a:endParaRPr lang="zh-CN" altLang="en-US" sz="2400" dirty="0"/>
          </a:p>
          <a:p>
            <a:pPr lvl="1" eaLnBrk="1" hangingPunct="1">
              <a:buSzPct val="75000"/>
              <a:buNone/>
            </a:pPr>
            <a:r>
              <a:rPr lang="zh-CN" altLang="en-US" dirty="0"/>
              <a:t>这是规范条件中最基本的一条</a:t>
            </a:r>
          </a:p>
          <a:p>
            <a:pPr lvl="2" algn="just" eaLnBrk="1" hangingPunct="1"/>
            <a:endParaRPr lang="zh-CN" altLang="en-US" dirty="0"/>
          </a:p>
          <a:p>
            <a:pPr lvl="2" algn="just" eaLnBrk="1" hangingPunct="1">
              <a:buFontTx/>
              <a:buNone/>
            </a:pPr>
            <a:r>
              <a:rPr lang="zh-CN" altLang="en-US" dirty="0"/>
              <a:t>                     </a:t>
            </a:r>
            <a:r>
              <a:rPr lang="en-US" altLang="zh-CN" dirty="0"/>
              <a:t> </a:t>
            </a:r>
          </a:p>
          <a:p>
            <a:pPr lvl="2" algn="just" eaLnBrk="1" hangingPunct="1">
              <a:buFontTx/>
              <a:buNone/>
            </a:pPr>
            <a:r>
              <a:rPr lang="en-US" altLang="zh-CN" sz="1800" dirty="0"/>
              <a:t>                        </a:t>
            </a:r>
            <a:r>
              <a:rPr lang="zh-CN" altLang="en-US" sz="1800" dirty="0"/>
              <a:t>表</a:t>
            </a:r>
            <a:r>
              <a:rPr lang="en-US" altLang="zh-CN" sz="1800" dirty="0"/>
              <a:t>2.3  </a:t>
            </a:r>
            <a:r>
              <a:rPr lang="zh-CN" altLang="en-US" sz="1800" dirty="0"/>
              <a:t>非规范化关系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927350" y="3787775"/>
          <a:ext cx="63195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5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24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629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SUPERVISOR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651" marB="45651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SPECIALITY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651" marB="4565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POSTGRADUATE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651" marB="45651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PG1</a:t>
                      </a:r>
                      <a:endParaRPr lang="zh-CN" altLang="en-US" sz="1800" b="1" dirty="0"/>
                    </a:p>
                  </a:txBody>
                  <a:tcPr marL="91431" marR="91431" marT="45651" marB="45651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PG2</a:t>
                      </a:r>
                      <a:endParaRPr lang="zh-CN" altLang="en-US" sz="1800" b="1" dirty="0"/>
                    </a:p>
                  </a:txBody>
                  <a:tcPr marL="91431" marR="91431" marT="45651" marB="45651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张清玫</a:t>
                      </a:r>
                      <a:endParaRPr lang="zh-CN" altLang="en-US" sz="1800" b="1" dirty="0"/>
                    </a:p>
                  </a:txBody>
                  <a:tcPr marL="91431" marR="91431" marT="45651" marB="45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计算机科学与技术</a:t>
                      </a:r>
                    </a:p>
                  </a:txBody>
                  <a:tcPr marL="91431" marR="91431" marT="45651" marB="45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李勇</a:t>
                      </a:r>
                    </a:p>
                  </a:txBody>
                  <a:tcPr marL="91431" marR="91431" marT="45651" marB="45651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刘晨</a:t>
                      </a:r>
                    </a:p>
                  </a:txBody>
                  <a:tcPr marL="91431" marR="91431" marT="45651" marB="45651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刘逸</a:t>
                      </a:r>
                      <a:endParaRPr lang="zh-CN" altLang="en-US" sz="1800" b="1" dirty="0"/>
                    </a:p>
                  </a:txBody>
                  <a:tcPr marL="91431" marR="91431" marT="45651" marB="45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信息管理与信息系统</a:t>
                      </a:r>
                    </a:p>
                  </a:txBody>
                  <a:tcPr marL="91431" marR="91431" marT="45651" marB="4565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王敏</a:t>
                      </a:r>
                    </a:p>
                  </a:txBody>
                  <a:tcPr marL="91431" marR="91431" marT="45651" marB="45651">
                    <a:solidFill>
                      <a:srgbClr val="FF99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/>
                    </a:p>
                  </a:txBody>
                  <a:tcPr marL="91431" marR="91431" marT="45651" marB="45651"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cxnSp>
        <p:nvCxnSpPr>
          <p:cNvPr id="30751" name="直接箭头连接符 8"/>
          <p:cNvCxnSpPr/>
          <p:nvPr/>
        </p:nvCxnSpPr>
        <p:spPr>
          <a:xfrm flipH="1" flipV="1">
            <a:off x="9264650" y="4724400"/>
            <a:ext cx="719138" cy="433388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sp>
        <p:nvSpPr>
          <p:cNvPr id="30752" name="TextBox 9"/>
          <p:cNvSpPr txBox="1"/>
          <p:nvPr/>
        </p:nvSpPr>
        <p:spPr>
          <a:xfrm>
            <a:off x="9480550" y="5084763"/>
            <a:ext cx="9366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zh-CN" altLang="en-US" sz="1800" dirty="0"/>
              <a:t>小表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  </a:t>
            </a:r>
            <a:r>
              <a:rPr lang="zh-CN" altLang="en-US" sz="3600" dirty="0"/>
              <a:t>关系数据结构</a:t>
            </a: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2743200" y="1341438"/>
            <a:ext cx="6521450" cy="4525962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200000"/>
              </a:lnSpc>
              <a:buNone/>
            </a:pPr>
            <a:r>
              <a:rPr lang="en-US" altLang="zh-CN" dirty="0"/>
              <a:t>2.1.1  </a:t>
            </a:r>
            <a:r>
              <a:rPr lang="zh-CN" altLang="en-US" dirty="0">
                <a:latin typeface="SimSun" pitchFamily="2" charset="-122"/>
              </a:rPr>
              <a:t>关系</a:t>
            </a:r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2.1.2  </a:t>
            </a:r>
            <a:r>
              <a:rPr lang="zh-CN" altLang="en-US" dirty="0">
                <a:solidFill>
                  <a:srgbClr val="00B050"/>
                </a:solidFill>
              </a:rPr>
              <a:t>关系模式</a:t>
            </a:r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dirty="0"/>
              <a:t>2.1.3  </a:t>
            </a:r>
            <a:r>
              <a:rPr lang="zh-CN" altLang="en-US" dirty="0"/>
              <a:t>关系数据库</a:t>
            </a:r>
            <a:endParaRPr lang="en-US" altLang="zh-CN" dirty="0"/>
          </a:p>
          <a:p>
            <a:pPr eaLnBrk="1" hangingPunct="1">
              <a:lnSpc>
                <a:spcPct val="200000"/>
              </a:lnSpc>
              <a:buNone/>
            </a:pPr>
            <a:r>
              <a:rPr lang="en-US" altLang="zh-CN" dirty="0"/>
              <a:t>2.1.4   </a:t>
            </a:r>
            <a:r>
              <a:rPr lang="zh-CN" altLang="en-US" dirty="0"/>
              <a:t>关系模型的存储结构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2.1.2  </a:t>
            </a:r>
            <a:r>
              <a:rPr lang="zh-CN" altLang="en-US" sz="3600" dirty="0"/>
              <a:t>关系模式</a:t>
            </a:r>
            <a:endParaRPr lang="zh-CN" altLang="en-US" sz="3600" dirty="0">
              <a:ea typeface="黑体" panose="02010609060101010101" pitchFamily="49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2209800" y="1484784"/>
            <a:ext cx="7772400" cy="4114800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．什么是关系模式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．定义关系模式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3.  </a:t>
            </a:r>
            <a:r>
              <a:rPr lang="zh-CN" altLang="en-US" dirty="0"/>
              <a:t>关系模式与关系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1</a:t>
            </a:r>
            <a:r>
              <a:rPr lang="zh-CN" altLang="en-US" sz="3600" dirty="0"/>
              <a:t>．什么是关系模式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1919536" y="1268413"/>
            <a:ext cx="8856984" cy="4691062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关系模式是型，关系是值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dirty="0"/>
              <a:t>关系模式是对关系的描述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dirty="0" smtClean="0"/>
              <a:t> 描述</a:t>
            </a:r>
            <a:r>
              <a:rPr lang="zh-CN" altLang="en-US" dirty="0"/>
              <a:t>关系元组集合的结构</a:t>
            </a:r>
          </a:p>
          <a:p>
            <a:pPr lvl="3" algn="just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 属性构成</a:t>
            </a:r>
          </a:p>
          <a:p>
            <a:pPr lvl="3" algn="just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 属性来自的域           </a:t>
            </a:r>
          </a:p>
          <a:p>
            <a:pPr lvl="3" algn="just" eaLnBrk="1" hangingPunct="1">
              <a:lnSpc>
                <a:spcPct val="13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 属性与域之间的映象关系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dirty="0" smtClean="0"/>
              <a:t> 描述关系的完整性约束</a:t>
            </a:r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</a:t>
            </a:r>
            <a:r>
              <a:rPr lang="zh-CN" altLang="en-US" sz="3600" dirty="0"/>
              <a:t>．定义关系模式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>
            <a:normAutofit lnSpcReduction="10000"/>
          </a:bodyPr>
          <a:lstStyle/>
          <a:p>
            <a:pPr algn="just" eaLnBrk="1" hangingPunct="1">
              <a:buNone/>
            </a:pPr>
            <a:r>
              <a:rPr lang="zh-CN" altLang="en-US" dirty="0"/>
              <a:t>关系模式可以形式化地表示为：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79710F"/>
                </a:solidFill>
              </a:rPr>
              <a:t>    </a:t>
            </a:r>
            <a:r>
              <a:rPr lang="zh-CN" altLang="en-US" sz="2800" i="1" dirty="0">
                <a:solidFill>
                  <a:srgbClr val="79710F"/>
                </a:solidFill>
              </a:rPr>
              <a:t>	</a:t>
            </a:r>
            <a:r>
              <a:rPr lang="en-US" altLang="zh-CN" sz="2800" i="1" dirty="0">
                <a:solidFill>
                  <a:srgbClr val="79710F"/>
                </a:solidFill>
              </a:rPr>
              <a:t>R</a:t>
            </a:r>
            <a:r>
              <a:rPr lang="zh-CN" altLang="en-US" sz="2800" i="1" dirty="0">
                <a:solidFill>
                  <a:srgbClr val="79710F"/>
                </a:solidFill>
              </a:rPr>
              <a:t>（</a:t>
            </a:r>
            <a:r>
              <a:rPr lang="en-US" altLang="zh-CN" sz="2800" i="1" dirty="0">
                <a:solidFill>
                  <a:srgbClr val="79710F"/>
                </a:solidFill>
              </a:rPr>
              <a:t>U</a:t>
            </a:r>
            <a:r>
              <a:rPr lang="zh-CN" altLang="en-US" sz="2800" i="1" dirty="0">
                <a:solidFill>
                  <a:srgbClr val="79710F"/>
                </a:solidFill>
              </a:rPr>
              <a:t>，</a:t>
            </a:r>
            <a:r>
              <a:rPr lang="en-US" altLang="zh-CN" sz="2800" i="1" dirty="0">
                <a:solidFill>
                  <a:srgbClr val="79710F"/>
                </a:solidFill>
              </a:rPr>
              <a:t>D</a:t>
            </a:r>
            <a:r>
              <a:rPr lang="zh-CN" altLang="en-US" sz="2800" i="1" dirty="0">
                <a:solidFill>
                  <a:srgbClr val="79710F"/>
                </a:solidFill>
              </a:rPr>
              <a:t>，</a:t>
            </a:r>
            <a:r>
              <a:rPr lang="en-US" altLang="zh-CN" sz="2800" i="1" dirty="0">
                <a:solidFill>
                  <a:srgbClr val="79710F"/>
                </a:solidFill>
              </a:rPr>
              <a:t>DOM</a:t>
            </a:r>
            <a:r>
              <a:rPr lang="zh-CN" altLang="en-US" sz="2800" i="1" dirty="0">
                <a:solidFill>
                  <a:srgbClr val="79710F"/>
                </a:solidFill>
              </a:rPr>
              <a:t>，</a:t>
            </a:r>
            <a:r>
              <a:rPr lang="en-US" altLang="zh-CN" sz="2800" i="1" dirty="0">
                <a:solidFill>
                  <a:srgbClr val="79710F"/>
                </a:solidFill>
              </a:rPr>
              <a:t>F</a:t>
            </a:r>
            <a:r>
              <a:rPr lang="zh-CN" altLang="en-US" sz="2800" i="1" dirty="0">
                <a:solidFill>
                  <a:srgbClr val="79710F"/>
                </a:solidFill>
              </a:rPr>
              <a:t>）</a:t>
            </a:r>
            <a:endParaRPr lang="zh-CN" altLang="en-US" i="1" dirty="0">
              <a:solidFill>
                <a:srgbClr val="79710F"/>
              </a:solidFill>
            </a:endParaRP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R       	     </a:t>
            </a:r>
            <a:r>
              <a:rPr lang="zh-CN" altLang="en-US" dirty="0"/>
              <a:t>关系名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U</a:t>
            </a:r>
            <a:r>
              <a:rPr lang="en-US" altLang="zh-CN" dirty="0"/>
              <a:t>       	     </a:t>
            </a:r>
            <a:r>
              <a:rPr lang="zh-CN" altLang="en-US" dirty="0"/>
              <a:t>组成该关系的属性名集合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D</a:t>
            </a:r>
            <a:r>
              <a:rPr lang="en-US" altLang="zh-CN" dirty="0"/>
              <a:t>       	     </a:t>
            </a:r>
            <a:r>
              <a:rPr lang="en-US" altLang="zh-CN" i="1" dirty="0"/>
              <a:t>U</a:t>
            </a:r>
            <a:r>
              <a:rPr lang="zh-CN" altLang="en-US" dirty="0"/>
              <a:t>中属性所来自的域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		</a:t>
            </a:r>
            <a:r>
              <a:rPr lang="en-US" altLang="zh-CN" dirty="0"/>
              <a:t>DOM  	     </a:t>
            </a:r>
            <a:r>
              <a:rPr lang="zh-CN" altLang="en-US" dirty="0"/>
              <a:t>属性向域的映象集合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i="1" dirty="0"/>
              <a:t>		</a:t>
            </a:r>
            <a:r>
              <a:rPr lang="en-US" altLang="zh-CN" i="1" dirty="0"/>
              <a:t>F</a:t>
            </a:r>
            <a:r>
              <a:rPr lang="en-US" altLang="zh-CN" dirty="0"/>
              <a:t>        	     </a:t>
            </a:r>
            <a:r>
              <a:rPr lang="zh-CN" altLang="en-US" dirty="0"/>
              <a:t>属性间数据的依赖关系集合</a:t>
            </a:r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定义关系模式 （续）</a:t>
            </a:r>
            <a:endParaRPr lang="en-US" altLang="zh-CN" sz="3600" dirty="0"/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1703512" y="1268413"/>
            <a:ext cx="9361040" cy="4691062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dirty="0"/>
              <a:t>例</a:t>
            </a:r>
            <a:r>
              <a:rPr lang="en-US" altLang="zh-CN" dirty="0"/>
              <a:t>:</a:t>
            </a:r>
          </a:p>
          <a:p>
            <a:pPr lvl="1" eaLnBrk="1" hangingPunct="1">
              <a:buNone/>
            </a:pPr>
            <a:r>
              <a:rPr lang="zh-CN" altLang="en-US" dirty="0"/>
              <a:t>导师和研究生出自同一个域</a:t>
            </a:r>
            <a:r>
              <a:rPr lang="en-US" altLang="zh-CN" dirty="0"/>
              <a:t>—</a:t>
            </a:r>
            <a:r>
              <a:rPr lang="zh-CN" altLang="en-US" dirty="0"/>
              <a:t>人，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dirty="0" smtClean="0"/>
              <a:t> 取</a:t>
            </a:r>
            <a:r>
              <a:rPr lang="zh-CN" altLang="en-US" dirty="0"/>
              <a:t>不同的属性名</a:t>
            </a:r>
            <a:endParaRPr lang="en-US" altLang="zh-CN" dirty="0"/>
          </a:p>
          <a:p>
            <a:pPr lvl="1" algn="just" eaLnBrk="1" hangingPunct="1">
              <a:lnSpc>
                <a:spcPct val="130000"/>
              </a:lnSpc>
            </a:pPr>
            <a:r>
              <a:rPr lang="zh-CN" altLang="en-US" dirty="0" smtClean="0"/>
              <a:t> 在</a:t>
            </a:r>
            <a:r>
              <a:rPr lang="zh-CN" altLang="en-US" dirty="0"/>
              <a:t>模式中定义属性向域的映象，即说明它们分别出自哪个域</a:t>
            </a:r>
          </a:p>
          <a:p>
            <a:pPr lvl="1" eaLnBrk="1" hangingPunct="1">
              <a:buNone/>
            </a:pPr>
            <a:r>
              <a:rPr lang="zh-CN" altLang="en-US" dirty="0"/>
              <a:t>   </a:t>
            </a:r>
            <a:r>
              <a:rPr lang="en-US" altLang="zh-CN" dirty="0"/>
              <a:t>DOM</a:t>
            </a:r>
            <a:r>
              <a:rPr lang="zh-CN" altLang="en-US" dirty="0"/>
              <a:t>（</a:t>
            </a:r>
            <a:r>
              <a:rPr lang="en-US" altLang="zh-CN" dirty="0"/>
              <a:t>SUPERVISOR</a:t>
            </a:r>
            <a:r>
              <a:rPr lang="zh-CN" altLang="en-US" dirty="0"/>
              <a:t>）</a:t>
            </a:r>
          </a:p>
          <a:p>
            <a:pPr lvl="1" eaLnBrk="1" hangingPunct="1">
              <a:buNone/>
            </a:pPr>
            <a:r>
              <a:rPr lang="en-US" altLang="zh-CN" dirty="0"/>
              <a:t>= DOM</a:t>
            </a:r>
            <a:r>
              <a:rPr lang="zh-CN" altLang="en-US" dirty="0"/>
              <a:t>（</a:t>
            </a:r>
            <a:r>
              <a:rPr lang="en-US" altLang="zh-CN" dirty="0"/>
              <a:t>POSTGRADUATE</a:t>
            </a:r>
            <a:r>
              <a:rPr lang="zh-CN" altLang="en-US" dirty="0"/>
              <a:t>）</a:t>
            </a:r>
          </a:p>
          <a:p>
            <a:pPr lvl="1" eaLnBrk="1" hangingPunct="1">
              <a:buNone/>
            </a:pPr>
            <a:r>
              <a:rPr lang="en-US" altLang="zh-CN" dirty="0"/>
              <a:t>= PERSON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定义关系模式 （续）</a:t>
            </a:r>
            <a:endParaRPr lang="en-US" altLang="zh-CN" sz="3600" dirty="0"/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983431" y="1113355"/>
            <a:ext cx="10148987" cy="435133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dirty="0"/>
              <a:t>关系模式通常可以简记为</a:t>
            </a:r>
          </a:p>
          <a:p>
            <a:pPr eaLnBrk="1" hangingPunct="1">
              <a:buNone/>
            </a:pPr>
            <a:r>
              <a:rPr lang="zh-CN" altLang="en-US" dirty="0"/>
              <a:t> 	</a:t>
            </a:r>
            <a:r>
              <a:rPr lang="en-US" altLang="zh-CN" i="1" dirty="0"/>
              <a:t>R (U)    </a:t>
            </a:r>
            <a:r>
              <a:rPr lang="zh-CN" altLang="en-US" i="1" dirty="0"/>
              <a:t>或    </a:t>
            </a:r>
            <a:r>
              <a:rPr lang="en-US" altLang="zh-CN" i="1" dirty="0"/>
              <a:t>R (A</a:t>
            </a:r>
            <a:r>
              <a:rPr lang="en-US" altLang="zh-CN" i="1" baseline="-25000" dirty="0"/>
              <a:t>1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2</a:t>
            </a:r>
            <a:r>
              <a:rPr lang="zh-CN" altLang="en-US" i="1" dirty="0"/>
              <a:t>，</a:t>
            </a:r>
            <a:r>
              <a:rPr lang="en-US" altLang="zh-CN" i="1" dirty="0"/>
              <a:t>…</a:t>
            </a:r>
            <a:r>
              <a:rPr lang="zh-CN" altLang="en-US" i="1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i="1" dirty="0"/>
              <a:t>)</a:t>
            </a:r>
          </a:p>
          <a:p>
            <a:pPr lvl="1" eaLnBrk="1" hangingPunct="1">
              <a:lnSpc>
                <a:spcPct val="130000"/>
              </a:lnSpc>
              <a:buSzPct val="85000"/>
            </a:pPr>
            <a:r>
              <a:rPr lang="en-US" altLang="zh-CN" i="1" dirty="0" smtClean="0"/>
              <a:t> R</a:t>
            </a:r>
            <a:r>
              <a:rPr lang="en-US" altLang="zh-CN" i="1" dirty="0"/>
              <a:t>: </a:t>
            </a:r>
            <a:r>
              <a:rPr lang="zh-CN" altLang="en-US" dirty="0"/>
              <a:t>关系名</a:t>
            </a:r>
          </a:p>
          <a:p>
            <a:pPr lvl="1" eaLnBrk="1" hangingPunct="1">
              <a:lnSpc>
                <a:spcPct val="130000"/>
              </a:lnSpc>
              <a:buSzPct val="75000"/>
            </a:pPr>
            <a:r>
              <a:rPr lang="en-US" altLang="zh-CN" i="1" dirty="0" smtClean="0"/>
              <a:t> A</a:t>
            </a:r>
            <a:r>
              <a:rPr lang="en-US" altLang="zh-CN" baseline="-25000" dirty="0" smtClean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  </a:t>
            </a:r>
            <a:r>
              <a:rPr lang="en-US" altLang="zh-CN" dirty="0"/>
              <a:t>: </a:t>
            </a:r>
            <a:r>
              <a:rPr lang="zh-CN" altLang="en-US" dirty="0"/>
              <a:t>属性名</a:t>
            </a:r>
            <a:endParaRPr lang="en-US" altLang="zh-CN" dirty="0"/>
          </a:p>
          <a:p>
            <a:pPr lvl="1" eaLnBrk="1" hangingPunct="1">
              <a:lnSpc>
                <a:spcPct val="130000"/>
              </a:lnSpc>
              <a:buSzPct val="75000"/>
            </a:pPr>
            <a:r>
              <a:rPr lang="zh-CN" altLang="en-US" dirty="0" smtClean="0"/>
              <a:t> 域名</a:t>
            </a:r>
            <a:r>
              <a:rPr lang="zh-CN" altLang="en-US" dirty="0"/>
              <a:t>及属性向域的映象常常直接说明为属性的类型、长度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定义关系模式 （续）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695400" y="1098550"/>
            <a:ext cx="11305256" cy="5095875"/>
          </a:xfrm>
        </p:spPr>
        <p:txBody>
          <a:bodyPr vert="horz" wrap="square" lIns="91440" tIns="45720" rIns="91440" bIns="45720" anchor="t" anchorCtr="0"/>
          <a:lstStyle/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zh-CN" altLang="en-US" dirty="0"/>
              <a:t>候选码（</a:t>
            </a:r>
            <a:r>
              <a:rPr lang="en-US" altLang="zh-CN" dirty="0"/>
              <a:t>candidate key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30000"/>
              </a:lnSpc>
              <a:buNone/>
            </a:pPr>
            <a:r>
              <a:rPr lang="en-US" altLang="zh-CN" sz="2200" dirty="0"/>
              <a:t>   </a:t>
            </a:r>
            <a:r>
              <a:rPr lang="zh-CN" altLang="zh-CN" sz="2200" dirty="0"/>
              <a:t>关系模式中的某一个属性或一组属性的值能唯一地标识一个元组，而它的真子集不能唯一地标识一个元组，则称该属性或属性组为候选码</a:t>
            </a:r>
            <a:r>
              <a:rPr lang="zh-CN" altLang="en-US" sz="2200" dirty="0"/>
              <a:t>为候选码</a:t>
            </a:r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sz="2200" dirty="0"/>
              <a:t>    简单的情况：候选码只包含一个属性</a:t>
            </a:r>
          </a:p>
          <a:p>
            <a:pPr lvl="1" algn="just" eaLnBrk="1" hangingPunct="1">
              <a:lnSpc>
                <a:spcPct val="150000"/>
              </a:lnSpc>
              <a:buSzPct val="75000"/>
            </a:pPr>
            <a:r>
              <a:rPr lang="zh-CN" altLang="en-US" dirty="0"/>
              <a:t>全码（</a:t>
            </a:r>
            <a:r>
              <a:rPr lang="en-US" altLang="zh-CN" dirty="0"/>
              <a:t>all-key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130000"/>
              </a:lnSpc>
              <a:buNone/>
            </a:pPr>
            <a:r>
              <a:rPr lang="zh-CN" altLang="en-US" sz="2200" dirty="0"/>
              <a:t>    最极端的情况：关系模式的所有属性是这个关系模式的候选码，称为全码（</a:t>
            </a:r>
            <a:r>
              <a:rPr lang="en-US" altLang="zh-CN" sz="2200" dirty="0"/>
              <a:t>all-key</a:t>
            </a:r>
            <a:r>
              <a:rPr lang="zh-CN" altLang="en-US" sz="2200" dirty="0"/>
              <a:t>）</a:t>
            </a:r>
          </a:p>
          <a:p>
            <a:pPr lvl="1" algn="just" eaLnBrk="1" hangingPunct="1">
              <a:spcBef>
                <a:spcPts val="400"/>
              </a:spcBef>
              <a:buNone/>
            </a:pPr>
            <a:endParaRPr lang="en-US" altLang="zh-CN" sz="2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定义关系模式 （续）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1098550"/>
            <a:ext cx="10801200" cy="5226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主码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若一个关系有多个候选码，则选定其中一个为主码（</a:t>
            </a:r>
            <a:r>
              <a:rPr kumimoji="0" lang="en-US" altLang="zh-CN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primary key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</a:t>
            </a:r>
            <a:endParaRPr kumimoji="0" lang="en-US" altLang="zh-CN" sz="22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例如：</a:t>
            </a:r>
            <a:r>
              <a:rPr kumimoji="0" lang="zh-CN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在导师</a:t>
            </a:r>
            <a:r>
              <a:rPr kumimoji="0" lang="en-US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-</a:t>
            </a:r>
            <a:r>
              <a:rPr kumimoji="0" lang="zh-CN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研究生关系</a:t>
            </a:r>
            <a:r>
              <a:rPr kumimoji="0" lang="en-US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SMP</a:t>
            </a:r>
            <a:r>
              <a:rPr kumimoji="0" lang="zh-CN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（</a:t>
            </a:r>
            <a:r>
              <a:rPr kumimoji="0" lang="en-US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SUPERVISOR</a:t>
            </a:r>
            <a:r>
              <a:rPr kumimoji="0" lang="zh-CN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，</a:t>
            </a:r>
            <a:r>
              <a:rPr kumimoji="0" lang="en-US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MAJOR</a:t>
            </a:r>
            <a:r>
              <a:rPr kumimoji="0" lang="zh-CN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，</a:t>
            </a:r>
            <a:r>
              <a:rPr kumimoji="0" lang="en-US" altLang="zh-CN" sz="2200" b="1" i="0" u="sng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POSTGRADUAT</a:t>
            </a:r>
            <a:r>
              <a:rPr kumimoji="0" lang="en-US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</a:t>
            </a:r>
            <a:r>
              <a:rPr kumimoji="0" lang="zh-CN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）中，假设研究生</a:t>
            </a:r>
            <a:r>
              <a:rPr kumimoji="0" lang="zh-CN" altLang="zh-CN" sz="2200" b="1" i="0" u="none" strike="noStrike" kern="1050" cap="none" spc="-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不会重名，则</a:t>
            </a:r>
            <a:r>
              <a:rPr kumimoji="0" lang="en-US" altLang="zh-CN" sz="2200" b="1" i="0" u="none" strike="noStrike" kern="1050" cap="none" spc="-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POSTGRADUATE</a:t>
            </a:r>
            <a:r>
              <a:rPr kumimoji="0" lang="zh-CN" altLang="zh-CN" sz="2200" b="1" i="0" u="none" strike="noStrike" kern="1050" cap="none" spc="-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可以作为</a:t>
            </a:r>
            <a:r>
              <a:rPr kumimoji="0" lang="en-US" altLang="zh-CN" sz="2200" b="1" i="0" u="none" strike="noStrike" kern="1050" cap="none" spc="-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SMP</a:t>
            </a:r>
            <a:r>
              <a:rPr kumimoji="0" lang="zh-CN" altLang="zh-CN" sz="2200" b="1" i="0" u="none" strike="noStrike" kern="1050" cap="none" spc="-3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关系的</a:t>
            </a:r>
            <a:r>
              <a:rPr kumimoji="0" lang="zh-CN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主码，</a:t>
            </a:r>
            <a:r>
              <a:rPr kumimoji="0" lang="zh-CN" altLang="en-US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用</a:t>
            </a:r>
            <a:r>
              <a:rPr kumimoji="0" lang="zh-CN" altLang="zh-CN" sz="22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下划线表示</a:t>
            </a:r>
            <a:endParaRPr kumimoji="0" lang="zh-CN" altLang="en-US" sz="22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7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主属性</a:t>
            </a:r>
          </a:p>
          <a:p>
            <a:pPr marL="742950" marR="0" lvl="1" indent="-285750" algn="just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候选码的诸属性称为主属性（</a:t>
            </a:r>
            <a:r>
              <a:rPr kumimoji="0" lang="en-US" altLang="zh-CN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prime attribute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不包含在任何侯选码中的属性称为非主属性（</a:t>
            </a:r>
            <a:r>
              <a:rPr kumimoji="0" lang="en-US" altLang="zh-CN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non-prime attribute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）或非码属性（</a:t>
            </a:r>
            <a:r>
              <a:rPr kumimoji="0" lang="en-US" altLang="zh-CN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non-key attribute</a:t>
            </a:r>
            <a:r>
              <a:rPr kumimoji="0" lang="zh-CN" altLang="en-US" sz="22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章 关系数据库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839415" y="1113355"/>
            <a:ext cx="10293003" cy="4351338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0066FF"/>
                </a:solidFill>
              </a:rPr>
              <a:t>2.1  </a:t>
            </a:r>
            <a:r>
              <a:rPr lang="zh-CN" altLang="en-US" sz="2800" dirty="0">
                <a:solidFill>
                  <a:srgbClr val="0066FF"/>
                </a:solidFill>
              </a:rPr>
              <a:t>关系模型的数据结构及形式化定义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关系操作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关系代数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sz="2800" dirty="0"/>
              <a:t>本章小结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3.  </a:t>
            </a:r>
            <a:r>
              <a:rPr lang="zh-CN" altLang="en-US" sz="3600" dirty="0"/>
              <a:t>关系模式与关系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1992313" y="1098550"/>
            <a:ext cx="7772400" cy="486092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zh-CN" altLang="en-US" dirty="0"/>
              <a:t>关系模式</a:t>
            </a:r>
          </a:p>
          <a:p>
            <a:pPr lvl="1" algn="just" eaLnBrk="1" hangingPunct="1">
              <a:buSzPct val="75000"/>
            </a:pPr>
            <a:r>
              <a:rPr lang="zh-CN" altLang="en-US" dirty="0" smtClean="0"/>
              <a:t> 对</a:t>
            </a:r>
            <a:r>
              <a:rPr lang="zh-CN" altLang="en-US" dirty="0"/>
              <a:t>关系的描述</a:t>
            </a:r>
          </a:p>
          <a:p>
            <a:pPr lvl="1" algn="just" eaLnBrk="1" hangingPunct="1">
              <a:buSzPct val="75000"/>
            </a:pPr>
            <a:r>
              <a:rPr lang="zh-CN" altLang="en-US" dirty="0" smtClean="0"/>
              <a:t> 静态</a:t>
            </a:r>
            <a:r>
              <a:rPr lang="zh-CN" altLang="en-US" dirty="0"/>
              <a:t>的、稳定的</a:t>
            </a:r>
          </a:p>
          <a:p>
            <a:pPr algn="just" eaLnBrk="1" hangingPunct="1"/>
            <a:r>
              <a:rPr lang="zh-CN" altLang="en-US" dirty="0"/>
              <a:t>关系</a:t>
            </a:r>
          </a:p>
          <a:p>
            <a:pPr lvl="1" algn="just" eaLnBrk="1" hangingPunct="1">
              <a:buSzPct val="75000"/>
            </a:pPr>
            <a:r>
              <a:rPr lang="zh-CN" altLang="en-US" dirty="0" smtClean="0"/>
              <a:t> 关系</a:t>
            </a:r>
            <a:r>
              <a:rPr lang="zh-CN" altLang="en-US" dirty="0"/>
              <a:t>模式在某一时刻的状态或内容</a:t>
            </a:r>
          </a:p>
          <a:p>
            <a:pPr lvl="1" algn="just" eaLnBrk="1" hangingPunct="1">
              <a:buSzPct val="75000"/>
            </a:pPr>
            <a:r>
              <a:rPr lang="zh-CN" altLang="en-US" dirty="0" smtClean="0"/>
              <a:t> 动态</a:t>
            </a:r>
            <a:r>
              <a:rPr lang="zh-CN" altLang="en-US" dirty="0"/>
              <a:t>的、随时间不断变化的</a:t>
            </a:r>
          </a:p>
          <a:p>
            <a:pPr algn="just" eaLnBrk="1" hangingPunct="1">
              <a:lnSpc>
                <a:spcPct val="140000"/>
              </a:lnSpc>
            </a:pPr>
            <a:r>
              <a:rPr lang="zh-CN" altLang="en-US" sz="2400" dirty="0"/>
              <a:t>关系模式和关系往往笼统称为关系</a:t>
            </a:r>
          </a:p>
          <a:p>
            <a:pPr algn="just" eaLnBrk="1" hangingPunct="1">
              <a:lnSpc>
                <a:spcPct val="140000"/>
              </a:lnSpc>
              <a:buNone/>
            </a:pPr>
            <a:r>
              <a:rPr lang="zh-CN" altLang="en-US" sz="2400" dirty="0"/>
              <a:t>     通过上下文加以区别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  </a:t>
            </a:r>
            <a:r>
              <a:rPr lang="zh-CN" altLang="en-US" sz="3600" dirty="0"/>
              <a:t>关系数据结构</a:t>
            </a: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2640013" y="1098550"/>
            <a:ext cx="6729412" cy="48609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2.1.1  </a:t>
            </a:r>
            <a:r>
              <a:rPr lang="zh-CN" altLang="en-US" dirty="0">
                <a:latin typeface="SimSun" pitchFamily="2" charset="-122"/>
              </a:rPr>
              <a:t>关系</a:t>
            </a: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2.1.2  </a:t>
            </a:r>
            <a:r>
              <a:rPr lang="zh-CN" altLang="en-US" dirty="0"/>
              <a:t>关系模式</a:t>
            </a:r>
            <a:endParaRPr lang="zh-CN" altLang="en-US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2.1.3  </a:t>
            </a:r>
            <a:r>
              <a:rPr lang="zh-CN" altLang="en-US" dirty="0">
                <a:solidFill>
                  <a:srgbClr val="00B050"/>
                </a:solidFill>
              </a:rPr>
              <a:t>关系数据库</a:t>
            </a:r>
            <a:endParaRPr lang="en-US" altLang="zh-CN" dirty="0">
              <a:solidFill>
                <a:srgbClr val="00B050"/>
              </a:solidFill>
            </a:endParaRP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2.1.4   </a:t>
            </a:r>
            <a:r>
              <a:rPr lang="zh-CN" altLang="en-US" dirty="0"/>
              <a:t>关系模型的存储结构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2.1.3  </a:t>
            </a:r>
            <a:r>
              <a:rPr lang="zh-CN" altLang="en-US" sz="3600" dirty="0"/>
              <a:t>关系数据库</a:t>
            </a: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xfrm>
            <a:off x="1631504" y="1341438"/>
            <a:ext cx="9721079" cy="4525962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dirty="0"/>
              <a:t>关系数据库系统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 支持</a:t>
            </a:r>
            <a:r>
              <a:rPr lang="zh-CN" altLang="en-US" dirty="0"/>
              <a:t>关系模型的数据库系统</a:t>
            </a:r>
            <a:endParaRPr lang="en-US" altLang="zh-CN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 关系</a:t>
            </a:r>
            <a:r>
              <a:rPr lang="zh-CN" altLang="en-US" dirty="0"/>
              <a:t>模型中，实体以及实体间的联系都用关系表示例如学生实体</a:t>
            </a:r>
            <a:r>
              <a:rPr lang="zh-CN" altLang="en-US" dirty="0" smtClean="0"/>
              <a:t>、 课程</a:t>
            </a:r>
            <a:r>
              <a:rPr lang="zh-CN" altLang="en-US" dirty="0"/>
              <a:t>实体、学生与课程之间选修课程的多对多联系</a:t>
            </a:r>
            <a:endParaRPr lang="en-US" altLang="zh-CN" dirty="0"/>
          </a:p>
          <a:p>
            <a:pPr lvl="1" algn="just" eaLnBrk="1" hangingPunct="1">
              <a:lnSpc>
                <a:spcPct val="120000"/>
              </a:lnSpc>
            </a:pPr>
            <a:r>
              <a:rPr lang="en-US" altLang="zh-CN" dirty="0" smtClean="0"/>
              <a:t> </a:t>
            </a:r>
            <a:r>
              <a:rPr lang="zh-CN" altLang="zh-CN" dirty="0" smtClean="0"/>
              <a:t>在</a:t>
            </a:r>
            <a:r>
              <a:rPr lang="zh-CN" altLang="zh-CN" dirty="0"/>
              <a:t>一个关系数据库中，某一时刻所有关系模式对应的关系的集合构成一个关系数据库</a:t>
            </a:r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关系数据库（续）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559496" y="1052513"/>
            <a:ext cx="9865096" cy="4814888"/>
          </a:xfrm>
        </p:spPr>
        <p:txBody>
          <a:bodyPr vert="horz" wrap="square" lIns="91440" tIns="45720" rIns="91440" bIns="45720" numCol="1" anchor="t" anchorCtr="0" compatLnSpc="1"/>
          <a:lstStyle/>
          <a:p>
            <a:pPr marR="0" lvl="1" algn="just" fontAlgn="base">
              <a:lnSpc>
                <a:spcPct val="120000"/>
              </a:lnSpc>
              <a:spcAft>
                <a:spcPct val="0"/>
              </a:spcAft>
              <a:buClrTx/>
              <a:buSzPct val="100000"/>
              <a:tabLst>
                <a:tab pos="3769360" algn="l"/>
              </a:tabLst>
              <a:defRPr/>
            </a:pPr>
            <a:r>
              <a:rPr lang="zh-CN" altLang="zh-CN" dirty="0"/>
              <a:t>学生关系模式：</a:t>
            </a:r>
            <a:r>
              <a:rPr lang="en-US" altLang="zh-CN" dirty="0"/>
              <a:t>Student(</a:t>
            </a:r>
            <a:r>
              <a:rPr lang="en-US" altLang="zh-CN" dirty="0" err="1"/>
              <a:t>Sno</a:t>
            </a:r>
            <a:r>
              <a:rPr lang="en-US" altLang="zh-CN" dirty="0"/>
              <a:t>, </a:t>
            </a:r>
            <a:r>
              <a:rPr lang="en-US" altLang="zh-CN" dirty="0" err="1"/>
              <a:t>Sname</a:t>
            </a:r>
            <a:r>
              <a:rPr lang="en-US" altLang="zh-CN" dirty="0"/>
              <a:t>, </a:t>
            </a:r>
            <a:r>
              <a:rPr lang="en-US" altLang="zh-CN" dirty="0" err="1"/>
              <a:t>Ssex</a:t>
            </a:r>
            <a:r>
              <a:rPr lang="en-US" altLang="zh-CN" dirty="0"/>
              <a:t>, </a:t>
            </a:r>
            <a:r>
              <a:rPr lang="en-US" altLang="zh-CN" dirty="0" err="1"/>
              <a:t>Sbirthdate</a:t>
            </a:r>
            <a:r>
              <a:rPr lang="en-US" altLang="zh-CN" dirty="0"/>
              <a:t>, </a:t>
            </a:r>
            <a:r>
              <a:rPr lang="en-US" altLang="zh-CN" dirty="0" err="1"/>
              <a:t>Smajor</a:t>
            </a:r>
            <a:r>
              <a:rPr lang="en-US" altLang="zh-CN" dirty="0"/>
              <a:t>)</a:t>
            </a:r>
            <a:endParaRPr lang="zh-CN" altLang="zh-CN" dirty="0"/>
          </a:p>
          <a:p>
            <a:pPr marL="457200" marR="0" lvl="1" indent="0" algn="just" fontAlgn="base">
              <a:lnSpc>
                <a:spcPct val="120000"/>
              </a:lnSpc>
              <a:spcAft>
                <a:spcPct val="0"/>
              </a:spcAft>
              <a:buClrTx/>
              <a:buSzPct val="100000"/>
              <a:buNone/>
              <a:tabLst>
                <a:tab pos="3769360" algn="l"/>
              </a:tabLst>
              <a:defRPr/>
            </a:pPr>
            <a:r>
              <a:rPr lang="en-US" altLang="zh-CN" dirty="0"/>
              <a:t>   </a:t>
            </a:r>
            <a:r>
              <a:rPr lang="zh-CN" altLang="zh-CN" dirty="0"/>
              <a:t>包括学号、姓名、性别、出生日期和主修专业等属性</a:t>
            </a:r>
            <a:r>
              <a:rPr lang="en-US" altLang="zh-CN" dirty="0"/>
              <a:t> </a:t>
            </a:r>
          </a:p>
          <a:p>
            <a:pPr marL="34290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tabLst>
                <a:tab pos="3769360" algn="l"/>
              </a:tabLst>
              <a:defRPr/>
            </a:pPr>
            <a:endParaRPr kumimoji="0" lang="zh-CN" altLang="zh-CN" sz="1800" b="1" i="0" u="none" strike="noStrike" kern="105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006200" y="2187257"/>
          <a:ext cx="8362950" cy="361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8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85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68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0769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Sname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Ssex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出生日期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Sbirthdate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主修专业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Smajor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021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李勇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2000-3-8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信息安全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刘晨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女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1999-9-1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20180003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王敏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女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2001-8-1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20180004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张立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2000-1-8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021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20180005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陈新奇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2001-11-1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信息管理与信息系统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021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20180006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赵明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2000-6-12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数据科学与大数据技术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20180007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王佳佳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女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2001-12-7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数据科学与大数据技术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关系数据库（续）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559496" y="1098550"/>
            <a:ext cx="10009111" cy="4768850"/>
          </a:xfrm>
        </p:spPr>
        <p:txBody>
          <a:bodyPr vert="horz" wrap="square" lIns="91440" tIns="45720" rIns="91440" bIns="45720" numCol="1" anchor="t" anchorCtr="0" compatLnSpc="1"/>
          <a:lstStyle/>
          <a:p>
            <a:pPr lvl="1" indent="-342900" algn="just" fontAlgn="base">
              <a:lnSpc>
                <a:spcPct val="120000"/>
              </a:lnSpc>
              <a:spcAft>
                <a:spcPct val="0"/>
              </a:spcAft>
              <a:buSzPct val="100000"/>
              <a:tabLst>
                <a:tab pos="3769360" algn="l"/>
              </a:tabLst>
              <a:defRPr/>
            </a:pPr>
            <a:r>
              <a:rPr lang="zh-CN" altLang="zh-CN" dirty="0"/>
              <a:t>课程关系模式：</a:t>
            </a:r>
            <a:r>
              <a:rPr lang="en-US" altLang="zh-CN" dirty="0"/>
              <a:t>Course(</a:t>
            </a:r>
            <a:r>
              <a:rPr lang="en-US" altLang="zh-CN" dirty="0" err="1"/>
              <a:t>Cno,Cname,Ccredit,Cpno</a:t>
            </a:r>
            <a:r>
              <a:rPr lang="en-US" altLang="zh-CN" dirty="0"/>
              <a:t>)</a:t>
            </a:r>
            <a:endParaRPr lang="zh-CN" altLang="zh-CN" dirty="0"/>
          </a:p>
          <a:p>
            <a:pPr marL="342900" lvl="1" indent="0" algn="just" fontAlgn="base">
              <a:lnSpc>
                <a:spcPct val="120000"/>
              </a:lnSpc>
              <a:spcAft>
                <a:spcPct val="0"/>
              </a:spcAft>
              <a:buSzPct val="100000"/>
              <a:buNone/>
              <a:tabLst>
                <a:tab pos="3769360" algn="l"/>
              </a:tabLst>
              <a:defRPr/>
            </a:pPr>
            <a:r>
              <a:rPr lang="en-US" altLang="zh-CN" dirty="0"/>
              <a:t>     </a:t>
            </a:r>
            <a:r>
              <a:rPr lang="zh-CN" altLang="zh-CN" dirty="0"/>
              <a:t>包括课程号，课程名，学分，先修课（直接先修课）等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693988" y="2276475"/>
          <a:ext cx="6858000" cy="402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4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04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28547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课程号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课程名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Cname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学分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Ccredit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先修课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Cpno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程序设计基础与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</a:t>
                      </a: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数据结构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数据库系统概论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信息系统概论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81005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操作系统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81006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Python</a:t>
                      </a: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81007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离散数学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81008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大数据技术概论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关系数据库（续）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271464" y="1098550"/>
            <a:ext cx="10153128" cy="4768850"/>
          </a:xfrm>
        </p:spPr>
        <p:txBody>
          <a:bodyPr vert="horz" wrap="square" lIns="91440" tIns="45720" rIns="91440" bIns="45720" numCol="1" anchor="t" anchorCtr="0" compatLnSpc="1"/>
          <a:lstStyle/>
          <a:p>
            <a:pPr marR="0" lvl="1" indent="-342900" algn="just" fontAlgn="base">
              <a:lnSpc>
                <a:spcPct val="120000"/>
              </a:lnSpc>
              <a:spcAft>
                <a:spcPct val="0"/>
              </a:spcAft>
              <a:buClrTx/>
              <a:buSzPct val="100000"/>
              <a:tabLst>
                <a:tab pos="3769360" algn="l"/>
              </a:tabLst>
              <a:defRPr/>
            </a:pPr>
            <a:r>
              <a:rPr lang="zh-CN" altLang="zh-CN" dirty="0"/>
              <a:t>学生选课关系模式：</a:t>
            </a:r>
            <a:r>
              <a:rPr lang="en-US" altLang="zh-CN" dirty="0"/>
              <a:t>SC(</a:t>
            </a:r>
            <a:r>
              <a:rPr lang="en-US" altLang="zh-CN" dirty="0" err="1"/>
              <a:t>Sno,Cno</a:t>
            </a:r>
            <a:r>
              <a:rPr lang="en-US" altLang="zh-CN" dirty="0"/>
              <a:t>, </a:t>
            </a:r>
            <a:r>
              <a:rPr lang="en-US" altLang="zh-CN" dirty="0" err="1"/>
              <a:t>Grade,Semester,Teachingclass</a:t>
            </a:r>
            <a:r>
              <a:rPr lang="en-US" altLang="zh-CN" dirty="0"/>
              <a:t>)</a:t>
            </a:r>
            <a:endParaRPr lang="zh-CN" altLang="zh-CN" dirty="0"/>
          </a:p>
          <a:p>
            <a:pPr marL="342900" marR="0" lvl="1" indent="0" algn="just" fontAlgn="base">
              <a:lnSpc>
                <a:spcPct val="120000"/>
              </a:lnSpc>
              <a:spcAft>
                <a:spcPct val="0"/>
              </a:spcAft>
              <a:buClrTx/>
              <a:buSzPct val="100000"/>
              <a:buNone/>
              <a:tabLst>
                <a:tab pos="3769360" algn="l"/>
              </a:tabLst>
              <a:defRPr/>
            </a:pPr>
            <a:r>
              <a:rPr lang="en-US" altLang="zh-CN" dirty="0"/>
              <a:t>    </a:t>
            </a:r>
            <a:r>
              <a:rPr lang="zh-CN" altLang="zh-CN" dirty="0"/>
              <a:t>包括学号，课程号，成绩，选课学期，教学班等</a:t>
            </a:r>
            <a:endParaRPr lang="en-US" altLang="zh-CN" dirty="0"/>
          </a:p>
          <a:p>
            <a:pPr marL="342900" marR="0" lvl="0" indent="10668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tabLst>
                <a:tab pos="3769360" algn="l"/>
              </a:tabLst>
              <a:defRPr/>
            </a:pPr>
            <a:endParaRPr kumimoji="0" lang="zh-CN" altLang="zh-CN" sz="1800" b="1" i="0" u="none" strike="noStrike" kern="105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06625" y="2133600"/>
          <a:ext cx="7776845" cy="4149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485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48641">
                <a:tc>
                  <a:txBody>
                    <a:bodyPr/>
                    <a:lstStyle/>
                    <a:p>
                      <a:pPr indent="269875" algn="l"/>
                      <a:r>
                        <a:rPr lang="zh-CN" alt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Sno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indent="269875" algn="l"/>
                      <a:r>
                        <a:rPr lang="zh-CN" alt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课程号</a:t>
                      </a: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Cno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alt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成绩</a:t>
                      </a: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Grade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alt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选课学期</a:t>
                      </a: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Semester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alt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教学班</a:t>
                      </a: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Teachingclass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85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96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81002-01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87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81003-01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80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81001-02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98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71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81003-02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20180003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81001-01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20180003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76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20180004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56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20180004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97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81002-02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20180005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68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20202</a:t>
                      </a:r>
                      <a:endParaRPr lang="zh-CN" altLang="en-US" sz="16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81003-01</a:t>
                      </a:r>
                      <a:endParaRPr lang="zh-CN" altLang="en-US" sz="16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3" marR="68583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关系数据库（续）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208213" y="1098550"/>
            <a:ext cx="8229600" cy="47688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关系数据库也有型和值之分</a:t>
            </a:r>
          </a:p>
          <a:p>
            <a:pPr marL="342900" marR="0" lvl="0" indent="-34290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关系数据库的型</a:t>
            </a:r>
            <a:endParaRPr kumimoji="0" lang="en-US" altLang="zh-CN" sz="28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关系数据库中所有关系模式的集合</a:t>
            </a:r>
            <a:endParaRPr kumimoji="0" lang="en-US" altLang="zh-CN" sz="24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是对关系数据库的描述</a:t>
            </a:r>
            <a:endParaRPr kumimoji="0" lang="en-US" altLang="zh-CN" sz="24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通常称为关系数据库模式</a:t>
            </a:r>
            <a:endParaRPr kumimoji="0" lang="en-US" altLang="zh-CN" sz="24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zh-CN" sz="2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关系数据库的值</a:t>
            </a:r>
            <a:endParaRPr kumimoji="0" lang="en-US" altLang="zh-CN" sz="28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这些关系模式在某一时刻对应的关系的集合</a:t>
            </a:r>
            <a:endParaRPr kumimoji="0" lang="en-US" altLang="zh-CN" sz="24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ts val="336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通常称为关系数据库</a:t>
            </a:r>
            <a:endParaRPr kumimoji="0" lang="zh-CN" altLang="zh-CN" sz="2400" b="1" i="0" u="none" strike="noStrike" kern="105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  </a:t>
            </a:r>
            <a:r>
              <a:rPr lang="zh-CN" altLang="en-US" sz="3600" dirty="0"/>
              <a:t>关系数据结构</a:t>
            </a: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2640013" y="1341438"/>
            <a:ext cx="6729412" cy="461803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2.1.1  </a:t>
            </a:r>
            <a:r>
              <a:rPr lang="zh-CN" altLang="en-US" dirty="0">
                <a:latin typeface="SimSun" pitchFamily="2" charset="-122"/>
              </a:rPr>
              <a:t>关系</a:t>
            </a: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2.1.2  </a:t>
            </a:r>
            <a:r>
              <a:rPr lang="zh-CN" altLang="en-US" dirty="0"/>
              <a:t>关系模式</a:t>
            </a:r>
            <a:endParaRPr lang="zh-CN" altLang="en-US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/>
              <a:t>2.1.3  </a:t>
            </a:r>
            <a:r>
              <a:rPr lang="zh-CN" altLang="en-US" dirty="0"/>
              <a:t>关系数据库</a:t>
            </a:r>
            <a:endParaRPr lang="en-US" altLang="zh-CN" dirty="0"/>
          </a:p>
          <a:p>
            <a:pPr eaLnBrk="1" hangingPunct="1">
              <a:lnSpc>
                <a:spcPct val="21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2.1.4   </a:t>
            </a:r>
            <a:r>
              <a:rPr lang="zh-CN" altLang="en-US" dirty="0">
                <a:solidFill>
                  <a:srgbClr val="00B050"/>
                </a:solidFill>
              </a:rPr>
              <a:t>关系模型的存储结构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2.1.4   </a:t>
            </a:r>
            <a:r>
              <a:rPr lang="zh-CN" altLang="en-US" sz="3600" dirty="0"/>
              <a:t>关系模型的存储结构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1487488" y="1098550"/>
            <a:ext cx="9721080" cy="4854575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 关系数据库</a:t>
            </a:r>
            <a:r>
              <a:rPr lang="zh-CN" altLang="en-US" dirty="0"/>
              <a:t>管理系统以一定的组织方式来存储和管理数据，即设计和实现关系模型的存储结构。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zh-CN" dirty="0" smtClean="0"/>
              <a:t>有</a:t>
            </a:r>
            <a:r>
              <a:rPr lang="zh-CN" altLang="zh-CN" dirty="0"/>
              <a:t>的</a:t>
            </a:r>
            <a:r>
              <a:rPr lang="zh-CN" altLang="en-US" dirty="0"/>
              <a:t>关系数据库管理系统中</a:t>
            </a:r>
            <a:r>
              <a:rPr lang="zh-CN" altLang="zh-CN" dirty="0"/>
              <a:t>一个表对应一个操作系统文件，将物理数据组织</a:t>
            </a:r>
            <a:r>
              <a:rPr lang="zh-CN" altLang="en-US" dirty="0"/>
              <a:t>的任务</a:t>
            </a:r>
            <a:r>
              <a:rPr lang="zh-CN" altLang="zh-CN" dirty="0"/>
              <a:t>交给操作系统完成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zh-CN" altLang="zh-CN" dirty="0" smtClean="0"/>
              <a:t>有</a:t>
            </a:r>
            <a:r>
              <a:rPr lang="zh-CN" altLang="zh-CN" dirty="0"/>
              <a:t>的</a:t>
            </a:r>
            <a:r>
              <a:rPr lang="zh-CN" altLang="en-US" dirty="0"/>
              <a:t>关系数据库管理系统</a:t>
            </a:r>
            <a:r>
              <a:rPr lang="zh-CN" altLang="zh-CN" dirty="0"/>
              <a:t>从操作系统那里申请若干个大的文件，自己划分文件空间，组织表、索引等存储结构，并进行存储管理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章 关系数据库</a:t>
            </a: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1415479" y="1113355"/>
            <a:ext cx="9716939" cy="4351338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关系模型概述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3333FF"/>
                </a:solidFill>
              </a:rPr>
              <a:t>2.2  </a:t>
            </a:r>
            <a:r>
              <a:rPr lang="zh-CN" altLang="en-US" sz="2800" dirty="0">
                <a:solidFill>
                  <a:srgbClr val="3333FF"/>
                </a:solidFill>
              </a:rPr>
              <a:t>关系操作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关系代数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sz="2800" dirty="0"/>
              <a:t>本章小结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  </a:t>
            </a:r>
            <a:r>
              <a:rPr lang="zh-CN" altLang="en-US" sz="3600" dirty="0"/>
              <a:t>关系模型的数据结构及形式化定义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1343472" y="1052830"/>
            <a:ext cx="8136903" cy="5170488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22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2.1.1  </a:t>
            </a:r>
            <a:r>
              <a:rPr lang="zh-CN" altLang="en-US" dirty="0">
                <a:solidFill>
                  <a:srgbClr val="00B050"/>
                </a:solidFill>
                <a:latin typeface="SimSun" pitchFamily="2" charset="-122"/>
              </a:rPr>
              <a:t>关系</a:t>
            </a:r>
          </a:p>
          <a:p>
            <a:pPr marL="0" indent="0" eaLnBrk="1" hangingPunct="1">
              <a:lnSpc>
                <a:spcPct val="220000"/>
              </a:lnSpc>
              <a:buNone/>
            </a:pPr>
            <a:r>
              <a:rPr lang="en-US" altLang="zh-CN" dirty="0"/>
              <a:t>2.1.2  </a:t>
            </a:r>
            <a:r>
              <a:rPr lang="zh-CN" altLang="en-US" dirty="0"/>
              <a:t>关系模式</a:t>
            </a:r>
            <a:endParaRPr lang="zh-CN" altLang="en-US" dirty="0"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220000"/>
              </a:lnSpc>
              <a:buNone/>
            </a:pPr>
            <a:r>
              <a:rPr lang="en-US" altLang="zh-CN" dirty="0"/>
              <a:t>2.1.3  </a:t>
            </a:r>
            <a:r>
              <a:rPr lang="zh-CN" altLang="en-US" dirty="0"/>
              <a:t>关系数据库</a:t>
            </a:r>
            <a:endParaRPr lang="en-US" altLang="zh-CN" dirty="0"/>
          </a:p>
          <a:p>
            <a:pPr marL="0" indent="0" eaLnBrk="1" hangingPunct="1">
              <a:lnSpc>
                <a:spcPct val="220000"/>
              </a:lnSpc>
              <a:buNone/>
            </a:pPr>
            <a:r>
              <a:rPr lang="en-US" altLang="zh-CN" dirty="0"/>
              <a:t>2.1.4   </a:t>
            </a:r>
            <a:r>
              <a:rPr lang="zh-CN" altLang="en-US" dirty="0"/>
              <a:t>关系模型的存储结构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2.2.1 </a:t>
            </a:r>
            <a:r>
              <a:rPr lang="zh-CN" altLang="en-US" sz="3600" dirty="0"/>
              <a:t>基本的关系操作</a:t>
            </a: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1487488" y="908050"/>
            <a:ext cx="10153128" cy="5473700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n-US" altLang="zh-CN" sz="2400" dirty="0"/>
              <a:t> </a:t>
            </a:r>
            <a:r>
              <a:rPr lang="zh-CN" altLang="en-US" dirty="0"/>
              <a:t>常用的关系操作</a:t>
            </a:r>
          </a:p>
          <a:p>
            <a:pPr lvl="1"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en-US" dirty="0" smtClean="0"/>
              <a:t> 查询</a:t>
            </a:r>
            <a:r>
              <a:rPr lang="zh-CN" altLang="en-US" dirty="0"/>
              <a:t>操作：选择、投影、连接、除、并、差、交、笛卡儿积</a:t>
            </a:r>
            <a:endParaRPr lang="en-US" altLang="zh-CN" dirty="0"/>
          </a:p>
          <a:p>
            <a:pPr lvl="2" algn="just" eaLnBrk="1" hangingPunct="1">
              <a:lnSpc>
                <a:spcPts val="4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选择、投影、并、差、笛卡儿积是</a:t>
            </a:r>
            <a:r>
              <a:rPr lang="en-US" altLang="zh-CN" sz="2200" dirty="0"/>
              <a:t>5</a:t>
            </a:r>
            <a:r>
              <a:rPr lang="zh-CN" altLang="en-US" sz="2200" dirty="0"/>
              <a:t>种基本操作</a:t>
            </a:r>
          </a:p>
          <a:p>
            <a:pPr lvl="1"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en-US" dirty="0" smtClean="0"/>
              <a:t> 更新</a:t>
            </a:r>
            <a:r>
              <a:rPr lang="zh-CN" altLang="en-US" dirty="0"/>
              <a:t>操作：插入、删除、修改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en-US" dirty="0"/>
              <a:t>关系操作的特点</a:t>
            </a:r>
          </a:p>
          <a:p>
            <a:pPr lvl="1"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zh-CN" altLang="en-US" dirty="0" smtClean="0"/>
              <a:t> 集合</a:t>
            </a:r>
            <a:r>
              <a:rPr lang="zh-CN" altLang="en-US" dirty="0"/>
              <a:t>操作方式：操作的对象和结果都是集合，</a:t>
            </a:r>
            <a:r>
              <a:rPr lang="zh-CN" altLang="en-US" dirty="0">
                <a:solidFill>
                  <a:srgbClr val="FF00FF"/>
                </a:solidFill>
              </a:rPr>
              <a:t>一次一个集合</a:t>
            </a:r>
            <a:r>
              <a:rPr lang="zh-CN" altLang="en-US" dirty="0"/>
              <a:t>的方式</a:t>
            </a:r>
            <a:endParaRPr lang="en-US" altLang="zh-CN" dirty="0"/>
          </a:p>
          <a:p>
            <a:pPr lvl="1"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n-US" altLang="zh-CN" dirty="0" smtClean="0"/>
              <a:t> </a:t>
            </a:r>
            <a:r>
              <a:rPr lang="zh-CN" altLang="zh-CN" dirty="0" smtClean="0"/>
              <a:t>关系</a:t>
            </a:r>
            <a:r>
              <a:rPr lang="zh-CN" altLang="zh-CN" dirty="0"/>
              <a:t>操作的所有输入和输出均是关系，包括关系操作的中间结果也是关系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2.2.2 </a:t>
            </a:r>
            <a:r>
              <a:rPr lang="zh-CN" altLang="en-US" sz="3600" dirty="0"/>
              <a:t>关系数据语言的分类</a:t>
            </a: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1703512" y="981075"/>
            <a:ext cx="9001000" cy="540067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400" dirty="0"/>
              <a:t> </a:t>
            </a:r>
            <a:r>
              <a:rPr lang="zh-CN" altLang="en-US" sz="2400" dirty="0"/>
              <a:t>关系代数语言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 smtClean="0"/>
              <a:t> 用</a:t>
            </a:r>
            <a:r>
              <a:rPr lang="zh-CN" altLang="en-US" sz="2200" dirty="0"/>
              <a:t>对关系的运算来表达查询要求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 smtClean="0"/>
              <a:t> 代表</a:t>
            </a:r>
            <a:r>
              <a:rPr lang="zh-CN" altLang="en-US" sz="2200" dirty="0"/>
              <a:t>：</a:t>
            </a:r>
            <a:r>
              <a:rPr lang="en-US" altLang="zh-CN" sz="2200" dirty="0"/>
              <a:t>ISBL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dirty="0"/>
              <a:t>关系演算语言：用谓词来表达查询要求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 smtClean="0"/>
              <a:t> 元组</a:t>
            </a:r>
            <a:r>
              <a:rPr lang="zh-CN" altLang="en-US" sz="2200" dirty="0"/>
              <a:t>关系演算语言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谓词变元的基本对象是元组变量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代表：</a:t>
            </a:r>
            <a:r>
              <a:rPr lang="en-US" altLang="zh-CN" sz="2200" dirty="0"/>
              <a:t>APLHA, QUEL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 smtClean="0"/>
              <a:t> 域</a:t>
            </a:r>
            <a:r>
              <a:rPr lang="zh-CN" altLang="en-US" sz="2200" dirty="0"/>
              <a:t>关系演算语言    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谓词变元的基本对象是域变量</a:t>
            </a:r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代表：</a:t>
            </a:r>
            <a:r>
              <a:rPr lang="en-US" altLang="zh-CN" sz="2200" dirty="0"/>
              <a:t>QBE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200" dirty="0" smtClean="0"/>
              <a:t> 结构化</a:t>
            </a:r>
            <a:r>
              <a:rPr lang="zh-CN" altLang="en-US" sz="2200" dirty="0"/>
              <a:t>查询语言（</a:t>
            </a:r>
            <a:r>
              <a:rPr lang="en-US" altLang="zh-CN" sz="2200" dirty="0"/>
              <a:t>Structured Query </a:t>
            </a:r>
            <a:r>
              <a:rPr lang="en-US" altLang="zh-CN" sz="2200" dirty="0" smtClean="0"/>
              <a:t>Language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SQL </a:t>
            </a:r>
            <a:r>
              <a:rPr lang="zh-CN" altLang="en-US" sz="2200" dirty="0"/>
              <a:t>） </a:t>
            </a:r>
            <a:endParaRPr lang="en-US" altLang="zh-CN" sz="2200" dirty="0"/>
          </a:p>
          <a:p>
            <a:pPr lvl="2" algn="just" eaLnBrk="1" hangingPunct="1">
              <a:lnSpc>
                <a:spcPct val="12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具有关系代数和关系演算双重特点</a:t>
            </a:r>
          </a:p>
          <a:p>
            <a:pPr lvl="1" algn="just" eaLnBrk="1" hangingPunct="1">
              <a:lnSpc>
                <a:spcPct val="120000"/>
              </a:lnSpc>
              <a:spcBef>
                <a:spcPct val="0"/>
              </a:spcBef>
            </a:pPr>
            <a:endParaRPr lang="zh-CN" altLang="en-US" sz="2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章 关系数据库</a:t>
            </a: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xfrm>
            <a:off x="1055439" y="1113355"/>
            <a:ext cx="10076979" cy="4351338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关系模型的数据结构及形式化定义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关系操作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0066FF"/>
                </a:solidFill>
              </a:rPr>
              <a:t>2.3  </a:t>
            </a:r>
            <a:r>
              <a:rPr lang="zh-CN" altLang="en-US" sz="2800" dirty="0">
                <a:solidFill>
                  <a:srgbClr val="0066FF"/>
                </a:solidFill>
              </a:rPr>
              <a:t>关系的完整性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2.4  </a:t>
            </a:r>
            <a:r>
              <a:rPr lang="zh-CN" altLang="en-US" sz="2800" dirty="0"/>
              <a:t>关系代数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sz="2800" dirty="0"/>
              <a:t>本章小结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关系的完整性</a:t>
            </a: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1271464" y="1098550"/>
            <a:ext cx="9937104" cy="4932363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zh-CN" altLang="en-US" dirty="0"/>
              <a:t>关系的三类完整性约束</a:t>
            </a:r>
            <a:endParaRPr lang="en-US" altLang="zh-CN" dirty="0"/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 smtClean="0"/>
              <a:t> 实体完整性</a:t>
            </a:r>
            <a:r>
              <a:rPr lang="zh-CN" altLang="en-US" dirty="0"/>
              <a:t>和参照完整性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关系模型必须满足的完整性约束条件称为关系的</a:t>
            </a:r>
            <a:r>
              <a:rPr lang="zh-CN" altLang="en-US" sz="2200" dirty="0">
                <a:solidFill>
                  <a:srgbClr val="FF00FF"/>
                </a:solidFill>
              </a:rPr>
              <a:t>两个不变性</a:t>
            </a:r>
            <a:r>
              <a:rPr lang="zh-CN" altLang="en-US" sz="2200" dirty="0"/>
              <a:t>，应该由关系系统自动支持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zh-CN" altLang="en-US" dirty="0" smtClean="0"/>
              <a:t> 用户</a:t>
            </a:r>
            <a:r>
              <a:rPr lang="zh-CN" altLang="en-US" dirty="0"/>
              <a:t>定义的完整性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应用领域需要遵循的约束条件，体现了具体领域中的语义约束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2.3 </a:t>
            </a:r>
            <a:r>
              <a:rPr lang="zh-CN" altLang="en-US" sz="3600" dirty="0"/>
              <a:t>关系的完整性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2819400" y="1268413"/>
            <a:ext cx="6781800" cy="444658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2.3.1 </a:t>
            </a:r>
            <a:r>
              <a:rPr lang="zh-CN" altLang="en-US" dirty="0">
                <a:solidFill>
                  <a:srgbClr val="00B050"/>
                </a:solidFill>
              </a:rPr>
              <a:t>实体完整性</a:t>
            </a: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2.3.2 </a:t>
            </a:r>
            <a:r>
              <a:rPr lang="zh-CN" altLang="en-US" dirty="0"/>
              <a:t>参照完整性</a:t>
            </a: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2.3.3 </a:t>
            </a:r>
            <a:r>
              <a:rPr lang="zh-CN" altLang="en-US" dirty="0"/>
              <a:t>用户定义的完整性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2.3.1 </a:t>
            </a:r>
            <a:r>
              <a:rPr lang="zh-CN" altLang="en-US" sz="3600" dirty="0"/>
              <a:t>实体完整性</a:t>
            </a: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911423" y="1113355"/>
            <a:ext cx="10513169" cy="4351338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sz="2600" dirty="0"/>
              <a:t>规则</a:t>
            </a:r>
            <a:r>
              <a:rPr lang="en-US" altLang="zh-CN" sz="2600" dirty="0"/>
              <a:t>2.1  </a:t>
            </a:r>
            <a:r>
              <a:rPr lang="zh-CN" altLang="en-US" sz="2600" dirty="0"/>
              <a:t>实体完整性规则（</a:t>
            </a:r>
            <a:r>
              <a:rPr lang="en-US" altLang="zh-CN" sz="2600" dirty="0"/>
              <a:t>entity integrity</a:t>
            </a:r>
            <a:r>
              <a:rPr lang="zh-CN" altLang="en-US" sz="2600" dirty="0"/>
              <a:t>）</a:t>
            </a:r>
            <a:endParaRPr lang="en-US" altLang="zh-CN" sz="2600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dirty="0" smtClean="0"/>
              <a:t> 若</a:t>
            </a:r>
            <a:r>
              <a:rPr lang="zh-CN" altLang="en-US" dirty="0"/>
              <a:t>属性</a:t>
            </a:r>
            <a:r>
              <a:rPr lang="zh-CN" altLang="zh-CN" dirty="0"/>
              <a:t>（指一个或一组属性）</a:t>
            </a:r>
            <a:r>
              <a:rPr lang="en-US" altLang="zh-CN" i="1" dirty="0"/>
              <a:t>A</a:t>
            </a:r>
            <a:r>
              <a:rPr lang="zh-CN" altLang="en-US" dirty="0"/>
              <a:t>是基本关系</a:t>
            </a:r>
            <a:r>
              <a:rPr lang="en-US" altLang="zh-CN" i="1" dirty="0"/>
              <a:t>R</a:t>
            </a:r>
            <a:r>
              <a:rPr lang="zh-CN" altLang="en-US" dirty="0"/>
              <a:t>的主属性，则</a:t>
            </a:r>
            <a:r>
              <a:rPr lang="en-US" altLang="zh-CN" i="1" dirty="0"/>
              <a:t>A</a:t>
            </a:r>
            <a:r>
              <a:rPr lang="zh-CN" altLang="en-US" dirty="0"/>
              <a:t>不能取空值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</a:pPr>
            <a:r>
              <a:rPr lang="en-US" altLang="zh-CN" dirty="0" smtClean="0"/>
              <a:t> </a:t>
            </a:r>
            <a:r>
              <a:rPr lang="zh-CN" altLang="zh-CN" dirty="0" smtClean="0"/>
              <a:t>空值</a:t>
            </a:r>
            <a:r>
              <a:rPr lang="zh-CN" altLang="zh-CN" dirty="0"/>
              <a:t>就是“不知道”或“不存在”或“无意义”的值</a:t>
            </a:r>
            <a:endParaRPr lang="zh-CN" altLang="en-US" dirty="0"/>
          </a:p>
          <a:p>
            <a:pPr algn="just" eaLnBrk="1" hangingPunct="1">
              <a:lnSpc>
                <a:spcPct val="130000"/>
              </a:lnSpc>
              <a:buNone/>
            </a:pPr>
            <a:r>
              <a:rPr lang="zh-CN" altLang="en-US" sz="2400" dirty="0"/>
              <a:t>     例：</a:t>
            </a:r>
          </a:p>
          <a:p>
            <a:pPr lvl="1" algn="just" eaLnBrk="1" hangingPunct="1">
              <a:lnSpc>
                <a:spcPct val="130000"/>
              </a:lnSpc>
              <a:buNone/>
            </a:pPr>
            <a:r>
              <a:rPr lang="zh-CN" altLang="en-US" dirty="0"/>
              <a:t>学生选课</a:t>
            </a:r>
            <a:r>
              <a:rPr lang="zh-CN" altLang="zh-CN" dirty="0"/>
              <a:t>（</a:t>
            </a:r>
            <a:r>
              <a:rPr lang="zh-CN" altLang="zh-CN" u="sng" dirty="0"/>
              <a:t>学号，课程号</a:t>
            </a:r>
            <a:r>
              <a:rPr lang="zh-CN" altLang="zh-CN" dirty="0"/>
              <a:t>，成绩，选课学期，教学班）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en-US" dirty="0"/>
              <a:t>（</a:t>
            </a:r>
            <a:r>
              <a:rPr lang="zh-CN" altLang="zh-CN" dirty="0"/>
              <a:t>学号、课程号</a:t>
            </a:r>
            <a:r>
              <a:rPr lang="zh-CN" altLang="en-US" dirty="0"/>
              <a:t>）</a:t>
            </a:r>
            <a:r>
              <a:rPr lang="zh-CN" altLang="zh-CN" dirty="0"/>
              <a:t>为主码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zh-CN" dirty="0"/>
              <a:t>“学号”和“课程号”两个属性都不能取空值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实体完整性（续）</a:t>
            </a:r>
            <a:endParaRPr lang="en-US" altLang="zh-CN" sz="3600" dirty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1343472" y="1098550"/>
            <a:ext cx="10297144" cy="54260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实体完整性规则的说明</a:t>
            </a:r>
          </a:p>
          <a:p>
            <a:pPr marL="457200" marR="0" lvl="0" indent="-457200" algn="just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1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）实体完整性规则是针对基本关系而言的</a:t>
            </a:r>
            <a:endParaRPr kumimoji="0" lang="en-US" altLang="zh-CN" sz="24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457200" marR="0" lvl="0" indent="-457200" algn="just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一个基本表通常对应现实世界的一个实体集</a:t>
            </a:r>
          </a:p>
          <a:p>
            <a:pPr marL="342900" marR="0" lvl="0" indent="-342900" algn="just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）现实世界中的实体是可区分的，即它们具有某种唯   </a:t>
            </a:r>
            <a:endParaRPr kumimoji="0" lang="en-US" altLang="zh-CN" sz="24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一性标识</a:t>
            </a:r>
          </a:p>
          <a:p>
            <a:pPr marL="342900" marR="0" lvl="0" indent="-342900" algn="just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3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）关系模型中以主码作为唯一性标识</a:t>
            </a:r>
          </a:p>
          <a:p>
            <a:pPr marL="342900" marR="0" lvl="0" indent="-342900" algn="just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4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）主码中的属性不能取空值</a:t>
            </a:r>
          </a:p>
          <a:p>
            <a:pPr marL="742950" marR="0" lvl="1" indent="-285750" algn="just" defTabSz="914400" rtl="0" eaLnBrk="1" fontAlgn="base" latinLnBrk="0" hangingPunct="1">
              <a:lnSpc>
                <a:spcPts val="4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如果取了空值，就说明存在某个不可标识的实体，即存在不可区分的实体，这与第（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2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）点相矛盾，因此这个规则称为实体完整性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2.3  </a:t>
            </a:r>
            <a:r>
              <a:rPr lang="zh-CN" altLang="en-US" sz="3600" dirty="0"/>
              <a:t>关系的完整性</a:t>
            </a: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2640013" y="1412875"/>
            <a:ext cx="6440487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/>
              <a:t>2.3.1 </a:t>
            </a:r>
            <a:r>
              <a:rPr lang="zh-CN" altLang="en-US" dirty="0"/>
              <a:t>实体完整性</a:t>
            </a:r>
          </a:p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2.3.2 </a:t>
            </a:r>
            <a:r>
              <a:rPr lang="zh-CN" altLang="en-US" dirty="0">
                <a:solidFill>
                  <a:srgbClr val="00B050"/>
                </a:solidFill>
              </a:rPr>
              <a:t>参照完整性</a:t>
            </a:r>
          </a:p>
          <a:p>
            <a:pPr eaLnBrk="1" hangingPunct="1">
              <a:lnSpc>
                <a:spcPct val="170000"/>
              </a:lnSpc>
              <a:buNone/>
            </a:pPr>
            <a:r>
              <a:rPr lang="en-US" altLang="zh-CN" dirty="0"/>
              <a:t>2.3.3 </a:t>
            </a:r>
            <a:r>
              <a:rPr lang="zh-CN" altLang="en-US" dirty="0"/>
              <a:t>用户定义的完整性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2.3.2 </a:t>
            </a:r>
            <a:r>
              <a:rPr lang="zh-CN" altLang="en-US" sz="3600" dirty="0"/>
              <a:t>参照完整性</a:t>
            </a: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2640013" y="1700213"/>
            <a:ext cx="6172200" cy="42672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4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关系间的引用</a:t>
            </a:r>
          </a:p>
          <a:p>
            <a:pPr algn="just" eaLnBrk="1" hangingPunct="1">
              <a:lnSpc>
                <a:spcPct val="14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外码</a:t>
            </a:r>
          </a:p>
          <a:p>
            <a:pPr algn="just" eaLnBrk="1" hangingPunct="1">
              <a:lnSpc>
                <a:spcPct val="14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参照完整性约束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1. </a:t>
            </a:r>
            <a:r>
              <a:rPr lang="zh-CN" altLang="en-US" sz="3600" dirty="0"/>
              <a:t>关系间的引用</a:t>
            </a:r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2135188" y="1219200"/>
            <a:ext cx="9073380" cy="3433763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在关系模型中实体及实体间的联系都是用关系来描述的，自然存在着关系与关系间的引用</a:t>
            </a:r>
          </a:p>
          <a:p>
            <a:pPr algn="just" eaLnBrk="1" hangingPunct="1">
              <a:lnSpc>
                <a:spcPct val="160000"/>
              </a:lnSpc>
              <a:buNone/>
            </a:pPr>
            <a:r>
              <a:rPr lang="en-US" altLang="zh-CN" dirty="0">
                <a:ea typeface="黑体" panose="02010609060101010101" pitchFamily="49" charset="-122"/>
              </a:rPr>
              <a:t>[</a:t>
            </a:r>
            <a:r>
              <a:rPr lang="zh-CN" altLang="en-US" dirty="0">
                <a:ea typeface="黑体" panose="02010609060101010101" pitchFamily="49" charset="-122"/>
              </a:rPr>
              <a:t>例</a:t>
            </a:r>
            <a:r>
              <a:rPr lang="en-US" altLang="zh-CN" dirty="0">
                <a:ea typeface="黑体" panose="02010609060101010101" pitchFamily="49" charset="-122"/>
              </a:rPr>
              <a:t>2.</a:t>
            </a:r>
            <a:r>
              <a:rPr lang="en-US" altLang="zh-CN" dirty="0"/>
              <a:t>1]  </a:t>
            </a:r>
            <a:r>
              <a:rPr lang="zh-CN" altLang="en-US" dirty="0"/>
              <a:t>“学生”实体、“专业”实体</a:t>
            </a:r>
          </a:p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dirty="0"/>
              <a:t>　</a:t>
            </a:r>
            <a:r>
              <a:rPr lang="zh-CN" altLang="en-US" sz="2400" dirty="0"/>
              <a:t>学生（</a:t>
            </a:r>
            <a:r>
              <a:rPr lang="zh-CN" altLang="en-US" sz="2400" u="sng" dirty="0"/>
              <a:t>学号</a:t>
            </a:r>
            <a:r>
              <a:rPr lang="zh-CN" altLang="en-US" sz="2400" dirty="0"/>
              <a:t>，姓名，性别，出生日期，</a:t>
            </a:r>
            <a:r>
              <a:rPr lang="zh-CN" altLang="en-US" sz="2400" dirty="0">
                <a:solidFill>
                  <a:schemeClr val="hlink"/>
                </a:solidFill>
              </a:rPr>
              <a:t>主修专业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algn="just" eaLnBrk="1" hangingPunct="1">
              <a:lnSpc>
                <a:spcPct val="160000"/>
              </a:lnSpc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专业（</a:t>
            </a:r>
            <a:r>
              <a:rPr lang="zh-CN" altLang="en-US" sz="2400" u="sng" dirty="0">
                <a:solidFill>
                  <a:schemeClr val="hlink"/>
                </a:solidFill>
              </a:rPr>
              <a:t>专业名</a:t>
            </a:r>
            <a:r>
              <a:rPr lang="zh-CN" altLang="en-US" sz="2400" dirty="0"/>
              <a:t>，专业编号）</a:t>
            </a:r>
            <a:endParaRPr lang="zh-CN" altLang="en-US" dirty="0"/>
          </a:p>
        </p:txBody>
      </p:sp>
      <p:sp>
        <p:nvSpPr>
          <p:cNvPr id="50183" name="Rectangle 6"/>
          <p:cNvSpPr/>
          <p:nvPr/>
        </p:nvSpPr>
        <p:spPr>
          <a:xfrm>
            <a:off x="2135188" y="4899025"/>
            <a:ext cx="8532812" cy="1144031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学生关系引用了专业关系的主码“专业名”。</a:t>
            </a: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SzTx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学生关系中的“主修专业”值必须是确实存在的专业名</a:t>
            </a:r>
          </a:p>
        </p:txBody>
      </p:sp>
      <p:sp>
        <p:nvSpPr>
          <p:cNvPr id="9" name="椭圆形标注 8"/>
          <p:cNvSpPr/>
          <p:nvPr/>
        </p:nvSpPr>
        <p:spPr>
          <a:xfrm>
            <a:off x="4872038" y="4365625"/>
            <a:ext cx="719137" cy="612775"/>
          </a:xfrm>
          <a:prstGeom prst="wedgeEllipseCallout">
            <a:avLst>
              <a:gd name="adj1" fmla="val -209505"/>
              <a:gd name="adj2" fmla="val -48333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  <a:tileRect/>
          </a:gradFill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zh-CN" altLang="en-US" sz="1800" dirty="0">
                <a:solidFill>
                  <a:srgbClr val="FF00FF"/>
                </a:solidFill>
              </a:rPr>
              <a:t>主码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1677988" y="2752424"/>
            <a:ext cx="914400" cy="612775"/>
          </a:xfrm>
          <a:prstGeom prst="wedgeEllipseCallout">
            <a:avLst>
              <a:gd name="adj1" fmla="val 174755"/>
              <a:gd name="adj2" fmla="val 60306"/>
            </a:avLst>
          </a:prstGeom>
          <a:solidFill>
            <a:schemeClr val="accent1"/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zh-CN" altLang="en-US" sz="1800" dirty="0">
                <a:solidFill>
                  <a:srgbClr val="FF00FF"/>
                </a:solidFill>
              </a:rPr>
              <a:t>主码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  <p:bldP spid="9" grpId="0" bldLvl="0" animBg="1"/>
      <p:bldP spid="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2.1.1 </a:t>
            </a:r>
            <a:r>
              <a:rPr lang="zh-CN" altLang="en-US" sz="3600" dirty="0"/>
              <a:t>关系</a:t>
            </a: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1199455" y="1484195"/>
            <a:ext cx="9939313" cy="435133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单一的</a:t>
            </a:r>
            <a:r>
              <a:rPr lang="zh-CN" altLang="en-US" dirty="0" smtClean="0"/>
              <a:t>数据结构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关系</a:t>
            </a:r>
            <a:endParaRPr lang="zh-CN" altLang="en-US" dirty="0"/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dirty="0"/>
              <a:t>现实世界的实体以及实体间的各种联系均用关系来表示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逻辑</a:t>
            </a:r>
            <a:r>
              <a:rPr lang="zh-CN" altLang="en-US" dirty="0" smtClean="0"/>
              <a:t>结构</a:t>
            </a:r>
            <a:r>
              <a:rPr lang="en-US" altLang="zh-CN" dirty="0"/>
              <a:t>——</a:t>
            </a:r>
            <a:r>
              <a:rPr lang="zh-CN" altLang="en-US" dirty="0" smtClean="0"/>
              <a:t>二</a:t>
            </a:r>
            <a:r>
              <a:rPr lang="zh-CN" altLang="en-US" dirty="0"/>
              <a:t>维表 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dirty="0"/>
              <a:t>从用户角度，关系模型中数据的逻辑结构是一张二维表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建立在集合代数的基础上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关系间的引用（续）</a:t>
            </a:r>
            <a:endParaRPr lang="en-US" altLang="zh-CN" sz="3600" dirty="0"/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>
          <a:xfrm>
            <a:off x="1559496" y="1339850"/>
            <a:ext cx="9937104" cy="485457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50000"/>
              </a:lnSpc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[</a:t>
            </a:r>
            <a:r>
              <a:rPr lang="en-US" altLang="zh-CN" sz="2400" dirty="0"/>
              <a:t>2.2] </a:t>
            </a:r>
            <a:r>
              <a:rPr lang="zh-CN" altLang="en-US" sz="2400" dirty="0"/>
              <a:t>学生、课程、学生与课程之间的多对多联系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     学生（</a:t>
            </a:r>
            <a:r>
              <a:rPr lang="zh-CN" altLang="en-US" u="sng" dirty="0">
                <a:solidFill>
                  <a:srgbClr val="FF00FF"/>
                </a:solidFill>
              </a:rPr>
              <a:t>学号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zh-CN" altLang="en-US" dirty="0"/>
              <a:t>姓名，性别，出生日期，主修专业）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     课程（</a:t>
            </a:r>
            <a:r>
              <a:rPr lang="zh-CN" altLang="en-US" u="sng" dirty="0">
                <a:solidFill>
                  <a:srgbClr val="3333FF"/>
                </a:solidFill>
              </a:rPr>
              <a:t>课程号</a:t>
            </a:r>
            <a:r>
              <a:rPr lang="zh-CN" altLang="en-US" dirty="0"/>
              <a:t>，课程名，学分，先修课）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dirty="0"/>
              <a:t>     学生选课（</a:t>
            </a:r>
            <a:r>
              <a:rPr lang="zh-CN" altLang="en-US" u="sng" dirty="0">
                <a:solidFill>
                  <a:srgbClr val="FF00FF"/>
                </a:solidFill>
              </a:rPr>
              <a:t>学号</a:t>
            </a:r>
            <a:r>
              <a:rPr lang="zh-CN" altLang="en-US" dirty="0"/>
              <a:t>，</a:t>
            </a:r>
            <a:r>
              <a:rPr lang="zh-CN" altLang="en-US" u="sng" dirty="0">
                <a:solidFill>
                  <a:srgbClr val="3333FF"/>
                </a:solidFill>
              </a:rPr>
              <a:t>课程号</a:t>
            </a:r>
            <a:r>
              <a:rPr lang="zh-CN" altLang="en-US" dirty="0"/>
              <a:t>，成绩，选课学期，教学班）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zh-CN" sz="2000" dirty="0"/>
              <a:t>学生选课关系引用学生关系的主码“学号”和课程关系的主码“课程号”</a:t>
            </a:r>
            <a:endParaRPr lang="en-US" altLang="zh-CN" sz="2000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zh-CN" sz="2000" dirty="0"/>
              <a:t>学生选课关系中的“学号”值必须是确实存在的学生的学号</a:t>
            </a:r>
            <a:endParaRPr lang="en-US" altLang="zh-CN" sz="2000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zh-CN" sz="2000" dirty="0"/>
              <a:t>学生选课关系中的“课程号”值也必须是确实存在的课程的课程号</a:t>
            </a:r>
            <a:endParaRPr lang="zh-CN" altLang="en-US" sz="2000" dirty="0"/>
          </a:p>
          <a:p>
            <a:pPr lvl="1" algn="just" eaLnBrk="1" hangingPunct="1">
              <a:lnSpc>
                <a:spcPct val="140000"/>
              </a:lnSpc>
              <a:buNone/>
            </a:pPr>
            <a:endParaRPr lang="zh-CN" altLang="en-US" dirty="0"/>
          </a:p>
          <a:p>
            <a:pPr algn="just" eaLnBrk="1" hangingPunct="1"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关系间的引用（续）</a:t>
            </a:r>
            <a:endParaRPr lang="en-US" altLang="zh-CN" sz="3600" dirty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xfrm>
            <a:off x="1631504" y="1155700"/>
            <a:ext cx="9649072" cy="503872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zh-CN" dirty="0"/>
              <a:t>同一关系内部属性间也可能存在引用关系</a:t>
            </a:r>
            <a:endParaRPr lang="en-US" altLang="zh-CN" dirty="0"/>
          </a:p>
          <a:p>
            <a:pPr algn="just" eaLnBrk="1" hangingPunct="1">
              <a:buNone/>
            </a:pPr>
            <a:endParaRPr lang="en-US" altLang="zh-CN" sz="2400" dirty="0">
              <a:ea typeface="黑体" panose="02010609060101010101" pitchFamily="49" charset="-122"/>
            </a:endParaRPr>
          </a:p>
          <a:p>
            <a:pPr algn="just" eaLnBrk="1" hangingPunct="1">
              <a:buNone/>
            </a:pPr>
            <a:r>
              <a:rPr lang="en-US" altLang="zh-CN" sz="2400" dirty="0">
                <a:ea typeface="黑体" panose="02010609060101010101" pitchFamily="49" charset="-122"/>
              </a:rPr>
              <a:t>   </a:t>
            </a:r>
            <a:r>
              <a:rPr lang="zh-CN" altLang="en-US" sz="2400" dirty="0"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ea typeface="黑体" panose="02010609060101010101" pitchFamily="49" charset="-122"/>
              </a:rPr>
              <a:t>[2.</a:t>
            </a:r>
            <a:r>
              <a:rPr lang="en-US" altLang="zh-CN" sz="2400" dirty="0"/>
              <a:t>3]</a:t>
            </a:r>
            <a:r>
              <a:rPr lang="zh-CN" altLang="en-US" sz="2200" dirty="0"/>
              <a:t>在课程（</a:t>
            </a:r>
            <a:r>
              <a:rPr lang="zh-CN" altLang="en-US" sz="2200" u="sng" dirty="0">
                <a:solidFill>
                  <a:srgbClr val="3333FF"/>
                </a:solidFill>
              </a:rPr>
              <a:t>课程号</a:t>
            </a:r>
            <a:r>
              <a:rPr lang="zh-CN" altLang="en-US" sz="2200" dirty="0"/>
              <a:t>，课程名，学分，先修课）中</a:t>
            </a:r>
            <a:endParaRPr lang="en-US" altLang="zh-CN" sz="2200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200" dirty="0"/>
              <a:t>“课程号”属性是主码</a:t>
            </a:r>
            <a:endParaRPr lang="en-US" altLang="zh-CN" sz="2200" dirty="0"/>
          </a:p>
          <a:p>
            <a:pPr lvl="1" algn="just" eaLnBrk="1" hangingPunct="1">
              <a:lnSpc>
                <a:spcPct val="140000"/>
              </a:lnSpc>
            </a:pPr>
            <a:r>
              <a:rPr lang="zh-CN" altLang="en-US" sz="2200" dirty="0"/>
              <a:t>“先修课”属性表示选修该门课程之前需要完成先修课程的课程号，它引用了本关系“课程号”属性，</a:t>
            </a:r>
            <a:r>
              <a:rPr lang="zh-CN" altLang="zh-CN" sz="2200" dirty="0"/>
              <a:t>即“课程号”必须是确实存在的课程的课程号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</a:t>
            </a:r>
            <a:r>
              <a:rPr lang="zh-CN" altLang="en-US" sz="3600" dirty="0"/>
              <a:t>．外码（</a:t>
            </a:r>
            <a:r>
              <a:rPr lang="en-US" altLang="zh-CN" sz="3600" dirty="0"/>
              <a:t>foreign key</a:t>
            </a:r>
            <a:r>
              <a:rPr lang="zh-CN" altLang="en-US" sz="3600" dirty="0"/>
              <a:t>）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343472" y="1268413"/>
            <a:ext cx="10153128" cy="46910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设</a:t>
            </a:r>
            <a:r>
              <a:rPr kumimoji="0" lang="en-US" altLang="zh-CN" sz="2400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F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是基本关系</a:t>
            </a:r>
            <a:r>
              <a:rPr kumimoji="0" lang="en-US" altLang="zh-CN" sz="2400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的一个或一组属性，但不是关系</a:t>
            </a:r>
            <a:r>
              <a:rPr kumimoji="0" lang="en-US" altLang="zh-CN" sz="2400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的码</a:t>
            </a:r>
            <a:r>
              <a:rPr kumimoji="0" lang="zh-CN" altLang="zh-CN" sz="18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，</a:t>
            </a:r>
            <a:r>
              <a:rPr kumimoji="0" lang="en-US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Ks</a:t>
            </a: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是基本关系</a:t>
            </a:r>
            <a:r>
              <a:rPr kumimoji="0" lang="en-US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</a:t>
            </a: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的主码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。如果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F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与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Ks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相对应，则称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F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是</a:t>
            </a:r>
            <a:r>
              <a:rPr kumimoji="0" lang="en-US" altLang="zh-CN" sz="2400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的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cs typeface="+mn-cs"/>
              </a:rPr>
              <a:t>外码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基本关系</a:t>
            </a:r>
            <a:r>
              <a:rPr kumimoji="0" lang="en-US" altLang="zh-CN" sz="2400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称为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cs typeface="+mn-cs"/>
              </a:rPr>
              <a:t>参照关系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referencing  relation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基本关系</a:t>
            </a:r>
            <a:r>
              <a:rPr kumimoji="0" lang="en-US" altLang="zh-CN" sz="2400" b="1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S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称为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cs typeface="+mn-cs"/>
              </a:rPr>
              <a:t>被参照关系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referenced relation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或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cs typeface="+mn-cs"/>
              </a:rPr>
              <a:t>目标关系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（</a:t>
            </a:r>
            <a:r>
              <a:rPr kumimoji="0" lang="en-US" altLang="zh-CN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target relation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）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外码（续）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27448" y="1125538"/>
            <a:ext cx="10657184" cy="3095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kumimoji="0" lang="zh-CN" altLang="en-US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2.1</a:t>
            </a:r>
            <a:r>
              <a:rPr kumimoji="0" lang="zh-CN" altLang="zh-CN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“学生”关系的“主修专业”属性与“专业”关系的主码“专业名”相对应</a:t>
            </a:r>
            <a:endParaRPr kumimoji="0" lang="zh-CN" altLang="en-US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kumimoji="0" lang="zh-CN" altLang="zh-CN" sz="2400" b="1" i="0" u="none" strike="noStrike" kern="105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主修专业</a:t>
            </a: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”属性是学生关系的外码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“专业”关系是被参照关系，“学生”关系为参照关系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E2C5A09A-FA57-05B2-C472-3D8A13E43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3789040"/>
            <a:ext cx="4464496" cy="110018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外码（续）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 sz="half" idx="1"/>
          </p:nvPr>
        </p:nvSpPr>
        <p:spPr>
          <a:xfrm>
            <a:off x="983432" y="1125538"/>
            <a:ext cx="11161240" cy="3455590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zh-CN" b="1" kern="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b="1" kern="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1" kern="0" dirty="0">
                <a:latin typeface="Arial" panose="020B0604020202020204" pitchFamily="34" charset="0"/>
                <a:ea typeface="宋体" panose="02010600030101010101" pitchFamily="2" charset="-122"/>
              </a:rPr>
              <a:t>2.2]</a:t>
            </a:r>
            <a:r>
              <a:rPr lang="zh-CN" altLang="en-US" b="1" kern="0" dirty="0"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</a:p>
          <a:p>
            <a:pPr lvl="1">
              <a:lnSpc>
                <a:spcPct val="120000"/>
              </a:lnSpc>
              <a:buClrTx/>
              <a:buSzPct val="100000"/>
              <a:buFont typeface="Wingdings" panose="05000000000000000000" pitchFamily="2" charset="2"/>
              <a:buChar char="n"/>
            </a:pPr>
            <a:r>
              <a:rPr lang="zh-CN" altLang="en-US" dirty="0"/>
              <a:t>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“学生选课”关系的“学号” 与“学生”关系的主码“学号”相对应</a:t>
            </a:r>
          </a:p>
          <a:p>
            <a:pPr lvl="1">
              <a:lnSpc>
                <a:spcPct val="120000"/>
              </a:lnSpc>
              <a:buClrTx/>
              <a:buSzPct val="10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 学生选课”关系的“课程号”与“课程”关系的主码“课程号”相对应</a:t>
            </a:r>
          </a:p>
          <a:p>
            <a:pPr lvl="1"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“学号”和“课程号”是“学生选课”关系的外码</a:t>
            </a:r>
          </a:p>
          <a:p>
            <a:pPr lvl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“学生”关系和“课程”关系均为被参照关系</a:t>
            </a:r>
          </a:p>
          <a:p>
            <a:pPr lvl="1"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“学生选课”关系为参照关系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166E2385-5653-0C50-C6B4-A6B939EDF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4437112"/>
            <a:ext cx="5916487" cy="957229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外码（续）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sz="half" idx="1"/>
          </p:nvPr>
        </p:nvSpPr>
        <p:spPr>
          <a:xfrm>
            <a:off x="767408" y="1268413"/>
            <a:ext cx="10801200" cy="2305050"/>
          </a:xfrm>
        </p:spPr>
        <p:txBody>
          <a:bodyPr vert="horz" wrap="square" lIns="91440" tIns="45720" rIns="91440" bIns="45720" anchor="t" anchorCtr="0"/>
          <a:lstStyle/>
          <a:p>
            <a:pPr marL="342900" indent="-3429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r>
              <a:rPr lang="en-US" altLang="zh-CN" b="1" kern="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b="1" kern="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1" kern="0" dirty="0">
                <a:latin typeface="Arial" panose="020B0604020202020204" pitchFamily="34" charset="0"/>
                <a:ea typeface="宋体" panose="02010600030101010101" pitchFamily="2" charset="-122"/>
              </a:rPr>
              <a:t>2.3]</a:t>
            </a:r>
            <a:r>
              <a:rPr lang="zh-CN" altLang="en-US" b="1" kern="0" dirty="0">
                <a:latin typeface="Arial" panose="020B0604020202020204" pitchFamily="34" charset="0"/>
                <a:ea typeface="宋体" panose="02010600030101010101" pitchFamily="2" charset="-122"/>
              </a:rPr>
              <a:t> “课程”关系中“先修课”属性与本身的主码“课程号”属性相对应</a:t>
            </a:r>
          </a:p>
          <a:p>
            <a:pPr lvl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“先修课”是外码</a:t>
            </a:r>
          </a:p>
          <a:p>
            <a:pPr lvl="1">
              <a:lnSpc>
                <a:spcPct val="12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“课程</a:t>
            </a:r>
            <a:r>
              <a:rPr lang="zh-CN" altLang="en-US" b="1" kern="0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关系既是参照关系也是被参照关系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A435E927-20AC-2F79-6E3D-A3A201F0A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3770370"/>
            <a:ext cx="2619209" cy="1786937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外码（续）</a:t>
            </a:r>
            <a:endParaRPr lang="en-US" altLang="zh-CN" dirty="0"/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40000"/>
              </a:lnSpc>
            </a:pPr>
            <a:r>
              <a:rPr lang="zh-CN" altLang="en-US" dirty="0"/>
              <a:t>关系</a:t>
            </a:r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  <a:r>
              <a:rPr lang="zh-CN" altLang="en-US" dirty="0"/>
              <a:t>不一定是不同的关系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目标关系</a:t>
            </a:r>
            <a:r>
              <a:rPr lang="en-US" altLang="zh-CN" i="1" dirty="0"/>
              <a:t>S</a:t>
            </a:r>
            <a:r>
              <a:rPr lang="zh-CN" altLang="en-US" dirty="0"/>
              <a:t>的主码</a:t>
            </a:r>
            <a:r>
              <a:rPr lang="en-US" altLang="zh-CN" dirty="0"/>
              <a:t>Ks</a:t>
            </a:r>
            <a:r>
              <a:rPr lang="en-US" altLang="zh-CN" baseline="-25000" dirty="0"/>
              <a:t> </a:t>
            </a:r>
            <a:r>
              <a:rPr lang="zh-CN" altLang="en-US" dirty="0"/>
              <a:t>和参照关系的外码</a:t>
            </a:r>
            <a:r>
              <a:rPr lang="en-US" altLang="zh-CN" dirty="0"/>
              <a:t>F</a:t>
            </a:r>
            <a:r>
              <a:rPr lang="zh-CN" altLang="en-US" dirty="0"/>
              <a:t>必须定义在同一个（或一组）域上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外码并不一定要与相应的主码同名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当外码与相应的主码属于不同关系时，往往取相同的名字</a:t>
            </a:r>
            <a:endParaRPr lang="en-US" altLang="zh-C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参照完整性约束</a:t>
            </a: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40000"/>
              </a:lnSpc>
            </a:pPr>
            <a:r>
              <a:rPr lang="zh-CN" altLang="en-US" sz="2400" dirty="0"/>
              <a:t>规则</a:t>
            </a:r>
            <a:r>
              <a:rPr lang="en-US" altLang="zh-CN" sz="2400" dirty="0"/>
              <a:t>2.2  </a:t>
            </a:r>
            <a:r>
              <a:rPr lang="zh-CN" altLang="en-US" sz="2400" dirty="0"/>
              <a:t>参照完整性约束</a:t>
            </a:r>
          </a:p>
          <a:p>
            <a:pPr algn="just" eaLnBrk="1" hangingPunct="1">
              <a:lnSpc>
                <a:spcPct val="170000"/>
              </a:lnSpc>
              <a:buClr>
                <a:schemeClr val="accent1"/>
              </a:buClr>
              <a:buSzPct val="75000"/>
              <a:buNone/>
            </a:pPr>
            <a:r>
              <a:rPr lang="zh-CN" altLang="en-US" sz="2400" dirty="0"/>
              <a:t>   若属性（或属性组）</a:t>
            </a:r>
            <a:r>
              <a:rPr lang="en-US" altLang="zh-CN" sz="2400" i="1" dirty="0"/>
              <a:t>F</a:t>
            </a:r>
            <a:r>
              <a:rPr lang="zh-CN" altLang="en-US" sz="2400" dirty="0"/>
              <a:t>是基本关系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的外码，它与基本关系</a:t>
            </a:r>
            <a:r>
              <a:rPr lang="en-US" altLang="zh-CN" sz="2400" i="1" dirty="0"/>
              <a:t>S</a:t>
            </a:r>
            <a:r>
              <a:rPr lang="zh-CN" altLang="en-US" sz="2400" dirty="0"/>
              <a:t>的主码</a:t>
            </a:r>
            <a:r>
              <a:rPr lang="en-US" altLang="zh-CN" sz="2400" dirty="0"/>
              <a:t>Ks</a:t>
            </a:r>
            <a:r>
              <a:rPr lang="zh-CN" altLang="en-US" sz="2400" dirty="0"/>
              <a:t>相对应（基本关系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和</a:t>
            </a:r>
            <a:r>
              <a:rPr lang="en-US" altLang="zh-CN" sz="2400" i="1" dirty="0"/>
              <a:t>S</a:t>
            </a:r>
            <a:r>
              <a:rPr lang="zh-CN" altLang="en-US" sz="2400" dirty="0"/>
              <a:t>不一定是不同的关系），则对于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中每个元组在</a:t>
            </a:r>
            <a:r>
              <a:rPr lang="en-US" altLang="zh-CN" sz="2400" i="1" dirty="0"/>
              <a:t>F</a:t>
            </a:r>
            <a:r>
              <a:rPr lang="zh-CN" altLang="en-US" sz="2400" dirty="0"/>
              <a:t>上的值必须为：</a:t>
            </a:r>
          </a:p>
          <a:p>
            <a:pPr lvl="1" algn="just" eaLnBrk="1" hangingPunct="1">
              <a:lnSpc>
                <a:spcPct val="170000"/>
              </a:lnSpc>
              <a:buSzPct val="75000"/>
            </a:pPr>
            <a:r>
              <a:rPr lang="zh-CN" altLang="en-US" dirty="0"/>
              <a:t>或者取空值（</a:t>
            </a:r>
            <a:r>
              <a:rPr lang="en-US" altLang="zh-CN" i="1" dirty="0"/>
              <a:t>F</a:t>
            </a:r>
            <a:r>
              <a:rPr lang="zh-CN" altLang="en-US" dirty="0"/>
              <a:t>的每个属性值均为空值）</a:t>
            </a:r>
          </a:p>
          <a:p>
            <a:pPr lvl="1" algn="just" eaLnBrk="1" hangingPunct="1">
              <a:lnSpc>
                <a:spcPct val="170000"/>
              </a:lnSpc>
              <a:buSzPct val="75000"/>
            </a:pPr>
            <a:r>
              <a:rPr lang="zh-CN" altLang="en-US" dirty="0"/>
              <a:t>或者等于</a:t>
            </a:r>
            <a:r>
              <a:rPr lang="en-US" altLang="zh-CN" i="1" dirty="0"/>
              <a:t>S</a:t>
            </a:r>
            <a:r>
              <a:rPr lang="zh-CN" altLang="en-US" dirty="0"/>
              <a:t>中某个元组的主码值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参照完整性约束（续）</a:t>
            </a:r>
            <a:endParaRPr lang="en-US" altLang="zh-CN" sz="3600" dirty="0"/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xfrm>
            <a:off x="1487488" y="1098550"/>
            <a:ext cx="9577064" cy="4616450"/>
          </a:xfrm>
        </p:spPr>
        <p:txBody>
          <a:bodyPr vert="horz" wrap="square" lIns="91440" tIns="45720" rIns="91440" bIns="45720" anchor="t" anchorCtr="0"/>
          <a:lstStyle/>
          <a:p>
            <a:pPr lvl="4" algn="just" eaLnBrk="1" hangingPunct="1">
              <a:buFontTx/>
              <a:buNone/>
            </a:pPr>
            <a:endParaRPr lang="en-US" altLang="zh-CN" sz="1800" dirty="0"/>
          </a:p>
          <a:p>
            <a:pPr algn="just" eaLnBrk="1" hangingPunct="1"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2.1]</a:t>
            </a:r>
            <a:r>
              <a:rPr lang="zh-CN" altLang="en-US" sz="2400" dirty="0"/>
              <a:t>中</a:t>
            </a:r>
          </a:p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“学生”关系</a:t>
            </a:r>
            <a:r>
              <a:rPr lang="zh-CN" altLang="en-US" sz="2400" dirty="0"/>
              <a:t>中每个元组的</a:t>
            </a:r>
            <a:r>
              <a:rPr lang="zh-CN" altLang="en-US" sz="2400" dirty="0">
                <a:solidFill>
                  <a:srgbClr val="FF00FF"/>
                </a:solidFill>
              </a:rPr>
              <a:t>“主修专业”</a:t>
            </a:r>
            <a:r>
              <a:rPr lang="zh-CN" altLang="en-US" sz="2400" dirty="0"/>
              <a:t>属性只取两类值：</a:t>
            </a:r>
          </a:p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FF00FF"/>
                </a:solidFill>
              </a:rPr>
              <a:t>空值</a:t>
            </a:r>
            <a:r>
              <a:rPr lang="zh-CN" altLang="en-US" sz="2400" dirty="0"/>
              <a:t>，表示该学生尚未选择主修专业</a:t>
            </a:r>
          </a:p>
          <a:p>
            <a:pPr algn="just" eaLnBrk="1" hangingPunct="1">
              <a:lnSpc>
                <a:spcPct val="16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）非空值，这时该值必须</a:t>
            </a:r>
            <a:r>
              <a:rPr lang="zh-CN" altLang="en-US" sz="2400" dirty="0">
                <a:solidFill>
                  <a:srgbClr val="FF00FF"/>
                </a:solidFill>
              </a:rPr>
              <a:t>是专业关系中</a:t>
            </a:r>
            <a:r>
              <a:rPr lang="zh-CN" altLang="en-US" sz="2400" dirty="0"/>
              <a:t>某个元组的</a:t>
            </a:r>
            <a:r>
              <a:rPr lang="zh-CN" altLang="en-US" sz="2400" dirty="0">
                <a:solidFill>
                  <a:srgbClr val="FF00FF"/>
                </a:solidFill>
              </a:rPr>
              <a:t>“专业名”值</a:t>
            </a:r>
            <a:r>
              <a:rPr lang="zh-CN" altLang="en-US" sz="2400" dirty="0"/>
              <a:t>，表示该学生不可能选一个不存在的专业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参照完整性约束（续）</a:t>
            </a:r>
            <a:endParaRPr lang="en-US" altLang="zh-CN" sz="3600" dirty="0"/>
          </a:p>
        </p:txBody>
      </p:sp>
      <p:sp>
        <p:nvSpPr>
          <p:cNvPr id="71683" name="Rectangle 3"/>
          <p:cNvSpPr>
            <a:spLocks noGrp="1"/>
          </p:cNvSpPr>
          <p:nvPr>
            <p:ph idx="1"/>
          </p:nvPr>
        </p:nvSpPr>
        <p:spPr>
          <a:xfrm>
            <a:off x="1981200" y="1412875"/>
            <a:ext cx="7643813" cy="49117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6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2.2] </a:t>
            </a:r>
            <a:r>
              <a:rPr lang="zh-CN" altLang="en-US" sz="2400" dirty="0"/>
              <a:t>中</a:t>
            </a:r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sz="2400" dirty="0"/>
              <a:t>   学生选课（</a:t>
            </a:r>
            <a:r>
              <a:rPr lang="zh-CN" altLang="en-US" sz="2400" u="sng" dirty="0">
                <a:solidFill>
                  <a:srgbClr val="FF00FF"/>
                </a:solidFill>
              </a:rPr>
              <a:t>学号</a:t>
            </a:r>
            <a:r>
              <a:rPr lang="zh-CN" altLang="en-US" sz="2400" dirty="0"/>
              <a:t>，</a:t>
            </a:r>
            <a:r>
              <a:rPr lang="zh-CN" altLang="en-US" sz="2400" u="sng" dirty="0">
                <a:solidFill>
                  <a:srgbClr val="3333FF"/>
                </a:solidFill>
              </a:rPr>
              <a:t>课程号</a:t>
            </a:r>
            <a:r>
              <a:rPr lang="zh-CN" altLang="en-US" sz="2400" dirty="0"/>
              <a:t>，成绩，选课学期，教学班）“学号”和“课程号”可能的取值 ：</a:t>
            </a:r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sz="2400" dirty="0"/>
              <a:t> （</a:t>
            </a:r>
            <a:r>
              <a:rPr lang="en-US" altLang="zh-CN" sz="2400" dirty="0"/>
              <a:t>1</a:t>
            </a:r>
            <a:r>
              <a:rPr lang="zh-CN" altLang="en-US" sz="2400" dirty="0"/>
              <a:t>）学生选课关系中的主属性，不能取空值</a:t>
            </a:r>
          </a:p>
          <a:p>
            <a:pPr eaLnBrk="1" hangingPunct="1">
              <a:lnSpc>
                <a:spcPct val="160000"/>
              </a:lnSpc>
              <a:buNone/>
            </a:pPr>
            <a:r>
              <a:rPr lang="zh-CN" altLang="en-US" sz="2400" dirty="0"/>
              <a:t> （</a:t>
            </a:r>
            <a:r>
              <a:rPr lang="en-US" altLang="zh-CN" sz="2400" dirty="0"/>
              <a:t>2</a:t>
            </a:r>
            <a:r>
              <a:rPr lang="zh-CN" altLang="en-US" sz="2400" dirty="0"/>
              <a:t>）只能取相应被参照关系中已经存在的主码值</a:t>
            </a:r>
          </a:p>
          <a:p>
            <a:pPr algn="just" eaLnBrk="1" hangingPunct="1"/>
            <a:endParaRPr lang="zh-CN" altLang="en-US" sz="2400" dirty="0"/>
          </a:p>
          <a:p>
            <a:pPr lvl="1" algn="just"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关系（续）</a:t>
            </a:r>
            <a:endParaRPr lang="en-US" altLang="zh-CN" sz="3600" dirty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695400" y="1253331"/>
            <a:ext cx="10515600" cy="4351338"/>
          </a:xfrm>
        </p:spPr>
        <p:txBody>
          <a:bodyPr vert="horz" wrap="square" lIns="91440" tIns="45720" rIns="91440" bIns="45720" anchor="t" anchorCtr="0"/>
          <a:lstStyle/>
          <a:p>
            <a:pPr lvl="1" algn="just" eaLnBrk="1" hangingPunct="1">
              <a:lnSpc>
                <a:spcPct val="150000"/>
              </a:lnSpc>
              <a:buNone/>
            </a:pPr>
            <a:r>
              <a:rPr lang="en-US" altLang="zh-CN" sz="2800" dirty="0"/>
              <a:t> 1. </a:t>
            </a:r>
            <a:r>
              <a:rPr lang="zh-CN" altLang="en-US" sz="2800" dirty="0"/>
              <a:t>域（</a:t>
            </a:r>
            <a:r>
              <a:rPr lang="en-US" altLang="zh-CN" sz="2800" dirty="0"/>
              <a:t>domain</a:t>
            </a:r>
            <a:r>
              <a:rPr lang="zh-CN" altLang="en-US" sz="2800" dirty="0"/>
              <a:t>）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2. </a:t>
            </a:r>
            <a:r>
              <a:rPr lang="zh-CN" altLang="en-US" sz="2800" dirty="0"/>
              <a:t>笛卡儿积（</a:t>
            </a:r>
            <a:r>
              <a:rPr lang="en-US" altLang="zh-CN" sz="2800" dirty="0"/>
              <a:t>Cartesian product</a:t>
            </a:r>
            <a:r>
              <a:rPr lang="zh-CN" altLang="en-US" sz="2800" dirty="0"/>
              <a:t>）</a:t>
            </a:r>
          </a:p>
          <a:p>
            <a:pPr lvl="1" algn="just" eaLnBrk="1" hangingPunct="1">
              <a:lnSpc>
                <a:spcPct val="150000"/>
              </a:lnSpc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3. </a:t>
            </a:r>
            <a:r>
              <a:rPr lang="zh-CN" altLang="en-US" sz="2800" dirty="0"/>
              <a:t>关系（</a:t>
            </a:r>
            <a:r>
              <a:rPr lang="en-US" altLang="zh-CN" sz="2800" dirty="0"/>
              <a:t>relation</a:t>
            </a:r>
            <a:r>
              <a:rPr lang="zh-CN" altLang="en-US" sz="2800" dirty="0"/>
              <a:t>）</a:t>
            </a:r>
          </a:p>
          <a:p>
            <a:pPr eaLnBrk="1" hangingPunct="1"/>
            <a:endParaRPr lang="en-US" altLang="zh-CN" dirty="0">
              <a:latin typeface="SimSun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参照完整性约束（续）</a:t>
            </a:r>
            <a:endParaRPr lang="en-US" altLang="zh-CN" sz="3600" dirty="0"/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2114550" y="1339850"/>
            <a:ext cx="8229600" cy="48545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6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2.3] </a:t>
            </a:r>
            <a:r>
              <a:rPr lang="zh-CN" altLang="en-US" sz="2400" dirty="0"/>
              <a:t>中</a:t>
            </a:r>
          </a:p>
          <a:p>
            <a:pPr eaLnBrk="1" hangingPunct="1">
              <a:buNone/>
            </a:pPr>
            <a:r>
              <a:rPr lang="zh-CN" altLang="en-US" sz="2400" dirty="0"/>
              <a:t>课程（</a:t>
            </a:r>
            <a:r>
              <a:rPr lang="zh-CN" altLang="en-US" sz="2400" u="sng" dirty="0">
                <a:solidFill>
                  <a:srgbClr val="3333FF"/>
                </a:solidFill>
              </a:rPr>
              <a:t>课程号</a:t>
            </a:r>
            <a:r>
              <a:rPr lang="zh-CN" altLang="en-US" sz="2400" dirty="0"/>
              <a:t>，课程名，学分，先修课）</a:t>
            </a:r>
            <a:endParaRPr lang="en-US" altLang="zh-CN" sz="2400" dirty="0"/>
          </a:p>
          <a:p>
            <a:pPr eaLnBrk="1" hangingPunct="1">
              <a:buNone/>
            </a:pPr>
            <a:r>
              <a:rPr lang="zh-CN" altLang="en-US" sz="2400" dirty="0"/>
              <a:t>“先修课”属性值可以取两类值：</a:t>
            </a:r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）空值，表示该门课程不存在先修课</a:t>
            </a:r>
            <a:endParaRPr lang="en-US" altLang="zh-CN" sz="2400" dirty="0"/>
          </a:p>
          <a:p>
            <a:pPr eaLnBrk="1" hangingPunct="1">
              <a:lnSpc>
                <a:spcPct val="14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）非空值，该值必须是本关系中某个元组的课程号</a:t>
            </a:r>
            <a:endParaRPr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2.3 </a:t>
            </a:r>
            <a:r>
              <a:rPr lang="zh-CN" altLang="en-US" sz="3600" dirty="0"/>
              <a:t>关系的完整性</a:t>
            </a:r>
            <a:endParaRPr lang="en-US" altLang="zh-CN" sz="3600" dirty="0"/>
          </a:p>
        </p:txBody>
      </p:sp>
      <p:sp>
        <p:nvSpPr>
          <p:cNvPr id="73731" name="Rectangle 3"/>
          <p:cNvSpPr>
            <a:spLocks noGrp="1"/>
          </p:cNvSpPr>
          <p:nvPr>
            <p:ph idx="1"/>
          </p:nvPr>
        </p:nvSpPr>
        <p:spPr>
          <a:xfrm>
            <a:off x="2438400" y="1844675"/>
            <a:ext cx="7689850" cy="4495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2.3.1 </a:t>
            </a:r>
            <a:r>
              <a:rPr lang="zh-CN" altLang="en-US" dirty="0"/>
              <a:t>实体完整性</a:t>
            </a: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/>
              <a:t>2.3.2 </a:t>
            </a:r>
            <a:r>
              <a:rPr lang="zh-CN" altLang="en-US" dirty="0"/>
              <a:t>参照完整性</a:t>
            </a:r>
          </a:p>
          <a:p>
            <a:pPr eaLnBrk="1" hangingPunct="1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2.3.3 </a:t>
            </a:r>
            <a:r>
              <a:rPr lang="zh-CN" altLang="en-US" dirty="0">
                <a:solidFill>
                  <a:srgbClr val="00B050"/>
                </a:solidFill>
              </a:rPr>
              <a:t>用户定义的完整性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2.3.3 </a:t>
            </a:r>
            <a:r>
              <a:rPr lang="zh-CN" altLang="en-US" sz="3600" dirty="0"/>
              <a:t>用户定义的完整性</a:t>
            </a:r>
          </a:p>
        </p:txBody>
      </p:sp>
      <p:sp>
        <p:nvSpPr>
          <p:cNvPr id="74755" name="Rectangle 3"/>
          <p:cNvSpPr>
            <a:spLocks noGrp="1"/>
          </p:cNvSpPr>
          <p:nvPr>
            <p:ph idx="1"/>
          </p:nvPr>
        </p:nvSpPr>
        <p:spPr>
          <a:xfrm>
            <a:off x="767408" y="1098550"/>
            <a:ext cx="10657184" cy="5033963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60000"/>
              </a:lnSpc>
            </a:pPr>
            <a:r>
              <a:rPr lang="zh-CN" altLang="en-US" dirty="0"/>
              <a:t>针对某一具体关系数据库的约束条件，反映某一具体应用所涉及的数据必须满足的语义要求</a:t>
            </a:r>
          </a:p>
          <a:p>
            <a:pPr algn="just" eaLnBrk="1" hangingPunct="1">
              <a:lnSpc>
                <a:spcPct val="160000"/>
              </a:lnSpc>
            </a:pPr>
            <a:r>
              <a:rPr lang="zh-CN" altLang="en-US" dirty="0"/>
              <a:t>关系模型应提供定义和检验这类完整性的机制，以便用统一的系统的方法处理它们，而不需由应用程序承担这一功能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用户定义的完整性（续）</a:t>
            </a:r>
            <a:endParaRPr lang="en-US" altLang="zh-CN" sz="3600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例</a:t>
            </a: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2.1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“学生”关系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中</a:t>
            </a:r>
            <a:endParaRPr kumimoji="0" lang="en-US" altLang="zh-CN" sz="28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1050" cap="none" spc="1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 </a:t>
            </a:r>
            <a:r>
              <a:rPr kumimoji="0" lang="zh-CN" altLang="zh-CN" sz="2400" b="1" i="0" u="none" strike="noStrike" kern="1050" cap="none" spc="1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若要</a:t>
            </a:r>
            <a:r>
              <a:rPr kumimoji="0" lang="zh-CN" altLang="zh-CN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求学生</a:t>
            </a:r>
            <a:r>
              <a:rPr kumimoji="0" lang="zh-CN" altLang="en-US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不能没有</a:t>
            </a:r>
            <a:r>
              <a:rPr kumimoji="0" lang="zh-CN" altLang="zh-CN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姓名，则</a:t>
            </a:r>
            <a:r>
              <a:rPr kumimoji="0" lang="zh-CN" altLang="en-US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可以定义</a:t>
            </a:r>
            <a:r>
              <a:rPr kumimoji="0" lang="zh-CN" altLang="zh-CN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学生“姓名”不能取空值</a:t>
            </a:r>
            <a:endParaRPr kumimoji="0" lang="en-US" altLang="zh-CN" sz="2400" b="1" i="0" u="none" strike="noStrike" kern="1050" cap="none" spc="1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742950" lvl="1" indent="-285750" algn="just" fontAlgn="base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SzPct val="100000"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“学生</a:t>
            </a:r>
            <a:r>
              <a:rPr lang="zh-CN" altLang="zh-CN" kern="1050" spc="10" dirty="0">
                <a:cs typeface="Times New Roman" panose="02020603050405020304" pitchFamily="18" charset="0"/>
              </a:rPr>
              <a:t>选课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”关系</a:t>
            </a:r>
            <a:r>
              <a:rPr kumimoji="0" lang="zh-CN" altLang="zh-CN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中“成绩”的取值范围</a:t>
            </a:r>
            <a:r>
              <a:rPr kumimoji="0" lang="zh-CN" altLang="en-US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可以定义</a:t>
            </a:r>
            <a:r>
              <a:rPr kumimoji="0" lang="zh-CN" altLang="zh-CN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在</a:t>
            </a:r>
            <a:r>
              <a:rPr kumimoji="0" lang="en-US" altLang="zh-CN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0</a:t>
            </a:r>
            <a:r>
              <a:rPr kumimoji="0" lang="zh-CN" altLang="zh-CN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～</a:t>
            </a:r>
            <a:r>
              <a:rPr kumimoji="0" lang="en-US" altLang="zh-CN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100</a:t>
            </a:r>
            <a:r>
              <a:rPr kumimoji="0" lang="zh-CN" altLang="zh-CN" sz="2400" b="1" i="0" u="none" strike="noStrike" kern="1050" cap="none" spc="1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之间</a:t>
            </a:r>
            <a:endParaRPr kumimoji="0" lang="en-US" altLang="zh-CN" sz="2400" b="1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章 关系数据库</a:t>
            </a: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1199455" y="1113355"/>
            <a:ext cx="9932963" cy="4351338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2.1  </a:t>
            </a:r>
            <a:r>
              <a:rPr lang="zh-CN" altLang="en-US" sz="2800" dirty="0"/>
              <a:t>关系模型概述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2.2  </a:t>
            </a:r>
            <a:r>
              <a:rPr lang="zh-CN" altLang="en-US" sz="2800" dirty="0"/>
              <a:t>关系数据结构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2.3  </a:t>
            </a:r>
            <a:r>
              <a:rPr lang="zh-CN" altLang="en-US" sz="2800" dirty="0"/>
              <a:t>关系的完整性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0066FF"/>
                </a:solidFill>
              </a:rPr>
              <a:t>2.4  </a:t>
            </a:r>
            <a:r>
              <a:rPr lang="zh-CN" altLang="en-US" sz="2800" dirty="0">
                <a:solidFill>
                  <a:srgbClr val="0066FF"/>
                </a:solidFill>
              </a:rPr>
              <a:t>关系代数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sz="2800" dirty="0"/>
              <a:t>2.5  *</a:t>
            </a:r>
            <a:r>
              <a:rPr lang="zh-CN" altLang="en-US" sz="2800" dirty="0"/>
              <a:t>关系演算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zh-CN" altLang="en-US" sz="2800" dirty="0"/>
              <a:t>本章小结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2.4 </a:t>
            </a:r>
            <a:r>
              <a:rPr lang="zh-CN" altLang="en-US" sz="3600" dirty="0"/>
              <a:t>关系代数</a:t>
            </a:r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>
          <a:xfrm>
            <a:off x="1199456" y="1098550"/>
            <a:ext cx="10729192" cy="50958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0"/>
              </a:spcBef>
            </a:pPr>
            <a:r>
              <a:rPr lang="zh-CN" altLang="zh-CN" dirty="0"/>
              <a:t>关系代数是一种抽象的查询语言，它用对关系的运算来表达查询</a:t>
            </a:r>
          </a:p>
          <a:p>
            <a:pPr eaLnBrk="1" hangingPunct="1">
              <a:spcBef>
                <a:spcPct val="0"/>
              </a:spcBef>
            </a:pPr>
            <a:r>
              <a:rPr lang="zh-CN" altLang="zh-CN" dirty="0"/>
              <a:t>关系代数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/>
              <a:t> </a:t>
            </a:r>
            <a:r>
              <a:rPr lang="zh-CN" altLang="zh-CN" dirty="0" smtClean="0"/>
              <a:t>运算</a:t>
            </a:r>
            <a:r>
              <a:rPr lang="zh-CN" altLang="zh-CN" dirty="0"/>
              <a:t>对象是关系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/>
              <a:t> </a:t>
            </a:r>
            <a:r>
              <a:rPr lang="zh-CN" altLang="zh-CN" dirty="0" smtClean="0"/>
              <a:t>运算</a:t>
            </a:r>
            <a:r>
              <a:rPr lang="zh-CN" altLang="zh-CN" dirty="0"/>
              <a:t>结果亦为关系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zh-CN" dirty="0" smtClean="0"/>
              <a:t> </a:t>
            </a:r>
            <a:r>
              <a:rPr lang="zh-CN" altLang="zh-CN" dirty="0" smtClean="0"/>
              <a:t>关系代数</a:t>
            </a:r>
            <a:r>
              <a:rPr lang="zh-CN" altLang="zh-CN" dirty="0"/>
              <a:t>的运算符：集合运算符和专门的关系运算符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传统的</a:t>
            </a:r>
            <a:r>
              <a:rPr lang="zh-CN" altLang="zh-CN" dirty="0"/>
              <a:t>集合运算是从关系的“水平”方向即行的角度进行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zh-CN" dirty="0"/>
              <a:t>专门的关系运算不仅涉及行而且涉及列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9"/>
          <p:cNvSpPr/>
          <p:nvPr/>
        </p:nvSpPr>
        <p:spPr>
          <a:xfrm>
            <a:off x="3563938" y="1147763"/>
            <a:ext cx="4403725" cy="5286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SzTx/>
              <a:buNone/>
            </a:pP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表</a:t>
            </a:r>
            <a:r>
              <a:rPr lang="en-US" altLang="zh-CN" sz="2200" dirty="0">
                <a:latin typeface="Arial" panose="020B0604020202020204" pitchFamily="34" charset="0"/>
                <a:ea typeface="宋体" panose="02010600030101010101" pitchFamily="2" charset="-122"/>
              </a:rPr>
              <a:t>2.4  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关系代数运算符</a:t>
            </a:r>
          </a:p>
        </p:txBody>
      </p:sp>
      <p:sp>
        <p:nvSpPr>
          <p:cNvPr id="78851" name="Rectangle 5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2.4 </a:t>
            </a:r>
            <a:r>
              <a:rPr lang="zh-CN" altLang="en-US" sz="3600" dirty="0"/>
              <a:t>关系代数</a:t>
            </a:r>
            <a:endParaRPr lang="en-US" altLang="zh-CN" sz="36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07642"/>
              </p:ext>
            </p:extLst>
          </p:nvPr>
        </p:nvGraphicFramePr>
        <p:xfrm>
          <a:off x="2927350" y="2060575"/>
          <a:ext cx="6048375" cy="3651246"/>
        </p:xfrm>
        <a:graphic>
          <a:graphicData uri="http://schemas.openxmlformats.org/drawingml/2006/table">
            <a:tbl>
              <a:tblPr/>
              <a:tblGrid>
                <a:gridCol w="20154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569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运　算　符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含　义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69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集合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运算符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∪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并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569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-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差</a:t>
                      </a: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569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∩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交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569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×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笛卡儿积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5694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专门的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关系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运算符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1" kern="100" baseline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σ</a:t>
                      </a:r>
                      <a:endParaRPr lang="zh-CN" sz="2400" b="1" kern="100" baseline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选择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0569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π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投影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569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endParaRPr lang="en-US" sz="2400" b="1" kern="1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连接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569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÷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kern="100" baseline="0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/>
                        </a:rPr>
                        <a:t>除</a:t>
                      </a:r>
                      <a:endParaRPr lang="zh-CN" sz="2400" b="1" kern="100" baseline="0" dirty="0">
                        <a:latin typeface="Arial" panose="020B0604020202020204" pitchFamily="34" charset="0"/>
                        <a:ea typeface="宋体" panose="02010600030101010101" pitchFamily="2" charset="-122"/>
                        <a:cs typeface="Courier New"/>
                      </a:endParaRPr>
                    </a:p>
                  </a:txBody>
                  <a:tcPr marL="68572" marR="685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grpSp>
        <p:nvGrpSpPr>
          <p:cNvPr id="78888" name="Group 4"/>
          <p:cNvGrpSpPr/>
          <p:nvPr/>
        </p:nvGrpSpPr>
        <p:grpSpPr>
          <a:xfrm>
            <a:off x="5232400" y="5084763"/>
            <a:ext cx="1600200" cy="609600"/>
            <a:chOff x="2325" y="6446"/>
            <a:chExt cx="705" cy="367"/>
          </a:xfrm>
        </p:grpSpPr>
        <p:sp>
          <p:nvSpPr>
            <p:cNvPr id="78889" name="AutoShape 5"/>
            <p:cNvSpPr/>
            <p:nvPr/>
          </p:nvSpPr>
          <p:spPr>
            <a:xfrm rot="5400000" flipV="1">
              <a:off x="2612" y="6414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dirty="0"/>
            </a:p>
          </p:txBody>
        </p:sp>
        <p:sp>
          <p:nvSpPr>
            <p:cNvPr id="78890" name="Text Box 6"/>
            <p:cNvSpPr txBox="1"/>
            <p:nvPr/>
          </p:nvSpPr>
          <p:spPr>
            <a:xfrm flipV="1">
              <a:off x="2325" y="6450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lnSpc>
                  <a:spcPct val="80000"/>
                </a:lnSpc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600" i="1" dirty="0"/>
                <a:t> </a:t>
              </a:r>
              <a:endParaRPr lang="en-US" altLang="zh-CN" sz="600" dirty="0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2.4 </a:t>
            </a:r>
            <a:r>
              <a:rPr lang="zh-CN" altLang="en-US" sz="3600" dirty="0"/>
              <a:t>关系代数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628900" y="1268413"/>
            <a:ext cx="4979988" cy="4032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2.4.1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cs typeface="Times New Roman" panose="02020603050405020304" pitchFamily="18" charset="0"/>
              </a:rPr>
              <a:t> 传统的集合运算</a:t>
            </a:r>
          </a:p>
          <a:p>
            <a:pPr marL="0" marR="0" lvl="0" indent="0" algn="l" defTabSz="914400" rtl="0" eaLnBrk="1" fontAlgn="base" latinLnBrk="0" hangingPunct="1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2.4.2</a:t>
            </a:r>
            <a:r>
              <a:rPr kumimoji="0" lang="zh-CN" altLang="en-US" sz="2800" b="1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Times New Roman" panose="02020603050405020304" pitchFamily="18" charset="0"/>
              </a:rPr>
              <a:t> 专门的关系运算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v"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</a:t>
            </a:r>
            <a:r>
              <a:rPr lang="en-US" altLang="zh-CN" sz="3600" dirty="0"/>
              <a:t> </a:t>
            </a:r>
            <a:r>
              <a:rPr lang="zh-CN" altLang="en-US" sz="3600" dirty="0"/>
              <a:t>并（</a:t>
            </a:r>
            <a:r>
              <a:rPr lang="en-US" altLang="zh-CN" sz="3600" dirty="0"/>
              <a:t>union</a:t>
            </a:r>
            <a:r>
              <a:rPr lang="zh-CN" altLang="en-US" sz="3600" dirty="0"/>
              <a:t>）</a:t>
            </a:r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>
          <a:xfrm>
            <a:off x="1271463" y="1113355"/>
            <a:ext cx="9860955" cy="4351338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</a:p>
          <a:p>
            <a:pPr lvl="1" algn="just" eaLnBrk="1" hangingPunct="1"/>
            <a:r>
              <a:rPr lang="zh-CN" altLang="en-US" dirty="0"/>
              <a:t>具有相同的目</a:t>
            </a:r>
            <a:r>
              <a:rPr lang="en-US" altLang="zh-CN" i="1" dirty="0"/>
              <a:t>n</a:t>
            </a:r>
            <a:r>
              <a:rPr lang="zh-CN" altLang="en-US" dirty="0"/>
              <a:t>（即两个关系都有</a:t>
            </a:r>
            <a:r>
              <a:rPr lang="en-US" altLang="zh-CN" i="1" dirty="0"/>
              <a:t>n</a:t>
            </a:r>
            <a:r>
              <a:rPr lang="zh-CN" altLang="en-US" dirty="0"/>
              <a:t>个属性）</a:t>
            </a:r>
          </a:p>
          <a:p>
            <a:pPr lvl="1" algn="just" eaLnBrk="1" hangingPunct="1"/>
            <a:r>
              <a:rPr lang="zh-CN" altLang="en-US" dirty="0"/>
              <a:t>相应的属性取自同一个域</a:t>
            </a:r>
          </a:p>
          <a:p>
            <a:pPr algn="just" eaLnBrk="1" hangingPunct="1">
              <a:buNone/>
            </a:pPr>
            <a:endParaRPr lang="zh-CN" altLang="en-US" dirty="0"/>
          </a:p>
          <a:p>
            <a:pPr algn="just" eaLnBrk="1" hangingPunct="1"/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S</a:t>
            </a:r>
            <a:r>
              <a:rPr lang="en-US" altLang="zh-CN" dirty="0"/>
              <a:t> </a:t>
            </a:r>
          </a:p>
          <a:p>
            <a:pPr lvl="1" algn="just" eaLnBrk="1" hangingPunct="1"/>
            <a:r>
              <a:rPr lang="zh-CN" altLang="en-US" dirty="0"/>
              <a:t>仍为</a:t>
            </a:r>
            <a:r>
              <a:rPr lang="en-US" altLang="zh-CN" i="1" dirty="0"/>
              <a:t>n</a:t>
            </a:r>
            <a:r>
              <a:rPr lang="zh-CN" altLang="en-US" dirty="0"/>
              <a:t>目关系，由属于</a:t>
            </a:r>
            <a:r>
              <a:rPr lang="en-US" altLang="zh-CN" i="1" dirty="0"/>
              <a:t>R</a:t>
            </a:r>
            <a:r>
              <a:rPr lang="zh-CN" altLang="en-US" dirty="0"/>
              <a:t>或属于</a:t>
            </a:r>
            <a:r>
              <a:rPr lang="en-US" altLang="zh-CN" i="1" dirty="0"/>
              <a:t>S</a:t>
            </a:r>
            <a:r>
              <a:rPr lang="zh-CN" altLang="en-US" dirty="0"/>
              <a:t>的元组组成</a:t>
            </a:r>
          </a:p>
          <a:p>
            <a:pPr lvl="1" algn="just" eaLnBrk="1" hangingPunct="1">
              <a:buNone/>
            </a:pPr>
            <a:r>
              <a:rPr lang="zh-CN" altLang="en-US" i="1" dirty="0"/>
              <a:t>             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S</a:t>
            </a:r>
            <a:r>
              <a:rPr lang="en-US" altLang="zh-CN" dirty="0"/>
              <a:t> = { </a:t>
            </a:r>
            <a:r>
              <a:rPr lang="en-US" altLang="zh-CN" i="1" dirty="0"/>
              <a:t>t</a:t>
            </a:r>
            <a:r>
              <a:rPr lang="en-US" altLang="zh-CN" dirty="0"/>
              <a:t>|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∨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/>
              <a:t>S </a:t>
            </a:r>
            <a:r>
              <a:rPr lang="en-US" altLang="zh-CN" dirty="0"/>
              <a:t>}</a:t>
            </a:r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649287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2047875" y="1614488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6234113" y="2089150"/>
          <a:ext cx="4038600" cy="245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743" marB="4574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1"/>
          </p:nvPr>
        </p:nvGraphicFramePr>
        <p:xfrm>
          <a:off x="2063433" y="3645535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1993" name="TextBox 7"/>
          <p:cNvSpPr txBox="1"/>
          <p:nvPr/>
        </p:nvSpPr>
        <p:spPr>
          <a:xfrm>
            <a:off x="2201863" y="1052513"/>
            <a:ext cx="35687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</a:t>
            </a:r>
            <a:endParaRPr lang="zh-CN" altLang="en-US" sz="2200" dirty="0"/>
          </a:p>
        </p:txBody>
      </p:sp>
      <p:sp>
        <p:nvSpPr>
          <p:cNvPr id="81994" name="TextBox 10"/>
          <p:cNvSpPr txBox="1"/>
          <p:nvPr/>
        </p:nvSpPr>
        <p:spPr>
          <a:xfrm>
            <a:off x="2201863" y="3314700"/>
            <a:ext cx="33782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S</a:t>
            </a:r>
            <a:endParaRPr lang="zh-CN" altLang="en-US" sz="2200" dirty="0"/>
          </a:p>
        </p:txBody>
      </p:sp>
      <p:sp>
        <p:nvSpPr>
          <p:cNvPr id="81995" name="TextBox 11"/>
          <p:cNvSpPr txBox="1"/>
          <p:nvPr/>
        </p:nvSpPr>
        <p:spPr>
          <a:xfrm>
            <a:off x="6523038" y="1435100"/>
            <a:ext cx="69977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RUS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39687"/>
            <a:ext cx="8229600" cy="11382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1. </a:t>
            </a:r>
            <a:r>
              <a:rPr lang="zh-CN" altLang="en-US" dirty="0"/>
              <a:t>域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j-ea"/>
                <a:cs typeface="Arial" panose="020B0604020202020204" pitchFamily="34" charset="0"/>
              </a:rPr>
              <a:t>domain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）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983431" y="1113355"/>
            <a:ext cx="10148987" cy="4351338"/>
          </a:xfrm>
        </p:spPr>
        <p:txBody>
          <a:bodyPr vert="horz" wrap="square" lIns="91440" tIns="45720" rIns="91440" bIns="45720" anchor="t" anchorCtr="0">
            <a:normAutofit fontScale="92500" lnSpcReduction="10000"/>
          </a:bodyPr>
          <a:lstStyle/>
          <a:p>
            <a:pPr algn="just"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域</a:t>
            </a:r>
            <a:r>
              <a:rPr lang="zh-CN" altLang="en-US" dirty="0"/>
              <a:t>是一组具有相同数据类型的值的集合。</a:t>
            </a:r>
            <a:endParaRPr lang="en-US" altLang="zh-CN" dirty="0"/>
          </a:p>
          <a:p>
            <a:pPr algn="just" eaLnBrk="1" hangingPunct="1"/>
            <a:r>
              <a:rPr lang="zh-CN" altLang="en-US" dirty="0"/>
              <a:t>例</a:t>
            </a:r>
            <a:r>
              <a:rPr lang="en-US" altLang="zh-CN" dirty="0"/>
              <a:t>: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dirty="0"/>
              <a:t>整数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dirty="0"/>
              <a:t>实数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dirty="0"/>
              <a:t>介于某个取值范围的整数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n"/>
            </a:pPr>
            <a:r>
              <a:rPr lang="zh-CN" altLang="en-US" sz="2400" dirty="0"/>
              <a:t>长度小于</a:t>
            </a:r>
            <a:r>
              <a:rPr lang="en-US" altLang="zh-CN" sz="2400" dirty="0"/>
              <a:t>25B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FF"/>
                </a:solidFill>
              </a:rPr>
              <a:t>变长字符串</a:t>
            </a:r>
            <a:r>
              <a:rPr lang="zh-CN" altLang="en-US" sz="2400" dirty="0"/>
              <a:t>集合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n"/>
            </a:pPr>
            <a:r>
              <a:rPr lang="en-US" altLang="zh-CN" sz="2400" dirty="0"/>
              <a:t>{</a:t>
            </a:r>
            <a:r>
              <a:rPr lang="zh-CN" altLang="en-US" sz="2400" dirty="0"/>
              <a:t>男，女</a:t>
            </a:r>
            <a:r>
              <a:rPr lang="en-US" altLang="zh-CN" sz="2400" dirty="0"/>
              <a:t>}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SzPct val="85000"/>
              <a:buFont typeface="Wingdings" panose="05000000000000000000" pitchFamily="2" charset="2"/>
              <a:buChar char="n"/>
            </a:pPr>
            <a:r>
              <a:rPr lang="en-US" altLang="zh-CN" sz="2400" dirty="0"/>
              <a:t>……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2</a:t>
            </a:r>
            <a:r>
              <a:rPr lang="zh-CN" altLang="en-US" sz="3600" dirty="0"/>
              <a:t>）差（</a:t>
            </a:r>
            <a:r>
              <a:rPr lang="en-US" altLang="zh-CN" sz="3600" dirty="0"/>
              <a:t>difference</a:t>
            </a:r>
            <a:r>
              <a:rPr lang="zh-CN" altLang="en-US" sz="3600" dirty="0"/>
              <a:t>）</a:t>
            </a:r>
          </a:p>
        </p:txBody>
      </p:sp>
      <p:sp>
        <p:nvSpPr>
          <p:cNvPr id="82947" name="Rectangle 3"/>
          <p:cNvSpPr>
            <a:spLocks noGrp="1"/>
          </p:cNvSpPr>
          <p:nvPr>
            <p:ph idx="1"/>
          </p:nvPr>
        </p:nvSpPr>
        <p:spPr>
          <a:xfrm>
            <a:off x="1271463" y="1113355"/>
            <a:ext cx="9860955" cy="4351338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</a:p>
          <a:p>
            <a:pPr lvl="1" algn="just" eaLnBrk="1" hangingPunct="1"/>
            <a:r>
              <a:rPr lang="zh-CN" altLang="en-US" dirty="0" smtClean="0"/>
              <a:t> 具有</a:t>
            </a:r>
            <a:r>
              <a:rPr lang="zh-CN" altLang="en-US" dirty="0"/>
              <a:t>相同的目</a:t>
            </a:r>
            <a:r>
              <a:rPr lang="en-US" altLang="zh-CN" i="1" dirty="0"/>
              <a:t>n</a:t>
            </a:r>
          </a:p>
          <a:p>
            <a:pPr lvl="1" algn="just" eaLnBrk="1" hangingPunct="1"/>
            <a:r>
              <a:rPr lang="zh-CN" altLang="en-US" dirty="0" smtClean="0"/>
              <a:t> 相应</a:t>
            </a:r>
            <a:r>
              <a:rPr lang="zh-CN" altLang="en-US" dirty="0"/>
              <a:t>的属性取自同一个域</a:t>
            </a:r>
          </a:p>
          <a:p>
            <a:pPr algn="just" eaLnBrk="1" hangingPunct="1">
              <a:buNone/>
            </a:pPr>
            <a:endParaRPr lang="zh-CN" altLang="en-US" dirty="0"/>
          </a:p>
          <a:p>
            <a:pPr algn="just" eaLnBrk="1" hangingPunct="1"/>
            <a:r>
              <a:rPr lang="en-US" altLang="zh-CN" i="1" dirty="0"/>
              <a:t>R - S</a:t>
            </a:r>
            <a:r>
              <a:rPr lang="en-US" altLang="zh-CN" dirty="0"/>
              <a:t> </a:t>
            </a:r>
          </a:p>
          <a:p>
            <a:pPr lvl="1" algn="just" eaLnBrk="1" hangingPunct="1"/>
            <a:r>
              <a:rPr lang="zh-CN" altLang="en-US" dirty="0" smtClean="0"/>
              <a:t> 仍</a:t>
            </a:r>
            <a:r>
              <a:rPr lang="zh-CN" altLang="en-US" dirty="0"/>
              <a:t>为</a:t>
            </a:r>
            <a:r>
              <a:rPr lang="en-US" altLang="zh-CN" i="1" dirty="0"/>
              <a:t>n</a:t>
            </a:r>
            <a:r>
              <a:rPr lang="zh-CN" altLang="en-US" dirty="0"/>
              <a:t>目关系，由属于</a:t>
            </a:r>
            <a:r>
              <a:rPr lang="en-US" altLang="zh-CN" i="1" dirty="0"/>
              <a:t>R</a:t>
            </a:r>
            <a:r>
              <a:rPr lang="zh-CN" altLang="en-US" dirty="0"/>
              <a:t>而不属于</a:t>
            </a:r>
            <a:r>
              <a:rPr lang="en-US" altLang="zh-CN" i="1" dirty="0"/>
              <a:t>S</a:t>
            </a:r>
            <a:r>
              <a:rPr lang="zh-CN" altLang="en-US" dirty="0"/>
              <a:t>的所有元组组成</a:t>
            </a:r>
          </a:p>
          <a:p>
            <a:pPr algn="just" eaLnBrk="1" hangingPunct="1">
              <a:buNone/>
            </a:pPr>
            <a:r>
              <a:rPr lang="zh-CN" altLang="en-US" dirty="0"/>
              <a:t>                </a:t>
            </a:r>
            <a:r>
              <a:rPr lang="en-US" altLang="zh-CN" sz="2400" i="1" dirty="0"/>
              <a:t>R </a:t>
            </a:r>
            <a:r>
              <a:rPr lang="en-US" altLang="zh-CN" sz="2400" dirty="0"/>
              <a:t>-</a:t>
            </a:r>
            <a:r>
              <a:rPr lang="en-US" altLang="zh-CN" sz="2400" i="1" dirty="0"/>
              <a:t>S</a:t>
            </a:r>
            <a:r>
              <a:rPr lang="en-US" altLang="zh-CN" sz="2400" dirty="0"/>
              <a:t> = { </a:t>
            </a:r>
            <a:r>
              <a:rPr lang="en-US" altLang="zh-CN" sz="2400" i="1" dirty="0"/>
              <a:t>t</a:t>
            </a:r>
            <a:r>
              <a:rPr lang="en-US" altLang="zh-CN" sz="2400" dirty="0"/>
              <a:t>|</a:t>
            </a:r>
            <a:r>
              <a:rPr lang="en-US" altLang="zh-CN" sz="2400" i="1" dirty="0"/>
              <a:t>t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i="1" dirty="0"/>
              <a:t>R</a:t>
            </a:r>
            <a:r>
              <a:rPr lang="en-US" altLang="zh-CN" sz="2400" dirty="0"/>
              <a:t>∧</a:t>
            </a:r>
            <a:r>
              <a:rPr lang="en-US" altLang="zh-CN" sz="2400" i="1" dirty="0"/>
              <a:t>t</a:t>
            </a:r>
            <a:r>
              <a:rPr lang="en-US" altLang="zh-CN" sz="2400" dirty="0">
                <a:sym typeface="Symbol" pitchFamily="18" charset="2"/>
              </a:rPr>
              <a:t></a:t>
            </a:r>
            <a:r>
              <a:rPr lang="en-US" altLang="zh-CN" sz="2400" i="1" dirty="0"/>
              <a:t>S</a:t>
            </a:r>
            <a:r>
              <a:rPr lang="en-US" altLang="zh-CN" sz="2400" dirty="0"/>
              <a:t> }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649287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差（续）</a:t>
            </a:r>
          </a:p>
        </p:txBody>
      </p:sp>
      <p:graphicFrame>
        <p:nvGraphicFramePr>
          <p:cNvPr id="10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2119313" y="1758950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1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6305550" y="2233613"/>
          <a:ext cx="4038600" cy="97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28" marB="4572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内容占位符 8"/>
          <p:cNvGraphicFramePr>
            <a:graphicFrameLocks noGrp="1"/>
          </p:cNvGraphicFramePr>
          <p:nvPr>
            <p:ph sz="quarter" idx="1"/>
          </p:nvPr>
        </p:nvGraphicFramePr>
        <p:xfrm>
          <a:off x="2119630" y="3788728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4029" name="TextBox 12"/>
          <p:cNvSpPr txBox="1"/>
          <p:nvPr/>
        </p:nvSpPr>
        <p:spPr>
          <a:xfrm>
            <a:off x="2273300" y="1196975"/>
            <a:ext cx="35687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</a:t>
            </a:r>
            <a:endParaRPr lang="zh-CN" altLang="en-US" sz="2200" dirty="0"/>
          </a:p>
        </p:txBody>
      </p:sp>
      <p:sp>
        <p:nvSpPr>
          <p:cNvPr id="84030" name="TextBox 13"/>
          <p:cNvSpPr txBox="1"/>
          <p:nvPr/>
        </p:nvSpPr>
        <p:spPr>
          <a:xfrm>
            <a:off x="2273300" y="3429000"/>
            <a:ext cx="33782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S</a:t>
            </a:r>
            <a:endParaRPr lang="zh-CN" altLang="en-US" sz="2200" dirty="0"/>
          </a:p>
        </p:txBody>
      </p:sp>
      <p:sp>
        <p:nvSpPr>
          <p:cNvPr id="84031" name="TextBox 14"/>
          <p:cNvSpPr txBox="1"/>
          <p:nvPr/>
        </p:nvSpPr>
        <p:spPr>
          <a:xfrm>
            <a:off x="6594475" y="1579563"/>
            <a:ext cx="63119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R-S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3</a:t>
            </a:r>
            <a:r>
              <a:rPr lang="zh-CN" altLang="en-US" sz="3600" dirty="0"/>
              <a:t>）</a:t>
            </a:r>
            <a:r>
              <a:rPr lang="en-US" altLang="zh-CN" sz="3600" dirty="0"/>
              <a:t> </a:t>
            </a:r>
            <a:r>
              <a:rPr lang="zh-CN" altLang="en-US" sz="3600" dirty="0"/>
              <a:t>交（</a:t>
            </a:r>
            <a:r>
              <a:rPr lang="en-US" altLang="zh-CN" sz="3600" dirty="0"/>
              <a:t>intersection</a:t>
            </a:r>
            <a:r>
              <a:rPr lang="zh-CN" altLang="en-US" sz="3600" dirty="0"/>
              <a:t>）</a:t>
            </a:r>
          </a:p>
        </p:txBody>
      </p:sp>
      <p:sp>
        <p:nvSpPr>
          <p:cNvPr id="84995" name="Rectangle 3"/>
          <p:cNvSpPr>
            <a:spLocks noGrp="1"/>
          </p:cNvSpPr>
          <p:nvPr>
            <p:ph idx="1"/>
          </p:nvPr>
        </p:nvSpPr>
        <p:spPr>
          <a:xfrm>
            <a:off x="2207568" y="1341438"/>
            <a:ext cx="8424936" cy="4473575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i="1" dirty="0"/>
              <a:t>R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</a:p>
          <a:p>
            <a:pPr lvl="1" eaLnBrk="1" hangingPunct="1"/>
            <a:r>
              <a:rPr lang="zh-CN" altLang="en-US" dirty="0" smtClean="0"/>
              <a:t> 具有</a:t>
            </a:r>
            <a:r>
              <a:rPr lang="zh-CN" altLang="en-US" dirty="0"/>
              <a:t>相同的目</a:t>
            </a:r>
            <a:r>
              <a:rPr lang="en-US" altLang="zh-CN" i="1" dirty="0"/>
              <a:t>n</a:t>
            </a:r>
          </a:p>
          <a:p>
            <a:pPr lvl="1" eaLnBrk="1" hangingPunct="1"/>
            <a:r>
              <a:rPr lang="zh-CN" altLang="en-US" dirty="0" smtClean="0"/>
              <a:t> 相应</a:t>
            </a:r>
            <a:r>
              <a:rPr lang="zh-CN" altLang="en-US" dirty="0"/>
              <a:t>的属性取自同一个域</a:t>
            </a:r>
          </a:p>
          <a:p>
            <a:pPr algn="just" eaLnBrk="1" hangingPunct="1"/>
            <a:r>
              <a:rPr lang="en-US" altLang="zh-CN" i="1" dirty="0"/>
              <a:t>R</a:t>
            </a:r>
            <a:r>
              <a:rPr lang="en-US" altLang="zh-CN" dirty="0"/>
              <a:t>∩</a:t>
            </a:r>
            <a:r>
              <a:rPr lang="en-US" altLang="zh-CN" i="1" dirty="0"/>
              <a:t>S</a:t>
            </a:r>
          </a:p>
          <a:p>
            <a:pPr lvl="1" algn="just" eaLnBrk="1" hangingPunct="1"/>
            <a:r>
              <a:rPr lang="zh-CN" altLang="en-US" dirty="0" smtClean="0"/>
              <a:t> 仍</a:t>
            </a:r>
            <a:r>
              <a:rPr lang="zh-CN" altLang="en-US" dirty="0"/>
              <a:t>为</a:t>
            </a:r>
            <a:r>
              <a:rPr lang="en-US" altLang="zh-CN" i="1" dirty="0"/>
              <a:t>n</a:t>
            </a:r>
            <a:r>
              <a:rPr lang="zh-CN" altLang="en-US" dirty="0"/>
              <a:t>目关系，由既属于</a:t>
            </a:r>
            <a:r>
              <a:rPr lang="en-US" altLang="zh-CN" i="1" dirty="0"/>
              <a:t>R</a:t>
            </a:r>
            <a:r>
              <a:rPr lang="zh-CN" altLang="en-US" dirty="0"/>
              <a:t>又属于</a:t>
            </a:r>
            <a:r>
              <a:rPr lang="en-US" altLang="zh-CN" i="1" dirty="0"/>
              <a:t>S</a:t>
            </a:r>
            <a:r>
              <a:rPr lang="zh-CN" altLang="en-US" dirty="0"/>
              <a:t>的元组组成</a:t>
            </a:r>
          </a:p>
          <a:p>
            <a:pPr lvl="1" algn="just" eaLnBrk="1" hangingPunct="1">
              <a:buNone/>
            </a:pPr>
            <a:r>
              <a:rPr lang="zh-CN" altLang="en-US" i="1" dirty="0"/>
              <a:t>		            </a:t>
            </a:r>
            <a:r>
              <a:rPr lang="en-US" altLang="zh-CN" i="1" dirty="0"/>
              <a:t>R</a:t>
            </a:r>
            <a:r>
              <a:rPr lang="en-US" altLang="zh-CN" dirty="0"/>
              <a:t>∩</a:t>
            </a:r>
            <a:r>
              <a:rPr lang="en-US" altLang="zh-CN" i="1" dirty="0"/>
              <a:t>S</a:t>
            </a:r>
            <a:r>
              <a:rPr lang="en-US" altLang="zh-CN" dirty="0"/>
              <a:t> = { </a:t>
            </a:r>
            <a:r>
              <a:rPr lang="en-US" altLang="zh-CN" i="1" dirty="0"/>
              <a:t>t</a:t>
            </a:r>
            <a:r>
              <a:rPr lang="en-US" altLang="zh-CN" dirty="0"/>
              <a:t>|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∧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/>
              <a:t>S </a:t>
            </a:r>
            <a:r>
              <a:rPr lang="en-US" altLang="zh-CN" dirty="0"/>
              <a:t>}</a:t>
            </a:r>
          </a:p>
          <a:p>
            <a:pPr lvl="1" algn="just" eaLnBrk="1" hangingPunct="1">
              <a:buNone/>
            </a:pPr>
            <a:r>
              <a:rPr lang="en-US" altLang="zh-CN" i="1" dirty="0"/>
              <a:t>        	  R</a:t>
            </a:r>
            <a:r>
              <a:rPr lang="en-US" altLang="zh-CN" dirty="0"/>
              <a:t>∩</a:t>
            </a:r>
            <a:r>
              <a:rPr lang="en-US" altLang="zh-CN" i="1" dirty="0"/>
              <a:t>S</a:t>
            </a:r>
            <a:r>
              <a:rPr lang="en-US" altLang="zh-CN" dirty="0"/>
              <a:t> = </a:t>
            </a:r>
            <a:r>
              <a:rPr lang="en-US" altLang="zh-CN" i="1" dirty="0"/>
              <a:t>R</a:t>
            </a:r>
            <a:r>
              <a:rPr lang="en-US" altLang="zh-CN" dirty="0"/>
              <a:t> –(</a:t>
            </a:r>
            <a:r>
              <a:rPr lang="en-US" altLang="zh-CN" i="1" dirty="0"/>
              <a:t>R</a:t>
            </a:r>
            <a:r>
              <a:rPr lang="en-US" altLang="zh-CN" dirty="0"/>
              <a:t>-</a:t>
            </a:r>
            <a:r>
              <a:rPr lang="en-US" altLang="zh-CN" i="1" dirty="0"/>
              <a:t>S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649287"/>
          </a:xfrm>
        </p:spPr>
        <p:txBody>
          <a:bodyPr vert="horz" wrap="square" lIns="91440" tIns="45720" rIns="91440" bIns="45720" anchor="ctr" anchorCtr="0">
            <a:normAutofit/>
          </a:bodyPr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交 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2125663" y="1758950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6311900" y="2233613"/>
          <a:ext cx="4038600" cy="1470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753" marB="4575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753" marB="4575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000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753" marB="457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753" marB="4575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1"/>
          </p:nvPr>
        </p:nvGraphicFramePr>
        <p:xfrm>
          <a:off x="2135505" y="3703638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6081" name="TextBox 7"/>
          <p:cNvSpPr txBox="1"/>
          <p:nvPr/>
        </p:nvSpPr>
        <p:spPr>
          <a:xfrm>
            <a:off x="2279650" y="1196975"/>
            <a:ext cx="35687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</a:t>
            </a:r>
            <a:endParaRPr lang="zh-CN" altLang="en-US" sz="2200" dirty="0"/>
          </a:p>
        </p:txBody>
      </p:sp>
      <p:sp>
        <p:nvSpPr>
          <p:cNvPr id="86082" name="TextBox 10"/>
          <p:cNvSpPr txBox="1"/>
          <p:nvPr/>
        </p:nvSpPr>
        <p:spPr>
          <a:xfrm>
            <a:off x="2279650" y="3429000"/>
            <a:ext cx="33782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S</a:t>
            </a:r>
            <a:endParaRPr lang="zh-CN" altLang="en-US" sz="2200" dirty="0"/>
          </a:p>
        </p:txBody>
      </p:sp>
      <p:sp>
        <p:nvSpPr>
          <p:cNvPr id="86083" name="TextBox 11"/>
          <p:cNvSpPr txBox="1"/>
          <p:nvPr/>
        </p:nvSpPr>
        <p:spPr>
          <a:xfrm>
            <a:off x="6538913" y="1579563"/>
            <a:ext cx="83820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 ∩ S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（</a:t>
            </a:r>
            <a:r>
              <a:rPr lang="en-US" altLang="zh-CN" sz="3600" dirty="0"/>
              <a:t>4</a:t>
            </a:r>
            <a:r>
              <a:rPr lang="zh-CN" altLang="en-US" sz="3600" dirty="0"/>
              <a:t>）</a:t>
            </a:r>
            <a:r>
              <a:rPr lang="en-US" altLang="zh-CN" sz="3600" dirty="0"/>
              <a:t> </a:t>
            </a:r>
            <a:r>
              <a:rPr lang="zh-CN" altLang="en-US" sz="3600" dirty="0"/>
              <a:t>笛卡儿积（</a:t>
            </a:r>
            <a:r>
              <a:rPr lang="en-US" altLang="zh-CN" sz="3600" dirty="0"/>
              <a:t>Cartesian product</a:t>
            </a:r>
            <a:r>
              <a:rPr lang="zh-CN" altLang="en-US" sz="3600" dirty="0"/>
              <a:t>）</a:t>
            </a:r>
          </a:p>
        </p:txBody>
      </p:sp>
      <p:sp>
        <p:nvSpPr>
          <p:cNvPr id="87043" name="Rectangle 3"/>
          <p:cNvSpPr>
            <a:spLocks noGrp="1"/>
          </p:cNvSpPr>
          <p:nvPr>
            <p:ph idx="1"/>
          </p:nvPr>
        </p:nvSpPr>
        <p:spPr>
          <a:xfrm>
            <a:off x="1489075" y="1052830"/>
            <a:ext cx="9250045" cy="542607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dirty="0"/>
              <a:t>严格地讲应该是广义的笛卡儿积（</a:t>
            </a:r>
            <a:r>
              <a:rPr lang="en-US" altLang="zh-CN" sz="2400" dirty="0"/>
              <a:t>extended Cartesian product</a:t>
            </a:r>
            <a:r>
              <a:rPr lang="zh-CN" altLang="en-US" sz="2400" dirty="0"/>
              <a:t>） 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dirty="0"/>
              <a:t>R: </a:t>
            </a:r>
            <a:r>
              <a:rPr lang="en-US" altLang="zh-CN" sz="2400" i="1" dirty="0"/>
              <a:t>n</a:t>
            </a:r>
            <a:r>
              <a:rPr lang="zh-CN" altLang="en-US" sz="2400" dirty="0"/>
              <a:t>目关系，</a:t>
            </a:r>
            <a:r>
              <a:rPr lang="en-US" altLang="zh-CN" sz="2400" i="1" dirty="0"/>
              <a:t>k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个元组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dirty="0"/>
              <a:t>S: </a:t>
            </a:r>
            <a:r>
              <a:rPr lang="en-US" altLang="zh-CN" sz="2400" i="1" dirty="0"/>
              <a:t>m</a:t>
            </a:r>
            <a:r>
              <a:rPr lang="zh-CN" altLang="en-US" sz="2400" dirty="0"/>
              <a:t>目关系，</a:t>
            </a:r>
            <a:r>
              <a:rPr lang="en-US" altLang="zh-CN" sz="2400" i="1" dirty="0"/>
              <a:t>k</a:t>
            </a:r>
            <a:r>
              <a:rPr lang="en-US" altLang="zh-CN" sz="2400" baseline="-30000" dirty="0"/>
              <a:t>2</a:t>
            </a:r>
            <a:r>
              <a:rPr lang="zh-CN" altLang="en-US" sz="2400" dirty="0"/>
              <a:t>个元组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400" i="1" dirty="0"/>
              <a:t>R</a:t>
            </a:r>
            <a:r>
              <a:rPr lang="en-US" altLang="zh-CN" sz="2400" dirty="0"/>
              <a:t>×</a:t>
            </a:r>
            <a:r>
              <a:rPr lang="en-US" altLang="zh-CN" sz="2400" i="1" dirty="0"/>
              <a:t>S</a:t>
            </a:r>
            <a:r>
              <a:rPr lang="en-US" altLang="zh-CN" sz="2400" dirty="0"/>
              <a:t> 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/>
              <a:t>（</a:t>
            </a:r>
            <a:r>
              <a:rPr lang="en-US" altLang="zh-CN" i="1" dirty="0"/>
              <a:t>n</a:t>
            </a:r>
            <a:r>
              <a:rPr lang="en-US" altLang="zh-CN" dirty="0"/>
              <a:t>+</a:t>
            </a:r>
            <a:r>
              <a:rPr lang="en-US" altLang="zh-CN" i="1" dirty="0"/>
              <a:t>m</a:t>
            </a:r>
            <a:r>
              <a:rPr lang="zh-CN" altLang="en-US" dirty="0"/>
              <a:t>）列元组的集合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/>
              <a:t>元组的前</a:t>
            </a:r>
            <a:r>
              <a:rPr lang="en-US" altLang="zh-CN" sz="2400" i="1" dirty="0"/>
              <a:t>n</a:t>
            </a:r>
            <a:r>
              <a:rPr lang="zh-CN" altLang="en-US" sz="2400" dirty="0"/>
              <a:t>列是关系</a:t>
            </a:r>
            <a:r>
              <a:rPr lang="en-US" altLang="zh-CN" sz="2400" i="1" dirty="0"/>
              <a:t>R</a:t>
            </a:r>
            <a:r>
              <a:rPr lang="zh-CN" altLang="en-US" sz="2400" dirty="0"/>
              <a:t>的一个元组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400" dirty="0"/>
              <a:t>后</a:t>
            </a:r>
            <a:r>
              <a:rPr lang="en-US" altLang="zh-CN" sz="2400" i="1" dirty="0"/>
              <a:t>m</a:t>
            </a:r>
            <a:r>
              <a:rPr lang="zh-CN" altLang="en-US" sz="2400" dirty="0"/>
              <a:t>列是关系</a:t>
            </a:r>
            <a:r>
              <a:rPr lang="en-US" altLang="zh-CN" sz="2400" i="1" dirty="0"/>
              <a:t>S</a:t>
            </a:r>
            <a:r>
              <a:rPr lang="zh-CN" altLang="en-US" sz="2400" dirty="0"/>
              <a:t>的一个元组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 行</a:t>
            </a:r>
            <a:r>
              <a:rPr lang="zh-CN" altLang="en-US" dirty="0"/>
              <a:t>：</a:t>
            </a:r>
            <a:r>
              <a:rPr lang="en-US" altLang="zh-CN" i="1" dirty="0"/>
              <a:t>k</a:t>
            </a:r>
            <a:r>
              <a:rPr lang="en-US" altLang="zh-CN" baseline="-30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k</a:t>
            </a:r>
            <a:r>
              <a:rPr lang="en-US" altLang="zh-CN" baseline="-30000" dirty="0"/>
              <a:t>2</a:t>
            </a:r>
            <a:r>
              <a:rPr lang="zh-CN" altLang="en-US" dirty="0"/>
              <a:t>个元组</a:t>
            </a:r>
          </a:p>
          <a:p>
            <a:pPr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400" i="1" dirty="0"/>
              <a:t>R</a:t>
            </a:r>
            <a:r>
              <a:rPr lang="en-US" altLang="zh-CN" sz="2400" dirty="0"/>
              <a:t>×</a:t>
            </a:r>
            <a:r>
              <a:rPr lang="en-US" altLang="zh-CN" sz="2400" i="1" dirty="0"/>
              <a:t>S</a:t>
            </a:r>
            <a:r>
              <a:rPr lang="en-US" altLang="zh-CN" sz="2400" dirty="0"/>
              <a:t> = {</a:t>
            </a:r>
            <a:r>
              <a:rPr lang="en-US" altLang="zh-CN" sz="2400" i="1" dirty="0"/>
              <a:t>t</a:t>
            </a:r>
            <a:r>
              <a:rPr lang="en-US" altLang="zh-CN" sz="2400" baseline="-30000" dirty="0"/>
              <a:t>r</a:t>
            </a:r>
            <a:r>
              <a:rPr lang="en-US" altLang="zh-CN" sz="2400" dirty="0"/>
              <a:t> </a:t>
            </a:r>
            <a:r>
              <a:rPr lang="en-US" altLang="zh-CN" sz="2400" i="1" dirty="0"/>
              <a:t>t</a:t>
            </a:r>
            <a:r>
              <a:rPr lang="en-US" altLang="zh-CN" sz="2400" baseline="-30000" dirty="0"/>
              <a:t>s</a:t>
            </a:r>
            <a:r>
              <a:rPr lang="en-US" altLang="zh-CN" sz="2400" dirty="0"/>
              <a:t> |</a:t>
            </a:r>
            <a:r>
              <a:rPr lang="en-US" altLang="zh-CN" sz="2400" i="1" dirty="0"/>
              <a:t>t</a:t>
            </a:r>
            <a:r>
              <a:rPr lang="en-US" altLang="zh-CN" sz="2400" baseline="-30000" dirty="0"/>
              <a:t>r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i="1" dirty="0"/>
              <a:t>R</a:t>
            </a:r>
            <a:r>
              <a:rPr lang="en-US" altLang="zh-CN" sz="2400" dirty="0"/>
              <a:t> ∧ </a:t>
            </a:r>
            <a:r>
              <a:rPr lang="en-US" altLang="zh-CN" sz="2400" i="1" dirty="0"/>
              <a:t>t</a:t>
            </a:r>
            <a:r>
              <a:rPr lang="en-US" altLang="zh-CN" sz="2400" baseline="-30000" dirty="0"/>
              <a:t>s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i="1" dirty="0"/>
              <a:t>S</a:t>
            </a:r>
            <a:r>
              <a:rPr lang="en-US" altLang="zh-CN" sz="2400" dirty="0"/>
              <a:t>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zh-CN" dirty="0"/>
          </a:p>
        </p:txBody>
      </p:sp>
      <p:sp>
        <p:nvSpPr>
          <p:cNvPr id="87044" name="Freeform 4"/>
          <p:cNvSpPr/>
          <p:nvPr/>
        </p:nvSpPr>
        <p:spPr>
          <a:xfrm>
            <a:off x="3935760" y="5085184"/>
            <a:ext cx="360363" cy="130175"/>
          </a:xfrm>
          <a:custGeom>
            <a:avLst/>
            <a:gdLst>
              <a:gd name="txL" fmla="*/ 0 w 196"/>
              <a:gd name="txT" fmla="*/ 0 h 82"/>
              <a:gd name="txR" fmla="*/ 196 w 196"/>
              <a:gd name="txB" fmla="*/ 82 h 8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xfrm>
            <a:off x="2424113" y="115888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ctr" eaLnBrk="1" hangingPunct="1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笛卡儿积 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1981200" y="2233613"/>
          <a:ext cx="30353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21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0" marB="4570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baseline="-25000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baseline="-25000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baseline="-25000" dirty="0"/>
                    </a:p>
                  </a:txBody>
                  <a:tcPr marL="91459" marR="91459" marT="45700" marB="4570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baseline="-25000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baseline="-25000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baseline="-25000" dirty="0"/>
                    </a:p>
                  </a:txBody>
                  <a:tcPr marL="91459" marR="91459" marT="45700" marB="4570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baseline="-25000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baseline="-25000" dirty="0"/>
                    </a:p>
                  </a:txBody>
                  <a:tcPr marL="91459" marR="91459"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baseline="-25000" dirty="0"/>
                    </a:p>
                  </a:txBody>
                  <a:tcPr marL="91459" marR="91459" marT="45700" marB="4570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0" name="内容占位符 9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06394977"/>
              </p:ext>
            </p:extLst>
          </p:nvPr>
        </p:nvGraphicFramePr>
        <p:xfrm>
          <a:off x="5375275" y="1412875"/>
          <a:ext cx="4899660" cy="490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6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R.A       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1</a:t>
                      </a:r>
                      <a:endParaRPr lang="zh-CN" altLang="en-US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1</a:t>
                      </a:r>
                      <a:endParaRPr lang="zh-CN" altLang="en-US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c</a:t>
                      </a:r>
                      <a:r>
                        <a:rPr lang="en-US" altLang="zh-CN" sz="2400" b="1" baseline="-25000" dirty="0"/>
                        <a:t>1</a:t>
                      </a:r>
                      <a:endParaRPr lang="zh-CN" altLang="en-US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2</a:t>
                      </a:r>
                      <a:endParaRPr lang="zh-CN" altLang="en-US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2</a:t>
                      </a:r>
                      <a:endParaRPr lang="zh-CN" altLang="en-US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a</a:t>
                      </a:r>
                      <a:r>
                        <a:rPr lang="en-US" altLang="zh-CN" sz="2400" b="1" baseline="-25000" dirty="0"/>
                        <a:t>2</a:t>
                      </a:r>
                      <a:endParaRPr lang="zh-CN" altLang="en-US" sz="24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c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7" marR="91457" marT="45728" marB="45728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1"/>
          </p:nvPr>
        </p:nvGraphicFramePr>
        <p:xfrm>
          <a:off x="1919288" y="4292600"/>
          <a:ext cx="3168650" cy="1484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6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49" marR="91449" marT="45749" marB="4574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baseline="-25000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baseline="-25000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baseline="-25000" dirty="0"/>
                    </a:p>
                  </a:txBody>
                  <a:tcPr marL="91449" marR="91449" marT="45749" marB="4574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baseline="-25000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</a:t>
                      </a:r>
                      <a:r>
                        <a:rPr lang="en-US" altLang="zh-CN" sz="1800" b="1" baseline="-25000" dirty="0"/>
                        <a:t>3</a:t>
                      </a:r>
                      <a:endParaRPr lang="zh-CN" altLang="en-US" sz="1800" b="1" baseline="-25000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baseline="-25000" dirty="0"/>
                    </a:p>
                  </a:txBody>
                  <a:tcPr marL="91449" marR="91449" marT="45749" marB="4574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0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baseline="-25000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b</a:t>
                      </a:r>
                      <a:r>
                        <a:rPr lang="en-US" altLang="zh-CN" sz="1800" b="1" baseline="-25000" dirty="0"/>
                        <a:t>2</a:t>
                      </a:r>
                      <a:endParaRPr lang="zh-CN" altLang="en-US" sz="1800" b="1" baseline="-25000" dirty="0"/>
                    </a:p>
                  </a:txBody>
                  <a:tcPr marL="91449" marR="91449" marT="45749" marB="457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c</a:t>
                      </a:r>
                      <a:r>
                        <a:rPr lang="en-US" altLang="zh-CN" sz="1800" b="1" baseline="-25000" dirty="0"/>
                        <a:t>1</a:t>
                      </a:r>
                      <a:endParaRPr lang="zh-CN" altLang="en-US" sz="1800" b="1" baseline="-25000" dirty="0"/>
                    </a:p>
                  </a:txBody>
                  <a:tcPr marL="91449" marR="91449" marT="45749" marB="4574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8190" name="TextBox 7"/>
          <p:cNvSpPr txBox="1"/>
          <p:nvPr/>
        </p:nvSpPr>
        <p:spPr>
          <a:xfrm>
            <a:off x="2135188" y="1671638"/>
            <a:ext cx="35687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</a:t>
            </a:r>
            <a:endParaRPr lang="zh-CN" altLang="en-US" sz="2200" dirty="0"/>
          </a:p>
        </p:txBody>
      </p:sp>
      <p:sp>
        <p:nvSpPr>
          <p:cNvPr id="88191" name="TextBox 10"/>
          <p:cNvSpPr txBox="1"/>
          <p:nvPr/>
        </p:nvSpPr>
        <p:spPr>
          <a:xfrm>
            <a:off x="2135188" y="3790950"/>
            <a:ext cx="33782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S</a:t>
            </a:r>
            <a:endParaRPr lang="zh-CN" altLang="en-US" sz="2200" dirty="0"/>
          </a:p>
        </p:txBody>
      </p:sp>
      <p:sp>
        <p:nvSpPr>
          <p:cNvPr id="88192" name="TextBox 11"/>
          <p:cNvSpPr txBox="1"/>
          <p:nvPr/>
        </p:nvSpPr>
        <p:spPr>
          <a:xfrm>
            <a:off x="5519738" y="981075"/>
            <a:ext cx="86106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 × S </a:t>
            </a:r>
            <a:endParaRPr lang="zh-CN" altLang="en-US" sz="22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2.4 </a:t>
            </a:r>
            <a:r>
              <a:rPr lang="zh-CN" altLang="en-US" sz="3600" dirty="0"/>
              <a:t>关系代数</a:t>
            </a:r>
          </a:p>
        </p:txBody>
      </p:sp>
      <p:sp>
        <p:nvSpPr>
          <p:cNvPr id="89091" name="Rectangle 3"/>
          <p:cNvSpPr>
            <a:spLocks noGrp="1"/>
          </p:cNvSpPr>
          <p:nvPr>
            <p:ph idx="1"/>
          </p:nvPr>
        </p:nvSpPr>
        <p:spPr>
          <a:xfrm>
            <a:off x="2424113" y="1339850"/>
            <a:ext cx="7786687" cy="4854575"/>
          </a:xfrm>
        </p:spPr>
        <p:txBody>
          <a:bodyPr vert="horz" wrap="square" lIns="91440" tIns="45720" rIns="91440" bIns="45720" anchor="t" anchorCtr="0"/>
          <a:lstStyle/>
          <a:p>
            <a:pPr marL="186055" indent="0" eaLnBrk="1" hangingPunct="1">
              <a:lnSpc>
                <a:spcPct val="180000"/>
              </a:lnSpc>
              <a:buNone/>
            </a:pPr>
            <a:r>
              <a:rPr lang="en-US" altLang="zh-CN" dirty="0"/>
              <a:t>2.4.1 </a:t>
            </a:r>
            <a:r>
              <a:rPr lang="zh-CN" altLang="en-US" dirty="0"/>
              <a:t>传统的集合运算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marL="186055" indent="0" eaLnBrk="1" hangingPunct="1">
              <a:lnSpc>
                <a:spcPct val="180000"/>
              </a:lnSpc>
              <a:buNone/>
            </a:pPr>
            <a:r>
              <a:rPr lang="en-US" altLang="zh-CN" dirty="0">
                <a:solidFill>
                  <a:srgbClr val="00B050"/>
                </a:solidFill>
              </a:rPr>
              <a:t>2.4.2 </a:t>
            </a:r>
            <a:r>
              <a:rPr lang="zh-CN" altLang="en-US" dirty="0">
                <a:solidFill>
                  <a:srgbClr val="00B050"/>
                </a:solidFill>
              </a:rPr>
              <a:t>专门的关系运算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2.4.2 </a:t>
            </a:r>
            <a:r>
              <a:rPr lang="zh-CN" altLang="en-US" sz="3600" dirty="0"/>
              <a:t>专门的关系运算</a:t>
            </a: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911423" y="1113355"/>
            <a:ext cx="10220995" cy="435133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  <a:buNone/>
            </a:pPr>
            <a:r>
              <a:rPr lang="zh-CN" altLang="en-US" dirty="0"/>
              <a:t>先引入几个记号 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 </a:t>
            </a:r>
            <a:r>
              <a:rPr lang="en-US" altLang="zh-CN" sz="2400" dirty="0"/>
              <a:t>R</a:t>
            </a:r>
            <a:r>
              <a:rPr lang="zh-CN" altLang="en-US" sz="2400" dirty="0"/>
              <a:t>，</a:t>
            </a:r>
            <a:r>
              <a:rPr lang="en-US" altLang="zh-CN" sz="2400" dirty="0"/>
              <a:t>t</a:t>
            </a:r>
            <a:r>
              <a:rPr lang="en-US" altLang="zh-CN" sz="2400" dirty="0">
                <a:sym typeface="Symbol" pitchFamily="18" charset="2"/>
              </a:rPr>
              <a:t></a:t>
            </a:r>
            <a:r>
              <a:rPr lang="en-US" altLang="zh-CN" sz="2400" dirty="0"/>
              <a:t>R</a:t>
            </a:r>
            <a:r>
              <a:rPr lang="zh-CN" altLang="en-US" sz="2400" dirty="0"/>
              <a:t>，</a:t>
            </a:r>
            <a:r>
              <a:rPr lang="en-US" altLang="zh-CN" sz="2400" dirty="0"/>
              <a:t>t[A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]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设关系模式为</a:t>
            </a:r>
            <a:r>
              <a:rPr lang="en-US" altLang="zh-CN" sz="2400" i="1" dirty="0"/>
              <a:t>R(A</a:t>
            </a:r>
            <a:r>
              <a:rPr lang="en-US" altLang="zh-CN" sz="2400" i="1" baseline="-30000" dirty="0"/>
              <a:t>1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A</a:t>
            </a:r>
            <a:r>
              <a:rPr lang="en-US" altLang="zh-CN" sz="2400" i="1" baseline="-30000" dirty="0"/>
              <a:t>2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…</a:t>
            </a:r>
            <a:r>
              <a:rPr lang="zh-CN" altLang="en-US" sz="2400" i="1" dirty="0"/>
              <a:t>，</a:t>
            </a:r>
            <a:r>
              <a:rPr lang="en-US" altLang="zh-CN" sz="2400" i="1" dirty="0"/>
              <a:t>A</a:t>
            </a:r>
            <a:r>
              <a:rPr lang="en-US" altLang="zh-CN" sz="2400" i="1" baseline="-30000" dirty="0"/>
              <a:t>n</a:t>
            </a:r>
            <a:r>
              <a:rPr lang="en-US" altLang="zh-CN" sz="2400" i="1" dirty="0"/>
              <a:t>)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它的一个关系设为</a:t>
            </a:r>
            <a:r>
              <a:rPr lang="en-US" altLang="zh-CN" sz="2400" i="1" dirty="0">
                <a:solidFill>
                  <a:srgbClr val="FF0000"/>
                </a:solidFill>
              </a:rPr>
              <a:t>R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/>
              <a:t>          </a:t>
            </a:r>
            <a:r>
              <a:rPr lang="en-US" altLang="zh-CN" sz="2400" i="1" dirty="0">
                <a:solidFill>
                  <a:srgbClr val="FF0000"/>
                </a:solidFill>
              </a:rPr>
              <a:t>t</a:t>
            </a:r>
            <a:r>
              <a:rPr lang="en-US" altLang="zh-CN" sz="2400" dirty="0">
                <a:solidFill>
                  <a:srgbClr val="FF0000"/>
                </a:solidFill>
                <a:sym typeface="Symbol" pitchFamily="18" charset="2"/>
              </a:rPr>
              <a:t></a:t>
            </a:r>
            <a:r>
              <a:rPr lang="en-US" altLang="zh-CN" sz="2400" i="1" dirty="0">
                <a:solidFill>
                  <a:srgbClr val="FF0000"/>
                </a:solidFill>
              </a:rPr>
              <a:t>R</a:t>
            </a:r>
            <a:r>
              <a:rPr lang="zh-CN" altLang="en-US" sz="2400" dirty="0"/>
              <a:t>表示</a:t>
            </a:r>
            <a:r>
              <a:rPr lang="en-US" altLang="zh-CN" sz="2400" i="1" dirty="0"/>
              <a:t>t</a:t>
            </a:r>
            <a:r>
              <a:rPr lang="zh-CN" altLang="en-US" sz="2400" dirty="0"/>
              <a:t>是</a:t>
            </a:r>
            <a:r>
              <a:rPr lang="en-US" altLang="zh-CN" sz="2400" i="1" dirty="0"/>
              <a:t>R</a:t>
            </a:r>
            <a:r>
              <a:rPr lang="zh-CN" altLang="en-US" sz="2400" dirty="0"/>
              <a:t>的一个元组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i="1" dirty="0">
                <a:solidFill>
                  <a:srgbClr val="FF0000"/>
                </a:solidFill>
              </a:rPr>
              <a:t>          </a:t>
            </a:r>
            <a:r>
              <a:rPr lang="en-US" altLang="zh-CN" sz="2400" i="1" dirty="0">
                <a:solidFill>
                  <a:srgbClr val="FF0000"/>
                </a:solidFill>
              </a:rPr>
              <a:t>t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  <a:r>
              <a:rPr lang="en-US" altLang="zh-CN" sz="2400" i="1" baseline="-30000" dirty="0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r>
              <a:rPr lang="zh-CN" altLang="en-US" sz="2400" dirty="0"/>
              <a:t>则表示元组</a:t>
            </a:r>
            <a:r>
              <a:rPr lang="en-US" altLang="zh-CN" sz="2400" i="1" dirty="0"/>
              <a:t>t</a:t>
            </a:r>
            <a:r>
              <a:rPr lang="zh-CN" altLang="en-US" sz="2400" dirty="0"/>
              <a:t>中相应于属性</a:t>
            </a:r>
            <a:r>
              <a:rPr lang="en-US" altLang="zh-CN" sz="2400" i="1" dirty="0"/>
              <a:t>A</a:t>
            </a:r>
            <a:r>
              <a:rPr lang="en-US" altLang="zh-CN" sz="2400" i="1" baseline="-30000" dirty="0"/>
              <a:t>i</a:t>
            </a:r>
            <a:r>
              <a:rPr lang="zh-CN" altLang="en-US" sz="2400" dirty="0"/>
              <a:t>的一个分量</a:t>
            </a:r>
            <a:r>
              <a:rPr lang="zh-CN" altLang="en-US" dirty="0"/>
              <a:t> </a:t>
            </a:r>
          </a:p>
          <a:p>
            <a:pPr eaLnBrk="1" hangingPunct="1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>
          <a:xfrm>
            <a:off x="1271464" y="1268413"/>
            <a:ext cx="10297144" cy="47529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 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t[A]</a:t>
            </a:r>
            <a:r>
              <a:rPr lang="zh-CN" altLang="en-US" sz="2400" dirty="0"/>
              <a:t>， </a:t>
            </a:r>
            <a:r>
              <a:rPr lang="en-US" altLang="zh-CN" sz="2400" dirty="0"/>
              <a:t>A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dirty="0"/>
              <a:t>   </a:t>
            </a:r>
            <a:r>
              <a:rPr lang="zh-CN" altLang="en-US" dirty="0"/>
              <a:t>若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={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ik</a:t>
            </a:r>
            <a:r>
              <a:rPr lang="en-US" altLang="zh-CN" dirty="0"/>
              <a:t>}</a:t>
            </a:r>
            <a:r>
              <a:rPr lang="zh-CN" altLang="en-US" dirty="0"/>
              <a:t>，其中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ik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en-US" altLang="zh-CN" baseline="-30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baseline="-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n</a:t>
            </a:r>
            <a:r>
              <a:rPr lang="zh-CN" altLang="en-US" dirty="0"/>
              <a:t>中的一部分，则</a:t>
            </a:r>
            <a:r>
              <a:rPr lang="en-US" altLang="zh-CN" i="1" dirty="0"/>
              <a:t>A</a:t>
            </a:r>
            <a:r>
              <a:rPr lang="zh-CN" altLang="en-US" dirty="0"/>
              <a:t>称为属性列或属性组。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dirty="0"/>
              <a:t>   </a:t>
            </a:r>
            <a:r>
              <a:rPr lang="en-US" altLang="zh-CN" i="1" dirty="0">
                <a:solidFill>
                  <a:srgbClr val="FF0000"/>
                </a:solidFill>
              </a:rPr>
              <a:t>t[A]</a:t>
            </a:r>
            <a:r>
              <a:rPr lang="en-US" altLang="zh-CN" dirty="0"/>
              <a:t>=(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</a:t>
            </a:r>
            <a:r>
              <a:rPr lang="en-US" altLang="zh-CN" baseline="-30000" dirty="0"/>
              <a:t>1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</a:t>
            </a:r>
            <a:r>
              <a:rPr lang="en-US" altLang="zh-CN" baseline="-30000" dirty="0"/>
              <a:t>2</a:t>
            </a:r>
            <a:r>
              <a:rPr lang="en-US" altLang="zh-CN" dirty="0"/>
              <a:t>]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ik</a:t>
            </a:r>
            <a:r>
              <a:rPr lang="en-US" altLang="zh-CN" dirty="0"/>
              <a:t>])</a:t>
            </a:r>
            <a:r>
              <a:rPr lang="zh-CN" altLang="en-US" dirty="0"/>
              <a:t>表示元组</a:t>
            </a:r>
            <a:r>
              <a:rPr lang="en-US" altLang="zh-CN" i="1" dirty="0"/>
              <a:t>t</a:t>
            </a:r>
            <a:r>
              <a:rPr lang="zh-CN" altLang="en-US" dirty="0"/>
              <a:t>在属性列</a:t>
            </a:r>
            <a:r>
              <a:rPr lang="en-US" altLang="zh-CN" i="1" dirty="0"/>
              <a:t>A</a:t>
            </a:r>
            <a:r>
              <a:rPr lang="zh-CN" altLang="en-US" dirty="0"/>
              <a:t>上诸分量的集合。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i="1" dirty="0">
                <a:solidFill>
                  <a:srgbClr val="E02920"/>
                </a:solidFill>
              </a:rPr>
              <a:t>   </a:t>
            </a:r>
            <a:r>
              <a:rPr lang="en-US" altLang="zh-CN" i="1" dirty="0">
                <a:solidFill>
                  <a:srgbClr val="E02920"/>
                </a:solidFill>
              </a:rPr>
              <a:t>A</a:t>
            </a:r>
            <a:r>
              <a:rPr lang="zh-CN" altLang="en-US" dirty="0"/>
              <a:t>则表示</a:t>
            </a:r>
            <a:r>
              <a:rPr lang="en-US" altLang="zh-CN" dirty="0"/>
              <a:t>{</a:t>
            </a:r>
            <a:r>
              <a:rPr lang="en-US" altLang="zh-CN" i="1" dirty="0"/>
              <a:t>A</a:t>
            </a:r>
            <a:r>
              <a:rPr lang="en-US" altLang="zh-CN" baseline="-30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baseline="-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中去掉</a:t>
            </a:r>
            <a:r>
              <a:rPr lang="en-US" altLang="zh-CN" dirty="0"/>
              <a:t>{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</a:t>
            </a:r>
            <a:r>
              <a:rPr lang="en-US" altLang="zh-CN" baseline="-30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</a:t>
            </a:r>
            <a:r>
              <a:rPr lang="en-US" altLang="zh-CN" baseline="-30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-30000" dirty="0"/>
              <a:t>ik</a:t>
            </a:r>
            <a:r>
              <a:rPr lang="en-US" altLang="zh-CN" dirty="0"/>
              <a:t>}</a:t>
            </a:r>
            <a:r>
              <a:rPr lang="zh-CN" altLang="en-US" dirty="0"/>
              <a:t>后剩余的属性组。 </a:t>
            </a:r>
          </a:p>
        </p:txBody>
      </p:sp>
      <p:sp>
        <p:nvSpPr>
          <p:cNvPr id="91140" name="Line 4"/>
          <p:cNvSpPr/>
          <p:nvPr/>
        </p:nvSpPr>
        <p:spPr>
          <a:xfrm>
            <a:off x="3647728" y="1435636"/>
            <a:ext cx="228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1141" name="Line 5"/>
          <p:cNvSpPr/>
          <p:nvPr/>
        </p:nvSpPr>
        <p:spPr>
          <a:xfrm>
            <a:off x="2063552" y="3789040"/>
            <a:ext cx="228600" cy="0"/>
          </a:xfrm>
          <a:prstGeom prst="line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>
          <a:xfrm>
            <a:off x="1631504" y="1371600"/>
            <a:ext cx="8276084" cy="4114800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 </a:t>
            </a:r>
            <a:r>
              <a:rPr lang="en-US" altLang="zh-CN" i="1" dirty="0"/>
              <a:t>t</a:t>
            </a:r>
            <a:r>
              <a:rPr lang="en-US" altLang="zh-CN" baseline="-30000" dirty="0"/>
              <a:t>r </a:t>
            </a:r>
            <a:r>
              <a:rPr lang="en-US" altLang="zh-CN" i="1" dirty="0"/>
              <a:t>t</a:t>
            </a:r>
            <a:r>
              <a:rPr lang="en-US" altLang="zh-CN" baseline="-30000" dirty="0"/>
              <a:t>s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buNone/>
            </a:pPr>
            <a:r>
              <a:rPr lang="en-US" altLang="zh-CN" i="1" dirty="0"/>
              <a:t>    R</a:t>
            </a:r>
            <a:r>
              <a:rPr lang="zh-CN" altLang="en-US" dirty="0"/>
              <a:t>为</a:t>
            </a:r>
            <a:r>
              <a:rPr lang="en-US" altLang="zh-CN" i="1" dirty="0"/>
              <a:t>n</a:t>
            </a:r>
            <a:r>
              <a:rPr lang="zh-CN" altLang="en-US" dirty="0"/>
              <a:t>目关系，</a:t>
            </a:r>
            <a:r>
              <a:rPr lang="en-US" altLang="zh-CN" i="1" dirty="0"/>
              <a:t>S</a:t>
            </a:r>
            <a:r>
              <a:rPr lang="zh-CN" altLang="en-US" dirty="0"/>
              <a:t>为</a:t>
            </a:r>
            <a:r>
              <a:rPr lang="en-US" altLang="zh-CN" i="1" dirty="0"/>
              <a:t>m</a:t>
            </a:r>
            <a:r>
              <a:rPr lang="zh-CN" altLang="en-US" dirty="0"/>
              <a:t>目关系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dirty="0"/>
              <a:t>    </a:t>
            </a:r>
            <a:r>
              <a:rPr lang="en-US" altLang="zh-CN" i="1" dirty="0"/>
              <a:t>t</a:t>
            </a:r>
            <a:r>
              <a:rPr lang="en-US" altLang="zh-CN" baseline="-30000" dirty="0"/>
              <a:t>r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zh-CN" altLang="en-US" dirty="0"/>
              <a:t>，</a:t>
            </a:r>
            <a:r>
              <a:rPr lang="en-US" altLang="zh-CN" i="1" dirty="0"/>
              <a:t>t</a:t>
            </a:r>
            <a:r>
              <a:rPr lang="en-US" altLang="zh-CN" baseline="-30000" dirty="0"/>
              <a:t>s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/>
              <a:t>S</a:t>
            </a:r>
            <a:r>
              <a:rPr lang="zh-CN" altLang="en-US" dirty="0"/>
              <a:t>， </a:t>
            </a:r>
            <a:r>
              <a:rPr lang="en-US" altLang="zh-CN" i="1" dirty="0">
                <a:solidFill>
                  <a:srgbClr val="E02920"/>
                </a:solidFill>
              </a:rPr>
              <a:t>t</a:t>
            </a:r>
            <a:r>
              <a:rPr lang="en-US" altLang="zh-CN" baseline="-30000" dirty="0">
                <a:solidFill>
                  <a:srgbClr val="E02920"/>
                </a:solidFill>
              </a:rPr>
              <a:t>r </a:t>
            </a:r>
            <a:r>
              <a:rPr lang="en-US" altLang="zh-CN" i="1" dirty="0">
                <a:solidFill>
                  <a:srgbClr val="E02920"/>
                </a:solidFill>
              </a:rPr>
              <a:t>t</a:t>
            </a:r>
            <a:r>
              <a:rPr lang="en-US" altLang="zh-CN" baseline="-30000" dirty="0">
                <a:solidFill>
                  <a:srgbClr val="E02920"/>
                </a:solidFill>
              </a:rPr>
              <a:t>s</a:t>
            </a:r>
            <a:r>
              <a:rPr lang="zh-CN" altLang="en-US" dirty="0"/>
              <a:t>称为元组的连接或元组的串接</a:t>
            </a:r>
          </a:p>
          <a:p>
            <a:pPr lvl="1" eaLnBrk="1" hangingPunct="1">
              <a:lnSpc>
                <a:spcPct val="150000"/>
              </a:lnSpc>
              <a:buNone/>
            </a:pPr>
            <a:r>
              <a:rPr lang="zh-CN" altLang="en-US" dirty="0"/>
              <a:t>    </a:t>
            </a:r>
            <a:r>
              <a:rPr lang="en-US" altLang="zh-CN" i="1" dirty="0">
                <a:solidFill>
                  <a:srgbClr val="E02920"/>
                </a:solidFill>
              </a:rPr>
              <a:t>t</a:t>
            </a:r>
            <a:r>
              <a:rPr lang="en-US" altLang="zh-CN" baseline="-30000" dirty="0">
                <a:solidFill>
                  <a:srgbClr val="E02920"/>
                </a:solidFill>
              </a:rPr>
              <a:t>r </a:t>
            </a:r>
            <a:r>
              <a:rPr lang="en-US" altLang="zh-CN" i="1" dirty="0">
                <a:solidFill>
                  <a:srgbClr val="E02920"/>
                </a:solidFill>
              </a:rPr>
              <a:t>t</a:t>
            </a:r>
            <a:r>
              <a:rPr lang="en-US" altLang="zh-CN" baseline="-30000" dirty="0">
                <a:solidFill>
                  <a:srgbClr val="E02920"/>
                </a:solidFill>
              </a:rPr>
              <a:t>s</a:t>
            </a:r>
            <a:r>
              <a:rPr lang="zh-CN" altLang="en-US" dirty="0"/>
              <a:t>是一个</a:t>
            </a:r>
            <a:r>
              <a:rPr lang="en-US" altLang="zh-CN" i="1" dirty="0"/>
              <a:t>n</a:t>
            </a:r>
            <a:r>
              <a:rPr lang="en-US" altLang="zh-CN" dirty="0"/>
              <a:t> + </a:t>
            </a:r>
            <a:r>
              <a:rPr lang="en-US" altLang="zh-CN" i="1" dirty="0"/>
              <a:t>m</a:t>
            </a:r>
            <a:r>
              <a:rPr lang="zh-CN" altLang="en-US" dirty="0"/>
              <a:t>列的元组</a:t>
            </a:r>
            <a:endParaRPr lang="en-US" altLang="zh-CN" dirty="0"/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前</a:t>
            </a:r>
            <a:r>
              <a:rPr lang="en-US" altLang="zh-CN" i="1" dirty="0"/>
              <a:t>n</a:t>
            </a:r>
            <a:r>
              <a:rPr lang="zh-CN" altLang="en-US" dirty="0"/>
              <a:t>个分量为</a:t>
            </a:r>
            <a:r>
              <a:rPr lang="en-US" altLang="zh-CN" i="1" dirty="0"/>
              <a:t>R</a:t>
            </a:r>
            <a:r>
              <a:rPr lang="zh-CN" altLang="en-US" dirty="0"/>
              <a:t>中的一个</a:t>
            </a:r>
            <a:r>
              <a:rPr lang="en-US" altLang="zh-CN" i="1" dirty="0"/>
              <a:t>n</a:t>
            </a:r>
            <a:r>
              <a:rPr lang="zh-CN" altLang="en-US" dirty="0"/>
              <a:t>元组</a:t>
            </a:r>
            <a:endParaRPr lang="en-US" altLang="zh-CN" dirty="0"/>
          </a:p>
          <a:p>
            <a:pPr lvl="2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后</a:t>
            </a:r>
            <a:r>
              <a:rPr lang="en-US" altLang="zh-CN" i="1" dirty="0"/>
              <a:t>m</a:t>
            </a:r>
            <a:r>
              <a:rPr lang="zh-CN" altLang="en-US" dirty="0"/>
              <a:t>个分量为</a:t>
            </a:r>
            <a:r>
              <a:rPr lang="en-US" altLang="zh-CN" i="1" dirty="0"/>
              <a:t>S</a:t>
            </a:r>
            <a:r>
              <a:rPr lang="zh-CN" altLang="en-US" dirty="0"/>
              <a:t>中的一个</a:t>
            </a:r>
            <a:r>
              <a:rPr lang="en-US" altLang="zh-CN" i="1" dirty="0"/>
              <a:t>m</a:t>
            </a:r>
            <a:r>
              <a:rPr lang="zh-CN" altLang="en-US" dirty="0"/>
              <a:t>元组 </a:t>
            </a:r>
          </a:p>
        </p:txBody>
      </p:sp>
      <p:sp>
        <p:nvSpPr>
          <p:cNvPr id="92164" name="Freeform 4"/>
          <p:cNvSpPr/>
          <p:nvPr/>
        </p:nvSpPr>
        <p:spPr>
          <a:xfrm>
            <a:off x="3067803" y="1484313"/>
            <a:ext cx="311150" cy="147637"/>
          </a:xfrm>
          <a:custGeom>
            <a:avLst/>
            <a:gdLst>
              <a:gd name="txL" fmla="*/ 0 w 196"/>
              <a:gd name="txT" fmla="*/ 0 h 82"/>
              <a:gd name="txR" fmla="*/ 196 w 196"/>
              <a:gd name="txB" fmla="*/ 82 h 8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65" name="Freeform 5"/>
          <p:cNvSpPr/>
          <p:nvPr/>
        </p:nvSpPr>
        <p:spPr>
          <a:xfrm>
            <a:off x="4583832" y="2728912"/>
            <a:ext cx="311150" cy="130175"/>
          </a:xfrm>
          <a:custGeom>
            <a:avLst/>
            <a:gdLst>
              <a:gd name="txL" fmla="*/ 0 w 196"/>
              <a:gd name="txT" fmla="*/ 0 h 82"/>
              <a:gd name="txR" fmla="*/ 196 w 196"/>
              <a:gd name="txB" fmla="*/ 82 h 8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rgbClr val="E0292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66" name="Freeform 6"/>
          <p:cNvSpPr/>
          <p:nvPr/>
        </p:nvSpPr>
        <p:spPr>
          <a:xfrm>
            <a:off x="2567608" y="3363912"/>
            <a:ext cx="311150" cy="130175"/>
          </a:xfrm>
          <a:custGeom>
            <a:avLst/>
            <a:gdLst>
              <a:gd name="txL" fmla="*/ 0 w 196"/>
              <a:gd name="txT" fmla="*/ 0 h 82"/>
              <a:gd name="txR" fmla="*/ 196 w 196"/>
              <a:gd name="txB" fmla="*/ 82 h 82"/>
            </a:gdLst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txL" t="txT" r="txR" b="txB"/>
            <a:pathLst>
              <a:path w="196" h="82">
                <a:moveTo>
                  <a:pt x="0" y="43"/>
                </a:moveTo>
                <a:cubicBezTo>
                  <a:pt x="64" y="0"/>
                  <a:pt x="75" y="4"/>
                  <a:pt x="156" y="17"/>
                </a:cubicBezTo>
                <a:cubicBezTo>
                  <a:pt x="165" y="26"/>
                  <a:pt x="176" y="32"/>
                  <a:pt x="183" y="43"/>
                </a:cubicBezTo>
                <a:cubicBezTo>
                  <a:pt x="190" y="55"/>
                  <a:pt x="196" y="82"/>
                  <a:pt x="196" y="82"/>
                </a:cubicBezTo>
              </a:path>
            </a:pathLst>
          </a:custGeom>
          <a:noFill/>
          <a:ln w="9525" cap="flat" cmpd="sng">
            <a:solidFill>
              <a:srgbClr val="E0292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18375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eaLnBrk="1" hangingPunct="1"/>
            <a:r>
              <a:rPr lang="en-US" altLang="zh-CN" sz="3600" dirty="0"/>
              <a:t>2. </a:t>
            </a:r>
            <a:r>
              <a:rPr lang="zh-CN" altLang="en-US" sz="3600" dirty="0"/>
              <a:t>笛卡儿积（</a:t>
            </a:r>
            <a:r>
              <a:rPr lang="en-US" altLang="zh-CN" sz="3600" dirty="0"/>
              <a:t>Cartesian product</a:t>
            </a:r>
            <a:r>
              <a:rPr lang="zh-CN" altLang="en-US" sz="3600" dirty="0"/>
              <a:t>）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zh-CN" altLang="en-US" dirty="0"/>
              <a:t>笛卡儿积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给定一组域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</a:t>
            </a:r>
            <a:r>
              <a:rPr lang="zh-CN" altLang="en-US" dirty="0"/>
              <a:t>，</a:t>
            </a:r>
            <a:r>
              <a:rPr lang="zh-CN" altLang="en-US" u="sng" dirty="0"/>
              <a:t>允许其中某些域是相同</a:t>
            </a:r>
            <a:r>
              <a:rPr lang="zh-CN" altLang="en-US" dirty="0"/>
              <a:t>的。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    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i="1" dirty="0"/>
              <a:t>…</a:t>
            </a:r>
            <a:r>
              <a:rPr lang="zh-CN" altLang="en-US" dirty="0"/>
              <a:t>，</a:t>
            </a:r>
            <a:r>
              <a:rPr lang="en-US" altLang="zh-CN" i="1" dirty="0" err="1"/>
              <a:t>D</a:t>
            </a:r>
            <a:r>
              <a:rPr lang="en-US" altLang="zh-CN" i="1" baseline="-25000" dirty="0" err="1"/>
              <a:t>n</a:t>
            </a:r>
            <a:r>
              <a:rPr lang="zh-CN" altLang="en-US" dirty="0"/>
              <a:t>的</a:t>
            </a:r>
            <a:r>
              <a:rPr lang="zh-CN" altLang="en-US" dirty="0">
                <a:ea typeface="黑体" panose="02010609060101010101" pitchFamily="49" charset="-122"/>
              </a:rPr>
              <a:t>笛卡儿积</a:t>
            </a:r>
            <a:r>
              <a:rPr lang="zh-CN" altLang="en-US" dirty="0"/>
              <a:t>为：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i="1" dirty="0"/>
              <a:t>    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en-US" altLang="zh-CN" dirty="0"/>
              <a:t>×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en-US" altLang="zh-CN" dirty="0"/>
              <a:t>×…×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 </a:t>
            </a:r>
            <a:r>
              <a:rPr lang="zh-CN" altLang="en-US" dirty="0"/>
              <a:t>＝         </a:t>
            </a:r>
            <a:endParaRPr lang="en-US" altLang="zh-CN" dirty="0"/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｛（</a:t>
            </a:r>
            <a:r>
              <a:rPr lang="en-US" altLang="zh-CN" i="1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n</a:t>
            </a:r>
            <a:r>
              <a:rPr lang="zh-CN" altLang="en-US" dirty="0"/>
              <a:t>）｜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/>
              <a:t>D</a:t>
            </a:r>
            <a:r>
              <a:rPr lang="en-US" altLang="zh-CN" i="1" baseline="-25000" dirty="0"/>
              <a:t>i</a:t>
            </a:r>
            <a:r>
              <a:rPr lang="zh-CN" altLang="en-US" dirty="0"/>
              <a:t>，</a:t>
            </a:r>
            <a:r>
              <a:rPr lang="en-US" altLang="zh-CN" i="1" dirty="0"/>
              <a:t>i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i="1" dirty="0"/>
              <a:t>n</a:t>
            </a:r>
            <a:r>
              <a:rPr lang="zh-CN" altLang="en-US" dirty="0"/>
              <a:t>｝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所有域的所有取值的一个组合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不能重复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3187" name="Rectangle 3"/>
          <p:cNvSpPr>
            <a:spLocks noGrp="1"/>
          </p:cNvSpPr>
          <p:nvPr>
            <p:ph idx="1"/>
          </p:nvPr>
        </p:nvSpPr>
        <p:spPr>
          <a:xfrm>
            <a:off x="983431" y="1113355"/>
            <a:ext cx="10148987" cy="4351338"/>
          </a:xfrm>
        </p:spPr>
        <p:txBody>
          <a:bodyPr vert="horz" wrap="square" lIns="91440" tIns="45720" rIns="91440" bIns="45720" anchor="t" anchorCtr="0"/>
          <a:lstStyle/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）象集</a:t>
            </a:r>
            <a:r>
              <a:rPr lang="en-US" altLang="zh-CN" i="1" dirty="0"/>
              <a:t>Z</a:t>
            </a:r>
            <a:r>
              <a:rPr lang="en-US" altLang="zh-CN" baseline="-30000" dirty="0"/>
              <a:t>x</a:t>
            </a:r>
            <a:endParaRPr lang="en-US" altLang="zh-CN" dirty="0"/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en-US" altLang="zh-CN" dirty="0"/>
              <a:t>  </a:t>
            </a:r>
            <a:r>
              <a:rPr lang="zh-CN" altLang="en-US" dirty="0"/>
              <a:t>给定一个关系</a:t>
            </a:r>
            <a:r>
              <a:rPr lang="en-US" altLang="zh-CN" i="1" dirty="0"/>
              <a:t>R</a:t>
            </a:r>
            <a:r>
              <a:rPr lang="zh-CN" altLang="en-US" dirty="0"/>
              <a:t>（</a:t>
            </a:r>
            <a:r>
              <a:rPr lang="en-US" altLang="zh-CN" i="1" dirty="0"/>
              <a:t>X</a:t>
            </a:r>
            <a:r>
              <a:rPr lang="zh-CN" altLang="en-US" dirty="0"/>
              <a:t>，</a:t>
            </a:r>
            <a:r>
              <a:rPr lang="en-US" altLang="zh-CN" i="1" dirty="0"/>
              <a:t>Z</a:t>
            </a:r>
            <a:r>
              <a:rPr lang="zh-CN" altLang="en-US" dirty="0"/>
              <a:t>），</a:t>
            </a:r>
            <a:r>
              <a:rPr lang="en-US" altLang="zh-CN" i="1" dirty="0"/>
              <a:t>X</a:t>
            </a:r>
            <a:r>
              <a:rPr lang="zh-CN" altLang="en-US" dirty="0"/>
              <a:t>和</a:t>
            </a:r>
            <a:r>
              <a:rPr lang="en-US" altLang="zh-CN" i="1" dirty="0"/>
              <a:t>Z</a:t>
            </a:r>
            <a:r>
              <a:rPr lang="zh-CN" altLang="en-US" dirty="0"/>
              <a:t>为属性组</a:t>
            </a:r>
          </a:p>
          <a:p>
            <a:pPr lvl="1" algn="just" eaLnBrk="1" hangingPunct="1">
              <a:lnSpc>
                <a:spcPct val="140000"/>
              </a:lnSpc>
              <a:buNone/>
            </a:pPr>
            <a:r>
              <a:rPr lang="zh-CN" altLang="en-US" dirty="0"/>
              <a:t>  当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]=</a:t>
            </a:r>
            <a:r>
              <a:rPr lang="en-US" altLang="zh-CN" i="1" dirty="0"/>
              <a:t>x</a:t>
            </a:r>
            <a:r>
              <a:rPr lang="zh-CN" altLang="en-US" dirty="0"/>
              <a:t>时，</a:t>
            </a:r>
            <a:r>
              <a:rPr lang="en-US" altLang="zh-CN" i="1" dirty="0"/>
              <a:t>x</a:t>
            </a:r>
            <a:r>
              <a:rPr lang="zh-CN" altLang="en-US" dirty="0"/>
              <a:t>在</a:t>
            </a:r>
            <a:r>
              <a:rPr lang="en-US" altLang="zh-CN" i="1" dirty="0"/>
              <a:t>R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chemeClr val="hlink"/>
                </a:solidFill>
              </a:rPr>
              <a:t>象集</a:t>
            </a:r>
            <a:r>
              <a:rPr lang="zh-CN" altLang="en-US" dirty="0"/>
              <a:t>（</a:t>
            </a:r>
            <a:r>
              <a:rPr lang="en-US" altLang="zh-CN" dirty="0"/>
              <a:t>images set</a:t>
            </a:r>
            <a:r>
              <a:rPr lang="zh-CN" altLang="en-US" dirty="0"/>
              <a:t>）定义为：</a:t>
            </a:r>
          </a:p>
          <a:p>
            <a:pPr lvl="1" algn="just" eaLnBrk="1" hangingPunct="1">
              <a:lnSpc>
                <a:spcPct val="130000"/>
              </a:lnSpc>
              <a:buNone/>
            </a:pPr>
            <a:r>
              <a:rPr lang="zh-CN" altLang="en-US" dirty="0"/>
              <a:t>	           </a:t>
            </a:r>
            <a:r>
              <a:rPr lang="en-US" altLang="zh-CN" i="1" dirty="0">
                <a:solidFill>
                  <a:srgbClr val="E02920"/>
                </a:solidFill>
              </a:rPr>
              <a:t>Z</a:t>
            </a:r>
            <a:r>
              <a:rPr lang="en-US" altLang="zh-CN" baseline="-30000" dirty="0">
                <a:solidFill>
                  <a:srgbClr val="E02920"/>
                </a:solidFill>
              </a:rPr>
              <a:t>x</a:t>
            </a:r>
            <a:r>
              <a:rPr lang="en-US" altLang="zh-CN" dirty="0"/>
              <a:t>={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Z</a:t>
            </a:r>
            <a:r>
              <a:rPr lang="en-US" altLang="zh-CN" dirty="0"/>
              <a:t>]|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zh-CN" altLang="en-US" dirty="0"/>
              <a:t>，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]=</a:t>
            </a:r>
            <a:r>
              <a:rPr lang="en-US" altLang="zh-CN" i="1" dirty="0"/>
              <a:t>x</a:t>
            </a:r>
            <a:r>
              <a:rPr lang="en-US" altLang="zh-CN" dirty="0"/>
              <a:t>}</a:t>
            </a:r>
          </a:p>
          <a:p>
            <a:pPr lvl="1" eaLnBrk="1" hangingPunct="1">
              <a:lnSpc>
                <a:spcPct val="140000"/>
              </a:lnSpc>
              <a:buNone/>
            </a:pPr>
            <a:r>
              <a:rPr lang="en-US" altLang="zh-CN" dirty="0"/>
              <a:t> 	</a:t>
            </a:r>
            <a:r>
              <a:rPr lang="zh-CN" altLang="en-US" dirty="0"/>
              <a:t>它表示</a:t>
            </a:r>
            <a:r>
              <a:rPr lang="en-US" altLang="zh-CN" i="1" dirty="0"/>
              <a:t>R</a:t>
            </a:r>
            <a:r>
              <a:rPr lang="zh-CN" altLang="en-US" dirty="0"/>
              <a:t>中属性组</a:t>
            </a:r>
            <a:r>
              <a:rPr lang="en-US" altLang="zh-CN" i="1" dirty="0"/>
              <a:t>X</a:t>
            </a:r>
            <a:r>
              <a:rPr lang="zh-CN" altLang="en-US" dirty="0"/>
              <a:t>上值为</a:t>
            </a:r>
            <a:r>
              <a:rPr lang="en-US" altLang="zh-CN" i="1" dirty="0"/>
              <a:t>x</a:t>
            </a:r>
            <a:r>
              <a:rPr lang="zh-CN" altLang="en-US" dirty="0"/>
              <a:t>的诸元组在</a:t>
            </a:r>
            <a:r>
              <a:rPr lang="en-US" altLang="zh-CN" i="1" dirty="0"/>
              <a:t>Z</a:t>
            </a:r>
            <a:r>
              <a:rPr lang="zh-CN" altLang="en-US" dirty="0"/>
              <a:t>上分量的集合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4211" name="Rectangle 3"/>
          <p:cNvSpPr>
            <a:spLocks noGrp="1"/>
          </p:cNvSpPr>
          <p:nvPr>
            <p:ph idx="1"/>
          </p:nvPr>
        </p:nvSpPr>
        <p:spPr>
          <a:xfrm>
            <a:off x="5791200" y="1600200"/>
            <a:ext cx="4186238" cy="4495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i="1" dirty="0"/>
              <a:t>x</a:t>
            </a:r>
            <a:r>
              <a:rPr lang="en-US" altLang="zh-CN" sz="2400" baseline="-30000" dirty="0"/>
              <a:t>1</a:t>
            </a:r>
            <a:r>
              <a:rPr lang="zh-CN" altLang="en-US" sz="2400" dirty="0"/>
              <a:t>在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中的象集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i="1" dirty="0"/>
              <a:t>    </a:t>
            </a:r>
            <a:r>
              <a:rPr lang="en-US" altLang="zh-CN" sz="2400" i="1" dirty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>
                <a:solidFill>
                  <a:srgbClr val="E02920"/>
                </a:solidFill>
              </a:rPr>
              <a:t>x1</a:t>
            </a:r>
            <a:r>
              <a:rPr lang="en-US" altLang="zh-CN" sz="2400" i="1" dirty="0"/>
              <a:t> </a:t>
            </a:r>
            <a:r>
              <a:rPr lang="en-US" altLang="zh-CN" sz="2400" dirty="0"/>
              <a:t>={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endParaRPr lang="zh-CN" altLang="en-US" sz="2400" i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i="1" dirty="0"/>
              <a:t>x</a:t>
            </a:r>
            <a:r>
              <a:rPr lang="en-US" altLang="zh-CN" sz="2400" baseline="-30000" dirty="0"/>
              <a:t>2</a:t>
            </a:r>
            <a:r>
              <a:rPr lang="zh-CN" altLang="en-US" sz="2400" dirty="0"/>
              <a:t>在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中的象集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i="1" dirty="0"/>
              <a:t>    </a:t>
            </a:r>
            <a:r>
              <a:rPr lang="en-US" altLang="zh-CN" sz="2400" i="1" dirty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>
                <a:solidFill>
                  <a:srgbClr val="E02920"/>
                </a:solidFill>
              </a:rPr>
              <a:t>x2</a:t>
            </a:r>
            <a:r>
              <a:rPr lang="en-US" altLang="zh-CN" sz="2400" i="1" dirty="0"/>
              <a:t> </a:t>
            </a:r>
            <a:r>
              <a:rPr lang="en-US" altLang="zh-CN" sz="2400" dirty="0"/>
              <a:t>={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endParaRPr lang="zh-CN" altLang="en-US" sz="2400" i="1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i="1" dirty="0"/>
              <a:t>x</a:t>
            </a:r>
            <a:r>
              <a:rPr lang="en-US" altLang="zh-CN" sz="2400" baseline="-30000" dirty="0"/>
              <a:t>3</a:t>
            </a:r>
            <a:r>
              <a:rPr lang="zh-CN" altLang="en-US" sz="2400" dirty="0"/>
              <a:t>在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中的象集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i="1" dirty="0"/>
              <a:t>    </a:t>
            </a:r>
            <a:r>
              <a:rPr lang="en-US" altLang="zh-CN" sz="2400" i="1" dirty="0">
                <a:solidFill>
                  <a:srgbClr val="E02920"/>
                </a:solidFill>
              </a:rPr>
              <a:t>Z</a:t>
            </a:r>
            <a:r>
              <a:rPr lang="en-US" altLang="zh-CN" sz="2400" baseline="-30000" dirty="0">
                <a:solidFill>
                  <a:srgbClr val="E02920"/>
                </a:solidFill>
              </a:rPr>
              <a:t>x3</a:t>
            </a:r>
            <a:r>
              <a:rPr lang="en-US" altLang="zh-CN" sz="2400" dirty="0"/>
              <a:t>={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，</a:t>
            </a:r>
            <a:r>
              <a:rPr lang="en-US" altLang="zh-CN" sz="2400" i="1" dirty="0"/>
              <a:t>Z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}</a:t>
            </a:r>
          </a:p>
        </p:txBody>
      </p:sp>
      <p:pic>
        <p:nvPicPr>
          <p:cNvPr id="94212" name="Picture 4" descr="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13" y="1557338"/>
            <a:ext cx="2408237" cy="3959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4213" name="Rectangle 5"/>
          <p:cNvSpPr/>
          <p:nvPr/>
        </p:nvSpPr>
        <p:spPr>
          <a:xfrm>
            <a:off x="3140075" y="5588278"/>
            <a:ext cx="1231427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象集举例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5235" name="Rectangle 3"/>
          <p:cNvSpPr>
            <a:spLocks noGrp="1"/>
          </p:cNvSpPr>
          <p:nvPr>
            <p:ph idx="1"/>
          </p:nvPr>
        </p:nvSpPr>
        <p:spPr>
          <a:xfrm>
            <a:off x="2424113" y="1268413"/>
            <a:ext cx="7786687" cy="4926012"/>
          </a:xfrm>
        </p:spPr>
        <p:txBody>
          <a:bodyPr vert="horz" wrap="square" lIns="91440" tIns="45720" rIns="91440" bIns="45720" anchor="t" anchorCtr="0"/>
          <a:lstStyle/>
          <a:p>
            <a:pPr marL="849630" indent="-476250" eaLnBrk="1" hangingPunct="1">
              <a:lnSpc>
                <a:spcPct val="150000"/>
              </a:lnSpc>
              <a:buNone/>
            </a:pPr>
            <a:r>
              <a:rPr lang="en-US" altLang="zh-CN" dirty="0"/>
              <a:t>1. </a:t>
            </a:r>
            <a:r>
              <a:rPr lang="zh-CN" altLang="en-US" dirty="0"/>
              <a:t>选择</a:t>
            </a:r>
          </a:p>
          <a:p>
            <a:pPr marL="849630" indent="-476250" eaLnBrk="1" hangingPunct="1">
              <a:lnSpc>
                <a:spcPct val="150000"/>
              </a:lnSpc>
              <a:buNone/>
            </a:pPr>
            <a:r>
              <a:rPr lang="en-US" altLang="zh-CN" dirty="0"/>
              <a:t>2. </a:t>
            </a:r>
            <a:r>
              <a:rPr lang="zh-CN" altLang="en-US" dirty="0"/>
              <a:t>投影</a:t>
            </a:r>
          </a:p>
          <a:p>
            <a:pPr marL="849630" indent="-476250" eaLnBrk="1" hangingPunct="1">
              <a:lnSpc>
                <a:spcPct val="150000"/>
              </a:lnSpc>
              <a:buNone/>
            </a:pPr>
            <a:r>
              <a:rPr lang="en-US" altLang="zh-CN" dirty="0"/>
              <a:t>3. </a:t>
            </a:r>
            <a:r>
              <a:rPr lang="zh-CN" altLang="en-US" dirty="0"/>
              <a:t>连接</a:t>
            </a:r>
          </a:p>
          <a:p>
            <a:pPr marL="849630" indent="-476250" eaLnBrk="1" hangingPunct="1">
              <a:lnSpc>
                <a:spcPct val="150000"/>
              </a:lnSpc>
              <a:buNone/>
            </a:pPr>
            <a:r>
              <a:rPr lang="en-US" altLang="zh-CN" dirty="0"/>
              <a:t>4. </a:t>
            </a:r>
            <a:r>
              <a:rPr lang="zh-CN" altLang="en-US" dirty="0"/>
              <a:t>除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6259" name="Rectangle 83"/>
          <p:cNvSpPr/>
          <p:nvPr/>
        </p:nvSpPr>
        <p:spPr>
          <a:xfrm>
            <a:off x="1992313" y="2133600"/>
            <a:ext cx="914400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b="0" dirty="0"/>
              <a:t> </a:t>
            </a:r>
            <a:r>
              <a:rPr lang="en-US" altLang="zh-CN" sz="2200" dirty="0"/>
              <a:t>Student</a:t>
            </a:r>
          </a:p>
        </p:txBody>
      </p:sp>
      <p:sp>
        <p:nvSpPr>
          <p:cNvPr id="96260" name="Rectangle 91"/>
          <p:cNvSpPr/>
          <p:nvPr/>
        </p:nvSpPr>
        <p:spPr>
          <a:xfrm>
            <a:off x="1919605" y="1196975"/>
            <a:ext cx="8135938" cy="93467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lnSpc>
                <a:spcPct val="120000"/>
              </a:lnSpc>
              <a:spcBef>
                <a:spcPct val="0"/>
              </a:spcBef>
              <a:buSzTx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学生选课数据库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  <a:p>
            <a:pPr lvl="0" eaLnBrk="1" hangingPunct="1">
              <a:lnSpc>
                <a:spcPct val="120000"/>
              </a:lnSpc>
              <a:spcBef>
                <a:spcPct val="0"/>
              </a:spcBef>
              <a:buSzTx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学生关系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、课程关系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Course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和学生选课关系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SC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81200" y="2565400"/>
          <a:ext cx="8362950" cy="361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3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8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85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687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0769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姓名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Sname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性别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Ssex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出生日期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Sbirthdate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主修专业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Smajor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021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李勇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2000-3-8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信息安全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刘晨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女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1999-9-1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20180003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王敏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女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2001-8-1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20180004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张立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2000-1-8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1021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20180005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陈新奇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2001-11-1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信息管理与信息系统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021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20180006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赵明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男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2000-6-12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数据科学与大数据技术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20180007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王佳佳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女</a:t>
                      </a: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2001-12-7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6" marR="68586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数据科学与大数据技术</a:t>
                      </a:r>
                    </a:p>
                  </a:txBody>
                  <a:tcPr marL="68586" marR="68586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7283" name="Text Box 502"/>
          <p:cNvSpPr txBox="1"/>
          <p:nvPr/>
        </p:nvSpPr>
        <p:spPr>
          <a:xfrm>
            <a:off x="2566988" y="1052513"/>
            <a:ext cx="1059815" cy="43116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Course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473325" y="1766888"/>
          <a:ext cx="6858000" cy="4025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4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04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779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28547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课程号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课程名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Cname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学分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Ccredit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先修课</a:t>
                      </a:r>
                    </a:p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Cpno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程序设计基础与</a:t>
                      </a: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</a:t>
                      </a: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数据结构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数据库系统概论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信息系统概论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81005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操作系统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81006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Python</a:t>
                      </a: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语言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81007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离散数学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 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4669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81008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大数据技术概论</a:t>
                      </a: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4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8" marR="68588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专门的关系运算（续）</a:t>
            </a:r>
            <a:endParaRPr lang="en-US" altLang="zh-CN" sz="3600" dirty="0"/>
          </a:p>
        </p:txBody>
      </p:sp>
      <p:sp>
        <p:nvSpPr>
          <p:cNvPr id="98307" name="Rectangle 115"/>
          <p:cNvSpPr/>
          <p:nvPr/>
        </p:nvSpPr>
        <p:spPr>
          <a:xfrm>
            <a:off x="1527175" y="339725"/>
            <a:ext cx="9144000" cy="506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900" dirty="0"/>
              <a:t> </a:t>
            </a:r>
            <a:endParaRPr lang="en-US" altLang="zh-CN" sz="1000" b="0" dirty="0"/>
          </a:p>
          <a:p>
            <a:pPr marL="0" lvl="0" indent="0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endParaRPr lang="en-US" altLang="zh-CN" sz="1800" b="0" dirty="0"/>
          </a:p>
        </p:txBody>
      </p:sp>
      <p:sp>
        <p:nvSpPr>
          <p:cNvPr id="98308" name="Rectangle 182"/>
          <p:cNvSpPr/>
          <p:nvPr/>
        </p:nvSpPr>
        <p:spPr>
          <a:xfrm>
            <a:off x="5618163" y="5373688"/>
            <a:ext cx="838200" cy="675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000" dirty="0"/>
              <a:t>(c)</a:t>
            </a:r>
            <a:endParaRPr lang="en-US" altLang="zh-CN" sz="2000" b="0" dirty="0"/>
          </a:p>
          <a:p>
            <a:pPr marL="0" lvl="0" indent="0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endParaRPr lang="en-US" altLang="zh-CN" sz="1800" b="0" dirty="0"/>
          </a:p>
        </p:txBody>
      </p:sp>
      <p:sp>
        <p:nvSpPr>
          <p:cNvPr id="98309" name="Rectangle 184"/>
          <p:cNvSpPr/>
          <p:nvPr/>
        </p:nvSpPr>
        <p:spPr>
          <a:xfrm>
            <a:off x="8229600" y="3200400"/>
            <a:ext cx="1143000" cy="7620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endParaRPr lang="zh-CN" altLang="en-US" sz="1800" b="0" dirty="0"/>
          </a:p>
        </p:txBody>
      </p:sp>
      <p:sp>
        <p:nvSpPr>
          <p:cNvPr id="98310" name="Rectangle 186"/>
          <p:cNvSpPr/>
          <p:nvPr/>
        </p:nvSpPr>
        <p:spPr>
          <a:xfrm>
            <a:off x="8001000" y="3810000"/>
            <a:ext cx="990600" cy="9906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endParaRPr lang="zh-CN" altLang="zh-CN" sz="1800" b="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30651"/>
              </p:ext>
            </p:extLst>
          </p:nvPr>
        </p:nvGraphicFramePr>
        <p:xfrm>
          <a:off x="2206625" y="1590675"/>
          <a:ext cx="7778750" cy="4149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4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49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04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754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485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48641">
                <a:tc>
                  <a:txBody>
                    <a:bodyPr/>
                    <a:lstStyle/>
                    <a:p>
                      <a:pPr indent="269875" algn="l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/>
                </a:tc>
                <a:tc>
                  <a:txBody>
                    <a:bodyPr/>
                    <a:lstStyle/>
                    <a:p>
                      <a:pPr indent="269875" algn="l"/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课程号</a:t>
                      </a: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Cno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/>
                </a:tc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成绩</a:t>
                      </a: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Grade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/>
                </a:tc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选课学期</a:t>
                      </a: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Semester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/>
                </a:tc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alt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教学班</a:t>
                      </a:r>
                    </a:p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en-US" sz="1800" b="1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Teachingclass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85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96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87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81003-01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80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98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71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81003-02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20180003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20180003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76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20180004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56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20192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81001-02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20180004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97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20201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81002-02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27371"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20180005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68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20202</a:t>
                      </a:r>
                      <a:endParaRPr lang="zh-CN" altLang="en-US" sz="1800" b="1" kern="1200" baseline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/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81003-01</a:t>
                      </a:r>
                      <a:endParaRPr lang="zh-CN" altLang="en-US" sz="1800" b="1" kern="1200" baseline="0" dirty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7" marR="68597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98391" name="Text Box 502"/>
          <p:cNvSpPr txBox="1"/>
          <p:nvPr/>
        </p:nvSpPr>
        <p:spPr>
          <a:xfrm>
            <a:off x="2351584" y="1052513"/>
            <a:ext cx="730389" cy="463846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400" dirty="0"/>
              <a:t>SC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1. </a:t>
            </a:r>
            <a:r>
              <a:rPr lang="zh-CN" altLang="en-US" sz="3600" dirty="0"/>
              <a:t>选择（</a:t>
            </a:r>
            <a:r>
              <a:rPr lang="en-US" altLang="zh-CN" sz="3600" dirty="0"/>
              <a:t>selection</a:t>
            </a:r>
            <a:r>
              <a:rPr lang="zh-CN" altLang="en-US" sz="3600" dirty="0"/>
              <a:t>） </a:t>
            </a:r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>
          <a:xfrm>
            <a:off x="1127125" y="1341120"/>
            <a:ext cx="11012170" cy="4546600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zh-CN" altLang="en-US" sz="2600" dirty="0"/>
              <a:t>选择又称为限制（</a:t>
            </a:r>
            <a:r>
              <a:rPr lang="en-US" altLang="zh-CN" sz="2600" dirty="0"/>
              <a:t>restriction</a:t>
            </a:r>
            <a:r>
              <a:rPr lang="zh-CN" altLang="en-US" sz="2600" dirty="0"/>
              <a:t>）</a:t>
            </a:r>
          </a:p>
          <a:p>
            <a:pPr algn="just" eaLnBrk="1" hangingPunct="1"/>
            <a:r>
              <a:rPr lang="zh-CN" altLang="en-US" sz="2600" dirty="0"/>
              <a:t>选择运算符的含义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/>
              <a:t>在关系</a:t>
            </a:r>
            <a:r>
              <a:rPr lang="en-US" altLang="zh-CN" i="1" dirty="0"/>
              <a:t>R</a:t>
            </a:r>
            <a:r>
              <a:rPr lang="zh-CN" altLang="en-US" dirty="0"/>
              <a:t>中选择满足给定条件的诸元组</a:t>
            </a:r>
          </a:p>
          <a:p>
            <a:pPr lvl="1" algn="just" eaLnBrk="1" hangingPunct="1">
              <a:lnSpc>
                <a:spcPct val="110000"/>
              </a:lnSpc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σ</a:t>
            </a:r>
            <a:r>
              <a:rPr lang="en-US" altLang="zh-CN" baseline="-30000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= {</a:t>
            </a:r>
            <a:r>
              <a:rPr lang="en-US" altLang="zh-CN" i="1" dirty="0"/>
              <a:t>t</a:t>
            </a:r>
            <a:r>
              <a:rPr lang="en-US" altLang="zh-CN" dirty="0"/>
              <a:t>|</a:t>
            </a:r>
            <a:r>
              <a:rPr lang="en-US" altLang="zh-CN" i="1" dirty="0"/>
              <a:t>t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∧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)= '</a:t>
            </a:r>
            <a:r>
              <a:rPr lang="zh-CN" altLang="en-US" dirty="0"/>
              <a:t>真</a:t>
            </a:r>
            <a:r>
              <a:rPr lang="en-US" altLang="zh-CN" dirty="0"/>
              <a:t>'}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en-US" altLang="zh-CN" dirty="0"/>
              <a:t>F</a:t>
            </a:r>
            <a:r>
              <a:rPr lang="zh-CN" altLang="en-US" dirty="0"/>
              <a:t>：选择条件，是一个逻辑表达式，取值为“真”或“假”</a:t>
            </a:r>
            <a:endParaRPr lang="en-US" altLang="zh-CN" dirty="0"/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基本形式为：</a:t>
            </a:r>
            <a:r>
              <a:rPr lang="en-US" altLang="zh-CN" sz="2200" i="1" dirty="0"/>
              <a:t>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θ</a:t>
            </a:r>
            <a:r>
              <a:rPr lang="en-US" altLang="zh-CN" sz="2200" i="1" dirty="0"/>
              <a:t>Y</a:t>
            </a:r>
            <a:r>
              <a:rPr lang="en-US" altLang="zh-CN" sz="2200" baseline="-25000" dirty="0"/>
              <a:t>1</a:t>
            </a:r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zh-CN" sz="2200" dirty="0"/>
              <a:t>θ表示比较运算符，它可以是＞，≥，＜，≤，＝或</a:t>
            </a:r>
            <a:r>
              <a:rPr lang="en-US" altLang="zh-CN" sz="2200" dirty="0"/>
              <a:t>&lt;&gt;</a:t>
            </a:r>
          </a:p>
          <a:p>
            <a:pPr lvl="2" algn="just" eaLnBrk="1" hangingPunct="1">
              <a:lnSpc>
                <a:spcPct val="11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dirty="0"/>
              <a:t>X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，</a:t>
            </a:r>
            <a:r>
              <a:rPr lang="en-US" altLang="zh-CN" sz="2200" dirty="0"/>
              <a:t>Y</a:t>
            </a:r>
            <a:r>
              <a:rPr lang="en-US" altLang="zh-CN" sz="2200" baseline="-25000" dirty="0"/>
              <a:t>1</a:t>
            </a:r>
            <a:r>
              <a:rPr lang="zh-CN" altLang="zh-CN" sz="2200" dirty="0"/>
              <a:t>是属性名，或为常量，或为简单函数；也可以用它的序号来代替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选择（续）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>
          <a:xfrm>
            <a:off x="1127447" y="1340767"/>
            <a:ext cx="10004971" cy="412392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40000"/>
              </a:lnSpc>
            </a:pPr>
            <a:r>
              <a:rPr lang="zh-CN" altLang="en-US" dirty="0"/>
              <a:t>选择运算是从关系</a:t>
            </a:r>
            <a:r>
              <a:rPr lang="en-US" altLang="zh-CN" i="1" dirty="0"/>
              <a:t>R</a:t>
            </a:r>
            <a:r>
              <a:rPr lang="zh-CN" altLang="en-US" dirty="0"/>
              <a:t>中选取使逻辑表达式</a:t>
            </a:r>
            <a:r>
              <a:rPr lang="en-US" altLang="zh-CN" i="1" dirty="0"/>
              <a:t>F</a:t>
            </a:r>
            <a:r>
              <a:rPr lang="zh-CN" altLang="en-US" dirty="0"/>
              <a:t>为真的元组，是从行的角度进行的运算</a:t>
            </a:r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en-US" altLang="zh-CN" dirty="0"/>
          </a:p>
        </p:txBody>
      </p:sp>
      <p:grpSp>
        <p:nvGrpSpPr>
          <p:cNvPr id="100356" name="Group 4"/>
          <p:cNvGrpSpPr/>
          <p:nvPr/>
        </p:nvGrpSpPr>
        <p:grpSpPr>
          <a:xfrm>
            <a:off x="3648075" y="3716338"/>
            <a:ext cx="4191000" cy="1219200"/>
            <a:chOff x="2448" y="1728"/>
            <a:chExt cx="2640" cy="768"/>
          </a:xfrm>
        </p:grpSpPr>
        <p:sp>
          <p:nvSpPr>
            <p:cNvPr id="100357" name="Rectangle 5"/>
            <p:cNvSpPr/>
            <p:nvPr/>
          </p:nvSpPr>
          <p:spPr>
            <a:xfrm>
              <a:off x="2448" y="1728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58" name="Rectangle 6" descr="浅色下对角线"/>
            <p:cNvSpPr/>
            <p:nvPr/>
          </p:nvSpPr>
          <p:spPr>
            <a:xfrm>
              <a:off x="2448" y="1824"/>
              <a:ext cx="912" cy="96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59" name="Rectangle 7"/>
            <p:cNvSpPr/>
            <p:nvPr/>
          </p:nvSpPr>
          <p:spPr>
            <a:xfrm>
              <a:off x="2448" y="1920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0" name="Rectangle 8"/>
            <p:cNvSpPr/>
            <p:nvPr/>
          </p:nvSpPr>
          <p:spPr>
            <a:xfrm>
              <a:off x="2448" y="2400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1" name="Rectangle 9"/>
            <p:cNvSpPr/>
            <p:nvPr/>
          </p:nvSpPr>
          <p:spPr>
            <a:xfrm>
              <a:off x="2448" y="2016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2" name="Rectangle 10" descr="浅色下对角线"/>
            <p:cNvSpPr/>
            <p:nvPr/>
          </p:nvSpPr>
          <p:spPr>
            <a:xfrm>
              <a:off x="2448" y="2112"/>
              <a:ext cx="912" cy="96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3" name="Rectangle 11"/>
            <p:cNvSpPr/>
            <p:nvPr/>
          </p:nvSpPr>
          <p:spPr>
            <a:xfrm>
              <a:off x="2448" y="2208"/>
              <a:ext cx="912" cy="9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4" name="Rectangle 12" descr="浅色下对角线"/>
            <p:cNvSpPr/>
            <p:nvPr/>
          </p:nvSpPr>
          <p:spPr>
            <a:xfrm>
              <a:off x="2448" y="2304"/>
              <a:ext cx="912" cy="96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5" name="Rectangle 13" descr="浅色下对角线"/>
            <p:cNvSpPr/>
            <p:nvPr/>
          </p:nvSpPr>
          <p:spPr>
            <a:xfrm>
              <a:off x="4176" y="2112"/>
              <a:ext cx="912" cy="96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6" name="Rectangle 14" descr="浅色下对角线"/>
            <p:cNvSpPr/>
            <p:nvPr/>
          </p:nvSpPr>
          <p:spPr>
            <a:xfrm>
              <a:off x="4176" y="2016"/>
              <a:ext cx="912" cy="96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7" name="Rectangle 15" descr="浅色下对角线"/>
            <p:cNvSpPr/>
            <p:nvPr/>
          </p:nvSpPr>
          <p:spPr>
            <a:xfrm>
              <a:off x="4176" y="1920"/>
              <a:ext cx="912" cy="96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8" name="AutoShape 16"/>
            <p:cNvSpPr/>
            <p:nvPr/>
          </p:nvSpPr>
          <p:spPr>
            <a:xfrm>
              <a:off x="3552" y="2016"/>
              <a:ext cx="528" cy="144"/>
            </a:xfrm>
            <a:prstGeom prst="rightArrow">
              <a:avLst>
                <a:gd name="adj1" fmla="val 50000"/>
                <a:gd name="adj2" fmla="val 9166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0369" name="Text Box 17"/>
            <p:cNvSpPr txBox="1"/>
            <p:nvPr/>
          </p:nvSpPr>
          <p:spPr>
            <a:xfrm>
              <a:off x="3552" y="1728"/>
              <a:ext cx="43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1800" dirty="0"/>
                <a:t>σ</a:t>
              </a:r>
              <a:endParaRPr lang="en-US" altLang="zh-CN" sz="2000" b="0" dirty="0"/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选择（续）</a:t>
            </a:r>
          </a:p>
        </p:txBody>
      </p:sp>
      <p:sp>
        <p:nvSpPr>
          <p:cNvPr id="101379" name="Rectangle 3"/>
          <p:cNvSpPr>
            <a:spLocks noGrp="1"/>
          </p:cNvSpPr>
          <p:nvPr>
            <p:ph type="body" sz="half" idx="1"/>
          </p:nvPr>
        </p:nvSpPr>
        <p:spPr>
          <a:xfrm>
            <a:off x="2259330" y="1557655"/>
            <a:ext cx="7354570" cy="1367289"/>
          </a:xfrm>
        </p:spPr>
        <p:txBody>
          <a:bodyPr vert="horz" wrap="square" lIns="91440" tIns="45720" rIns="91440" bIns="45720" anchor="t" anchorCtr="0">
            <a:noAutofit/>
          </a:bodyPr>
          <a:lstStyle/>
          <a:p>
            <a:pPr algn="just" eaLnBrk="1" hangingPunct="1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sz="36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36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36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2.4]  </a:t>
            </a:r>
            <a:r>
              <a:rPr lang="zh-CN" altLang="en-US" sz="36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查询信息安全专业全体学生。</a:t>
            </a:r>
          </a:p>
          <a:p>
            <a:pPr algn="just" eaLnBrk="1" hangingPunct="1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sz="36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32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σ</a:t>
            </a:r>
            <a:r>
              <a:rPr lang="en-US" altLang="zh-CN" sz="3200" b="1" baseline="-30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Smajor</a:t>
            </a:r>
            <a:r>
              <a:rPr lang="en-US" altLang="zh-CN" sz="32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3200" b="1" baseline="-30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= ‘</a:t>
            </a:r>
            <a:r>
              <a:rPr lang="zh-CN" altLang="en-US" sz="3200" b="1" baseline="-30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信息安全</a:t>
            </a:r>
            <a:r>
              <a:rPr lang="en-US" altLang="zh-CN" sz="3200" b="1" baseline="-300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'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(Student)</a:t>
            </a:r>
            <a:endParaRPr lang="en-US" altLang="zh-CN" sz="36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None/>
            </a:pPr>
            <a:endParaRPr lang="zh-CN" altLang="en-US" sz="3600" b="1" baseline="-25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</a:pPr>
            <a:endParaRPr lang="en-US" altLang="zh-CN" sz="3600" b="1" baseline="-25000" dirty="0"/>
          </a:p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ClrTx/>
              <a:buSzPct val="100000"/>
              <a:buNone/>
            </a:pPr>
            <a:r>
              <a:rPr lang="en-US" altLang="zh-CN" sz="3600" b="1" baseline="-25000" dirty="0"/>
              <a:t>	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结果：</a:t>
            </a:r>
            <a:r>
              <a:rPr lang="zh-CN" altLang="en-US" sz="2400" b="1" dirty="0"/>
              <a:t> </a:t>
            </a:r>
          </a:p>
          <a:p>
            <a:pPr eaLnBrk="1" hangingPunct="1">
              <a:lnSpc>
                <a:spcPct val="90000"/>
              </a:lnSpc>
              <a:buClrTx/>
              <a:buSzPct val="100000"/>
              <a:buFont typeface="Wingdings" panose="05000000000000000000" pitchFamily="2" charset="2"/>
            </a:pPr>
            <a:endParaRPr lang="zh-CN" altLang="en-US" sz="3600" b="1" baseline="-25000" dirty="0"/>
          </a:p>
        </p:txBody>
      </p:sp>
      <p:graphicFrame>
        <p:nvGraphicFramePr>
          <p:cNvPr id="510068" name="Group 116"/>
          <p:cNvGraphicFramePr>
            <a:graphicFrameLocks noGrp="1"/>
          </p:cNvGraphicFramePr>
          <p:nvPr>
            <p:ph sz="half" idx="1"/>
          </p:nvPr>
        </p:nvGraphicFramePr>
        <p:xfrm>
          <a:off x="2520950" y="3880093"/>
          <a:ext cx="7391400" cy="1439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43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41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906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15315">
                <a:tc>
                  <a:txBody>
                    <a:bodyPr/>
                    <a:lstStyle/>
                    <a:p>
                      <a:pPr indent="269875" algn="ctr"/>
                      <a:r>
                        <a:rPr lang="en-US" sz="1800" b="1" kern="105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lang="zh-CN" sz="1800" b="1" kern="105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/>
                      <a:r>
                        <a:rPr lang="en-US" sz="1800" b="1" kern="105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  <a:endParaRPr lang="zh-CN" sz="1800" b="1" kern="105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/>
                      <a:r>
                        <a:rPr lang="en-US" sz="1800" b="1" kern="105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Ssex</a:t>
                      </a:r>
                      <a:endParaRPr lang="zh-CN" sz="1800" b="1" kern="105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/>
                      <a:r>
                        <a:rPr lang="en-US" sz="1800" b="1" kern="105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Sbirthdate</a:t>
                      </a:r>
                      <a:endParaRPr lang="zh-CN" sz="1800" b="1" kern="105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ctr"/>
                      <a:r>
                        <a:rPr lang="en-US" sz="1800" b="1" kern="105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Smajor</a:t>
                      </a:r>
                      <a:endParaRPr lang="zh-CN" sz="1800" b="1" kern="105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24230"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20180001</a:t>
                      </a:r>
                      <a:endParaRPr lang="zh-CN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zh-CN" sz="1800" b="1" kern="100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李勇</a:t>
                      </a:r>
                      <a:endParaRPr lang="zh-CN" sz="1800" b="1" kern="100" baseline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/>
                      <a:r>
                        <a:rPr lang="zh-CN" sz="1800" b="1" kern="105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lang="zh-CN" sz="1800" b="1" kern="105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2000-3-8</a:t>
                      </a:r>
                      <a:endParaRPr lang="zh-CN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9875" algn="ctr">
                        <a:tabLst>
                          <a:tab pos="3769360" algn="l"/>
                        </a:tabLst>
                      </a:pPr>
                      <a:r>
                        <a:rPr lang="zh-CN" sz="1800" b="1" kern="105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信息安全</a:t>
                      </a:r>
                      <a:endParaRPr lang="zh-CN" sz="1800" b="1" kern="105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选择（续）</a:t>
            </a:r>
          </a:p>
        </p:txBody>
      </p:sp>
      <p:sp>
        <p:nvSpPr>
          <p:cNvPr id="102403" name="Rectangle 3"/>
          <p:cNvSpPr>
            <a:spLocks noGrp="1"/>
          </p:cNvSpPr>
          <p:nvPr>
            <p:ph type="body" sz="half" idx="1"/>
          </p:nvPr>
        </p:nvSpPr>
        <p:spPr>
          <a:xfrm>
            <a:off x="1847850" y="1196975"/>
            <a:ext cx="8820150" cy="1528763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2.5]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查询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2001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年之后（包括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2001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年）出生的学生</a:t>
            </a:r>
          </a:p>
          <a:p>
            <a:pPr algn="just"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 	      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σ</a:t>
            </a:r>
            <a:r>
              <a:rPr lang="en-US" altLang="zh-CN" sz="2400" b="1" baseline="-30000" dirty="0">
                <a:latin typeface="Arial" panose="020B0604020202020204" pitchFamily="34" charset="0"/>
                <a:ea typeface="宋体" panose="02010600030101010101" pitchFamily="2" charset="-122"/>
              </a:rPr>
              <a:t>Sbirthdate &gt;= 2001-1-1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(Student) </a:t>
            </a:r>
          </a:p>
          <a:p>
            <a:pPr algn="just"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结果： </a:t>
            </a:r>
          </a:p>
        </p:txBody>
      </p:sp>
      <p:sp>
        <p:nvSpPr>
          <p:cNvPr id="102404" name="Rectangle 131"/>
          <p:cNvSpPr/>
          <p:nvPr/>
        </p:nvSpPr>
        <p:spPr>
          <a:xfrm>
            <a:off x="1524000" y="5459413"/>
            <a:ext cx="9144000" cy="708025"/>
          </a:xfrm>
          <a:prstGeom prst="rect">
            <a:avLst/>
          </a:prstGeom>
          <a:noFill/>
          <a:ln w="2857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b="0" dirty="0"/>
              <a:t> </a:t>
            </a:r>
            <a:endParaRPr lang="en-US" altLang="zh-CN" sz="1000" b="0" dirty="0"/>
          </a:p>
          <a:p>
            <a:pPr marL="0" lvl="0" indent="0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endParaRPr lang="en-US" altLang="zh-CN" sz="1800" b="0" dirty="0"/>
          </a:p>
        </p:txBody>
      </p:sp>
      <p:graphicFrame>
        <p:nvGraphicFramePr>
          <p:cNvPr id="346390" name="Group 278"/>
          <p:cNvGraphicFramePr>
            <a:graphicFrameLocks noGrp="1"/>
          </p:cNvGraphicFramePr>
          <p:nvPr>
            <p:ph sz="half" idx="1"/>
          </p:nvPr>
        </p:nvGraphicFramePr>
        <p:xfrm>
          <a:off x="2207260" y="2853054"/>
          <a:ext cx="7993196" cy="27361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2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519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882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149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692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684046"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Ssex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Sbirthdate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Smajor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4732"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20180003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王敏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2001-8-1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计算机科学与技术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83361"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20180005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陈新奇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男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2001-11-1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信息管理与信息系统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84046"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20180007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王佳佳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女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/>
                      <a:r>
                        <a:rPr 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2001-12-7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tc>
                  <a:txBody>
                    <a:bodyPr/>
                    <a:lstStyle/>
                    <a:p>
                      <a:pPr marL="0" indent="127000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0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数据科学与大数据技术</a:t>
                      </a:r>
                      <a:endParaRPr lang="zh-CN" altLang="en-US" sz="1800" b="1" kern="100" baseline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笛卡儿积（续）</a:t>
            </a:r>
            <a:endParaRPr lang="en-US" altLang="zh-CN" sz="3600" dirty="0"/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695399" y="1113355"/>
            <a:ext cx="10437019" cy="4351338"/>
          </a:xfrm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zh-CN" altLang="en-US" dirty="0">
                <a:latin typeface="宋体" panose="02010600030101010101" pitchFamily="2" charset="-122"/>
              </a:rPr>
              <a:t>元组（</a:t>
            </a:r>
            <a:r>
              <a:rPr lang="en-US" altLang="zh-CN" dirty="0">
                <a:cs typeface="Arial" panose="020B0604020202020204" pitchFamily="34" charset="0"/>
              </a:rPr>
              <a:t>tuple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dirty="0"/>
              <a:t>笛卡儿积中每一个元素（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，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2</a:t>
            </a:r>
            <a:r>
              <a:rPr lang="zh-CN" altLang="en-US" sz="2200" dirty="0"/>
              <a:t>，</a:t>
            </a:r>
            <a:r>
              <a:rPr lang="en-US" altLang="zh-CN" sz="2200" dirty="0"/>
              <a:t>…</a:t>
            </a:r>
            <a:r>
              <a:rPr lang="zh-CN" altLang="en-US" sz="2200" dirty="0"/>
              <a:t>，</a:t>
            </a:r>
            <a:r>
              <a:rPr lang="en-US" altLang="zh-CN" sz="2200" dirty="0"/>
              <a:t>d</a:t>
            </a:r>
            <a:r>
              <a:rPr lang="en-US" altLang="zh-CN" sz="2200" baseline="-25000" dirty="0"/>
              <a:t>n</a:t>
            </a:r>
            <a:r>
              <a:rPr lang="zh-CN" altLang="en-US" sz="2200" dirty="0"/>
              <a:t>）叫作一个</a:t>
            </a:r>
            <a:r>
              <a:rPr lang="en-US" altLang="zh-CN" sz="2200" dirty="0"/>
              <a:t>n</a:t>
            </a:r>
            <a:r>
              <a:rPr lang="zh-CN" altLang="en-US" sz="2200" dirty="0"/>
              <a:t>元组（</a:t>
            </a:r>
            <a:r>
              <a:rPr lang="en-US" altLang="zh-CN" sz="2200" dirty="0"/>
              <a:t>n-tuple</a:t>
            </a:r>
            <a:r>
              <a:rPr lang="zh-CN" altLang="en-US" sz="2200" dirty="0"/>
              <a:t>）或简称元组</a:t>
            </a:r>
            <a:endParaRPr lang="en-US" altLang="zh-CN" sz="22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dirty="0"/>
              <a:t>(</a:t>
            </a:r>
            <a:r>
              <a:rPr lang="zh-CN" altLang="en-US" sz="2200" dirty="0"/>
              <a:t>张清玫，计算机科学与技术，李勇</a:t>
            </a:r>
            <a:r>
              <a:rPr lang="en-US" altLang="zh-CN" sz="2200" dirty="0"/>
              <a:t>)</a:t>
            </a:r>
            <a:r>
              <a:rPr lang="zh-CN" altLang="en-US" sz="2200" dirty="0"/>
              <a:t>、</a:t>
            </a:r>
            <a:endParaRPr lang="en-US" altLang="zh-CN" sz="22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dirty="0"/>
              <a:t>(</a:t>
            </a:r>
            <a:r>
              <a:rPr lang="zh-CN" altLang="en-US" sz="2200" dirty="0"/>
              <a:t>张清玫，计算机科学与技术，刘晨</a:t>
            </a:r>
            <a:r>
              <a:rPr lang="en-US" altLang="zh-CN" sz="2200" dirty="0"/>
              <a:t>)  </a:t>
            </a:r>
            <a:r>
              <a:rPr lang="zh-CN" altLang="en-US" sz="2200" dirty="0"/>
              <a:t>等都是元组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dirty="0"/>
              <a:t> 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分量（</a:t>
            </a:r>
            <a:r>
              <a:rPr lang="en-US" altLang="zh-CN" dirty="0">
                <a:cs typeface="Arial" panose="020B0604020202020204" pitchFamily="34" charset="0"/>
              </a:rPr>
              <a:t>Component</a:t>
            </a:r>
            <a:r>
              <a:rPr lang="zh-CN" altLang="en-US" dirty="0">
                <a:latin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dirty="0"/>
              <a:t>笛卡儿积元素（</a:t>
            </a:r>
            <a:r>
              <a:rPr lang="en-US" altLang="zh-CN" sz="2200" i="1" dirty="0"/>
              <a:t>d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，</a:t>
            </a:r>
            <a:r>
              <a:rPr lang="en-US" altLang="zh-CN" sz="2200" i="1" dirty="0"/>
              <a:t>d</a:t>
            </a:r>
            <a:r>
              <a:rPr lang="en-US" altLang="zh-CN" sz="2200" baseline="-25000" dirty="0"/>
              <a:t>2</a:t>
            </a:r>
            <a:r>
              <a:rPr lang="zh-CN" altLang="en-US" sz="2200" dirty="0"/>
              <a:t>，</a:t>
            </a:r>
            <a:r>
              <a:rPr lang="en-US" altLang="zh-CN" sz="2200" dirty="0"/>
              <a:t>…</a:t>
            </a:r>
            <a:r>
              <a:rPr lang="zh-CN" altLang="en-US" sz="2200" dirty="0"/>
              <a:t>，</a:t>
            </a:r>
            <a:r>
              <a:rPr lang="en-US" altLang="zh-CN" sz="2200" i="1" dirty="0"/>
              <a:t>d</a:t>
            </a:r>
            <a:r>
              <a:rPr lang="en-US" altLang="zh-CN" sz="2200" i="1" baseline="-25000" dirty="0"/>
              <a:t>n</a:t>
            </a:r>
            <a:r>
              <a:rPr lang="zh-CN" altLang="en-US" sz="2200" dirty="0"/>
              <a:t>）中的每一个值</a:t>
            </a:r>
            <a:r>
              <a:rPr lang="en-US" altLang="zh-CN" sz="2200" i="1" dirty="0"/>
              <a:t>d</a:t>
            </a:r>
            <a:r>
              <a:rPr lang="en-US" altLang="zh-CN" sz="2200" i="1" baseline="-25000" dirty="0"/>
              <a:t>i </a:t>
            </a:r>
            <a:r>
              <a:rPr lang="zh-CN" altLang="en-US" sz="2200" dirty="0"/>
              <a:t>叫做一个</a:t>
            </a:r>
            <a:r>
              <a:rPr lang="zh-CN" altLang="en-US" sz="2200" dirty="0">
                <a:ea typeface="黑体" panose="02010609060101010101" pitchFamily="49" charset="-122"/>
              </a:rPr>
              <a:t>分量</a:t>
            </a:r>
            <a:endParaRPr lang="zh-CN" altLang="en-US" sz="22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dirty="0"/>
              <a:t>张清玫、计算机科学与技术、李勇、刘晨等都是分量</a:t>
            </a:r>
            <a:r>
              <a:rPr lang="zh-CN" altLang="en-US" dirty="0"/>
              <a:t>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dirty="0"/>
              <a:t>  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2. </a:t>
            </a:r>
            <a:r>
              <a:rPr lang="zh-CN" altLang="en-US" dirty="0"/>
              <a:t>投影（</a:t>
            </a:r>
            <a:r>
              <a:rPr lang="en-US" altLang="zh-CN" dirty="0"/>
              <a:t>projection</a:t>
            </a:r>
            <a:r>
              <a:rPr lang="zh-CN" altLang="en-US" dirty="0"/>
              <a:t>） </a:t>
            </a:r>
          </a:p>
        </p:txBody>
      </p:sp>
      <p:sp>
        <p:nvSpPr>
          <p:cNvPr id="103427" name="Rectangle 3"/>
          <p:cNvSpPr>
            <a:spLocks noGrp="1"/>
          </p:cNvSpPr>
          <p:nvPr>
            <p:ph idx="1"/>
          </p:nvPr>
        </p:nvSpPr>
        <p:spPr>
          <a:xfrm>
            <a:off x="616585" y="1113155"/>
            <a:ext cx="11173460" cy="4351655"/>
          </a:xfrm>
        </p:spPr>
        <p:txBody>
          <a:bodyPr vert="horz" wrap="square" lIns="91440" tIns="45720" rIns="91440" bIns="45720" anchor="t" anchorCtr="0">
            <a:normAutofit fontScale="90000"/>
          </a:bodyPr>
          <a:lstStyle/>
          <a:p>
            <a:pPr lvl="1" algn="just" eaLnBrk="1" hangingPunct="1">
              <a:lnSpc>
                <a:spcPct val="120000"/>
              </a:lnSpc>
            </a:pPr>
            <a:r>
              <a:rPr lang="zh-CN" altLang="en-US" sz="2200" dirty="0" smtClean="0"/>
              <a:t> 从</a:t>
            </a:r>
            <a:r>
              <a:rPr lang="en-US" altLang="zh-CN" sz="2200" i="1" dirty="0"/>
              <a:t>R</a:t>
            </a:r>
            <a:r>
              <a:rPr lang="zh-CN" altLang="en-US" sz="2200" dirty="0"/>
              <a:t>中选择出若干属性列组成新的关系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              </a:t>
            </a:r>
            <a:r>
              <a:rPr lang="en-US" altLang="zh-CN" dirty="0"/>
              <a:t>π</a:t>
            </a:r>
            <a:r>
              <a:rPr lang="en-US" altLang="zh-CN" i="1" baseline="-30000" dirty="0"/>
              <a:t>A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= { </a:t>
            </a:r>
            <a:r>
              <a:rPr lang="en-US" altLang="zh-CN" i="1" dirty="0"/>
              <a:t>t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 | 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 }</a:t>
            </a:r>
          </a:p>
          <a:p>
            <a:pPr marL="1162050" lvl="2" algn="just" eaLnBrk="1" hangingPunct="1">
              <a:lnSpc>
                <a:spcPct val="120000"/>
              </a:lnSpc>
              <a:buFontTx/>
              <a:buNone/>
            </a:pPr>
            <a:r>
              <a:rPr lang="en-US" altLang="zh-CN" sz="2400" i="1" dirty="0"/>
              <a:t>		A</a:t>
            </a:r>
            <a:r>
              <a:rPr lang="zh-CN" altLang="en-US" sz="2400" i="1" dirty="0"/>
              <a:t>：</a:t>
            </a:r>
            <a:r>
              <a:rPr lang="en-US" altLang="zh-CN" sz="2400" i="1" dirty="0"/>
              <a:t>R</a:t>
            </a:r>
            <a:r>
              <a:rPr lang="zh-CN" altLang="en-US" sz="2400" dirty="0"/>
              <a:t>中的属性列 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200" dirty="0" smtClean="0"/>
              <a:t> 投影</a:t>
            </a:r>
            <a:r>
              <a:rPr lang="zh-CN" altLang="en-US" sz="2200" dirty="0"/>
              <a:t>操作主要是从列的角度进行运算</a:t>
            </a:r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endParaRPr lang="zh-CN" altLang="en-US" dirty="0"/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dirty="0" smtClean="0"/>
              <a:t> 投影</a:t>
            </a:r>
            <a:r>
              <a:rPr lang="zh-CN" altLang="en-US" dirty="0"/>
              <a:t>之后不仅取消了原关系中的某些列，而且还可能取消某些元组（避免重复行）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grpSp>
        <p:nvGrpSpPr>
          <p:cNvPr id="103428" name="Group 27"/>
          <p:cNvGrpSpPr/>
          <p:nvPr/>
        </p:nvGrpSpPr>
        <p:grpSpPr>
          <a:xfrm>
            <a:off x="2326005" y="3068638"/>
            <a:ext cx="2743200" cy="1600200"/>
            <a:chOff x="1536" y="1584"/>
            <a:chExt cx="1728" cy="1008"/>
          </a:xfrm>
        </p:grpSpPr>
        <p:sp>
          <p:nvSpPr>
            <p:cNvPr id="103429" name="AutoShape 16"/>
            <p:cNvSpPr/>
            <p:nvPr/>
          </p:nvSpPr>
          <p:spPr>
            <a:xfrm>
              <a:off x="2352" y="2016"/>
              <a:ext cx="528" cy="144"/>
            </a:xfrm>
            <a:prstGeom prst="rightArrow">
              <a:avLst>
                <a:gd name="adj1" fmla="val 50000"/>
                <a:gd name="adj2" fmla="val 9166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0" name="Text Box 17"/>
            <p:cNvSpPr txBox="1"/>
            <p:nvPr/>
          </p:nvSpPr>
          <p:spPr>
            <a:xfrm>
              <a:off x="2352" y="1728"/>
              <a:ext cx="432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1800" dirty="0"/>
                <a:t>π</a:t>
              </a:r>
              <a:endParaRPr lang="en-US" altLang="zh-CN" sz="1800" b="0" dirty="0"/>
            </a:p>
          </p:txBody>
        </p:sp>
        <p:sp>
          <p:nvSpPr>
            <p:cNvPr id="103431" name="Rectangle 19"/>
            <p:cNvSpPr/>
            <p:nvPr/>
          </p:nvSpPr>
          <p:spPr>
            <a:xfrm>
              <a:off x="153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2" name="Rectangle 20" descr="浅色下对角线"/>
            <p:cNvSpPr/>
            <p:nvPr/>
          </p:nvSpPr>
          <p:spPr>
            <a:xfrm>
              <a:off x="1632" y="1584"/>
              <a:ext cx="96" cy="1008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3" name="Rectangle 21"/>
            <p:cNvSpPr/>
            <p:nvPr/>
          </p:nvSpPr>
          <p:spPr>
            <a:xfrm>
              <a:off x="1728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4" name="Rectangle 22"/>
            <p:cNvSpPr/>
            <p:nvPr/>
          </p:nvSpPr>
          <p:spPr>
            <a:xfrm>
              <a:off x="1824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5" name="Rectangle 23" descr="浅色下对角线"/>
            <p:cNvSpPr/>
            <p:nvPr/>
          </p:nvSpPr>
          <p:spPr>
            <a:xfrm>
              <a:off x="1920" y="1584"/>
              <a:ext cx="96" cy="1008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6" name="Rectangle 24"/>
            <p:cNvSpPr/>
            <p:nvPr/>
          </p:nvSpPr>
          <p:spPr>
            <a:xfrm>
              <a:off x="2016" y="1584"/>
              <a:ext cx="96" cy="10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7" name="Rectangle 25" descr="浅色下对角线"/>
            <p:cNvSpPr/>
            <p:nvPr/>
          </p:nvSpPr>
          <p:spPr>
            <a:xfrm>
              <a:off x="3072" y="1584"/>
              <a:ext cx="96" cy="1008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3438" name="Rectangle 26" descr="浅色下对角线"/>
            <p:cNvSpPr/>
            <p:nvPr/>
          </p:nvSpPr>
          <p:spPr>
            <a:xfrm>
              <a:off x="3168" y="1584"/>
              <a:ext cx="96" cy="1008"/>
            </a:xfrm>
            <a:prstGeom prst="rect">
              <a:avLst/>
            </a:prstGeom>
            <a:blipFill rotWithShape="0">
              <a:blip r:embed="rId2"/>
            </a:blip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投影（续）</a:t>
            </a:r>
          </a:p>
        </p:txBody>
      </p:sp>
      <p:sp>
        <p:nvSpPr>
          <p:cNvPr id="104451" name="Rectangle 3"/>
          <p:cNvSpPr>
            <a:spLocks noGrp="1"/>
          </p:cNvSpPr>
          <p:nvPr>
            <p:ph idx="1"/>
          </p:nvPr>
        </p:nvSpPr>
        <p:spPr>
          <a:xfrm>
            <a:off x="1631950" y="981075"/>
            <a:ext cx="8712200" cy="2319338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120000"/>
              </a:lnSpc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2.6]  </a:t>
            </a:r>
            <a:r>
              <a:rPr lang="zh-CN" altLang="en-US" dirty="0"/>
              <a:t>查询学生的姓名和主修专业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即求</a:t>
            </a:r>
            <a:r>
              <a:rPr lang="en-US" altLang="zh-CN" dirty="0"/>
              <a:t>Student</a:t>
            </a:r>
            <a:r>
              <a:rPr lang="zh-CN" altLang="en-US" dirty="0"/>
              <a:t>关系上学生姓名和主修专业两个属性上的投影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    </a:t>
            </a:r>
            <a:r>
              <a:rPr lang="en-US" altLang="zh-CN" dirty="0"/>
              <a:t>π</a:t>
            </a:r>
            <a:r>
              <a:rPr lang="en-US" altLang="zh-CN" baseline="-30000" dirty="0"/>
              <a:t>Sname,Smajor</a:t>
            </a:r>
            <a:r>
              <a:rPr lang="en-US" altLang="zh-CN" dirty="0"/>
              <a:t>(Student)</a:t>
            </a:r>
          </a:p>
          <a:p>
            <a:pPr lvl="1" algn="just" eaLnBrk="1" hangingPunct="1">
              <a:lnSpc>
                <a:spcPct val="120000"/>
              </a:lnSpc>
              <a:buNone/>
            </a:pPr>
            <a:r>
              <a:rPr lang="zh-CN" altLang="en-US" dirty="0"/>
              <a:t>结果：</a:t>
            </a:r>
          </a:p>
          <a:p>
            <a:pPr eaLnBrk="1" hangingPunct="1"/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190039"/>
              </p:ext>
            </p:extLst>
          </p:nvPr>
        </p:nvGraphicFramePr>
        <p:xfrm>
          <a:off x="3287713" y="3068638"/>
          <a:ext cx="4897120" cy="298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41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029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学号</a:t>
                      </a:r>
                      <a:r>
                        <a:rPr lang="en-US" sz="1800" b="1" kern="105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Sno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专业</a:t>
                      </a:r>
                      <a:r>
                        <a:rPr 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sz="1800" b="1" kern="1050" baseline="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Smajor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20180001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b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信息安全</a:t>
                      </a:r>
                    </a:p>
                  </a:txBody>
                  <a:tcPr marL="68593" marR="68593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20180002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b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</a:p>
                  </a:txBody>
                  <a:tcPr marL="68593" marR="68593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en-US" sz="1800" b="1" kern="1050" baseline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20180003</a:t>
                      </a:r>
                      <a:endParaRPr lang="zh-CN" altLang="en-US" sz="1800" b="1" kern="1050" baseline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b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</a:p>
                  </a:txBody>
                  <a:tcPr marL="68593" marR="68593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20180004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b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计算机科学与技术</a:t>
                      </a:r>
                    </a:p>
                  </a:txBody>
                  <a:tcPr marL="68593" marR="68593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20180005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b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信息管理与信息系统</a:t>
                      </a:r>
                    </a:p>
                  </a:txBody>
                  <a:tcPr marL="68593" marR="68593" marT="0" marB="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20180006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b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数据科学与大数据技术</a:t>
                      </a:r>
                    </a:p>
                  </a:txBody>
                  <a:tcPr marL="68593" marR="68593" marT="0" marB="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20180007</a:t>
                      </a:r>
                      <a:endParaRPr lang="zh-CN" altLang="en-US" sz="1800" b="1" kern="1050" baseline="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93" marR="68593" marT="0" marB="0" anchor="b"/>
                </a:tc>
                <a:tc>
                  <a:txBody>
                    <a:bodyPr/>
                    <a:lstStyle/>
                    <a:p>
                      <a:pPr marL="0" indent="269875" algn="l" defTabSz="914400" rtl="0" eaLnBrk="1" latinLnBrk="0" hangingPunct="1">
                        <a:tabLst>
                          <a:tab pos="3769360" algn="l"/>
                        </a:tabLst>
                      </a:pPr>
                      <a:r>
                        <a:rPr lang="zh-CN" altLang="en-US" sz="1800" b="1" kern="105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rPr>
                        <a:t>数据科学与大数据技术</a:t>
                      </a:r>
                    </a:p>
                  </a:txBody>
                  <a:tcPr marL="68593" marR="68593" marT="0" marB="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marL="0" indent="0"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投影（续）</a:t>
            </a:r>
          </a:p>
        </p:txBody>
      </p:sp>
      <p:sp>
        <p:nvSpPr>
          <p:cNvPr id="105475" name="Rectangle 3"/>
          <p:cNvSpPr>
            <a:spLocks noGrp="1"/>
          </p:cNvSpPr>
          <p:nvPr>
            <p:ph type="body" sz="half" idx="1"/>
          </p:nvPr>
        </p:nvSpPr>
        <p:spPr>
          <a:xfrm>
            <a:off x="1559496" y="1052737"/>
            <a:ext cx="8927529" cy="2363564"/>
          </a:xfrm>
        </p:spPr>
        <p:txBody>
          <a:bodyPr vert="horz" wrap="square" lIns="91440" tIns="45720" rIns="91440" bIns="45720" anchor="t" anchorCtr="0">
            <a:normAutofit fontScale="25000" lnSpcReduction="20000"/>
          </a:bodyPr>
          <a:lstStyle/>
          <a:p>
            <a:pPr algn="just" eaLnBrk="1" hangingPunct="1">
              <a:lnSpc>
                <a:spcPct val="140000"/>
              </a:lnSpc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sz="11200" b="1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2.7]  </a:t>
            </a:r>
            <a:r>
              <a:rPr lang="zh-CN" altLang="en-US" sz="11200" b="1" dirty="0">
                <a:latin typeface="Arial" panose="020B0604020202020204" pitchFamily="34" charset="0"/>
                <a:ea typeface="宋体" panose="02010600030101010101" pitchFamily="2" charset="-122"/>
              </a:rPr>
              <a:t>查询学生关系</a:t>
            </a:r>
            <a:r>
              <a:rPr lang="en-US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r>
              <a:rPr lang="zh-CN" altLang="en-US" sz="11200" b="1" dirty="0">
                <a:latin typeface="Arial" panose="020B0604020202020204" pitchFamily="34" charset="0"/>
                <a:ea typeface="宋体" panose="02010600030101010101" pitchFamily="2" charset="-122"/>
              </a:rPr>
              <a:t>中都主修了哪些专业</a:t>
            </a:r>
            <a:endParaRPr lang="en-US" altLang="zh-CN" sz="1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40000"/>
              </a:lnSpc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sz="11200" b="1" dirty="0">
                <a:latin typeface="Arial" panose="020B0604020202020204" pitchFamily="34" charset="0"/>
                <a:ea typeface="宋体" panose="02010600030101010101" pitchFamily="2" charset="-122"/>
              </a:rPr>
              <a:t>即查询</a:t>
            </a:r>
            <a:r>
              <a:rPr lang="zh-CN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关系</a:t>
            </a:r>
            <a:r>
              <a:rPr lang="en-US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  <a:r>
              <a:rPr lang="zh-CN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在主修专业属性上的投影</a:t>
            </a:r>
            <a:endParaRPr lang="zh-CN" altLang="en-US" sz="1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40000"/>
              </a:lnSpc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sz="11200" b="1" dirty="0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en-US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π</a:t>
            </a:r>
            <a:r>
              <a:rPr lang="en-US" altLang="zh-CN" sz="11200" b="1" baseline="-30000" dirty="0">
                <a:latin typeface="Arial" panose="020B0604020202020204" pitchFamily="34" charset="0"/>
                <a:ea typeface="宋体" panose="02010600030101010101" pitchFamily="2" charset="-122"/>
              </a:rPr>
              <a:t>Smajor</a:t>
            </a:r>
            <a:r>
              <a:rPr lang="en-US" altLang="zh-CN" sz="11200" b="1" dirty="0">
                <a:latin typeface="Arial" panose="020B0604020202020204" pitchFamily="34" charset="0"/>
                <a:ea typeface="宋体" panose="02010600030101010101" pitchFamily="2" charset="-122"/>
              </a:rPr>
              <a:t>(Student)</a:t>
            </a:r>
          </a:p>
          <a:p>
            <a:pPr eaLnBrk="1" hangingPunct="1">
              <a:buClrTx/>
              <a:buSzPct val="100000"/>
              <a:buFont typeface="Wingdings" panose="05000000000000000000" pitchFamily="2" charset="2"/>
              <a:buNone/>
            </a:pPr>
            <a:endParaRPr lang="en-US" altLang="zh-CN" sz="11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sz="11200" b="1" dirty="0">
                <a:latin typeface="Arial" panose="020B0604020202020204" pitchFamily="34" charset="0"/>
                <a:ea typeface="宋体" panose="02010600030101010101" pitchFamily="2" charset="-122"/>
              </a:rPr>
              <a:t>结果：</a:t>
            </a:r>
          </a:p>
        </p:txBody>
      </p:sp>
      <p:graphicFrame>
        <p:nvGraphicFramePr>
          <p:cNvPr id="6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6620"/>
              </p:ext>
            </p:extLst>
          </p:nvPr>
        </p:nvGraphicFramePr>
        <p:xfrm>
          <a:off x="3503712" y="3789587"/>
          <a:ext cx="3816424" cy="201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32655">
                <a:tc>
                  <a:txBody>
                    <a:bodyPr/>
                    <a:lstStyle/>
                    <a:p>
                      <a:pPr indent="269875" algn="l"/>
                      <a:r>
                        <a:rPr lang="zh-CN" sz="2000" b="1" kern="105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专业</a:t>
                      </a:r>
                      <a:r>
                        <a:rPr lang="en-US" sz="2000" b="1" kern="105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SimSun" pitchFamily="2" charset="-122"/>
                          <a:cs typeface="Arial" panose="020B0604020202020204" pitchFamily="34" charset="0"/>
                        </a:rPr>
                        <a:t>Smajor</a:t>
                      </a:r>
                      <a:endParaRPr lang="zh-CN" sz="2000" b="1" kern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itchFamily="2" charset="-122"/>
                        <a:cs typeface="Arial" panose="020B0604020202020204" pitchFamily="34" charset="0"/>
                      </a:endParaRPr>
                    </a:p>
                  </a:txBody>
                  <a:tcPr marL="68589" marR="68589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0755"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sz="2000" b="1" kern="105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信息安全</a:t>
                      </a:r>
                    </a:p>
                  </a:txBody>
                  <a:tcPr marL="68589" marR="68589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0755"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sz="2000" b="1" kern="105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计算机科学与技术</a:t>
                      </a:r>
                    </a:p>
                  </a:txBody>
                  <a:tcPr marL="68589" marR="68589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0755"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sz="2000" b="1" kern="105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信息管理与信息系统</a:t>
                      </a:r>
                    </a:p>
                  </a:txBody>
                  <a:tcPr marL="68589" marR="68589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0755">
                <a:tc>
                  <a:txBody>
                    <a:bodyPr/>
                    <a:lstStyle/>
                    <a:p>
                      <a:pPr indent="269875" algn="l">
                        <a:tabLst>
                          <a:tab pos="3769360" algn="l"/>
                        </a:tabLst>
                      </a:pPr>
                      <a:r>
                        <a:rPr lang="zh-CN" sz="2000" b="1" kern="1050" dirty="0">
                          <a:effectLst/>
                          <a:latin typeface="Times New Roman" panose="02020603050405020304" pitchFamily="18" charset="0"/>
                          <a:ea typeface="SimSun" pitchFamily="2" charset="-122"/>
                        </a:rPr>
                        <a:t>数据科学与大数据技术</a:t>
                      </a:r>
                    </a:p>
                  </a:txBody>
                  <a:tcPr marL="68589" marR="68589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3. </a:t>
            </a:r>
            <a:r>
              <a:rPr lang="zh-CN" altLang="en-US" sz="3600" dirty="0"/>
              <a:t>连接（</a:t>
            </a:r>
            <a:r>
              <a:rPr lang="en-US" altLang="zh-CN" sz="3600" dirty="0"/>
              <a:t>join</a:t>
            </a:r>
            <a:r>
              <a:rPr lang="zh-CN" altLang="en-US" sz="3600" dirty="0"/>
              <a:t>） </a:t>
            </a:r>
          </a:p>
        </p:txBody>
      </p:sp>
      <p:sp>
        <p:nvSpPr>
          <p:cNvPr id="106499" name="Rectangle 3"/>
          <p:cNvSpPr>
            <a:spLocks noGrp="1"/>
          </p:cNvSpPr>
          <p:nvPr>
            <p:ph idx="1"/>
          </p:nvPr>
        </p:nvSpPr>
        <p:spPr>
          <a:xfrm>
            <a:off x="1775460" y="1196975"/>
            <a:ext cx="9793148" cy="4860925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400" dirty="0"/>
              <a:t>连接也称为</a:t>
            </a:r>
            <a:r>
              <a:rPr lang="en-US" altLang="zh-CN" sz="2400" dirty="0"/>
              <a:t>θ</a:t>
            </a:r>
            <a:r>
              <a:rPr lang="zh-CN" altLang="en-US" sz="2400" dirty="0"/>
              <a:t>连接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400" dirty="0"/>
              <a:t>连接运算的含义</a:t>
            </a:r>
          </a:p>
          <a:p>
            <a:pPr marL="819150" lvl="1" algn="just" eaLnBrk="1" hangingPunct="1">
              <a:lnSpc>
                <a:spcPct val="120000"/>
              </a:lnSpc>
              <a:buNone/>
            </a:pPr>
            <a:r>
              <a:rPr lang="zh-CN" altLang="en-US" sz="2200" dirty="0"/>
              <a:t>从两个关系的笛卡儿积中选取属性间满足一定条件的元组</a:t>
            </a:r>
          </a:p>
          <a:p>
            <a:pPr marL="819150" lvl="1" algn="just" eaLnBrk="1" hangingPunct="1">
              <a:lnSpc>
                <a:spcPct val="120000"/>
              </a:lnSpc>
              <a:buNone/>
            </a:pPr>
            <a:r>
              <a:rPr lang="zh-CN" altLang="en-US" sz="2000" i="1" dirty="0"/>
              <a:t>	</a:t>
            </a:r>
            <a:r>
              <a:rPr lang="zh-CN" altLang="en-US" sz="2000" dirty="0"/>
              <a:t> </a:t>
            </a:r>
            <a:r>
              <a:rPr lang="en-US" altLang="zh-CN" sz="2000" i="1" dirty="0"/>
              <a:t>R         S</a:t>
            </a:r>
            <a:r>
              <a:rPr lang="en-US" altLang="zh-CN" sz="2000" dirty="0"/>
              <a:t> = {          | 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r</a:t>
            </a:r>
            <a:r>
              <a:rPr lang="en-US" altLang="zh-CN" sz="2000" i="1" baseline="-30000" dirty="0"/>
              <a:t> </a:t>
            </a:r>
            <a:r>
              <a:rPr lang="en-US" altLang="zh-CN" sz="2000" dirty="0">
                <a:sym typeface="Symbol" pitchFamily="18" charset="2"/>
              </a:rPr>
              <a:t></a:t>
            </a:r>
            <a:r>
              <a:rPr lang="en-US" altLang="zh-CN" sz="2000" dirty="0"/>
              <a:t> </a:t>
            </a:r>
            <a:r>
              <a:rPr lang="en-US" altLang="zh-CN" sz="2000" i="1" dirty="0"/>
              <a:t>R</a:t>
            </a:r>
            <a:r>
              <a:rPr lang="en-US" altLang="zh-CN" sz="2000" dirty="0"/>
              <a:t>∧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s</a:t>
            </a:r>
            <a:r>
              <a:rPr lang="en-US" altLang="zh-CN" sz="2000" i="1" baseline="-30000" dirty="0"/>
              <a:t> </a:t>
            </a:r>
            <a:r>
              <a:rPr lang="en-US" altLang="zh-CN" sz="2000" dirty="0">
                <a:sym typeface="Symbol" pitchFamily="18" charset="2"/>
              </a:rPr>
              <a:t></a:t>
            </a:r>
            <a:r>
              <a:rPr lang="en-US" altLang="zh-CN" sz="2000" i="1" dirty="0"/>
              <a:t>S</a:t>
            </a:r>
            <a:r>
              <a:rPr lang="en-US" altLang="zh-CN" sz="2000" dirty="0"/>
              <a:t>∧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r</a:t>
            </a:r>
            <a:r>
              <a:rPr lang="en-US" altLang="zh-CN" sz="2000" dirty="0"/>
              <a:t>[</a:t>
            </a:r>
            <a:r>
              <a:rPr lang="en-US" altLang="zh-CN" sz="2000" i="1" dirty="0"/>
              <a:t>A</a:t>
            </a:r>
            <a:r>
              <a:rPr lang="en-US" altLang="zh-CN" sz="2000" dirty="0"/>
              <a:t>]θ</a:t>
            </a:r>
            <a:r>
              <a:rPr lang="en-US" altLang="zh-CN" sz="2000" i="1" dirty="0"/>
              <a:t>t</a:t>
            </a:r>
            <a:r>
              <a:rPr lang="en-US" altLang="zh-CN" sz="2000" baseline="-30000" dirty="0"/>
              <a:t>s</a:t>
            </a:r>
            <a:r>
              <a:rPr lang="en-US" altLang="zh-CN" sz="2000" dirty="0"/>
              <a:t>[</a:t>
            </a:r>
            <a:r>
              <a:rPr lang="en-US" altLang="zh-CN" sz="2000" i="1" dirty="0"/>
              <a:t>B</a:t>
            </a:r>
            <a:r>
              <a:rPr lang="en-US" altLang="zh-CN" sz="2000" dirty="0"/>
              <a:t>] }</a:t>
            </a:r>
          </a:p>
          <a:p>
            <a:pPr marL="819150" lvl="1" algn="just" eaLnBrk="1" hangingPunct="1">
              <a:lnSpc>
                <a:spcPct val="120000"/>
              </a:lnSpc>
              <a:buNone/>
            </a:pPr>
            <a:endParaRPr lang="en-US" altLang="zh-CN" sz="1200" dirty="0"/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i="1" dirty="0"/>
              <a:t>A</a:t>
            </a:r>
            <a:r>
              <a:rPr lang="zh-CN" altLang="en-US" sz="2200" dirty="0"/>
              <a:t>和</a:t>
            </a:r>
            <a:r>
              <a:rPr lang="en-US" altLang="zh-CN" sz="2200" i="1" dirty="0"/>
              <a:t>B</a:t>
            </a:r>
            <a:r>
              <a:rPr lang="zh-CN" altLang="en-US" sz="2200" i="1" dirty="0"/>
              <a:t>：</a:t>
            </a:r>
            <a:r>
              <a:rPr lang="zh-CN" altLang="en-US" sz="2200" dirty="0"/>
              <a:t>分别为</a:t>
            </a:r>
            <a:r>
              <a:rPr lang="en-US" altLang="zh-CN" sz="2200" i="1" dirty="0"/>
              <a:t>R</a:t>
            </a:r>
            <a:r>
              <a:rPr lang="zh-CN" altLang="en-US" sz="2200" dirty="0"/>
              <a:t>和</a:t>
            </a:r>
            <a:r>
              <a:rPr lang="en-US" altLang="zh-CN" sz="2200" i="1" dirty="0"/>
              <a:t>S</a:t>
            </a:r>
            <a:r>
              <a:rPr lang="zh-CN" altLang="en-US" sz="2200" dirty="0"/>
              <a:t>上度数相等且可比的属性组</a:t>
            </a:r>
          </a:p>
          <a:p>
            <a:pPr marL="1238250" lvl="2" algn="just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dirty="0"/>
              <a:t>θ</a:t>
            </a:r>
            <a:r>
              <a:rPr lang="zh-CN" altLang="en-US" sz="2200" dirty="0"/>
              <a:t>：比较运算符 </a:t>
            </a:r>
          </a:p>
          <a:p>
            <a:pPr marL="819150" lvl="1" eaLnBrk="1" hangingPunct="1">
              <a:lnSpc>
                <a:spcPct val="120000"/>
              </a:lnSpc>
            </a:pPr>
            <a:r>
              <a:rPr lang="zh-CN" altLang="en-US" sz="2200" dirty="0"/>
              <a:t>连接运算从</a:t>
            </a:r>
            <a:r>
              <a:rPr lang="en-US" altLang="zh-CN" sz="2200" i="1" dirty="0"/>
              <a:t>R</a:t>
            </a:r>
            <a:r>
              <a:rPr lang="zh-CN" altLang="en-US" sz="2200" dirty="0"/>
              <a:t>和</a:t>
            </a:r>
            <a:r>
              <a:rPr lang="en-US" altLang="zh-CN" sz="2200" i="1" dirty="0"/>
              <a:t>S</a:t>
            </a:r>
            <a:r>
              <a:rPr lang="zh-CN" altLang="en-US" sz="2200" dirty="0"/>
              <a:t>的广义笛卡儿积</a:t>
            </a:r>
            <a:r>
              <a:rPr lang="en-US" altLang="zh-CN" sz="2200" i="1" dirty="0"/>
              <a:t>R</a:t>
            </a:r>
            <a:r>
              <a:rPr lang="en-US" altLang="zh-CN" sz="2200" dirty="0"/>
              <a:t>×</a:t>
            </a:r>
            <a:r>
              <a:rPr lang="en-US" altLang="zh-CN" sz="2200" i="1" dirty="0"/>
              <a:t>S</a:t>
            </a:r>
            <a:r>
              <a:rPr lang="zh-CN" altLang="en-US" sz="2200" dirty="0"/>
              <a:t>中选取</a:t>
            </a:r>
            <a:r>
              <a:rPr lang="en-US" altLang="zh-CN" sz="2200" i="1" dirty="0"/>
              <a:t>R</a:t>
            </a:r>
            <a:r>
              <a:rPr lang="zh-CN" altLang="en-US" sz="2200" dirty="0"/>
              <a:t>关系在</a:t>
            </a:r>
            <a:r>
              <a:rPr lang="en-US" altLang="zh-CN" sz="2200" i="1" dirty="0"/>
              <a:t>A</a:t>
            </a:r>
            <a:r>
              <a:rPr lang="zh-CN" altLang="en-US" sz="2200" dirty="0"/>
              <a:t>属性组上的值与</a:t>
            </a:r>
            <a:r>
              <a:rPr lang="en-US" altLang="zh-CN" sz="2200" i="1" dirty="0"/>
              <a:t>S</a:t>
            </a:r>
            <a:r>
              <a:rPr lang="zh-CN" altLang="en-US" sz="2200" dirty="0"/>
              <a:t>关系在</a:t>
            </a:r>
            <a:r>
              <a:rPr lang="en-US" altLang="zh-CN" sz="2200" i="1" dirty="0"/>
              <a:t>B</a:t>
            </a:r>
            <a:r>
              <a:rPr lang="zh-CN" altLang="en-US" sz="2200" dirty="0"/>
              <a:t>属性组上的值满足比较关系</a:t>
            </a:r>
            <a:r>
              <a:rPr lang="en-US" altLang="zh-CN" sz="2200" dirty="0"/>
              <a:t>θ</a:t>
            </a:r>
            <a:r>
              <a:rPr lang="zh-CN" altLang="en-US" sz="2200" dirty="0"/>
              <a:t>的元组</a:t>
            </a:r>
            <a:r>
              <a:rPr lang="zh-CN" altLang="en-US" dirty="0"/>
              <a:t> </a:t>
            </a:r>
          </a:p>
        </p:txBody>
      </p:sp>
      <p:grpSp>
        <p:nvGrpSpPr>
          <p:cNvPr id="106500" name="Group 16"/>
          <p:cNvGrpSpPr/>
          <p:nvPr/>
        </p:nvGrpSpPr>
        <p:grpSpPr>
          <a:xfrm>
            <a:off x="2748756" y="2636835"/>
            <a:ext cx="914400" cy="685800"/>
            <a:chOff x="1283" y="2299"/>
            <a:chExt cx="576" cy="432"/>
          </a:xfrm>
        </p:grpSpPr>
        <p:sp>
          <p:nvSpPr>
            <p:cNvPr id="106506" name="AutoShape 5"/>
            <p:cNvSpPr/>
            <p:nvPr/>
          </p:nvSpPr>
          <p:spPr>
            <a:xfrm rot="5400000" flipV="1">
              <a:off x="1578" y="2294"/>
              <a:ext cx="82" cy="203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6505" name="Rectangle 10"/>
            <p:cNvSpPr/>
            <p:nvPr/>
          </p:nvSpPr>
          <p:spPr>
            <a:xfrm>
              <a:off x="1283" y="2299"/>
              <a:ext cx="576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i="1" dirty="0"/>
                <a:t> </a:t>
              </a:r>
              <a:r>
                <a:rPr lang="en-US" altLang="zh-CN" sz="1600" i="1" dirty="0"/>
                <a:t>A</a:t>
              </a:r>
              <a:r>
                <a:rPr lang="en-US" altLang="zh-CN" sz="1600" dirty="0"/>
                <a:t>θ</a:t>
              </a:r>
              <a:r>
                <a:rPr lang="en-US" altLang="zh-CN" sz="1600" i="1" dirty="0"/>
                <a:t>B</a:t>
              </a:r>
            </a:p>
          </p:txBody>
        </p:sp>
      </p:grpSp>
      <p:grpSp>
        <p:nvGrpSpPr>
          <p:cNvPr id="106501" name="Group 12"/>
          <p:cNvGrpSpPr/>
          <p:nvPr/>
        </p:nvGrpSpPr>
        <p:grpSpPr>
          <a:xfrm>
            <a:off x="4191000" y="2657480"/>
            <a:ext cx="609600" cy="374651"/>
            <a:chOff x="2016" y="3187"/>
            <a:chExt cx="384" cy="236"/>
          </a:xfrm>
        </p:grpSpPr>
        <p:sp>
          <p:nvSpPr>
            <p:cNvPr id="106502" name="Text Box 13"/>
            <p:cNvSpPr txBox="1"/>
            <p:nvPr/>
          </p:nvSpPr>
          <p:spPr>
            <a:xfrm>
              <a:off x="2016" y="3249"/>
              <a:ext cx="384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1800" i="1" dirty="0"/>
                <a:t>t</a:t>
              </a:r>
              <a:r>
                <a:rPr lang="en-US" altLang="zh-CN" sz="1800" baseline="-30000" dirty="0"/>
                <a:t>r </a:t>
              </a:r>
              <a:r>
                <a:rPr lang="en-US" altLang="zh-CN" sz="1800" i="1" dirty="0"/>
                <a:t>t</a:t>
              </a:r>
              <a:r>
                <a:rPr lang="en-US" altLang="zh-CN" sz="1800" baseline="-30000" dirty="0"/>
                <a:t>s</a:t>
              </a:r>
            </a:p>
          </p:txBody>
        </p:sp>
        <p:sp>
          <p:nvSpPr>
            <p:cNvPr id="106503" name="Freeform 14"/>
            <p:cNvSpPr/>
            <p:nvPr/>
          </p:nvSpPr>
          <p:spPr>
            <a:xfrm>
              <a:off x="2130" y="3187"/>
              <a:ext cx="156" cy="62"/>
            </a:xfrm>
            <a:custGeom>
              <a:avLst/>
              <a:gdLst>
                <a:gd name="txL" fmla="*/ 0 w 156"/>
                <a:gd name="txT" fmla="*/ 0 h 62"/>
                <a:gd name="txR" fmla="*/ 156 w 156"/>
                <a:gd name="txB" fmla="*/ 62 h 62"/>
              </a:gdLst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txL" t="txT" r="txR" b="tx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/>
              <a:t>连接（续）</a:t>
            </a:r>
            <a:r>
              <a:rPr lang="en-US" altLang="zh-CN" sz="3600" dirty="0"/>
              <a:t> </a:t>
            </a:r>
          </a:p>
        </p:txBody>
      </p:sp>
      <p:sp>
        <p:nvSpPr>
          <p:cNvPr id="107523" name="Rectangle 8"/>
          <p:cNvSpPr>
            <a:spLocks noGrp="1"/>
          </p:cNvSpPr>
          <p:nvPr>
            <p:ph idx="1"/>
          </p:nvPr>
        </p:nvSpPr>
        <p:spPr>
          <a:xfrm>
            <a:off x="1775460" y="1268730"/>
            <a:ext cx="8365490" cy="493268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两类常用连接运算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/>
              <a:t>等值连接（</a:t>
            </a:r>
            <a:r>
              <a:rPr lang="en-US" altLang="zh-CN" dirty="0"/>
              <a:t>equijoin</a:t>
            </a:r>
            <a:r>
              <a:rPr lang="zh-CN" altLang="en-US" dirty="0"/>
              <a:t>） </a:t>
            </a:r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dirty="0"/>
              <a:t>θ</a:t>
            </a:r>
            <a:r>
              <a:rPr lang="zh-CN" altLang="en-US" sz="2200" dirty="0"/>
              <a:t>为“＝”的连接运算称为等值连接</a:t>
            </a:r>
            <a:endParaRPr lang="en-US" altLang="zh-CN" sz="2200" dirty="0"/>
          </a:p>
          <a:p>
            <a:pPr marL="1162050" lvl="2" algn="just" eaLnBrk="1" hangingPunct="1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从关系</a:t>
            </a:r>
            <a:r>
              <a:rPr lang="en-US" altLang="zh-CN" sz="2200" i="1" dirty="0"/>
              <a:t>R</a:t>
            </a:r>
            <a:r>
              <a:rPr lang="zh-CN" altLang="en-US" sz="2200" dirty="0"/>
              <a:t>与</a:t>
            </a:r>
            <a:r>
              <a:rPr lang="en-US" altLang="zh-CN" sz="2200" i="1" dirty="0"/>
              <a:t>S</a:t>
            </a:r>
            <a:r>
              <a:rPr lang="zh-CN" altLang="en-US" sz="2200" dirty="0"/>
              <a:t>的广义笛卡儿积中选取</a:t>
            </a:r>
            <a:r>
              <a:rPr lang="en-US" altLang="zh-CN" sz="2200" i="1" dirty="0"/>
              <a:t>A</a:t>
            </a:r>
            <a:r>
              <a:rPr lang="zh-CN" altLang="en-US" sz="2200" dirty="0"/>
              <a:t>、</a:t>
            </a:r>
            <a:r>
              <a:rPr lang="en-US" altLang="zh-CN" sz="2200" i="1" dirty="0"/>
              <a:t>B</a:t>
            </a:r>
            <a:r>
              <a:rPr lang="zh-CN" altLang="en-US" sz="2200" dirty="0"/>
              <a:t>属性值相等的那些元组，即等值连接为：</a:t>
            </a:r>
            <a:endParaRPr lang="en-US" altLang="zh-CN" sz="2200" dirty="0"/>
          </a:p>
          <a:p>
            <a:pPr marL="1162050" lvl="2" eaLnBrk="1" hangingPunct="1">
              <a:buFontTx/>
              <a:buNone/>
            </a:pPr>
            <a:r>
              <a:rPr lang="zh-CN" altLang="en-US" sz="2200" dirty="0"/>
              <a:t>      </a:t>
            </a:r>
            <a:r>
              <a:rPr lang="en-US" altLang="zh-CN" sz="2200" i="1" dirty="0"/>
              <a:t>R    S</a:t>
            </a:r>
            <a:r>
              <a:rPr lang="en-US" altLang="zh-CN" sz="2200" dirty="0"/>
              <a:t> = {       | </a:t>
            </a:r>
            <a:r>
              <a:rPr lang="en-US" altLang="zh-CN" sz="2200" i="1" dirty="0"/>
              <a:t>t</a:t>
            </a:r>
            <a:r>
              <a:rPr lang="en-US" altLang="zh-CN" sz="2200" baseline="-30000" dirty="0"/>
              <a:t>r</a:t>
            </a:r>
            <a:r>
              <a:rPr lang="en-US" altLang="zh-CN" sz="2200" i="1" baseline="-30000" dirty="0"/>
              <a:t> </a:t>
            </a:r>
            <a:r>
              <a:rPr lang="en-US" altLang="zh-CN" sz="2200" dirty="0">
                <a:sym typeface="Symbol" pitchFamily="18" charset="2"/>
              </a:rPr>
              <a:t></a:t>
            </a:r>
            <a:r>
              <a:rPr lang="en-US" altLang="zh-CN" sz="2200" i="1" dirty="0"/>
              <a:t>R</a:t>
            </a:r>
            <a:r>
              <a:rPr lang="en-US" altLang="zh-CN" sz="2200" dirty="0"/>
              <a:t>∧</a:t>
            </a:r>
            <a:r>
              <a:rPr lang="en-US" altLang="zh-CN" sz="2200" i="1" dirty="0"/>
              <a:t>t</a:t>
            </a:r>
            <a:r>
              <a:rPr lang="en-US" altLang="zh-CN" sz="2200" baseline="-30000" dirty="0"/>
              <a:t>s </a:t>
            </a:r>
            <a:r>
              <a:rPr lang="en-US" altLang="zh-CN" sz="2200" dirty="0">
                <a:sym typeface="Symbol" pitchFamily="18" charset="2"/>
              </a:rPr>
              <a:t></a:t>
            </a:r>
            <a:r>
              <a:rPr lang="en-US" altLang="zh-CN" sz="2200" i="1" dirty="0"/>
              <a:t>S</a:t>
            </a:r>
            <a:r>
              <a:rPr lang="en-US" altLang="zh-CN" sz="2200" dirty="0"/>
              <a:t>∧</a:t>
            </a:r>
            <a:r>
              <a:rPr lang="en-US" altLang="zh-CN" sz="2200" i="1" dirty="0"/>
              <a:t>t</a:t>
            </a:r>
            <a:r>
              <a:rPr lang="en-US" altLang="zh-CN" sz="2200" baseline="-30000" dirty="0"/>
              <a:t>r</a:t>
            </a:r>
            <a:r>
              <a:rPr lang="en-US" altLang="zh-CN" sz="2200" dirty="0"/>
              <a:t>[</a:t>
            </a:r>
            <a:r>
              <a:rPr lang="en-US" altLang="zh-CN" sz="2200" i="1" dirty="0"/>
              <a:t>A</a:t>
            </a:r>
            <a:r>
              <a:rPr lang="en-US" altLang="zh-CN" sz="2200" dirty="0"/>
              <a:t>] = </a:t>
            </a:r>
            <a:r>
              <a:rPr lang="en-US" altLang="zh-CN" sz="2200" i="1" dirty="0"/>
              <a:t>t</a:t>
            </a:r>
            <a:r>
              <a:rPr lang="en-US" altLang="zh-CN" sz="2200" baseline="-30000" dirty="0"/>
              <a:t>s</a:t>
            </a:r>
            <a:r>
              <a:rPr lang="en-US" altLang="zh-CN" sz="2200" dirty="0"/>
              <a:t>[</a:t>
            </a:r>
            <a:r>
              <a:rPr lang="en-US" altLang="zh-CN" sz="2200" i="1" dirty="0"/>
              <a:t>B</a:t>
            </a:r>
            <a:r>
              <a:rPr lang="en-US" altLang="zh-CN" sz="2200" dirty="0"/>
              <a:t>] }  </a:t>
            </a:r>
          </a:p>
        </p:txBody>
      </p:sp>
      <p:grpSp>
        <p:nvGrpSpPr>
          <p:cNvPr id="107524" name="Group 9"/>
          <p:cNvGrpSpPr/>
          <p:nvPr/>
        </p:nvGrpSpPr>
        <p:grpSpPr>
          <a:xfrm>
            <a:off x="3042199" y="4205558"/>
            <a:ext cx="1295400" cy="677863"/>
            <a:chOff x="2355" y="9420"/>
            <a:chExt cx="705" cy="363"/>
          </a:xfrm>
        </p:grpSpPr>
        <p:sp>
          <p:nvSpPr>
            <p:cNvPr id="107529" name="AutoShape 10"/>
            <p:cNvSpPr/>
            <p:nvPr/>
          </p:nvSpPr>
          <p:spPr>
            <a:xfrm rot="5400000" flipV="1">
              <a:off x="2642" y="9423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07530" name="Text Box 11"/>
            <p:cNvSpPr txBox="1"/>
            <p:nvPr/>
          </p:nvSpPr>
          <p:spPr>
            <a:xfrm flipV="1">
              <a:off x="2355" y="9420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 rot="10800000" vert="eaVert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lnSpc>
                  <a:spcPct val="80000"/>
                </a:lnSpc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zh-CN" sz="2000" b="0" dirty="0"/>
            </a:p>
          </p:txBody>
        </p:sp>
      </p:grpSp>
      <p:sp>
        <p:nvSpPr>
          <p:cNvPr id="107525" name="Rectangle 12"/>
          <p:cNvSpPr/>
          <p:nvPr/>
        </p:nvSpPr>
        <p:spPr>
          <a:xfrm>
            <a:off x="3042199" y="4140200"/>
            <a:ext cx="1143000" cy="872976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1600" b="0" i="1" dirty="0"/>
              <a:t>A=B</a:t>
            </a:r>
          </a:p>
        </p:txBody>
      </p:sp>
      <p:grpSp>
        <p:nvGrpSpPr>
          <p:cNvPr id="107526" name="Group 16"/>
          <p:cNvGrpSpPr/>
          <p:nvPr/>
        </p:nvGrpSpPr>
        <p:grpSpPr>
          <a:xfrm>
            <a:off x="4408107" y="4197347"/>
            <a:ext cx="574675" cy="363621"/>
            <a:chOff x="2390" y="3199"/>
            <a:chExt cx="384" cy="208"/>
          </a:xfrm>
        </p:grpSpPr>
        <p:sp>
          <p:nvSpPr>
            <p:cNvPr id="107527" name="Text Box 14"/>
            <p:cNvSpPr txBox="1"/>
            <p:nvPr/>
          </p:nvSpPr>
          <p:spPr>
            <a:xfrm>
              <a:off x="2390" y="3249"/>
              <a:ext cx="384" cy="15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1800" i="1" dirty="0"/>
                <a:t>t</a:t>
              </a:r>
              <a:r>
                <a:rPr lang="en-US" altLang="zh-CN" sz="1800" baseline="-30000" dirty="0"/>
                <a:t>r </a:t>
              </a:r>
              <a:r>
                <a:rPr lang="en-US" altLang="zh-CN" sz="1800" i="1" dirty="0"/>
                <a:t>t</a:t>
              </a:r>
              <a:r>
                <a:rPr lang="en-US" altLang="zh-CN" sz="1800" baseline="-30000" dirty="0"/>
                <a:t>s</a:t>
              </a:r>
            </a:p>
          </p:txBody>
        </p:sp>
        <p:sp>
          <p:nvSpPr>
            <p:cNvPr id="107528" name="Freeform 15"/>
            <p:cNvSpPr/>
            <p:nvPr/>
          </p:nvSpPr>
          <p:spPr>
            <a:xfrm>
              <a:off x="2504" y="3199"/>
              <a:ext cx="156" cy="62"/>
            </a:xfrm>
            <a:custGeom>
              <a:avLst/>
              <a:gdLst>
                <a:gd name="txL" fmla="*/ 0 w 156"/>
                <a:gd name="txT" fmla="*/ 0 h 62"/>
                <a:gd name="txR" fmla="*/ 156 w 156"/>
                <a:gd name="txB" fmla="*/ 62 h 62"/>
              </a:gdLst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txL" t="txT" r="txR" b="tx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3600" dirty="0"/>
              <a:t> </a:t>
            </a:r>
            <a:r>
              <a:rPr lang="zh-CN" altLang="en-US" sz="3600" dirty="0"/>
              <a:t>连接（续）</a:t>
            </a:r>
            <a:r>
              <a:rPr lang="en-US" altLang="zh-CN" sz="3600" dirty="0"/>
              <a:t> 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2279650" y="1341438"/>
            <a:ext cx="8229600" cy="48418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自然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连接（</a:t>
            </a:r>
            <a:r>
              <a:rPr kumimoji="0" lang="en-US" altLang="zh-CN" sz="2800" b="1" i="0" u="none" strike="noStrike" kern="105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natural join</a:t>
            </a:r>
            <a:r>
              <a:rPr kumimoji="0" lang="zh-CN" altLang="en-US" sz="2800" b="1" i="0" u="none" strike="noStrike" kern="105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1143000" marR="0" lvl="2" indent="-2286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自然连接是一种特殊的等值连接</a:t>
            </a:r>
          </a:p>
          <a:p>
            <a:pPr marL="1681480" marR="0" lvl="3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两个关系中进行比较的分量必须是同名的属性组</a:t>
            </a:r>
          </a:p>
          <a:p>
            <a:pPr marL="1681480" marR="0" lvl="3" indent="-228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5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在结果中把重复的属性列去掉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Pct val="87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自然连接的含义</a:t>
            </a:r>
          </a:p>
          <a:p>
            <a:pPr marL="1143000" marR="0" lvl="2" indent="-228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	</a:t>
            </a:r>
            <a:r>
              <a:rPr kumimoji="0" lang="en-US" altLang="zh-CN" sz="2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和</a:t>
            </a:r>
            <a:r>
              <a:rPr kumimoji="0" lang="en-US" altLang="zh-CN" sz="2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具有相同的属性组</a:t>
            </a:r>
            <a:r>
              <a:rPr kumimoji="0" lang="en-US" altLang="zh-CN" sz="22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，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</a:t>
            </a:r>
            <a:r>
              <a:rPr kumimoji="0" lang="zh-CN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为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zh-CN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和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zh-CN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的全体属性集合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    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 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= {       [U-B] | t</a:t>
            </a:r>
            <a:r>
              <a:rPr kumimoji="0" lang="en-US" altLang="zh-CN" sz="2400" b="1" i="0" u="none" strike="noStrike" kern="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Symbol" pitchFamily="18" charset="2"/>
              </a:rPr>
              <a:t>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∧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Symbol" pitchFamily="18" charset="2"/>
              </a:rPr>
              <a:t>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∧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[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] = </a:t>
            </a:r>
            <a:r>
              <a:rPr kumimoji="0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</a:t>
            </a:r>
            <a:r>
              <a:rPr kumimoji="0" lang="en-US" altLang="zh-CN" sz="2400" b="1" i="0" u="none" strike="noStrike" kern="0" cap="none" spc="0" normalizeH="0" baseline="-30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[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B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] }  </a:t>
            </a:r>
          </a:p>
        </p:txBody>
      </p:sp>
      <p:sp>
        <p:nvSpPr>
          <p:cNvPr id="108548" name="AutoShape 5"/>
          <p:cNvSpPr/>
          <p:nvPr/>
        </p:nvSpPr>
        <p:spPr>
          <a:xfrm rot="5400000" flipV="1">
            <a:off x="3752410" y="4332153"/>
            <a:ext cx="228600" cy="228600"/>
          </a:xfrm>
          <a:prstGeom prst="flowChartCollate">
            <a:avLst/>
          </a:prstGeom>
          <a:solidFill>
            <a:srgbClr val="FFFFFF"/>
          </a:solidFill>
          <a:ln w="63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endParaRPr lang="zh-CN" altLang="en-US" sz="1800" b="0" dirty="0"/>
          </a:p>
        </p:txBody>
      </p:sp>
      <p:grpSp>
        <p:nvGrpSpPr>
          <p:cNvPr id="108549" name="Group 6"/>
          <p:cNvGrpSpPr/>
          <p:nvPr/>
        </p:nvGrpSpPr>
        <p:grpSpPr>
          <a:xfrm>
            <a:off x="4656138" y="4222750"/>
            <a:ext cx="609600" cy="383117"/>
            <a:chOff x="2400" y="3199"/>
            <a:chExt cx="384" cy="188"/>
          </a:xfrm>
        </p:grpSpPr>
        <p:sp>
          <p:nvSpPr>
            <p:cNvPr id="108550" name="Text Box 7"/>
            <p:cNvSpPr txBox="1"/>
            <p:nvPr/>
          </p:nvSpPr>
          <p:spPr>
            <a:xfrm>
              <a:off x="2400" y="3251"/>
              <a:ext cx="384" cy="13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1800" i="1" dirty="0"/>
                <a:t>t</a:t>
              </a:r>
              <a:r>
                <a:rPr lang="en-US" altLang="zh-CN" sz="1800" baseline="-30000" dirty="0"/>
                <a:t>r </a:t>
              </a:r>
              <a:r>
                <a:rPr lang="en-US" altLang="zh-CN" sz="1800" i="1" dirty="0"/>
                <a:t>t</a:t>
              </a:r>
              <a:r>
                <a:rPr lang="en-US" altLang="zh-CN" sz="1800" baseline="-30000" dirty="0"/>
                <a:t>s</a:t>
              </a:r>
            </a:p>
          </p:txBody>
        </p:sp>
        <p:sp>
          <p:nvSpPr>
            <p:cNvPr id="108551" name="Freeform 8"/>
            <p:cNvSpPr/>
            <p:nvPr/>
          </p:nvSpPr>
          <p:spPr>
            <a:xfrm>
              <a:off x="2504" y="3199"/>
              <a:ext cx="156" cy="62"/>
            </a:xfrm>
            <a:custGeom>
              <a:avLst/>
              <a:gdLst>
                <a:gd name="txL" fmla="*/ 0 w 156"/>
                <a:gd name="txT" fmla="*/ 0 h 62"/>
                <a:gd name="txR" fmla="*/ 156 w 156"/>
                <a:gd name="txB" fmla="*/ 62 h 62"/>
              </a:gdLst>
              <a:ahLst/>
              <a:cxnLst>
                <a:cxn ang="0">
                  <a:pos x="0" y="62"/>
                </a:cxn>
                <a:cxn ang="0">
                  <a:pos x="117" y="23"/>
                </a:cxn>
                <a:cxn ang="0">
                  <a:pos x="156" y="62"/>
                </a:cxn>
              </a:cxnLst>
              <a:rect l="txL" t="txT" r="txR" b="txB"/>
              <a:pathLst>
                <a:path w="156" h="62">
                  <a:moveTo>
                    <a:pt x="0" y="62"/>
                  </a:moveTo>
                  <a:cubicBezTo>
                    <a:pt x="89" y="2"/>
                    <a:pt x="48" y="0"/>
                    <a:pt x="117" y="23"/>
                  </a:cubicBezTo>
                  <a:cubicBezTo>
                    <a:pt x="130" y="36"/>
                    <a:pt x="156" y="62"/>
                    <a:pt x="156" y="62"/>
                  </a:cubicBezTo>
                </a:path>
              </a:pathLst>
            </a:custGeom>
            <a:noFill/>
            <a:ln w="190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3600" dirty="0"/>
              <a:t>连接（续）</a:t>
            </a:r>
            <a:endParaRPr lang="en-US" altLang="zh-CN" sz="3600" dirty="0"/>
          </a:p>
        </p:txBody>
      </p:sp>
      <p:sp>
        <p:nvSpPr>
          <p:cNvPr id="1095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>
            <a:normAutofit fontScale="85000" lnSpcReduction="20000"/>
          </a:bodyPr>
          <a:lstStyle/>
          <a:p>
            <a:pPr algn="just" eaLnBrk="1" hangingPunct="1"/>
            <a:r>
              <a:rPr lang="zh-CN" altLang="en-US" sz="3300" dirty="0"/>
              <a:t>一般的连接操作是从行的角度进行运算。</a:t>
            </a:r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algn="just" eaLnBrk="1" hangingPunct="1"/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		</a:t>
            </a:r>
          </a:p>
          <a:p>
            <a:pPr eaLnBrk="1" hangingPunct="1">
              <a:buNone/>
            </a:pPr>
            <a:r>
              <a:rPr lang="zh-CN" altLang="en-US" sz="2400" dirty="0"/>
              <a:t>    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/>
              <a:t>    </a:t>
            </a:r>
            <a:r>
              <a:rPr lang="zh-CN" altLang="en-US" sz="2600" dirty="0"/>
              <a:t>自然连接还需要取消重复列，所以是同时从行和列的角度进行运算 </a:t>
            </a:r>
          </a:p>
        </p:txBody>
      </p:sp>
      <p:grpSp>
        <p:nvGrpSpPr>
          <p:cNvPr id="109572" name="Group 44"/>
          <p:cNvGrpSpPr/>
          <p:nvPr/>
        </p:nvGrpSpPr>
        <p:grpSpPr>
          <a:xfrm>
            <a:off x="2986088" y="2060575"/>
            <a:ext cx="5486400" cy="2286000"/>
            <a:chOff x="1728" y="1632"/>
            <a:chExt cx="3456" cy="1440"/>
          </a:xfrm>
        </p:grpSpPr>
        <p:grpSp>
          <p:nvGrpSpPr>
            <p:cNvPr id="109573" name="Group 18"/>
            <p:cNvGrpSpPr/>
            <p:nvPr/>
          </p:nvGrpSpPr>
          <p:grpSpPr>
            <a:xfrm>
              <a:off x="2064" y="1680"/>
              <a:ext cx="912" cy="768"/>
              <a:chOff x="1536" y="1632"/>
              <a:chExt cx="912" cy="768"/>
            </a:xfrm>
          </p:grpSpPr>
          <p:sp>
            <p:nvSpPr>
              <p:cNvPr id="109595" name="Rectangle 5"/>
              <p:cNvSpPr/>
              <p:nvPr/>
            </p:nvSpPr>
            <p:spPr>
              <a:xfrm>
                <a:off x="1536" y="16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96" name="Rectangle 6" descr="浅色下对角线"/>
              <p:cNvSpPr/>
              <p:nvPr/>
            </p:nvSpPr>
            <p:spPr>
              <a:xfrm>
                <a:off x="1536" y="1728"/>
                <a:ext cx="912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97" name="Rectangle 7"/>
              <p:cNvSpPr/>
              <p:nvPr/>
            </p:nvSpPr>
            <p:spPr>
              <a:xfrm>
                <a:off x="1536" y="182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98" name="Rectangle 8"/>
              <p:cNvSpPr/>
              <p:nvPr/>
            </p:nvSpPr>
            <p:spPr>
              <a:xfrm>
                <a:off x="1536" y="230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99" name="Rectangle 9"/>
              <p:cNvSpPr/>
              <p:nvPr/>
            </p:nvSpPr>
            <p:spPr>
              <a:xfrm>
                <a:off x="1536" y="1920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600" name="Rectangle 10" descr="浅色下对角线"/>
              <p:cNvSpPr/>
              <p:nvPr/>
            </p:nvSpPr>
            <p:spPr>
              <a:xfrm>
                <a:off x="1536" y="2016"/>
                <a:ext cx="912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601" name="Rectangle 11"/>
              <p:cNvSpPr/>
              <p:nvPr/>
            </p:nvSpPr>
            <p:spPr>
              <a:xfrm>
                <a:off x="1536" y="211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602" name="Rectangle 12" descr="浅色下对角线"/>
              <p:cNvSpPr/>
              <p:nvPr/>
            </p:nvSpPr>
            <p:spPr>
              <a:xfrm>
                <a:off x="1536" y="2208"/>
                <a:ext cx="912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</p:grpSp>
        <p:sp>
          <p:nvSpPr>
            <p:cNvPr id="109574" name="AutoShape 16"/>
            <p:cNvSpPr/>
            <p:nvPr/>
          </p:nvSpPr>
          <p:spPr>
            <a:xfrm rot="2235391">
              <a:off x="3072" y="2352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grpSp>
          <p:nvGrpSpPr>
            <p:cNvPr id="109575" name="Group 27"/>
            <p:cNvGrpSpPr/>
            <p:nvPr/>
          </p:nvGrpSpPr>
          <p:grpSpPr>
            <a:xfrm>
              <a:off x="2304" y="2688"/>
              <a:ext cx="528" cy="384"/>
              <a:chOff x="1536" y="2544"/>
              <a:chExt cx="912" cy="384"/>
            </a:xfrm>
          </p:grpSpPr>
          <p:sp>
            <p:nvSpPr>
              <p:cNvPr id="109591" name="Rectangle 19"/>
              <p:cNvSpPr/>
              <p:nvPr/>
            </p:nvSpPr>
            <p:spPr>
              <a:xfrm>
                <a:off x="1536" y="2544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92" name="Rectangle 20" descr="浅色下对角线"/>
              <p:cNvSpPr/>
              <p:nvPr/>
            </p:nvSpPr>
            <p:spPr>
              <a:xfrm>
                <a:off x="1536" y="2640"/>
                <a:ext cx="912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93" name="Rectangle 21"/>
              <p:cNvSpPr/>
              <p:nvPr/>
            </p:nvSpPr>
            <p:spPr>
              <a:xfrm>
                <a:off x="1536" y="2736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94" name="Rectangle 23"/>
              <p:cNvSpPr/>
              <p:nvPr/>
            </p:nvSpPr>
            <p:spPr>
              <a:xfrm>
                <a:off x="1536" y="2832"/>
                <a:ext cx="912" cy="9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</p:grpSp>
        <p:grpSp>
          <p:nvGrpSpPr>
            <p:cNvPr id="109576" name="Group 43"/>
            <p:cNvGrpSpPr/>
            <p:nvPr/>
          </p:nvGrpSpPr>
          <p:grpSpPr>
            <a:xfrm>
              <a:off x="2688" y="2448"/>
              <a:ext cx="1008" cy="432"/>
              <a:chOff x="2688" y="2448"/>
              <a:chExt cx="1008" cy="432"/>
            </a:xfrm>
          </p:grpSpPr>
          <p:grpSp>
            <p:nvGrpSpPr>
              <p:cNvPr id="109587" name="Group 29"/>
              <p:cNvGrpSpPr/>
              <p:nvPr/>
            </p:nvGrpSpPr>
            <p:grpSpPr>
              <a:xfrm>
                <a:off x="2688" y="2496"/>
                <a:ext cx="1008" cy="384"/>
                <a:chOff x="2325" y="6446"/>
                <a:chExt cx="705" cy="367"/>
              </a:xfrm>
            </p:grpSpPr>
            <p:sp>
              <p:nvSpPr>
                <p:cNvPr id="109589" name="AutoShape 30"/>
                <p:cNvSpPr/>
                <p:nvPr/>
              </p:nvSpPr>
              <p:spPr>
                <a:xfrm rot="5400000" flipV="1">
                  <a:off x="2612" y="6414"/>
                  <a:ext cx="78" cy="142"/>
                </a:xfrm>
                <a:prstGeom prst="flowChartCollate">
                  <a:avLst/>
                </a:prstGeom>
                <a:solidFill>
                  <a:srgbClr val="FFFFFF"/>
                </a:solidFill>
                <a:ln w="635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80604020202020204" pitchFamily="34" charset="0"/>
                    <a:buChar char="•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8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8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SzTx/>
                    <a:buFont typeface="Arial" panose="02080604020202020204" pitchFamily="34" charset="0"/>
                    <a:buNone/>
                  </a:pPr>
                  <a:endParaRPr lang="zh-CN" altLang="en-US" sz="1800" b="0" dirty="0"/>
                </a:p>
              </p:txBody>
            </p:sp>
            <p:sp>
              <p:nvSpPr>
                <p:cNvPr id="109590" name="Text Box 31"/>
                <p:cNvSpPr txBox="1"/>
                <p:nvPr/>
              </p:nvSpPr>
              <p:spPr>
                <a:xfrm flipV="1">
                  <a:off x="2325" y="6450"/>
                  <a:ext cx="705" cy="36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 typeface="Wingdings" panose="05000000000000000000" pitchFamily="2" charset="2"/>
                    <a:buChar char="v"/>
                    <a:defRPr sz="2800" b="1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buFont typeface="Wingdings" panose="05000000000000000000" pitchFamily="2" charset="2"/>
                    <a:buChar char="n"/>
                    <a:defRPr sz="24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80604020202020204" pitchFamily="34" charset="0"/>
                    <a:buChar char="•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80604020202020204" pitchFamily="34" charset="0"/>
                    <a:buChar char="–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80604020202020204" pitchFamily="34" charset="0"/>
                    <a:buChar char="»"/>
                    <a:defRPr sz="2000" b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>
                    <a:lnSpc>
                      <a:spcPct val="80000"/>
                    </a:lnSpc>
                    <a:spcBef>
                      <a:spcPct val="0"/>
                    </a:spcBef>
                    <a:buSzTx/>
                    <a:buFont typeface="Arial" panose="02080604020202020204" pitchFamily="34" charset="0"/>
                    <a:buNone/>
                  </a:pPr>
                  <a:endParaRPr lang="zh-CN" altLang="zh-CN" sz="600" b="0" dirty="0"/>
                </a:p>
              </p:txBody>
            </p:sp>
          </p:grpSp>
          <p:sp>
            <p:nvSpPr>
              <p:cNvPr id="109588" name="Rectangle 32"/>
              <p:cNvSpPr/>
              <p:nvPr/>
            </p:nvSpPr>
            <p:spPr>
              <a:xfrm>
                <a:off x="2832" y="2448"/>
                <a:ext cx="576" cy="4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r>
                  <a:rPr lang="en-US" altLang="zh-CN" i="1" dirty="0"/>
                  <a:t> </a:t>
                </a:r>
                <a:r>
                  <a:rPr lang="en-US" altLang="zh-CN" sz="1600" i="1" dirty="0"/>
                  <a:t>A</a:t>
                </a:r>
                <a:r>
                  <a:rPr lang="en-US" altLang="zh-CN" sz="1600" dirty="0"/>
                  <a:t>θ</a:t>
                </a:r>
                <a:r>
                  <a:rPr lang="en-US" altLang="zh-CN" sz="1600" i="1" dirty="0"/>
                  <a:t>B</a:t>
                </a:r>
              </a:p>
            </p:txBody>
          </p:sp>
        </p:grpSp>
        <p:sp>
          <p:nvSpPr>
            <p:cNvPr id="109577" name="AutoShape 33"/>
            <p:cNvSpPr/>
            <p:nvPr/>
          </p:nvSpPr>
          <p:spPr>
            <a:xfrm rot="-1832436">
              <a:off x="3120" y="2736"/>
              <a:ext cx="384" cy="96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grpSp>
          <p:nvGrpSpPr>
            <p:cNvPr id="109578" name="Group 39"/>
            <p:cNvGrpSpPr/>
            <p:nvPr/>
          </p:nvGrpSpPr>
          <p:grpSpPr>
            <a:xfrm>
              <a:off x="3744" y="2400"/>
              <a:ext cx="1440" cy="288"/>
              <a:chOff x="3216" y="2352"/>
              <a:chExt cx="1440" cy="288"/>
            </a:xfrm>
          </p:grpSpPr>
          <p:sp>
            <p:nvSpPr>
              <p:cNvPr id="109581" name="Rectangle 13" descr="浅色下对角线"/>
              <p:cNvSpPr/>
              <p:nvPr/>
            </p:nvSpPr>
            <p:spPr>
              <a:xfrm>
                <a:off x="3216" y="2544"/>
                <a:ext cx="912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82" name="Rectangle 14" descr="浅色下对角线"/>
              <p:cNvSpPr/>
              <p:nvPr/>
            </p:nvSpPr>
            <p:spPr>
              <a:xfrm>
                <a:off x="3216" y="2448"/>
                <a:ext cx="912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83" name="Rectangle 15" descr="浅色下对角线"/>
              <p:cNvSpPr/>
              <p:nvPr/>
            </p:nvSpPr>
            <p:spPr>
              <a:xfrm>
                <a:off x="3216" y="2352"/>
                <a:ext cx="912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84" name="Rectangle 35" descr="浅色下对角线"/>
              <p:cNvSpPr/>
              <p:nvPr/>
            </p:nvSpPr>
            <p:spPr>
              <a:xfrm>
                <a:off x="4128" y="2352"/>
                <a:ext cx="528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85" name="Rectangle 36" descr="浅色下对角线"/>
              <p:cNvSpPr/>
              <p:nvPr/>
            </p:nvSpPr>
            <p:spPr>
              <a:xfrm>
                <a:off x="4128" y="2448"/>
                <a:ext cx="528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09586" name="Rectangle 37" descr="浅色下对角线"/>
              <p:cNvSpPr/>
              <p:nvPr/>
            </p:nvSpPr>
            <p:spPr>
              <a:xfrm>
                <a:off x="4128" y="2544"/>
                <a:ext cx="528" cy="96"/>
              </a:xfrm>
              <a:prstGeom prst="rect">
                <a:avLst/>
              </a:prstGeom>
              <a:blipFill rotWithShape="0">
                <a:blip r:embed="rId2"/>
              </a:blip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</p:grpSp>
        <p:sp>
          <p:nvSpPr>
            <p:cNvPr id="109579" name="Text Box 40"/>
            <p:cNvSpPr txBox="1"/>
            <p:nvPr/>
          </p:nvSpPr>
          <p:spPr>
            <a:xfrm>
              <a:off x="1728" y="1632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1800" dirty="0"/>
                <a:t>R</a:t>
              </a:r>
              <a:endParaRPr lang="en-US" altLang="zh-CN" sz="1800" b="0" dirty="0"/>
            </a:p>
          </p:txBody>
        </p:sp>
        <p:sp>
          <p:nvSpPr>
            <p:cNvPr id="109580" name="Text Box 41"/>
            <p:cNvSpPr txBox="1"/>
            <p:nvPr/>
          </p:nvSpPr>
          <p:spPr>
            <a:xfrm>
              <a:off x="1920" y="2688"/>
              <a:ext cx="288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1800" dirty="0"/>
                <a:t>S</a:t>
              </a:r>
              <a:endParaRPr lang="en-US" altLang="zh-CN" sz="1800" b="0" dirty="0"/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标题 1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</a:rPr>
              <a:t>连接（续）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sz="half" idx="1"/>
          </p:nvPr>
        </p:nvGraphicFramePr>
        <p:xfrm>
          <a:off x="2557463" y="2835275"/>
          <a:ext cx="30353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121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9" marR="91459" marT="45704" marB="45704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4</a:t>
                      </a:r>
                      <a:endParaRPr lang="zh-CN" altLang="en-US" sz="2200" b="1" baseline="-25000" dirty="0"/>
                    </a:p>
                  </a:txBody>
                  <a:tcPr marL="91459" marR="91459" marT="45704" marB="4570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12</a:t>
                      </a:r>
                      <a:endParaRPr lang="zh-CN" altLang="en-US" sz="2200" b="1" dirty="0"/>
                    </a:p>
                  </a:txBody>
                  <a:tcPr marL="91459" marR="91459" marT="45704" marB="45704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graphicFrame>
        <p:nvGraphicFramePr>
          <p:cNvPr id="9" name="内容占位符 8"/>
          <p:cNvGraphicFramePr>
            <a:graphicFrameLocks noGrp="1"/>
          </p:cNvGraphicFramePr>
          <p:nvPr>
            <p:ph sz="quarter" idx="1"/>
          </p:nvPr>
        </p:nvGraphicFramePr>
        <p:xfrm>
          <a:off x="6805613" y="2693988"/>
          <a:ext cx="2112645" cy="256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27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72" marR="91472" marT="45748" marB="457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72" marR="91472" marT="45748" marB="4574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110644" name="TextBox 7"/>
          <p:cNvSpPr txBox="1"/>
          <p:nvPr/>
        </p:nvSpPr>
        <p:spPr>
          <a:xfrm>
            <a:off x="2711450" y="2273300"/>
            <a:ext cx="35687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R</a:t>
            </a:r>
            <a:endParaRPr lang="zh-CN" altLang="en-US" sz="2200" dirty="0"/>
          </a:p>
        </p:txBody>
      </p:sp>
      <p:sp>
        <p:nvSpPr>
          <p:cNvPr id="110645" name="TextBox 10"/>
          <p:cNvSpPr txBox="1"/>
          <p:nvPr/>
        </p:nvSpPr>
        <p:spPr>
          <a:xfrm>
            <a:off x="7021513" y="2117725"/>
            <a:ext cx="337820" cy="4298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2200" dirty="0"/>
              <a:t>S</a:t>
            </a:r>
            <a:endParaRPr lang="zh-CN" altLang="en-US" sz="2200" dirty="0"/>
          </a:p>
        </p:txBody>
      </p:sp>
      <p:sp>
        <p:nvSpPr>
          <p:cNvPr id="110646" name="Rectangle 3"/>
          <p:cNvSpPr txBox="1"/>
          <p:nvPr/>
        </p:nvSpPr>
        <p:spPr>
          <a:xfrm>
            <a:off x="2557463" y="1268413"/>
            <a:ext cx="7570787" cy="10810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>
                <a:schemeClr val="hlink"/>
              </a:buClr>
              <a:buSzTx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2.8]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关系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和关系</a:t>
            </a:r>
            <a:r>
              <a:rPr lang="en-US" altLang="zh-CN" i="1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如下所示：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/>
          </p:cNvSpPr>
          <p:nvPr>
            <p:ph type="title"/>
          </p:nvPr>
        </p:nvSpPr>
        <p:spPr>
          <a:xfrm>
            <a:off x="2438400" y="115888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</a:rPr>
              <a:t>连接（续）</a:t>
            </a:r>
          </a:p>
        </p:txBody>
      </p:sp>
      <p:sp>
        <p:nvSpPr>
          <p:cNvPr id="111619" name="Rectangle 3"/>
          <p:cNvSpPr>
            <a:spLocks noGrp="1"/>
          </p:cNvSpPr>
          <p:nvPr>
            <p:ph type="body" sz="half" idx="1"/>
          </p:nvPr>
        </p:nvSpPr>
        <p:spPr>
          <a:xfrm>
            <a:off x="1981200" y="1341438"/>
            <a:ext cx="8147050" cy="80803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一般连接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R      S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的结果如下： </a:t>
            </a:r>
          </a:p>
        </p:txBody>
      </p:sp>
      <p:grpSp>
        <p:nvGrpSpPr>
          <p:cNvPr id="111620" name="Group 97"/>
          <p:cNvGrpSpPr/>
          <p:nvPr/>
        </p:nvGrpSpPr>
        <p:grpSpPr>
          <a:xfrm rot="10800000">
            <a:off x="3719513" y="692150"/>
            <a:ext cx="1225550" cy="936625"/>
            <a:chOff x="6431" y="11824"/>
            <a:chExt cx="705" cy="367"/>
          </a:xfrm>
        </p:grpSpPr>
        <p:sp>
          <p:nvSpPr>
            <p:cNvPr id="111666" name="AutoShape 98"/>
            <p:cNvSpPr/>
            <p:nvPr/>
          </p:nvSpPr>
          <p:spPr>
            <a:xfrm rot="5400000" flipV="1">
              <a:off x="6793" y="11792"/>
              <a:ext cx="78" cy="142"/>
            </a:xfrm>
            <a:prstGeom prst="flowChartCollate">
              <a:avLst/>
            </a:prstGeom>
            <a:solidFill>
              <a:srgbClr val="FFFFFF"/>
            </a:solidFill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endParaRPr lang="zh-CN" altLang="en-US" sz="1800" b="0" dirty="0"/>
            </a:p>
          </p:txBody>
        </p:sp>
        <p:sp>
          <p:nvSpPr>
            <p:cNvPr id="111667" name="Text Box 99"/>
            <p:cNvSpPr txBox="1"/>
            <p:nvPr/>
          </p:nvSpPr>
          <p:spPr>
            <a:xfrm flipV="1">
              <a:off x="6431" y="11828"/>
              <a:ext cx="705" cy="36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lnSpc>
                  <a:spcPct val="80000"/>
                </a:lnSpc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600" b="0" i="1" dirty="0"/>
                <a:t> </a:t>
              </a:r>
              <a:endParaRPr lang="en-US" altLang="zh-CN" sz="1800" b="0" dirty="0"/>
            </a:p>
          </p:txBody>
        </p:sp>
      </p:grpSp>
      <p:sp>
        <p:nvSpPr>
          <p:cNvPr id="111621" name="Rectangle 100"/>
          <p:cNvSpPr/>
          <p:nvPr/>
        </p:nvSpPr>
        <p:spPr>
          <a:xfrm>
            <a:off x="3792538" y="1450975"/>
            <a:ext cx="990600" cy="6096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80604020202020204" pitchFamily="34" charset="0"/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lnSpc>
                <a:spcPct val="80000"/>
              </a:lnSpc>
              <a:spcBef>
                <a:spcPct val="0"/>
              </a:spcBef>
              <a:buSzTx/>
              <a:buFont typeface="Arial" panose="02080604020202020204" pitchFamily="34" charset="0"/>
              <a:buNone/>
            </a:pPr>
            <a:r>
              <a:rPr lang="en-US" altLang="zh-CN" sz="1600" b="0" i="1" dirty="0"/>
              <a:t>C</a:t>
            </a:r>
            <a:r>
              <a:rPr lang="zh-CN" altLang="en-US" sz="1600" b="0" dirty="0"/>
              <a:t>＜</a:t>
            </a:r>
            <a:r>
              <a:rPr lang="en-US" altLang="zh-CN" sz="1600" b="0" i="1" dirty="0"/>
              <a:t>E</a:t>
            </a:r>
            <a:endParaRPr lang="en-US" altLang="zh-CN" sz="1800" b="0" dirty="0"/>
          </a:p>
        </p:txBody>
      </p:sp>
      <p:graphicFrame>
        <p:nvGraphicFramePr>
          <p:cNvPr id="12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2640013" y="2060575"/>
          <a:ext cx="6840220" cy="3222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7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68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5915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a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4" marR="91454" marT="45738" marB="457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38" marB="45738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/>
          </p:cNvSpPr>
          <p:nvPr>
            <p:ph type="title"/>
          </p:nvPr>
        </p:nvSpPr>
        <p:spPr>
          <a:xfrm>
            <a:off x="2438400" y="188913"/>
            <a:ext cx="7391400" cy="5635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bg1"/>
                </a:solidFill>
              </a:rPr>
              <a:t>连接（续）</a:t>
            </a:r>
          </a:p>
        </p:txBody>
      </p:sp>
      <p:sp>
        <p:nvSpPr>
          <p:cNvPr id="112643" name="Rectangle 3"/>
          <p:cNvSpPr>
            <a:spLocks noGrp="1"/>
          </p:cNvSpPr>
          <p:nvPr>
            <p:ph type="body" sz="half" idx="1"/>
          </p:nvPr>
        </p:nvSpPr>
        <p:spPr>
          <a:xfrm>
            <a:off x="1981200" y="1412875"/>
            <a:ext cx="8147050" cy="808038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>
              <a:buClrTx/>
              <a:buSzPct val="10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等值连接 </a:t>
            </a: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     S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的结果如下：</a:t>
            </a:r>
          </a:p>
        </p:txBody>
      </p:sp>
      <p:grpSp>
        <p:nvGrpSpPr>
          <p:cNvPr id="112644" name="Group 87"/>
          <p:cNvGrpSpPr/>
          <p:nvPr/>
        </p:nvGrpSpPr>
        <p:grpSpPr>
          <a:xfrm>
            <a:off x="4021138" y="828675"/>
            <a:ext cx="1066800" cy="1447800"/>
            <a:chOff x="3360" y="816"/>
            <a:chExt cx="672" cy="912"/>
          </a:xfrm>
        </p:grpSpPr>
        <p:sp>
          <p:nvSpPr>
            <p:cNvPr id="112683" name="Rectangle 4"/>
            <p:cNvSpPr/>
            <p:nvPr/>
          </p:nvSpPr>
          <p:spPr>
            <a:xfrm>
              <a:off x="3408" y="1344"/>
              <a:ext cx="624" cy="3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v"/>
                <a:defRPr sz="2800" b="1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•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–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80604020202020204" pitchFamily="34" charset="0"/>
                <a:buChar char="»"/>
                <a:defRPr sz="2000" b="1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lnSpc>
                  <a:spcPct val="80000"/>
                </a:lnSpc>
                <a:spcBef>
                  <a:spcPct val="0"/>
                </a:spcBef>
                <a:buSzTx/>
                <a:buFont typeface="Arial" panose="02080604020202020204" pitchFamily="34" charset="0"/>
                <a:buNone/>
              </a:pPr>
              <a:r>
                <a:rPr lang="en-US" altLang="zh-CN" sz="1600" i="1" dirty="0"/>
                <a:t>R.B=S.B</a:t>
              </a:r>
              <a:endParaRPr lang="en-US" altLang="zh-CN" sz="1800" dirty="0"/>
            </a:p>
          </p:txBody>
        </p:sp>
        <p:grpSp>
          <p:nvGrpSpPr>
            <p:cNvPr id="112684" name="Group 6"/>
            <p:cNvGrpSpPr/>
            <p:nvPr/>
          </p:nvGrpSpPr>
          <p:grpSpPr>
            <a:xfrm rot="10800000">
              <a:off x="3360" y="816"/>
              <a:ext cx="624" cy="576"/>
              <a:chOff x="6431" y="11824"/>
              <a:chExt cx="705" cy="367"/>
            </a:xfrm>
          </p:grpSpPr>
          <p:sp>
            <p:nvSpPr>
              <p:cNvPr id="112685" name="AutoShape 7"/>
              <p:cNvSpPr/>
              <p:nvPr/>
            </p:nvSpPr>
            <p:spPr>
              <a:xfrm rot="5400000" flipV="1">
                <a:off x="6793" y="11792"/>
                <a:ext cx="78" cy="142"/>
              </a:xfrm>
              <a:prstGeom prst="flowChartCollate">
                <a:avLst/>
              </a:pr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endParaRPr lang="zh-CN" altLang="en-US" sz="1800" b="0" dirty="0"/>
              </a:p>
            </p:txBody>
          </p:sp>
          <p:sp>
            <p:nvSpPr>
              <p:cNvPr id="112686" name="Text Box 8"/>
              <p:cNvSpPr txBox="1"/>
              <p:nvPr/>
            </p:nvSpPr>
            <p:spPr>
              <a:xfrm flipV="1">
                <a:off x="6431" y="11828"/>
                <a:ext cx="705" cy="3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v"/>
                  <a:defRPr sz="28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80604020202020204" pitchFamily="34" charset="0"/>
                  <a:buChar char="»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SzTx/>
                  <a:buFont typeface="Arial" panose="02080604020202020204" pitchFamily="34" charset="0"/>
                  <a:buNone/>
                </a:pPr>
                <a:r>
                  <a:rPr lang="en-US" altLang="zh-CN" sz="600" b="0" i="1" dirty="0"/>
                  <a:t> </a:t>
                </a:r>
                <a:endParaRPr lang="en-US" altLang="zh-CN" sz="1800" b="0" dirty="0"/>
              </a:p>
            </p:txBody>
          </p:sp>
        </p:grpSp>
      </p:grpSp>
      <p:graphicFrame>
        <p:nvGraphicFramePr>
          <p:cNvPr id="12" name="内容占位符 9"/>
          <p:cNvGraphicFramePr>
            <a:graphicFrameLocks noGrp="1"/>
          </p:cNvGraphicFramePr>
          <p:nvPr>
            <p:ph sz="quarter" idx="1"/>
          </p:nvPr>
        </p:nvGraphicFramePr>
        <p:xfrm>
          <a:off x="2566988" y="2182813"/>
          <a:ext cx="6840220" cy="266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7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77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671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R.B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S.B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5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1</a:t>
                      </a:r>
                      <a:endParaRPr lang="zh-CN" altLang="en-US" sz="22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3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58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1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6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2</a:t>
                      </a:r>
                      <a:endParaRPr lang="zh-CN" altLang="en-US" sz="22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7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58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10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588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a</a:t>
                      </a:r>
                      <a:r>
                        <a:rPr kumimoji="0" lang="en-US" altLang="zh-CN" sz="2200" b="1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Sun"/>
                          <a:cs typeface="+mn-cs"/>
                        </a:rPr>
                        <a:t>2</a:t>
                      </a:r>
                      <a:endParaRPr kumimoji="0" lang="zh-CN" altLang="en-US" sz="2200" b="1" i="0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SimSun"/>
                        <a:cs typeface="+mn-cs"/>
                      </a:endParaRPr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8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b</a:t>
                      </a:r>
                      <a:r>
                        <a:rPr lang="en-US" altLang="zh-CN" sz="2200" b="1" baseline="-25000" dirty="0"/>
                        <a:t>3</a:t>
                      </a:r>
                      <a:endParaRPr lang="zh-CN" altLang="en-US" sz="2200" b="1" baseline="-25000" dirty="0"/>
                    </a:p>
                  </a:txBody>
                  <a:tcPr marL="91454" marR="91454"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b="1" dirty="0"/>
                        <a:t>2</a:t>
                      </a:r>
                      <a:endParaRPr lang="zh-CN" altLang="en-US" sz="2200" b="1" dirty="0"/>
                    </a:p>
                  </a:txBody>
                  <a:tcPr marL="91454" marR="91454" marT="45716" marB="45716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A1YTJkMjc1YTA2MTBhYmRkODIyNTJiN2E3YTU2MW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1188</TotalTime>
  <Words>8975</Words>
  <Application>Microsoft Office PowerPoint</Application>
  <PresentationFormat>宽屏</PresentationFormat>
  <Paragraphs>2229</Paragraphs>
  <Slides>172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172</vt:i4>
      </vt:variant>
    </vt:vector>
  </HeadingPairs>
  <TitlesOfParts>
    <vt:vector size="189" baseType="lpstr">
      <vt:lpstr>Times-Roman</vt:lpstr>
      <vt:lpstr>等线</vt:lpstr>
      <vt:lpstr>等线 Light</vt:lpstr>
      <vt:lpstr>黑体</vt:lpstr>
      <vt:lpstr>华文琥珀</vt:lpstr>
      <vt:lpstr>隶书</vt:lpstr>
      <vt:lpstr>宋体</vt:lpstr>
      <vt:lpstr>宋体</vt:lpstr>
      <vt:lpstr>Microsoft YaHei</vt:lpstr>
      <vt:lpstr>Arial</vt:lpstr>
      <vt:lpstr>Calibri</vt:lpstr>
      <vt:lpstr>Courier New</vt:lpstr>
      <vt:lpstr>Symbol</vt:lpstr>
      <vt:lpstr>Times New Roman</vt:lpstr>
      <vt:lpstr>Wingdings</vt:lpstr>
      <vt:lpstr>Office 主题​​</vt:lpstr>
      <vt:lpstr>Equation.3</vt:lpstr>
      <vt:lpstr>PowerPoint 演示文稿</vt:lpstr>
      <vt:lpstr>关系模型</vt:lpstr>
      <vt:lpstr>第2章 关系数据库</vt:lpstr>
      <vt:lpstr>2.1  关系模型的数据结构及形式化定义</vt:lpstr>
      <vt:lpstr>2.1.1 关系</vt:lpstr>
      <vt:lpstr>关系（续）</vt:lpstr>
      <vt:lpstr>1. 域（domain）</vt:lpstr>
      <vt:lpstr>2. 笛卡儿积（Cartesian product）</vt:lpstr>
      <vt:lpstr>笛卡儿积（续）</vt:lpstr>
      <vt:lpstr>笛卡儿积（续）</vt:lpstr>
      <vt:lpstr>笛卡儿积（续）</vt:lpstr>
      <vt:lpstr>笛卡儿积（续）</vt:lpstr>
      <vt:lpstr>PowerPoint 演示文稿</vt:lpstr>
      <vt:lpstr>3. 关系（relation）</vt:lpstr>
      <vt:lpstr>关系（续）</vt:lpstr>
      <vt:lpstr>关系（续）</vt:lpstr>
      <vt:lpstr>关系（续）</vt:lpstr>
      <vt:lpstr>关系（续）</vt:lpstr>
      <vt:lpstr>关系（续）</vt:lpstr>
      <vt:lpstr>关系（续）</vt:lpstr>
      <vt:lpstr>基本关系的性质（续）</vt:lpstr>
      <vt:lpstr>2.1  关系数据结构</vt:lpstr>
      <vt:lpstr>2.1.2  关系模式</vt:lpstr>
      <vt:lpstr>1．什么是关系模式</vt:lpstr>
      <vt:lpstr>2．定义关系模式</vt:lpstr>
      <vt:lpstr>定义关系模式 （续）</vt:lpstr>
      <vt:lpstr>定义关系模式 （续）</vt:lpstr>
      <vt:lpstr>定义关系模式 （续）</vt:lpstr>
      <vt:lpstr>定义关系模式 （续）</vt:lpstr>
      <vt:lpstr>3.  关系模式与关系</vt:lpstr>
      <vt:lpstr>2.1  关系数据结构</vt:lpstr>
      <vt:lpstr>2.1.3  关系数据库</vt:lpstr>
      <vt:lpstr>关系数据库（续）</vt:lpstr>
      <vt:lpstr>关系数据库（续）</vt:lpstr>
      <vt:lpstr>关系数据库（续）</vt:lpstr>
      <vt:lpstr>关系数据库（续）</vt:lpstr>
      <vt:lpstr>2.1  关系数据结构</vt:lpstr>
      <vt:lpstr>2.1.4   关系模型的存储结构</vt:lpstr>
      <vt:lpstr>第2章 关系数据库</vt:lpstr>
      <vt:lpstr>2.2.1 基本的关系操作</vt:lpstr>
      <vt:lpstr>2.2.2 关系数据语言的分类</vt:lpstr>
      <vt:lpstr>第2章 关系数据库</vt:lpstr>
      <vt:lpstr>关系的完整性</vt:lpstr>
      <vt:lpstr>2.3 关系的完整性</vt:lpstr>
      <vt:lpstr>2.3.1 实体完整性</vt:lpstr>
      <vt:lpstr>实体完整性（续）</vt:lpstr>
      <vt:lpstr>2.3  关系的完整性</vt:lpstr>
      <vt:lpstr>2.3.2 参照完整性</vt:lpstr>
      <vt:lpstr>1. 关系间的引用</vt:lpstr>
      <vt:lpstr>关系间的引用（续）</vt:lpstr>
      <vt:lpstr>关系间的引用（续）</vt:lpstr>
      <vt:lpstr>2．外码（foreign key）</vt:lpstr>
      <vt:lpstr>外码（续）</vt:lpstr>
      <vt:lpstr>外码（续）</vt:lpstr>
      <vt:lpstr>外码（续）</vt:lpstr>
      <vt:lpstr>外码（续）</vt:lpstr>
      <vt:lpstr>3. 参照完整性约束</vt:lpstr>
      <vt:lpstr>参照完整性约束（续）</vt:lpstr>
      <vt:lpstr>参照完整性约束（续）</vt:lpstr>
      <vt:lpstr>参照完整性约束（续）</vt:lpstr>
      <vt:lpstr>2.3 关系的完整性</vt:lpstr>
      <vt:lpstr>2.3.3 用户定义的完整性</vt:lpstr>
      <vt:lpstr>用户定义的完整性（续）</vt:lpstr>
      <vt:lpstr>第2章 关系数据库</vt:lpstr>
      <vt:lpstr>2.4 关系代数</vt:lpstr>
      <vt:lpstr>2.4 关系代数</vt:lpstr>
      <vt:lpstr>2.4 关系代数</vt:lpstr>
      <vt:lpstr>（1） 并（union）</vt:lpstr>
      <vt:lpstr>并（续）</vt:lpstr>
      <vt:lpstr>（2）差（difference）</vt:lpstr>
      <vt:lpstr>差（续）</vt:lpstr>
      <vt:lpstr>（3） 交（intersection）</vt:lpstr>
      <vt:lpstr>交 （续）</vt:lpstr>
      <vt:lpstr>（4） 笛卡儿积（Cartesian product）</vt:lpstr>
      <vt:lpstr>笛卡儿积 （续）</vt:lpstr>
      <vt:lpstr>2.4 关系代数</vt:lpstr>
      <vt:lpstr>2.4.2 专门的关系运算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专门的关系运算（续）</vt:lpstr>
      <vt:lpstr>1. 选择（selection） </vt:lpstr>
      <vt:lpstr>选择（续）</vt:lpstr>
      <vt:lpstr>选择（续）</vt:lpstr>
      <vt:lpstr>选择（续）</vt:lpstr>
      <vt:lpstr>2. 投影（projection） </vt:lpstr>
      <vt:lpstr>投影（续）</vt:lpstr>
      <vt:lpstr>投影（续）</vt:lpstr>
      <vt:lpstr>3. 连接（join） </vt:lpstr>
      <vt:lpstr> 连接（续） </vt:lpstr>
      <vt:lpstr> 连接（续） 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连接（续）</vt:lpstr>
      <vt:lpstr>4. 除（division） </vt:lpstr>
      <vt:lpstr>除运算（续）</vt:lpstr>
      <vt:lpstr>除运算（续）</vt:lpstr>
      <vt:lpstr>除运算（续）</vt:lpstr>
      <vt:lpstr>除运算（续）</vt:lpstr>
      <vt:lpstr>综合举例</vt:lpstr>
      <vt:lpstr>综合举例（续）</vt:lpstr>
      <vt:lpstr>小结 </vt:lpstr>
      <vt:lpstr>第2章 关系数据库</vt:lpstr>
      <vt:lpstr>2.5  关系演算 </vt:lpstr>
      <vt:lpstr>2.5  关系演算 </vt:lpstr>
      <vt:lpstr>2.5.1 元组关系演算语言ALPHA</vt:lpstr>
      <vt:lpstr>1.  检索操作  </vt:lpstr>
      <vt:lpstr>检索操作（续）</vt:lpstr>
      <vt:lpstr>检索操作（续）</vt:lpstr>
      <vt:lpstr>检索操作（续）</vt:lpstr>
      <vt:lpstr>检索操作（续）</vt:lpstr>
      <vt:lpstr>检索操作（续）</vt:lpstr>
      <vt:lpstr>检索操作（续）</vt:lpstr>
      <vt:lpstr>检索操作（续）</vt:lpstr>
      <vt:lpstr>检索操作（续）</vt:lpstr>
      <vt:lpstr>检索操作（续）</vt:lpstr>
      <vt:lpstr>检索操作（续）</vt:lpstr>
      <vt:lpstr>检索操作（续）</vt:lpstr>
      <vt:lpstr>检索操作（续）</vt:lpstr>
      <vt:lpstr>检索操作（续）</vt:lpstr>
      <vt:lpstr>2. 更新操作</vt:lpstr>
      <vt:lpstr>（1）修改操作</vt:lpstr>
      <vt:lpstr>修改操作（续）</vt:lpstr>
      <vt:lpstr>（2）插入操作</vt:lpstr>
      <vt:lpstr>插入操作（续）</vt:lpstr>
      <vt:lpstr>（3）删除操作</vt:lpstr>
      <vt:lpstr>删除操作（续）</vt:lpstr>
      <vt:lpstr>删除操作（续）</vt:lpstr>
      <vt:lpstr>小结：元组关系演算语言ALPHA</vt:lpstr>
      <vt:lpstr>二维码 2.2 </vt:lpstr>
      <vt:lpstr>2.5  关系演算 </vt:lpstr>
      <vt:lpstr>2.5.2  域关系演算语言QBE </vt:lpstr>
      <vt:lpstr>QBE操作框架</vt:lpstr>
      <vt:lpstr>1.  检索操作</vt:lpstr>
      <vt:lpstr>简单查询（续）</vt:lpstr>
      <vt:lpstr>简单查询（续）</vt:lpstr>
      <vt:lpstr>简单查询（续）</vt:lpstr>
      <vt:lpstr>简单查询（续）</vt:lpstr>
      <vt:lpstr>（2）条件查询</vt:lpstr>
      <vt:lpstr>条件查询（与条件）</vt:lpstr>
      <vt:lpstr>条件查询（与条件）</vt:lpstr>
      <vt:lpstr>条件查询（或条件）</vt:lpstr>
      <vt:lpstr>条件查询（与条件）</vt:lpstr>
      <vt:lpstr>条件查询（多个关系）</vt:lpstr>
      <vt:lpstr>条件查询（非条件）</vt:lpstr>
      <vt:lpstr>条件查询（续）</vt:lpstr>
      <vt:lpstr>（3） 聚集函数</vt:lpstr>
      <vt:lpstr>聚集函数（续）</vt:lpstr>
      <vt:lpstr>（4）对查询结果排序</vt:lpstr>
      <vt:lpstr>对查询结果排序（续）</vt:lpstr>
      <vt:lpstr>2.  更新操作</vt:lpstr>
      <vt:lpstr>修改操作（续）</vt:lpstr>
      <vt:lpstr>修改操作（续）</vt:lpstr>
      <vt:lpstr>修改操作（续）</vt:lpstr>
      <vt:lpstr>（2）插入操作</vt:lpstr>
      <vt:lpstr>（3） 删除操作</vt:lpstr>
      <vt:lpstr>第2章 关系数据库</vt:lpstr>
      <vt:lpstr>本章小结</vt:lpstr>
      <vt:lpstr>本章小结（续）</vt:lpstr>
      <vt:lpstr>本章小结（续）</vt:lpstr>
      <vt:lpstr>本章小结（续）</vt:lpstr>
      <vt:lpstr>本章小结（续）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jiao</dc:creator>
  <cp:lastModifiedBy>倪文慧</cp:lastModifiedBy>
  <cp:revision>527</cp:revision>
  <cp:lastPrinted>2021-10-28T01:53:00Z</cp:lastPrinted>
  <dcterms:created xsi:type="dcterms:W3CDTF">2021-11-04T03:01:00Z</dcterms:created>
  <dcterms:modified xsi:type="dcterms:W3CDTF">2023-04-25T08:02:27Z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4337A13AC07445B38C0B0611B1BFCF31</vt:lpwstr>
  </property>
  <property fmtid="{D5CDD505-2E9C-101B-9397-08002B2CF9AE}" pid="3" name="KSOProductBuildVer">
    <vt:lpwstr>2052-11.1.0.11744</vt:lpwstr>
  </property>
</Properties>
</file>