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84" r:id="rId2"/>
    <p:sldMasterId id="2147483885" r:id="rId3"/>
    <p:sldMasterId id="2147483886" r:id="rId4"/>
  </p:sldMasterIdLst>
  <p:notesMasterIdLst>
    <p:notesMasterId r:id="rId62"/>
  </p:notesMasterIdLst>
  <p:sldIdLst>
    <p:sldId id="1149" r:id="rId5"/>
    <p:sldId id="390" r:id="rId6"/>
    <p:sldId id="391" r:id="rId7"/>
    <p:sldId id="392" r:id="rId8"/>
    <p:sldId id="488" r:id="rId9"/>
    <p:sldId id="502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93" r:id="rId20"/>
    <p:sldId id="492" r:id="rId21"/>
    <p:sldId id="497" r:id="rId22"/>
    <p:sldId id="409" r:id="rId23"/>
    <p:sldId id="410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418" r:id="rId32"/>
    <p:sldId id="504" r:id="rId33"/>
    <p:sldId id="503" r:id="rId34"/>
    <p:sldId id="419" r:id="rId35"/>
    <p:sldId id="420" r:id="rId36"/>
    <p:sldId id="421" r:id="rId37"/>
    <p:sldId id="422" r:id="rId38"/>
    <p:sldId id="505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94" r:id="rId47"/>
    <p:sldId id="430" r:id="rId48"/>
    <p:sldId id="431" r:id="rId49"/>
    <p:sldId id="432" r:id="rId50"/>
    <p:sldId id="433" r:id="rId51"/>
    <p:sldId id="506" r:id="rId52"/>
    <p:sldId id="435" r:id="rId53"/>
    <p:sldId id="436" r:id="rId54"/>
    <p:sldId id="437" r:id="rId55"/>
    <p:sldId id="438" r:id="rId56"/>
    <p:sldId id="439" r:id="rId57"/>
    <p:sldId id="440" r:id="rId58"/>
    <p:sldId id="441" r:id="rId59"/>
    <p:sldId id="442" r:id="rId60"/>
    <p:sldId id="443" r:id="rId61"/>
  </p:sldIdLst>
  <p:sldSz cx="12192000" cy="6858000"/>
  <p:notesSz cx="6834188" cy="99790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3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冯 盛世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51"/>
  </p:normalViewPr>
  <p:slideViewPr>
    <p:cSldViewPr snapToObjects="1">
      <p:cViewPr varScale="1">
        <p:scale>
          <a:sx n="71" d="100"/>
          <a:sy n="71" d="100"/>
        </p:scale>
        <p:origin x="536" y="40"/>
      </p:cViewPr>
      <p:guideLst>
        <p:guide orient="horz" pos="2166"/>
        <p:guide pos="3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D16159B0-1567-C550-15FD-F9D41CADDE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AAA7BD50-622D-F5D8-5ADE-21A16DB22F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2275" cy="498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D74650C5-ABCB-9449-B7C4-7FC74A0CA88B}" type="datetimeFigureOut">
              <a:rPr lang="zh-CN" altLang="en-US"/>
              <a:pPr>
                <a:defRPr/>
              </a:pPr>
              <a:t>2023/4/26</a:t>
            </a:fld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="" xmlns:a16="http://schemas.microsoft.com/office/drawing/2014/main" id="{FF617706-07DB-5120-2DB3-C2CDD7137037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0488" y="747713"/>
            <a:ext cx="6651625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="" xmlns:a16="http://schemas.microsoft.com/office/drawing/2014/main" id="{04853618-1043-A577-7CD6-E65E5789B8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2625" y="4740275"/>
            <a:ext cx="5467350" cy="4489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="" xmlns:a16="http://schemas.microsoft.com/office/drawing/2014/main" id="{E0CD192E-B476-F89D-4A7F-A8FD4D8077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7375"/>
            <a:ext cx="2960688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="" xmlns:a16="http://schemas.microsoft.com/office/drawing/2014/main" id="{EB31D08A-344D-7E8D-1B21-7BE5E0CD0D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9477375"/>
            <a:ext cx="2962275" cy="5000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EF1CA65C-4106-954D-B1BB-0DB537C378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024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58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="" xmlns:a16="http://schemas.microsoft.com/office/drawing/2014/main" id="{C221F872-CD88-F6CB-8324-60AC20D03C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21507" name="备注占位符 2">
            <a:extLst>
              <a:ext uri="{FF2B5EF4-FFF2-40B4-BE49-F238E27FC236}">
                <a16:creationId xmlns="" xmlns:a16="http://schemas.microsoft.com/office/drawing/2014/main" id="{F30FBAD2-D2C1-5A41-3E70-EE0D048F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="" xmlns:a16="http://schemas.microsoft.com/office/drawing/2014/main" id="{1B20B496-0560-1C00-5A39-4725A663E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A17210-5790-FA49-B080-CADCE14A444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607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30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902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43B25D90-1FC7-E362-D103-F444E6E6D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20FB5ABF-4B2C-BAC0-4704-72C03F418D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04554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672E42D7-7192-E353-CAEB-92CDC148AE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14D6F72C-A3EE-AC1D-7B5D-8CA37197D1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07015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5D833EEC-C719-CA88-E53E-562402B665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E1E58A76-FBF5-C47A-A1A6-DE9999047B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0014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="" xmlns:a16="http://schemas.microsoft.com/office/drawing/2014/main" id="{6D008259-EFF9-5BF6-D9A3-04D30EA624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="" xmlns:a16="http://schemas.microsoft.com/office/drawing/2014/main" id="{5AC05457-20C8-C301-7BF5-B9D9D366FD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682613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="" xmlns:a16="http://schemas.microsoft.com/office/drawing/2014/main" id="{1ED08706-1931-6B55-D6A3-5FFDEFF9D5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="" xmlns:a16="http://schemas.microsoft.com/office/drawing/2014/main" id="{41B73BD7-01E4-6DAE-F43A-F21581180B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9652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="" xmlns:a16="http://schemas.microsoft.com/office/drawing/2014/main" id="{B6B299F3-4D4D-FAB6-9E5B-E488AAD190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="" xmlns:a16="http://schemas.microsoft.com/office/drawing/2014/main" id="{990533C6-5DE2-65F6-2D8C-DA31278D75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5944803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="" xmlns:a16="http://schemas.microsoft.com/office/drawing/2014/main" id="{06CB4CFC-EB7B-3572-805D-AA5B32558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="" xmlns:a16="http://schemas.microsoft.com/office/drawing/2014/main" id="{0081DEFB-C1A8-079F-73EE-61AB8EDBF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952287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="" xmlns:a16="http://schemas.microsoft.com/office/drawing/2014/main" id="{B17AC807-30AC-9FD0-7D79-AC11755172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="" xmlns:a16="http://schemas.microsoft.com/office/drawing/2014/main" id="{247A4431-A09C-3EBB-1505-2D3751E6E5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0248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0903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="" xmlns:a16="http://schemas.microsoft.com/office/drawing/2014/main" id="{36790D2D-3FAB-AE38-0204-B4F6571E1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="" xmlns:a16="http://schemas.microsoft.com/office/drawing/2014/main" id="{6EAD0F18-AE56-0847-AA76-AD64C250C2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28718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BD0459AB-2A36-090C-7585-3C2565166D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6C853A76-0956-FDAB-C53F-605CB94C27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50306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3BE57384-56EB-8DB2-B1BD-60D0050D08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D793A100-517D-C6CA-ADCE-342ADBC64C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639816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AB329A0A-2D99-D7E3-2466-FF25FAD65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D506F10A-C008-5809-D3CE-1DCE15F2A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8278278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AEEF60E8-07C7-F2A3-616D-D16833A8D4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3E39F634-D072-FB53-8C40-2CC13B46B4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501461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50EBF93C-C5BA-E549-C312-FC166F789E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7DD1AE86-339F-F369-7107-2F8B199A98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25896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="" xmlns:a16="http://schemas.microsoft.com/office/drawing/2014/main" id="{0EFC3FF7-9B46-A8A6-101A-AF906068F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="" xmlns:a16="http://schemas.microsoft.com/office/drawing/2014/main" id="{10AB6221-D9A4-533E-CA60-F6F0EFBCED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420319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="" xmlns:a16="http://schemas.microsoft.com/office/drawing/2014/main" id="{ECCD958E-479E-C111-41F5-4AC931F5A9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="" xmlns:a16="http://schemas.microsoft.com/office/drawing/2014/main" id="{64597AA9-AC19-8219-B9CB-23CFE8F7D8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097125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="" xmlns:a16="http://schemas.microsoft.com/office/drawing/2014/main" id="{31ACE397-8525-8E79-DBFE-33B5314D4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="" xmlns:a16="http://schemas.microsoft.com/office/drawing/2014/main" id="{BE8C5F07-ABDB-5518-0943-A15BD86BC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436317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="" xmlns:a16="http://schemas.microsoft.com/office/drawing/2014/main" id="{48851FB0-3F6B-B9A2-0C22-522C3E9687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="" xmlns:a16="http://schemas.microsoft.com/office/drawing/2014/main" id="{EF13857D-6477-E1A8-BB59-FFC72F74CC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35391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4764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="" xmlns:a16="http://schemas.microsoft.com/office/drawing/2014/main" id="{8BE7D07E-57CA-4C83-16E1-05A4D1C20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="" xmlns:a16="http://schemas.microsoft.com/office/drawing/2014/main" id="{98B66D6F-E03D-C450-B70F-DC3C035CD2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9772155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="" xmlns:a16="http://schemas.microsoft.com/office/drawing/2014/main" id="{8801F748-6F28-8045-BED4-644DAC76EE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="" xmlns:a16="http://schemas.microsoft.com/office/drawing/2014/main" id="{F218F963-EF3A-B47F-FEE3-C4CDE1C265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7595550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3E1DE895-5299-D87C-A683-10547E9C7D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0EF02130-9770-4090-8F07-29832F6755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136666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4E805945-F59E-08A9-57F1-DA1DEBBA1D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E4480894-5F4E-0967-17AC-2479241A62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084067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168E67CD-B80D-390D-3DD3-9EC4D8561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FB49F6BE-4A5B-4DF1-B749-E831D19A17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7757967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25A69D44-65E9-EB0B-22A1-EEF400E953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0741E0E6-5C86-E13F-8406-6E33DFBBC6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84905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F18060CF-0193-E4D8-E5E8-BCC9C3970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A41DD251-E860-8A08-13AE-21661141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8950199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="" xmlns:a16="http://schemas.microsoft.com/office/drawing/2014/main" id="{E5781962-32C1-E596-8F2F-C2AC55A8D2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="" xmlns:a16="http://schemas.microsoft.com/office/drawing/2014/main" id="{0D876F4F-47FF-7848-71BE-21BC228A7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12255666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9">
            <a:extLst>
              <a:ext uri="{FF2B5EF4-FFF2-40B4-BE49-F238E27FC236}">
                <a16:creationId xmlns="" xmlns:a16="http://schemas.microsoft.com/office/drawing/2014/main" id="{9CC5D013-8F93-60F7-6D6A-35E5E12DB3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40">
            <a:extLst>
              <a:ext uri="{FF2B5EF4-FFF2-40B4-BE49-F238E27FC236}">
                <a16:creationId xmlns="" xmlns:a16="http://schemas.microsoft.com/office/drawing/2014/main" id="{46A4CCF7-269D-58AF-DF75-BBB220ACE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5272737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9">
            <a:extLst>
              <a:ext uri="{FF2B5EF4-FFF2-40B4-BE49-F238E27FC236}">
                <a16:creationId xmlns="" xmlns:a16="http://schemas.microsoft.com/office/drawing/2014/main" id="{8D476EFA-D801-2358-5778-F57FABF698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40">
            <a:extLst>
              <a:ext uri="{FF2B5EF4-FFF2-40B4-BE49-F238E27FC236}">
                <a16:creationId xmlns="" xmlns:a16="http://schemas.microsoft.com/office/drawing/2014/main" id="{F59ACC03-0FD2-F5F4-EB4A-96011C479B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7994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39857"/>
            <a:ext cx="5384800" cy="4854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71612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9">
            <a:extLst>
              <a:ext uri="{FF2B5EF4-FFF2-40B4-BE49-F238E27FC236}">
                <a16:creationId xmlns="" xmlns:a16="http://schemas.microsoft.com/office/drawing/2014/main" id="{05AA077C-1CC9-870C-BB2D-EA3DE14CA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40">
            <a:extLst>
              <a:ext uri="{FF2B5EF4-FFF2-40B4-BE49-F238E27FC236}">
                <a16:creationId xmlns="" xmlns:a16="http://schemas.microsoft.com/office/drawing/2014/main" id="{9B93F94C-15BA-CD81-27C3-5D2716C1CC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460348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="" xmlns:a16="http://schemas.microsoft.com/office/drawing/2014/main" id="{DDF57194-404E-CDC0-F5EC-BFA750E08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="" xmlns:a16="http://schemas.microsoft.com/office/drawing/2014/main" id="{940A0D71-DD96-CCF4-AC7D-B869DC83A6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26641208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39">
            <a:extLst>
              <a:ext uri="{FF2B5EF4-FFF2-40B4-BE49-F238E27FC236}">
                <a16:creationId xmlns="" xmlns:a16="http://schemas.microsoft.com/office/drawing/2014/main" id="{33FFF482-FABC-E1EC-EA17-B3BB0ED393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40">
            <a:extLst>
              <a:ext uri="{FF2B5EF4-FFF2-40B4-BE49-F238E27FC236}">
                <a16:creationId xmlns="" xmlns:a16="http://schemas.microsoft.com/office/drawing/2014/main" id="{FD9E7DD4-36C4-E42D-8B12-575112F9AD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9504185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113D1932-BAC5-7239-7992-08B3C13458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1141F65D-4907-F4A8-D564-87F3E35AAB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217403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-33338"/>
            <a:ext cx="2743200" cy="6227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-33338"/>
            <a:ext cx="8026400" cy="6227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9">
            <a:extLst>
              <a:ext uri="{FF2B5EF4-FFF2-40B4-BE49-F238E27FC236}">
                <a16:creationId xmlns="" xmlns:a16="http://schemas.microsoft.com/office/drawing/2014/main" id="{C50D7E35-8A01-C2B8-6D15-4F0484218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00813"/>
            <a:ext cx="28448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40">
            <a:extLst>
              <a:ext uri="{FF2B5EF4-FFF2-40B4-BE49-F238E27FC236}">
                <a16:creationId xmlns="" xmlns:a16="http://schemas.microsoft.com/office/drawing/2014/main" id="{96FF6D67-2DC3-BA97-8FEE-CDA5575CF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959600" y="6381763"/>
            <a:ext cx="4800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33771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922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482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65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416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73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="" xmlns:a16="http://schemas.microsoft.com/office/drawing/2014/main" id="{065FAF75-A0D9-28FC-173F-0529C77D7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0" name="Rectangle 3">
            <a:extLst>
              <a:ext uri="{FF2B5EF4-FFF2-40B4-BE49-F238E27FC236}">
                <a16:creationId xmlns="" xmlns:a16="http://schemas.microsoft.com/office/drawing/2014/main" id="{F582AD60-E1A1-ED71-13D9-5F0BCA8E1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9857"/>
            <a:ext cx="109728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" name="WordArt 8">
            <a:extLst>
              <a:ext uri="{FF2B5EF4-FFF2-40B4-BE49-F238E27FC236}">
                <a16:creationId xmlns="" xmlns:a16="http://schemas.microsoft.com/office/drawing/2014/main" id="{95F2B3CB-1F91-E172-6E5D-85F60325042F}"/>
              </a:ext>
            </a:extLst>
          </p:cNvPr>
          <p:cNvSpPr/>
          <p:nvPr userDrawn="1"/>
        </p:nvSpPr>
        <p:spPr>
          <a:xfrm rot="20636009">
            <a:off x="1944857" y="1830959"/>
            <a:ext cx="7582205" cy="290992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328"/>
              </a:avLst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>
                <a:ln w="9525" cap="flat" cmpd="sng">
                  <a:solidFill>
                    <a:schemeClr val="bg1">
                      <a:alpha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  <a:cs typeface="+mn-cs"/>
              </a:rPr>
              <a:t>中国人民大学信息学院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>
                <a:ln w="9525" cap="flat" cmpd="sng">
                  <a:solidFill>
                    <a:schemeClr val="bg1">
                      <a:alpha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  <a:cs typeface="+mn-cs"/>
              </a:rPr>
              <a:t>数据库系统概论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">
            <a:extLst>
              <a:ext uri="{FF2B5EF4-FFF2-40B4-BE49-F238E27FC236}">
                <a16:creationId xmlns="" xmlns:a16="http://schemas.microsoft.com/office/drawing/2014/main" id="{A2C1C7BD-B5B6-7A67-3A4D-BB26311A6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7" name="Rectangle 3">
            <a:extLst>
              <a:ext uri="{FF2B5EF4-FFF2-40B4-BE49-F238E27FC236}">
                <a16:creationId xmlns="" xmlns:a16="http://schemas.microsoft.com/office/drawing/2014/main" id="{34741F9E-6832-F5EF-8881-318491B05C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9857"/>
            <a:ext cx="109728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>
            <a:extLst>
              <a:ext uri="{FF2B5EF4-FFF2-40B4-BE49-F238E27FC236}">
                <a16:creationId xmlns="" xmlns:a16="http://schemas.microsoft.com/office/drawing/2014/main" id="{D98D44D7-BEE0-1FC2-CE9E-1F672E652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3081" name="Rectangle 3">
            <a:extLst>
              <a:ext uri="{FF2B5EF4-FFF2-40B4-BE49-F238E27FC236}">
                <a16:creationId xmlns="" xmlns:a16="http://schemas.microsoft.com/office/drawing/2014/main" id="{A61A3D4B-88C9-2B0A-98C9-1C1C36FAD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9857"/>
            <a:ext cx="109728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>
            <a:extLst>
              <a:ext uri="{FF2B5EF4-FFF2-40B4-BE49-F238E27FC236}">
                <a16:creationId xmlns="" xmlns:a16="http://schemas.microsoft.com/office/drawing/2014/main" id="{19F82A44-17C8-D174-53F9-5C8202E75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33338"/>
            <a:ext cx="109728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4105" name="Rectangle 3">
            <a:extLst>
              <a:ext uri="{FF2B5EF4-FFF2-40B4-BE49-F238E27FC236}">
                <a16:creationId xmlns="" xmlns:a16="http://schemas.microsoft.com/office/drawing/2014/main" id="{02004C42-6C52-4AE8-BAE4-47B5047D4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39857"/>
            <a:ext cx="10972800" cy="485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3000"/>
                    </a14:imgEffect>
                    <a14:imgEffect>
                      <a14:colorTemperature colorTemp="505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2"/>
            <a:ext cx="12513417" cy="68580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7" name="文本框 6"/>
          <p:cNvSpPr txBox="1"/>
          <p:nvPr/>
        </p:nvSpPr>
        <p:spPr>
          <a:xfrm>
            <a:off x="615614" y="2232898"/>
            <a:ext cx="1096076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Introduction to Database Systems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 rot="18900000">
            <a:off x="5953558" y="3199971"/>
            <a:ext cx="284886" cy="284884"/>
          </a:xfrm>
          <a:prstGeom prst="rect">
            <a:avLst/>
          </a:prstGeom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806980D4-5D78-867E-C73D-BB980576D40C}"/>
              </a:ext>
            </a:extLst>
          </p:cNvPr>
          <p:cNvGrpSpPr/>
          <p:nvPr/>
        </p:nvGrpSpPr>
        <p:grpSpPr>
          <a:xfrm>
            <a:off x="2400300" y="3356992"/>
            <a:ext cx="7391400" cy="365792"/>
            <a:chOff x="2400300" y="3894867"/>
            <a:chExt cx="7391400" cy="36579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400300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422934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rcRect t="50000"/>
            <a:stretch>
              <a:fillRect/>
            </a:stretch>
          </p:blipFill>
          <p:spPr>
            <a:xfrm>
              <a:off x="5730208" y="3894867"/>
              <a:ext cx="731583" cy="365792"/>
            </a:xfrm>
            <a:custGeom>
              <a:avLst/>
              <a:gdLst>
                <a:gd name="connsiteX0" fmla="*/ 0 w 731583"/>
                <a:gd name="connsiteY0" fmla="*/ 0 h 365792"/>
                <a:gd name="connsiteX1" fmla="*/ 731583 w 731583"/>
                <a:gd name="connsiteY1" fmla="*/ 0 h 365792"/>
                <a:gd name="connsiteX2" fmla="*/ 731583 w 731583"/>
                <a:gd name="connsiteY2" fmla="*/ 365792 h 365792"/>
                <a:gd name="connsiteX3" fmla="*/ 0 w 731583"/>
                <a:gd name="connsiteY3" fmla="*/ 365792 h 36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83" h="365792">
                  <a:moveTo>
                    <a:pt x="0" y="0"/>
                  </a:moveTo>
                  <a:lnTo>
                    <a:pt x="731583" y="0"/>
                  </a:lnTo>
                  <a:lnTo>
                    <a:pt x="731583" y="365792"/>
                  </a:lnTo>
                  <a:lnTo>
                    <a:pt x="0" y="365792"/>
                  </a:lnTo>
                  <a:close/>
                </a:path>
              </a:pathLst>
            </a:custGeom>
          </p:spPr>
        </p:pic>
      </p:grpSp>
      <p:sp>
        <p:nvSpPr>
          <p:cNvPr id="12" name="矩形 11"/>
          <p:cNvSpPr/>
          <p:nvPr/>
        </p:nvSpPr>
        <p:spPr>
          <a:xfrm>
            <a:off x="4511824" y="5733256"/>
            <a:ext cx="3767506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-Roman" charset="0"/>
                <a:ea typeface="隶书" panose="02010509060101010101" pitchFamily="49" charset="-122"/>
              </a:rPr>
              <a:t>中国人民大学信息学院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21816" y="1046085"/>
            <a:ext cx="89454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6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BADC799-635A-7E9C-31F3-DF90E0F9B3C2}"/>
              </a:ext>
            </a:extLst>
          </p:cNvPr>
          <p:cNvSpPr/>
          <p:nvPr/>
        </p:nvSpPr>
        <p:spPr>
          <a:xfrm>
            <a:off x="1854269" y="4293096"/>
            <a:ext cx="957032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关系数据库标准语言</a:t>
            </a:r>
            <a: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endParaRPr lang="zh-CN" altLang="en-US" sz="4400" b="1" dirty="0">
              <a:solidFill>
                <a:schemeClr val="bg1"/>
              </a:solidFill>
              <a:latin typeface="Times-Roman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95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="" xmlns:a16="http://schemas.microsoft.com/office/drawing/2014/main" id="{1D4B415B-F8A6-4165-5A9B-1F9C91DC47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的特点（续）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="" xmlns:a16="http://schemas.microsoft.com/office/drawing/2014/main" id="{679CBF8E-8FC8-22EC-D010-9F047EBB9B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43472" y="1098550"/>
            <a:ext cx="9649072" cy="5226050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面向集合的操作方式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层次、网状模型采用面向记录的操作方式，操作对象是一条记录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SQL</a:t>
            </a:r>
            <a:r>
              <a:rPr lang="zh-CN" altLang="en-US" dirty="0"/>
              <a:t>采用集合操作方式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sz="2200" dirty="0"/>
              <a:t> 操作对象、查找结果可以是元组的集合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itchFamily="2" charset="2"/>
              <a:buChar char="l"/>
            </a:pPr>
            <a:r>
              <a:rPr lang="zh-CN" altLang="en-US" sz="2200" dirty="0"/>
              <a:t> 一次插入、删除、更新操作的对象也可以是元组的集合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="" xmlns:a16="http://schemas.microsoft.com/office/drawing/2014/main" id="{8EC66526-2CE2-09CE-1F1C-F2F5C69EF7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的特点（续）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="" xmlns:a16="http://schemas.microsoft.com/office/drawing/2014/main" id="{BB2E7F8B-0E46-740B-F6B6-DE694A1BBD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9456" y="1339857"/>
            <a:ext cx="10382944" cy="4854575"/>
          </a:xfrm>
        </p:spPr>
        <p:txBody>
          <a:bodyPr/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以统一的语法结构提供多种使用方式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SQL</a:t>
            </a:r>
            <a:r>
              <a:rPr lang="zh-CN" altLang="en-US" dirty="0"/>
              <a:t>是独立的语言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/>
              <a:t>    能够独立地用于联机交互的使用方式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SQL</a:t>
            </a:r>
            <a:r>
              <a:rPr lang="zh-CN" altLang="en-US" dirty="0"/>
              <a:t>又是嵌入式语言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SQL</a:t>
            </a:r>
            <a:r>
              <a:rPr lang="zh-CN" altLang="en-US" dirty="0"/>
              <a:t>能够嵌入到高级语言（例如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）程序中，供程序员设计程序时使用</a:t>
            </a:r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9FED4F19-4821-657A-6403-01DD8AF86B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38400" y="260363"/>
            <a:ext cx="7391400" cy="561975"/>
          </a:xfrm>
        </p:spPr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的特点（续）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97C4D923-F503-2891-1A19-4321D11774F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81200" y="1052526"/>
            <a:ext cx="7715250" cy="52720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/>
              <a:t>5.</a:t>
            </a:r>
            <a:r>
              <a:rPr lang="zh-CN" altLang="en-US" dirty="0"/>
              <a:t>语言简洁且易学易用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SQL</a:t>
            </a:r>
            <a:r>
              <a:rPr lang="zh-CN" altLang="en-US" dirty="0"/>
              <a:t>功能极强，完成核心功能只用</a:t>
            </a:r>
            <a:r>
              <a:rPr lang="en-US" altLang="zh-CN" dirty="0"/>
              <a:t>9</a:t>
            </a:r>
            <a:r>
              <a:rPr lang="zh-CN" altLang="en-US" dirty="0"/>
              <a:t>个动词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BCC3603E-83D0-2670-CBF3-8A213CF6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01701"/>
              </p:ext>
            </p:extLst>
          </p:nvPr>
        </p:nvGraphicFramePr>
        <p:xfrm>
          <a:off x="2640026" y="2492375"/>
          <a:ext cx="6192278" cy="2738440"/>
        </p:xfrm>
        <a:graphic>
          <a:graphicData uri="http://schemas.openxmlformats.org/drawingml/2006/table">
            <a:tbl>
              <a:tblPr/>
              <a:tblGrid>
                <a:gridCol w="1823729">
                  <a:extLst>
                    <a:ext uri="{9D8B030D-6E8A-4147-A177-3AD203B41FA5}">
                      <a16:colId xmlns="" xmlns:a16="http://schemas.microsoft.com/office/drawing/2014/main" val="3534047851"/>
                    </a:ext>
                  </a:extLst>
                </a:gridCol>
                <a:gridCol w="4368549">
                  <a:extLst>
                    <a:ext uri="{9D8B030D-6E8A-4147-A177-3AD203B41FA5}">
                      <a16:colId xmlns="" xmlns:a16="http://schemas.microsoft.com/office/drawing/2014/main" val="2270953507"/>
                    </a:ext>
                  </a:extLst>
                </a:gridCol>
              </a:tblGrid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 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动词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53749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数据定义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ALTER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2339546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数据查询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SELECT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6173477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数据操纵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INSERT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UPDATE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DELETE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00698535"/>
                  </a:ext>
                </a:extLst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数据控制</a:t>
                      </a: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GRANT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REVOKE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156144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01B8FA65-A7A5-5FB1-12DD-C25E83CE7E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400A6462-8B6B-BBA3-84AF-16AC9C8D79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339863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/>
              <a:t>3.1.1  SQL </a:t>
            </a:r>
            <a:r>
              <a:rPr lang="zh-CN" altLang="en-US" dirty="0"/>
              <a:t>的产生与发展</a:t>
            </a:r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/>
              <a:t>3.1.2  SQL</a:t>
            </a:r>
            <a:r>
              <a:rPr lang="zh-CN" altLang="en-US" dirty="0"/>
              <a:t>的特点</a:t>
            </a:r>
          </a:p>
          <a:p>
            <a:pPr marL="0" indent="0"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3.1.3  SQL</a:t>
            </a:r>
            <a:r>
              <a:rPr lang="zh-CN" altLang="en-US" dirty="0">
                <a:solidFill>
                  <a:srgbClr val="00B050"/>
                </a:solidFill>
              </a:rPr>
              <a:t>的基本概念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="" xmlns:a16="http://schemas.microsoft.com/office/drawing/2014/main" id="{E866D9C6-A144-41F5-AFBD-2D833AF7A4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3.1.3 SQL</a:t>
            </a:r>
            <a:r>
              <a:rPr lang="zh-CN" altLang="en-US" sz="3600" dirty="0"/>
              <a:t>的基本概念</a:t>
            </a:r>
          </a:p>
        </p:txBody>
      </p:sp>
      <p:sp>
        <p:nvSpPr>
          <p:cNvPr id="19459" name="Rectangle 1056">
            <a:extLst>
              <a:ext uri="{FF2B5EF4-FFF2-40B4-BE49-F238E27FC236}">
                <a16:creationId xmlns="" xmlns:a16="http://schemas.microsoft.com/office/drawing/2014/main" id="{3529EA6D-6FC0-E74A-A576-FD3F92B9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13" y="1098550"/>
            <a:ext cx="561022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buClr>
                <a:schemeClr val="hlink"/>
              </a:buClr>
              <a:buSzTx/>
              <a:buFont typeface="Wingdings" pitchFamily="2" charset="2"/>
              <a:buNone/>
            </a:pPr>
            <a:r>
              <a:rPr lang="en-US" altLang="zh-CN"/>
              <a:t>SQL</a:t>
            </a:r>
            <a:r>
              <a:rPr lang="zh-CN" altLang="en-US"/>
              <a:t>对关系数据库三级模式的支持</a:t>
            </a:r>
          </a:p>
        </p:txBody>
      </p:sp>
      <p:pic>
        <p:nvPicPr>
          <p:cNvPr id="19460" name="图片 1">
            <a:extLst>
              <a:ext uri="{FF2B5EF4-FFF2-40B4-BE49-F238E27FC236}">
                <a16:creationId xmlns="" xmlns:a16="http://schemas.microsoft.com/office/drawing/2014/main" id="{FC53CD66-036C-503D-8A11-8943A6958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3" y="1866913"/>
            <a:ext cx="7427912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B88D97E4-A359-9AC9-B9E9-18BF8BC5D36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74101127-85DB-2F44-F698-849FBEBC64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5388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本身独立存在的表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关系数据库管理系统中一个关系就对应一个基本表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一个或多个基本表对应一个存储文件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一个表可以带若干索引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09286C69-9FF2-DC2B-FBFA-2C34EE4176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8FF4BDE5-8D76-3838-3EBA-66E4E6B585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5388"/>
            <a:ext cx="8229600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存储文件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逻辑结构和物理结构组成了关系数据库的内模式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/>
              <a:t>物理文件结构是由数据库管理系统设计确定的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3B3ECDD6-A916-3984-DB77-9C2CFFF9DF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SQL</a:t>
            </a:r>
            <a:r>
              <a:rPr lang="zh-CN" altLang="en-US" sz="3600" dirty="0"/>
              <a:t>的基本概念（续）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4616762A-0BEC-D88D-C14B-F007E593B6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5388"/>
            <a:ext cx="822960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视图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/>
              <a:t>从基本表或其他视图中导出的表</a:t>
            </a:r>
            <a:endParaRPr lang="en-US" altLang="zh-CN"/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数据库中只存放视图的定义而不存放视图对应的数据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视图是一个虚表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/>
              <a:t>用户可以在视图上再定义视图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4">
            <a:extLst>
              <a:ext uri="{FF2B5EF4-FFF2-40B4-BE49-F238E27FC236}">
                <a16:creationId xmlns="" xmlns:a16="http://schemas.microsoft.com/office/drawing/2014/main" id="{AE80A1C5-5442-6290-E0F1-D52369E1FDC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743700" y="6381763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/>
          </a:p>
        </p:txBody>
      </p:sp>
      <p:sp>
        <p:nvSpPr>
          <p:cNvPr id="24579" name="Rectangle 2">
            <a:extLst>
              <a:ext uri="{FF2B5EF4-FFF2-40B4-BE49-F238E27FC236}">
                <a16:creationId xmlns="" xmlns:a16="http://schemas.microsoft.com/office/drawing/2014/main" id="{337630A5-23D2-9F43-E8D7-AF03373EF9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="" xmlns:a16="http://schemas.microsoft.com/office/drawing/2014/main" id="{A8CAA300-9189-A169-C143-7EE00E69F1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95550" y="1387488"/>
            <a:ext cx="6508750" cy="4994275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3.1 SQL</a:t>
            </a:r>
            <a:r>
              <a:rPr lang="zh-CN" altLang="en-US" dirty="0"/>
              <a:t>概述</a:t>
            </a:r>
            <a:endParaRPr lang="en-US" altLang="zh-CN" dirty="0"/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3.2 </a:t>
            </a:r>
            <a:r>
              <a:rPr lang="zh-CN" altLang="en-US" dirty="0">
                <a:solidFill>
                  <a:srgbClr val="0066FF"/>
                </a:solidFill>
              </a:rPr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数据更新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3.5 </a:t>
            </a:r>
            <a:r>
              <a:rPr lang="zh-CN" altLang="en-US" dirty="0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3.6 </a:t>
            </a:r>
            <a:r>
              <a:rPr lang="zh-CN" altLang="en-US" dirty="0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本章小结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="" xmlns:a16="http://schemas.microsoft.com/office/drawing/2014/main" id="{21E75961-589E-51CC-A1D4-07EDD376F6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 </a:t>
            </a:r>
            <a:r>
              <a:rPr lang="zh-CN" altLang="en-US" sz="3600"/>
              <a:t>数据定义 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="" xmlns:a16="http://schemas.microsoft.com/office/drawing/2014/main" id="{1CB813E2-213D-535A-7B01-5AE4271C0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13" y="1054113"/>
            <a:ext cx="7961313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itchFamily="2" charset="2"/>
              <a:buChar char="v"/>
            </a:pPr>
            <a:r>
              <a:rPr lang="en-US" altLang="zh-CN" sz="2800" b="1"/>
              <a:t>SQL</a:t>
            </a:r>
            <a:r>
              <a:rPr lang="zh-CN" altLang="en-US" sz="2800" b="1"/>
              <a:t>的数据定义功能</a:t>
            </a:r>
            <a:r>
              <a:rPr lang="en-US" altLang="zh-CN" sz="2800" b="1"/>
              <a:t>: 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/>
              <a:t>数据库模式定义</a:t>
            </a:r>
            <a:endParaRPr lang="zh-CN" altLang="en-US" sz="2000" b="1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/>
              <a:t>表定义</a:t>
            </a:r>
            <a:endParaRPr lang="zh-CN" altLang="en-US" sz="2000" b="1"/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  <a:buSzPct val="100000"/>
              <a:buFont typeface="Wingdings" pitchFamily="2" charset="2"/>
              <a:buChar char="n"/>
            </a:pPr>
            <a:r>
              <a:rPr lang="zh-CN" altLang="en-US" sz="2400" b="1"/>
              <a:t>视图和索引的定义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C757B1CE-1326-2B30-19C3-35ADA3D0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91841"/>
              </p:ext>
            </p:extLst>
          </p:nvPr>
        </p:nvGraphicFramePr>
        <p:xfrm>
          <a:off x="1945073" y="3151741"/>
          <a:ext cx="8543415" cy="2962275"/>
        </p:xfrm>
        <a:graphic>
          <a:graphicData uri="http://schemas.openxmlformats.org/drawingml/2006/table">
            <a:tbl>
              <a:tblPr/>
              <a:tblGrid>
                <a:gridCol w="1341528">
                  <a:extLst>
                    <a:ext uri="{9D8B030D-6E8A-4147-A177-3AD203B41FA5}">
                      <a16:colId xmlns="" xmlns:a16="http://schemas.microsoft.com/office/drawing/2014/main" val="3023997088"/>
                    </a:ext>
                  </a:extLst>
                </a:gridCol>
                <a:gridCol w="2334521">
                  <a:extLst>
                    <a:ext uri="{9D8B030D-6E8A-4147-A177-3AD203B41FA5}">
                      <a16:colId xmlns="" xmlns:a16="http://schemas.microsoft.com/office/drawing/2014/main" val="1764543026"/>
                    </a:ext>
                  </a:extLst>
                </a:gridCol>
                <a:gridCol w="2133872">
                  <a:extLst>
                    <a:ext uri="{9D8B030D-6E8A-4147-A177-3AD203B41FA5}">
                      <a16:colId xmlns="" xmlns:a16="http://schemas.microsoft.com/office/drawing/2014/main" val="3583329826"/>
                    </a:ext>
                  </a:extLst>
                </a:gridCol>
                <a:gridCol w="2733494">
                  <a:extLst>
                    <a:ext uri="{9D8B030D-6E8A-4147-A177-3AD203B41FA5}">
                      <a16:colId xmlns="" xmlns:a16="http://schemas.microsoft.com/office/drawing/2014/main" val="4148196477"/>
                    </a:ext>
                  </a:extLst>
                </a:gridCol>
              </a:tblGrid>
              <a:tr h="4826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操作对象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操作方式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98069304"/>
                  </a:ext>
                </a:extLst>
              </a:tr>
              <a:tr h="482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创建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删除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7462670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数据库模式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SCHEMA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SCHEMA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*SQL</a:t>
                      </a: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标准无修改语句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6570373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TABLE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TABLE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ALTER TABLE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5129375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视图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CREATE VIEW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DROP VIEW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98685786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索引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*CREATE INDEX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*DROP INDEX</a:t>
                      </a: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*ALTER INDEX</a:t>
                      </a: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57112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>
            <a:extLst>
              <a:ext uri="{FF2B5EF4-FFF2-40B4-BE49-F238E27FC236}">
                <a16:creationId xmlns="" xmlns:a16="http://schemas.microsoft.com/office/drawing/2014/main" id="{1A5B5489-03A1-BA01-02B3-86E8DCB16D9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743700" y="6381763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/>
          </a:p>
        </p:txBody>
      </p:sp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68E242C0-1780-8276-F206-D6DA189C6A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第三章</a:t>
            </a:r>
            <a:r>
              <a:rPr lang="zh-CN" altLang="en-US" sz="3600">
                <a:ea typeface="黑体" panose="02010609060101010101" pitchFamily="49" charset="-122"/>
              </a:rPr>
              <a:t>  </a:t>
            </a:r>
            <a:r>
              <a:rPr lang="zh-CN" altLang="en-US" sz="3600"/>
              <a:t>关系数据库标准语言</a:t>
            </a:r>
            <a:r>
              <a:rPr lang="en-US" altLang="zh-CN" sz="3600">
                <a:ea typeface="黑体" panose="02010609060101010101" pitchFamily="49" charset="-122"/>
              </a:rPr>
              <a:t>SQL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="" xmlns:a16="http://schemas.microsoft.com/office/drawing/2014/main" id="{68E3BBAF-F692-01BD-7840-EB20EC3194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95550" y="1196752"/>
            <a:ext cx="6508750" cy="5185011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3.1 SQL</a:t>
            </a:r>
            <a:r>
              <a:rPr lang="zh-CN" altLang="en-US" dirty="0">
                <a:solidFill>
                  <a:srgbClr val="0066FF"/>
                </a:solidFill>
              </a:rPr>
              <a:t>概述</a:t>
            </a:r>
            <a:endParaRPr lang="en-US" altLang="zh-CN" dirty="0">
              <a:solidFill>
                <a:srgbClr val="0066FF"/>
              </a:solidFill>
            </a:endParaRP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3.2 </a:t>
            </a:r>
            <a:r>
              <a:rPr lang="zh-CN" altLang="en-US" dirty="0"/>
              <a:t>数据定义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3.3 </a:t>
            </a:r>
            <a:r>
              <a:rPr lang="zh-CN" altLang="en-US" dirty="0"/>
              <a:t>数据查询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3.4 </a:t>
            </a:r>
            <a:r>
              <a:rPr lang="zh-CN" altLang="en-US" dirty="0"/>
              <a:t>数据更新</a:t>
            </a:r>
            <a:endParaRPr lang="zh-CN" altLang="en-US" sz="3200" dirty="0"/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3.5 </a:t>
            </a:r>
            <a:r>
              <a:rPr lang="zh-CN" altLang="en-US" dirty="0"/>
              <a:t>空值的处理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dirty="0"/>
              <a:t>3.6 </a:t>
            </a:r>
            <a:r>
              <a:rPr lang="zh-CN" altLang="en-US" dirty="0"/>
              <a:t>视图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dirty="0"/>
              <a:t>本章小结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="" xmlns:a16="http://schemas.microsoft.com/office/drawing/2014/main" id="{6D82973C-6E55-F4C9-8D3C-71D8F48A78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40063" y="188913"/>
            <a:ext cx="6105525" cy="563562"/>
          </a:xfrm>
        </p:spPr>
        <p:txBody>
          <a:bodyPr/>
          <a:lstStyle/>
          <a:p>
            <a:pPr eaLnBrk="1" hangingPunct="1"/>
            <a:r>
              <a:rPr lang="zh-CN" altLang="en-US" sz="3600"/>
              <a:t>模式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="" xmlns:a16="http://schemas.microsoft.com/office/drawing/2014/main" id="{91B258FE-605C-2363-059D-46EC6D6E230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71464" y="3573476"/>
            <a:ext cx="10729192" cy="25923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关系数据库管理系统提供层次化的数据库对象命名机制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一个关系数据库管理系统的实例（</a:t>
            </a:r>
            <a:r>
              <a:rPr lang="en-US" altLang="zh-CN" dirty="0"/>
              <a:t>Instance</a:t>
            </a:r>
            <a:r>
              <a:rPr lang="zh-CN" altLang="en-US" dirty="0"/>
              <a:t>）中可以建立多个数据库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一个数据库中可以建立多个模式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一个模式下通常包括多个表、视图和索引等数据库对象</a:t>
            </a:r>
          </a:p>
        </p:txBody>
      </p:sp>
      <p:sp>
        <p:nvSpPr>
          <p:cNvPr id="26628" name="Rectangle 9">
            <a:extLst>
              <a:ext uri="{FF2B5EF4-FFF2-40B4-BE49-F238E27FC236}">
                <a16:creationId xmlns="" xmlns:a16="http://schemas.microsoft.com/office/drawing/2014/main" id="{D1AB304A-D738-168F-0D43-D758E58E6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1157301"/>
            <a:ext cx="3529012" cy="220027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 b="0"/>
          </a:p>
        </p:txBody>
      </p:sp>
      <p:sp>
        <p:nvSpPr>
          <p:cNvPr id="26629" name="矩形 12">
            <a:extLst>
              <a:ext uri="{FF2B5EF4-FFF2-40B4-BE49-F238E27FC236}">
                <a16:creationId xmlns="" xmlns:a16="http://schemas.microsoft.com/office/drawing/2014/main" id="{9CB4EECA-5743-2A33-6788-1DCED141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51" y="1300163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/>
              <a:t>数据库（有的系统称为目录）</a:t>
            </a:r>
          </a:p>
        </p:txBody>
      </p:sp>
      <p:sp>
        <p:nvSpPr>
          <p:cNvPr id="26630" name="AutoShape 10">
            <a:extLst>
              <a:ext uri="{FF2B5EF4-FFF2-40B4-BE49-F238E27FC236}">
                <a16:creationId xmlns="" xmlns:a16="http://schemas.microsoft.com/office/drawing/2014/main" id="{3B056B1C-4623-6758-511D-C0185309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63" y="1700226"/>
            <a:ext cx="252413" cy="409575"/>
          </a:xfrm>
          <a:prstGeom prst="downArrow">
            <a:avLst>
              <a:gd name="adj1" fmla="val 50000"/>
              <a:gd name="adj2" fmla="val 5826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  <p:sp>
        <p:nvSpPr>
          <p:cNvPr id="26631" name="矩形 14">
            <a:extLst>
              <a:ext uri="{FF2B5EF4-FFF2-40B4-BE49-F238E27FC236}">
                <a16:creationId xmlns="" xmlns:a16="http://schemas.microsoft.com/office/drawing/2014/main" id="{DE40A46F-D89C-2E7E-288A-E275955E3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210978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/>
              <a:t>模式</a:t>
            </a:r>
          </a:p>
        </p:txBody>
      </p:sp>
      <p:sp>
        <p:nvSpPr>
          <p:cNvPr id="26632" name="矩形 15">
            <a:extLst>
              <a:ext uri="{FF2B5EF4-FFF2-40B4-BE49-F238E27FC236}">
                <a16:creationId xmlns="" xmlns:a16="http://schemas.microsoft.com/office/drawing/2014/main" id="{1ABBBD50-9344-CACF-E983-BF7748EBD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51" y="2813050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2000"/>
              <a:t>表以及视图、索引等</a:t>
            </a:r>
          </a:p>
        </p:txBody>
      </p:sp>
      <p:sp>
        <p:nvSpPr>
          <p:cNvPr id="26633" name="AutoShape 10">
            <a:extLst>
              <a:ext uri="{FF2B5EF4-FFF2-40B4-BE49-F238E27FC236}">
                <a16:creationId xmlns="" xmlns:a16="http://schemas.microsoft.com/office/drawing/2014/main" id="{032E11DA-4177-A91C-DDFE-4DEB13BBA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76" y="2473338"/>
            <a:ext cx="249237" cy="411163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zh-CN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F18A4553-C7EC-21B8-46B2-EC3A4AF727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数据定义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05B163C6-BE3A-3C39-74D0-1413FE433B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339863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3.2.1 </a:t>
            </a:r>
            <a:r>
              <a:rPr lang="zh-CN" altLang="en-US" dirty="0">
                <a:solidFill>
                  <a:srgbClr val="00B050"/>
                </a:solidFill>
              </a:rPr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3.2.2 </a:t>
            </a:r>
            <a:r>
              <a:rPr lang="zh-CN" altLang="en-US" dirty="0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3.2.3 </a:t>
            </a:r>
            <a:r>
              <a:rPr lang="zh-CN" altLang="en-US" dirty="0"/>
              <a:t>索引的建立与删除</a:t>
            </a:r>
            <a:endParaRPr lang="en-US" altLang="zh-CN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3.2.4 </a:t>
            </a:r>
            <a:r>
              <a:rPr lang="zh-CN" altLang="en-US" dirty="0"/>
              <a:t>数据字典</a:t>
            </a:r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EC20EA41-F9B4-46DC-71C0-1C629EE559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1. </a:t>
            </a:r>
            <a:r>
              <a:rPr lang="zh-CN" altLang="en-US" sz="3600"/>
              <a:t>定义模式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011E74BB-B81B-CA85-28E3-C6B3EB6F0A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57363" y="1098550"/>
            <a:ext cx="9047163" cy="44958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3.1] </a:t>
            </a:r>
            <a:r>
              <a:rPr lang="zh-CN" altLang="en-US" sz="2400" dirty="0"/>
              <a:t>为用户</a:t>
            </a:r>
            <a:r>
              <a:rPr lang="en-US" altLang="zh-CN" sz="2400" dirty="0"/>
              <a:t>WANG</a:t>
            </a:r>
            <a:r>
              <a:rPr lang="zh-CN" altLang="en-US" sz="2400" dirty="0"/>
              <a:t>定义一个“学生选课”模式</a:t>
            </a:r>
            <a:r>
              <a:rPr lang="en-US" altLang="zh-CN" sz="2400" dirty="0"/>
              <a:t>S-C-SC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dirty="0"/>
              <a:t>            CREATE SCHEMA “S-C-SC” AUTHORIZATION WANG;</a:t>
            </a:r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3.2] CREATE SCHEMA AUTHORIZATION WANG</a:t>
            </a:r>
            <a:r>
              <a:rPr lang="zh-CN" altLang="en-US" sz="2400" dirty="0"/>
              <a:t>;</a:t>
            </a:r>
          </a:p>
          <a:p>
            <a:pPr lvl="1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dirty="0"/>
              <a:t>  该语句没有指定</a:t>
            </a:r>
            <a:r>
              <a:rPr lang="en-US" altLang="zh-CN" dirty="0"/>
              <a:t>&lt;</a:t>
            </a:r>
            <a:r>
              <a:rPr lang="zh-CN" altLang="en-US" dirty="0"/>
              <a:t>模式名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zh-CN" altLang="en-US" dirty="0"/>
              <a:t>模式名</a:t>
            </a:r>
            <a:r>
              <a:rPr lang="en-US" altLang="zh-CN" dirty="0"/>
              <a:t>&gt;</a:t>
            </a:r>
            <a:r>
              <a:rPr lang="zh-CN" altLang="en-US" dirty="0"/>
              <a:t>隐含为用户名</a:t>
            </a:r>
            <a:r>
              <a:rPr lang="en-US" altLang="zh-CN" dirty="0"/>
              <a:t>WANG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0E43A6BD-F136-F042-D475-C8F27B350B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="" xmlns:a16="http://schemas.microsoft.com/office/drawing/2014/main" id="{7BBBBB57-6FCC-7386-6917-23E768E699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59497" y="1196988"/>
            <a:ext cx="9433047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/>
              <a:t>定义模式实际上定义了一个</a:t>
            </a:r>
            <a:r>
              <a:rPr lang="zh-CN" altLang="en-US" sz="2600" dirty="0">
                <a:solidFill>
                  <a:srgbClr val="FF00FF"/>
                </a:solidFill>
              </a:rPr>
              <a:t>命名空间</a:t>
            </a:r>
            <a:r>
              <a:rPr lang="zh-CN" altLang="en-US" sz="2600" dirty="0"/>
              <a:t>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/>
              <a:t>在这个空间中可以定义该模式包含的数据库对象，例如基本表、视图、索引等。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/>
              <a:t>在</a:t>
            </a:r>
            <a:r>
              <a:rPr lang="en-US" altLang="zh-CN" sz="2600" dirty="0"/>
              <a:t>CREATE SCHEMA</a:t>
            </a:r>
            <a:r>
              <a:rPr lang="zh-CN" altLang="en-US" sz="2600" dirty="0"/>
              <a:t>中可以接受</a:t>
            </a:r>
            <a:r>
              <a:rPr lang="en-US" altLang="zh-CN" sz="2600" dirty="0"/>
              <a:t>CREATE TABLE</a:t>
            </a:r>
            <a:r>
              <a:rPr lang="zh-CN" altLang="en-US" sz="2600" dirty="0"/>
              <a:t>，</a:t>
            </a:r>
            <a:r>
              <a:rPr lang="en-US" altLang="zh-CN" sz="2600" dirty="0"/>
              <a:t>CREATE VIEW</a:t>
            </a:r>
            <a:r>
              <a:rPr lang="zh-CN" altLang="en-US" sz="2600" dirty="0"/>
              <a:t>和</a:t>
            </a:r>
            <a:r>
              <a:rPr lang="en-US" altLang="zh-CN" sz="2600" dirty="0"/>
              <a:t>GRANT</a:t>
            </a:r>
            <a:r>
              <a:rPr lang="zh-CN" altLang="en-US" sz="2600" dirty="0"/>
              <a:t>子句。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/>
              <a:t>   </a:t>
            </a:r>
            <a:r>
              <a:rPr lang="zh-CN" altLang="en-US" sz="2400" dirty="0"/>
              <a:t> </a:t>
            </a:r>
            <a:r>
              <a:rPr lang="en-US" altLang="zh-CN" sz="2400" dirty="0"/>
              <a:t>CREATE SCHEMA &lt;</a:t>
            </a:r>
            <a:r>
              <a:rPr lang="zh-CN" altLang="en-US" sz="2400" dirty="0"/>
              <a:t>模式名</a:t>
            </a:r>
            <a:r>
              <a:rPr lang="en-US" altLang="zh-CN" sz="2400" dirty="0"/>
              <a:t>&gt; AUTHORIZATION &lt;</a:t>
            </a:r>
            <a:r>
              <a:rPr lang="zh-CN" altLang="en-US" sz="2400" dirty="0"/>
              <a:t>用户名</a:t>
            </a:r>
            <a:r>
              <a:rPr lang="en-US" altLang="zh-CN" sz="2400" dirty="0"/>
              <a:t>&gt;[&lt;</a:t>
            </a:r>
            <a:r>
              <a:rPr lang="zh-CN" altLang="en-US" sz="2400" dirty="0"/>
              <a:t>表定义子句</a:t>
            </a:r>
            <a:r>
              <a:rPr lang="en-US" altLang="zh-CN" sz="2400" dirty="0"/>
              <a:t>&gt;|&lt;</a:t>
            </a:r>
            <a:r>
              <a:rPr lang="zh-CN" altLang="en-US" sz="2400" dirty="0"/>
              <a:t>视图定义子句</a:t>
            </a:r>
            <a:r>
              <a:rPr lang="en-US" altLang="zh-CN" sz="2400" dirty="0"/>
              <a:t>&gt;|&lt;</a:t>
            </a:r>
            <a:r>
              <a:rPr lang="zh-CN" altLang="en-US" sz="2400" dirty="0"/>
              <a:t>授权定义子句</a:t>
            </a:r>
            <a:r>
              <a:rPr lang="en-US" altLang="zh-CN" sz="2400" dirty="0"/>
              <a:t>&gt;]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070B7A42-25E1-D6D5-B641-85645264D3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定义模式（续）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47B397C4-A022-F0F5-1498-0B7FC4648C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55440" y="1339857"/>
            <a:ext cx="10526960" cy="48545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［例</a:t>
            </a:r>
            <a:r>
              <a:rPr lang="en-US" altLang="zh-CN" sz="2400" dirty="0"/>
              <a:t>3.3</a:t>
            </a:r>
            <a:r>
              <a:rPr lang="zh-CN" altLang="en-US" sz="2400" dirty="0"/>
              <a:t>］ 为用户</a:t>
            </a:r>
            <a:r>
              <a:rPr lang="en-US" altLang="zh-CN" sz="2400" dirty="0"/>
              <a:t>ZHANG</a:t>
            </a:r>
            <a:r>
              <a:rPr lang="zh-CN" altLang="en-US" sz="2400" dirty="0"/>
              <a:t>创建一个模式</a:t>
            </a:r>
            <a:r>
              <a:rPr lang="en-US" altLang="zh-CN" sz="2400" dirty="0"/>
              <a:t>Test</a:t>
            </a:r>
            <a:r>
              <a:rPr lang="zh-CN" altLang="en-US" sz="2400" dirty="0"/>
              <a:t>，并且在其中定义一个表</a:t>
            </a:r>
            <a:r>
              <a:rPr lang="en-US" altLang="zh-CN" sz="2400" dirty="0"/>
              <a:t>Tab1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CREATE SCHEMA Test AUTHORIZATION Zhang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CREATE TABLE Tab1(Col1 SMALLINT,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		      Col2 INT,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		                 Col3 CHAR(20),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		      Col4 NUMERIC(10,3),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                    Col5 DECIMAL(5,2)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                                 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31BBC0C3-0503-4D0A-0446-2C589BD2DC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2. </a:t>
            </a:r>
            <a:r>
              <a:rPr lang="zh-CN" altLang="en-US" sz="3600"/>
              <a:t>删除模式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2EBF9EDD-138F-844C-5027-F9EC74E3B4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8563"/>
            <a:ext cx="8229600" cy="481012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400"/>
              <a:t>DROP SCHEMA &lt;</a:t>
            </a:r>
            <a:r>
              <a:rPr lang="zh-CN" altLang="en-US" sz="2400"/>
              <a:t>模式名</a:t>
            </a:r>
            <a:r>
              <a:rPr lang="en-US" altLang="zh-CN" sz="2400"/>
              <a:t>&gt; &lt;CASCADE|RESTRICT&gt;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CASCADE（</a:t>
            </a:r>
            <a:r>
              <a:rPr lang="zh-CN" altLang="en-US"/>
              <a:t>级联</a:t>
            </a:r>
            <a:r>
              <a:rPr lang="en-US" altLang="zh-CN"/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itchFamily="2" charset="2"/>
              <a:buChar char="l"/>
            </a:pPr>
            <a:r>
              <a:rPr lang="zh-CN" altLang="en-US" sz="2200"/>
              <a:t>删除模式的同时把该模式中所有的数据库对象全部删除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RESTRICT（</a:t>
            </a:r>
            <a:r>
              <a:rPr lang="zh-CN" altLang="en-US"/>
              <a:t>限制</a:t>
            </a:r>
            <a:r>
              <a:rPr lang="en-US" altLang="zh-CN"/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itchFamily="2" charset="2"/>
              <a:buChar char="l"/>
            </a:pPr>
            <a:r>
              <a:rPr lang="zh-CN" altLang="en-US" sz="2200"/>
              <a:t>如果该模式中定义了数据库对象（如表、视图等），则拒绝该删除语句的执行。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仅当该模式中没有任何下属的对象时才能执行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213411B1-D14D-2798-3555-345466C95B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删除模式（续）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9FD6DF34-138E-4876-1C7A-6F30AA29B1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27448" y="1339857"/>
            <a:ext cx="10454952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3.4]  DROP SCHEMA Test CASCADE</a:t>
            </a:r>
            <a:r>
              <a:rPr lang="zh-CN" altLang="en-US" sz="2400" dirty="0"/>
              <a:t>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/>
              <a:t>         删除模式</a:t>
            </a:r>
            <a:r>
              <a:rPr lang="en-US" altLang="zh-CN" sz="2400" dirty="0"/>
              <a:t>Test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该模式中定义的表</a:t>
            </a:r>
            <a:r>
              <a:rPr lang="en-US" altLang="zh-CN" sz="2400" dirty="0"/>
              <a:t>Tab1</a:t>
            </a:r>
            <a:r>
              <a:rPr lang="zh-CN" altLang="en-US" sz="2400" dirty="0"/>
              <a:t>也被删除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D69B98B4-E130-3F0C-B1AC-DCA1FEDC8D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数据定义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8613AA33-67FB-4980-AD23-D13A288B17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8226" y="1339863"/>
            <a:ext cx="8002587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3.2.1 </a:t>
            </a:r>
            <a:r>
              <a:rPr lang="zh-CN" altLang="en-US" dirty="0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3.2.2 </a:t>
            </a:r>
            <a:r>
              <a:rPr lang="zh-CN" altLang="en-US" dirty="0">
                <a:solidFill>
                  <a:srgbClr val="00B050"/>
                </a:solidFill>
              </a:rPr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3.2.3 </a:t>
            </a:r>
            <a:r>
              <a:rPr lang="zh-CN" altLang="en-US" dirty="0"/>
              <a:t>索引的建立与删除</a:t>
            </a:r>
            <a:endParaRPr lang="en-US" altLang="zh-CN" dirty="0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3.2.4 </a:t>
            </a:r>
            <a:r>
              <a:rPr lang="zh-CN" altLang="en-US" dirty="0"/>
              <a:t>数据字典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endParaRPr lang="zh-CN" altLang="en-US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="" xmlns:a16="http://schemas.microsoft.com/office/drawing/2014/main" id="{C8098199-FD21-5948-4E13-A2D5A3C52F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定义基本表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="" xmlns:a16="http://schemas.microsoft.com/office/drawing/2014/main" id="{E7EC68A8-3947-8685-430A-95A180F6B3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15480" y="981088"/>
            <a:ext cx="9793088" cy="5472113"/>
          </a:xfrm>
        </p:spPr>
        <p:txBody>
          <a:bodyPr/>
          <a:lstStyle/>
          <a:p>
            <a:pPr algn="just" eaLnBrk="1" hangingPunct="1"/>
            <a:r>
              <a:rPr lang="en-US" altLang="zh-CN" dirty="0"/>
              <a:t>1.</a:t>
            </a:r>
            <a:r>
              <a:rPr lang="zh-CN" altLang="en-US" dirty="0"/>
              <a:t>定义基本表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1800" dirty="0"/>
              <a:t>		</a:t>
            </a:r>
            <a:r>
              <a:rPr lang="en-US" altLang="zh-CN" sz="2200" dirty="0"/>
              <a:t>CREATE TABLE &lt;</a:t>
            </a:r>
            <a:r>
              <a:rPr lang="zh-CN" altLang="en-US" sz="2200" dirty="0"/>
              <a:t>表名</a:t>
            </a:r>
            <a:r>
              <a:rPr lang="en-US" altLang="zh-CN" sz="2200" dirty="0"/>
              <a:t>&gt;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dirty="0"/>
              <a:t>      </a:t>
            </a:r>
            <a:r>
              <a:rPr lang="zh-CN" altLang="en-US" sz="2200" dirty="0"/>
              <a:t>(</a:t>
            </a:r>
            <a:r>
              <a:rPr lang="en-US" altLang="zh-CN" sz="2200" dirty="0"/>
              <a:t>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</a:t>
            </a:r>
            <a:r>
              <a:rPr lang="en-US" altLang="zh-CN" sz="2200" dirty="0"/>
              <a:t> ]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dirty="0"/>
              <a:t>      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列名</a:t>
            </a:r>
            <a:r>
              <a:rPr lang="en-US" altLang="zh-CN" sz="2200" dirty="0"/>
              <a:t>&gt; &lt;</a:t>
            </a:r>
            <a:r>
              <a:rPr lang="zh-CN" altLang="en-US" sz="2200" dirty="0"/>
              <a:t>数据类型</a:t>
            </a:r>
            <a:r>
              <a:rPr lang="en-US" altLang="zh-CN" sz="2200" dirty="0"/>
              <a:t>&gt;[ &lt;</a:t>
            </a:r>
            <a:r>
              <a:rPr lang="zh-CN" altLang="en-US" sz="2200" dirty="0"/>
              <a:t>列级完整性约束</a:t>
            </a:r>
            <a:r>
              <a:rPr lang="en-US" altLang="zh-CN" sz="2200" dirty="0"/>
              <a:t>&gt;] ] 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dirty="0">
                <a:latin typeface="Courier New" panose="02070309020205020404" pitchFamily="49" charset="0"/>
              </a:rPr>
              <a:t>   …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200" dirty="0"/>
              <a:t>      [</a:t>
            </a:r>
            <a:r>
              <a:rPr lang="zh-CN" altLang="en-US" sz="2200" dirty="0"/>
              <a:t>,</a:t>
            </a:r>
            <a:r>
              <a:rPr lang="en-US" altLang="zh-CN" sz="2200" dirty="0"/>
              <a:t>&lt;</a:t>
            </a:r>
            <a:r>
              <a:rPr lang="zh-CN" altLang="en-US" sz="2200" dirty="0"/>
              <a:t>表级完整性约束</a:t>
            </a:r>
            <a:r>
              <a:rPr lang="en-US" altLang="zh-CN" sz="2200" dirty="0"/>
              <a:t>&gt; ] </a:t>
            </a:r>
            <a:r>
              <a:rPr lang="zh-CN" altLang="en-US" sz="2200" dirty="0"/>
              <a:t>);</a:t>
            </a:r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：所要定义的基本表的名字</a:t>
            </a:r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列名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：组成该表的各个属性（列）</a:t>
            </a:r>
          </a:p>
          <a:p>
            <a:pPr lvl="1" algn="just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列级完整性约束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：涉及相应属性列的完整性约束</a:t>
            </a:r>
          </a:p>
          <a:p>
            <a:pPr lvl="1" eaLnBrk="1" hangingPunct="1"/>
            <a:r>
              <a:rPr lang="en-US" altLang="zh-CN" dirty="0">
                <a:solidFill>
                  <a:srgbClr val="FF00FF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表级完整性约束</a:t>
            </a:r>
            <a:r>
              <a:rPr lang="en-US" altLang="zh-CN" dirty="0">
                <a:solidFill>
                  <a:srgbClr val="FF00FF"/>
                </a:solidFill>
              </a:rPr>
              <a:t>&gt;</a:t>
            </a:r>
            <a:r>
              <a:rPr lang="zh-CN" altLang="en-US" dirty="0"/>
              <a:t>：涉及一个或多个属性列的完整性约束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如果完整性约束涉及该表的多个属性列，则必须定义在表级上，否则既可以定义在列级也可以定义在表级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CB2723D4-E6A7-A0DD-65CF-2496283365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定义基本表（续）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A9DBA0CD-59F0-8C39-06B6-90CD282748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1950" y="981088"/>
            <a:ext cx="9576618" cy="547211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以学生选课数据库为例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/>
              <a:t>定义一个“学生选课”模式</a:t>
            </a:r>
            <a:r>
              <a:rPr lang="en-US" altLang="zh-CN" sz="2400" dirty="0"/>
              <a:t>S-C-SC</a:t>
            </a:r>
            <a:r>
              <a:rPr lang="zh-CN" altLang="en-US" sz="2400" dirty="0"/>
              <a:t>，包括以下三个表：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/>
              <a:t>“学生”表：</a:t>
            </a:r>
            <a:r>
              <a:rPr lang="en-US" altLang="zh-CN" sz="2400" dirty="0"/>
              <a:t>Student(</a:t>
            </a:r>
            <a:r>
              <a:rPr lang="en-US" altLang="zh-CN" sz="2400" u="sng" dirty="0"/>
              <a:t>Sno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Sname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Ssex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Sbirthdate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Smajor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/>
              <a:t>“课程”表：</a:t>
            </a:r>
            <a:r>
              <a:rPr lang="en-US" altLang="zh-CN" sz="2400" dirty="0"/>
              <a:t>Course(</a:t>
            </a:r>
            <a:r>
              <a:rPr lang="en-US" altLang="zh-CN" sz="2400" u="sng" dirty="0" err="1"/>
              <a:t>Cno</a:t>
            </a:r>
            <a:r>
              <a:rPr lang="en-US" altLang="zh-CN" sz="2400" dirty="0" err="1"/>
              <a:t>,Cname,Ccredit,Cpno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400" dirty="0"/>
              <a:t>“学生选课”表：</a:t>
            </a:r>
            <a:r>
              <a:rPr lang="en-US" altLang="zh-CN" sz="2400" dirty="0"/>
              <a:t>SC(</a:t>
            </a:r>
            <a:r>
              <a:rPr lang="en-US" altLang="zh-CN" sz="2400" u="sng" dirty="0" err="1"/>
              <a:t>Sno,Cno</a:t>
            </a:r>
            <a:r>
              <a:rPr lang="en-US" altLang="zh-CN" sz="2400" dirty="0" err="1"/>
              <a:t>,Grade,Semester,Teachingclass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zh-CN" altLang="en-US" sz="1800" dirty="0"/>
          </a:p>
        </p:txBody>
      </p:sp>
      <p:sp>
        <p:nvSpPr>
          <p:cNvPr id="35844" name="思想气泡: 云 1">
            <a:extLst>
              <a:ext uri="{FF2B5EF4-FFF2-40B4-BE49-F238E27FC236}">
                <a16:creationId xmlns="" xmlns:a16="http://schemas.microsoft.com/office/drawing/2014/main" id="{30425241-4EC1-65D2-23B6-9A61B68FB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68" y="4221088"/>
            <a:ext cx="1008063" cy="612775"/>
          </a:xfrm>
          <a:prstGeom prst="cloudCallout">
            <a:avLst>
              <a:gd name="adj1" fmla="val -63426"/>
              <a:gd name="adj2" fmla="val -6464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主码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9921F713-98B0-9761-5A62-BA9BB8252AE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D053D65F-9735-F44C-ECAE-BECA372F488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5521" y="1340768"/>
            <a:ext cx="8641668" cy="4567907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dirty="0"/>
              <a:t>SQL</a:t>
            </a:r>
            <a:r>
              <a:rPr lang="zh-CN" altLang="en-US" dirty="0"/>
              <a:t>（</a:t>
            </a:r>
            <a:r>
              <a:rPr lang="en-US" altLang="zh-CN" dirty="0"/>
              <a:t>Structured Query Language</a:t>
            </a:r>
            <a:r>
              <a:rPr lang="zh-CN" altLang="en-US" dirty="0"/>
              <a:t>）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zh-CN" altLang="en-US" dirty="0"/>
              <a:t>    结构化查询语言，是关系数据库的标准语言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zh-CN" dirty="0"/>
              <a:t>包括数据查询、数据库模式创建、数据库数据的增删改、数据库安全性和完整性定义与控制等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A75B6D0-67CC-C7BE-FBCB-19146513DD42}"/>
              </a:ext>
            </a:extLst>
          </p:cNvPr>
          <p:cNvSpPr txBox="1"/>
          <p:nvPr/>
        </p:nvSpPr>
        <p:spPr>
          <a:xfrm>
            <a:off x="2063552" y="1124757"/>
            <a:ext cx="8424936" cy="30038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4400" b="1" kern="0" dirty="0">
                <a:highlight>
                  <a:srgbClr val="FFFF00"/>
                </a:highlight>
                <a:latin typeface="+mn-lt"/>
                <a:ea typeface="+mn-ea"/>
              </a:rPr>
              <a:t>学生选课模式</a:t>
            </a:r>
            <a:endParaRPr lang="en-US" altLang="zh-CN" sz="4400" b="1" kern="0" dirty="0">
              <a:highlight>
                <a:srgbClr val="FFFF00"/>
              </a:highlight>
              <a:latin typeface="+mn-lt"/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3</a:t>
            </a:r>
            <a:r>
              <a:rPr lang="zh-CN" altLang="en-US" sz="4400" b="1" kern="0" dirty="0">
                <a:highlight>
                  <a:srgbClr val="FFFF00"/>
                </a:highlight>
                <a:latin typeface="+mn-lt"/>
                <a:ea typeface="+mn-ea"/>
              </a:rPr>
              <a:t>个表的示例数据</a:t>
            </a:r>
            <a:endParaRPr lang="en-US" altLang="zh-CN" sz="4400" b="1" kern="0" dirty="0">
              <a:highlight>
                <a:srgbClr val="FFFF00"/>
              </a:highlight>
              <a:latin typeface="+mn-lt"/>
              <a:ea typeface="+mn-ea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8132AE5-0BB8-7E37-4D33-E4D64D9991BF}"/>
              </a:ext>
            </a:extLst>
          </p:cNvPr>
          <p:cNvSpPr txBox="1"/>
          <p:nvPr/>
        </p:nvSpPr>
        <p:spPr>
          <a:xfrm>
            <a:off x="3870338" y="188913"/>
            <a:ext cx="4811713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二维码</a:t>
            </a:r>
            <a:r>
              <a:rPr lang="en-US" altLang="zh-CN" sz="3600" b="1">
                <a:solidFill>
                  <a:schemeClr val="bg1"/>
                </a:solidFill>
              </a:rPr>
              <a:t>3.1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="" xmlns:a16="http://schemas.microsoft.com/office/drawing/2014/main" id="{17E5BA31-7A6F-FB54-D997-0868B8CD5B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8563"/>
            <a:ext cx="8686800" cy="4276725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3.5]  </a:t>
            </a:r>
            <a:r>
              <a:rPr lang="zh-CN" altLang="en-US" sz="2400"/>
              <a:t>建立“学生”表</a:t>
            </a:r>
            <a:r>
              <a:rPr lang="en-US" altLang="zh-CN" sz="2400"/>
              <a:t>Student</a:t>
            </a:r>
            <a:endParaRPr lang="zh-CN" altLang="en-US" sz="24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/>
              <a:t>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CREATE TABLE Student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(</a:t>
            </a:r>
            <a:r>
              <a:rPr lang="en-US" altLang="zh-CN" sz="2400"/>
              <a:t>Sno   CHAR</a:t>
            </a:r>
            <a:r>
              <a:rPr lang="zh-CN" altLang="en-US" sz="2400"/>
              <a:t>(</a:t>
            </a:r>
            <a:r>
              <a:rPr lang="en-US" altLang="zh-CN" sz="2400"/>
              <a:t>8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PRIMARY KEY</a:t>
            </a:r>
            <a:r>
              <a:rPr lang="zh-CN" altLang="en-US" sz="2400"/>
              <a:t>, </a:t>
            </a: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                                          </a:t>
            </a:r>
            <a:r>
              <a:rPr lang="en-US" altLang="zh-CN" sz="2000"/>
              <a:t>/* </a:t>
            </a:r>
            <a:r>
              <a:rPr lang="zh-CN" altLang="en-US" sz="2000"/>
              <a:t>列级完整性约束条件</a:t>
            </a:r>
            <a:r>
              <a:rPr lang="en-US" altLang="zh-CN" sz="2000"/>
              <a:t>,Sno</a:t>
            </a:r>
            <a:r>
              <a:rPr lang="zh-CN" altLang="en-US" sz="2000"/>
              <a:t>是主码*</a:t>
            </a:r>
            <a:r>
              <a:rPr lang="en-US" altLang="zh-CN" sz="2000"/>
              <a:t>/        </a:t>
            </a:r>
            <a:r>
              <a:rPr lang="en-US" altLang="zh-CN" sz="2400"/>
              <a:t>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</a:t>
            </a:r>
            <a:r>
              <a:rPr lang="zh-CN" altLang="en-US" sz="2400"/>
              <a:t>       </a:t>
            </a:r>
            <a:r>
              <a:rPr lang="en-US" altLang="zh-CN" sz="2400"/>
              <a:t>Sname VARCHAR</a:t>
            </a:r>
            <a:r>
              <a:rPr lang="zh-CN" altLang="en-US" sz="2400"/>
              <a:t>(</a:t>
            </a:r>
            <a:r>
              <a:rPr lang="en-US" altLang="zh-CN" sz="2400"/>
              <a:t>20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FF"/>
                </a:solidFill>
              </a:rPr>
              <a:t>UNIQUE</a:t>
            </a:r>
            <a:r>
              <a:rPr lang="zh-CN" altLang="en-US" sz="2400"/>
              <a:t>,          </a:t>
            </a:r>
            <a:r>
              <a:rPr lang="zh-CN" altLang="en-US" sz="2000"/>
              <a:t> </a:t>
            </a:r>
            <a:r>
              <a:rPr lang="en-US" altLang="zh-CN" sz="2000"/>
              <a:t>/* Sname</a:t>
            </a:r>
            <a:r>
              <a:rPr lang="zh-CN" altLang="en-US" sz="2000"/>
              <a:t>取唯一值*</a:t>
            </a:r>
            <a:r>
              <a:rPr lang="en-US" altLang="zh-CN" sz="2000"/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  Ssex    CHAR</a:t>
            </a:r>
            <a:r>
              <a:rPr lang="zh-CN" altLang="en-US" sz="2400"/>
              <a:t>(</a:t>
            </a:r>
            <a:r>
              <a:rPr lang="en-US" altLang="zh-CN" sz="2400"/>
              <a:t>6</a:t>
            </a:r>
            <a:r>
              <a:rPr lang="zh-CN" altLang="en-US" sz="2400"/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Sbirthdate</a:t>
            </a:r>
            <a:r>
              <a:rPr lang="zh-CN" altLang="en-US" sz="2400"/>
              <a:t> </a:t>
            </a:r>
            <a:r>
              <a:rPr lang="en-US" altLang="zh-CN" sz="2400"/>
              <a:t>Date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Smajor  VARCHAR</a:t>
            </a:r>
            <a:r>
              <a:rPr lang="zh-CN" altLang="en-US" sz="2400"/>
              <a:t>(</a:t>
            </a:r>
            <a:r>
              <a:rPr lang="en-US" altLang="zh-CN" sz="2400"/>
              <a:t>40</a:t>
            </a:r>
            <a:r>
              <a:rPr lang="zh-CN" altLang="en-US" sz="240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</a:t>
            </a:r>
            <a:r>
              <a:rPr lang="zh-CN" altLang="en-US" sz="2400"/>
              <a:t>); </a:t>
            </a:r>
          </a:p>
        </p:txBody>
      </p:sp>
      <p:sp>
        <p:nvSpPr>
          <p:cNvPr id="36868" name="AutoShape 7">
            <a:extLst>
              <a:ext uri="{FF2B5EF4-FFF2-40B4-BE49-F238E27FC236}">
                <a16:creationId xmlns="" xmlns:a16="http://schemas.microsoft.com/office/drawing/2014/main" id="{4573510F-24CB-9BB5-423D-427D7EBCA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15954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主码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="" xmlns:a16="http://schemas.microsoft.com/office/drawing/2014/main" id="{55D8A506-7247-B0D6-E43C-7101FBBA4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600"/>
              <a:t>UNIQUE</a:t>
            </a:r>
          </a:p>
          <a:p>
            <a:pPr algn="ctr"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600"/>
              <a:t>约束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8DB0A5A0-FEB0-3CA6-6CA7-983E7F939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/>
              <a:t>学生表</a:t>
            </a:r>
            <a:r>
              <a:rPr lang="en-US" altLang="zh-CN" sz="3600" kern="0" dirty="0"/>
              <a:t>Student</a:t>
            </a:r>
            <a:endParaRPr lang="zh-CN" altLang="en-US" sz="36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5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="" xmlns:a16="http://schemas.microsoft.com/office/drawing/2014/main" id="{F91DB6E0-3EE3-4EE2-0949-DF86321548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31950" y="1098550"/>
            <a:ext cx="903605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3.6 ]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/>
              <a:t>Course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	</a:t>
            </a:r>
            <a:r>
              <a:rPr lang="en-US" altLang="zh-CN" sz="2400"/>
              <a:t>CREATE TABLE  Course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</a:t>
            </a:r>
            <a:r>
              <a:rPr lang="zh-CN" altLang="en-US" sz="2400"/>
              <a:t>  </a:t>
            </a:r>
            <a:r>
              <a:rPr lang="en-US" altLang="zh-CN" sz="2400"/>
              <a:t>  </a:t>
            </a:r>
            <a:r>
              <a:rPr lang="zh-CN" altLang="en-US" sz="2400"/>
              <a:t> (</a:t>
            </a:r>
            <a:r>
              <a:rPr lang="en-US" altLang="zh-CN" sz="2400"/>
              <a:t>Cno       CHAR</a:t>
            </a:r>
            <a:r>
              <a:rPr lang="zh-CN" altLang="en-US" sz="2400"/>
              <a:t>(</a:t>
            </a:r>
            <a:r>
              <a:rPr lang="en-US" altLang="zh-CN" sz="2400"/>
              <a:t>5</a:t>
            </a:r>
            <a:r>
              <a:rPr lang="zh-CN" altLang="en-US" sz="2400"/>
              <a:t>)</a:t>
            </a:r>
            <a:r>
              <a:rPr lang="en-US" altLang="zh-CN" sz="2400"/>
              <a:t> PRIMARY KEY</a:t>
            </a:r>
            <a:r>
              <a:rPr lang="zh-CN" altLang="en-US" sz="2400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    </a:t>
            </a:r>
            <a:r>
              <a:rPr lang="en-US" altLang="zh-CN" sz="2400"/>
              <a:t>	</a:t>
            </a:r>
            <a:r>
              <a:rPr lang="zh-CN" altLang="en-US" sz="2400"/>
              <a:t> </a:t>
            </a:r>
            <a:r>
              <a:rPr lang="en-US" altLang="zh-CN" sz="2400"/>
              <a:t>Cname  VARCHAR</a:t>
            </a:r>
            <a:r>
              <a:rPr lang="zh-CN" altLang="en-US" sz="2400"/>
              <a:t>(</a:t>
            </a:r>
            <a:r>
              <a:rPr lang="en-US" altLang="zh-CN" sz="2400"/>
              <a:t>40</a:t>
            </a:r>
            <a:r>
              <a:rPr lang="zh-CN" altLang="en-US" sz="2400"/>
              <a:t>) </a:t>
            </a:r>
            <a:r>
              <a:rPr lang="en-US" altLang="zh-CN" sz="2400"/>
              <a:t>NOT NULL</a:t>
            </a:r>
            <a:r>
              <a:rPr lang="zh-CN" altLang="en-US" sz="2400"/>
              <a:t>,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/>
              <a:t>Ccredit  SMALLINT</a:t>
            </a:r>
            <a:r>
              <a:rPr lang="zh-CN" altLang="en-US" sz="2400"/>
              <a:t>，</a:t>
            </a:r>
            <a:endParaRPr lang="en-US" altLang="zh-CN" sz="24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      Cpno     CHAR</a:t>
            </a:r>
            <a:r>
              <a:rPr lang="zh-CN" altLang="en-US" sz="2400"/>
              <a:t>(</a:t>
            </a:r>
            <a:r>
              <a:rPr lang="en-US" altLang="zh-CN" sz="2400"/>
              <a:t>5</a:t>
            </a:r>
            <a:r>
              <a:rPr lang="zh-CN" altLang="en-US" sz="2400"/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            </a:t>
            </a:r>
            <a:r>
              <a:rPr lang="en-US" altLang="zh-CN" sz="2400"/>
              <a:t>FOREIGN KEY </a:t>
            </a:r>
            <a:r>
              <a:rPr lang="zh-CN" altLang="en-US" sz="2400"/>
              <a:t>(</a:t>
            </a:r>
            <a:r>
              <a:rPr lang="en-US" altLang="zh-CN" sz="2400"/>
              <a:t>Cpno</a:t>
            </a:r>
            <a:r>
              <a:rPr lang="zh-CN" altLang="en-US" sz="2400"/>
              <a:t>)</a:t>
            </a:r>
            <a:r>
              <a:rPr lang="en-US" altLang="zh-CN" sz="2400"/>
              <a:t> REFERENCES  Course</a:t>
            </a:r>
            <a:r>
              <a:rPr lang="zh-CN" altLang="en-US" sz="2400"/>
              <a:t>(</a:t>
            </a:r>
            <a:r>
              <a:rPr lang="en-US" altLang="zh-CN" sz="2400"/>
              <a:t>Cno</a:t>
            </a:r>
            <a:r>
              <a:rPr lang="zh-CN" altLang="en-US" sz="2400"/>
              <a:t>)</a:t>
            </a:r>
            <a:r>
              <a:rPr lang="en-US" altLang="zh-CN" sz="240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   )</a:t>
            </a:r>
            <a:r>
              <a:rPr lang="en-US" altLang="zh-CN" sz="2400"/>
              <a:t>; </a:t>
            </a:r>
          </a:p>
        </p:txBody>
      </p:sp>
      <p:sp>
        <p:nvSpPr>
          <p:cNvPr id="37892" name="AutoShape 6">
            <a:extLst>
              <a:ext uri="{FF2B5EF4-FFF2-40B4-BE49-F238E27FC236}">
                <a16:creationId xmlns="" xmlns:a16="http://schemas.microsoft.com/office/drawing/2014/main" id="{DB192DD2-E3A4-FADC-73DC-B684193EF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2830526"/>
            <a:ext cx="1582738" cy="528637"/>
          </a:xfrm>
          <a:prstGeom prst="wedgeRoundRectCallout">
            <a:avLst>
              <a:gd name="adj1" fmla="val -149101"/>
              <a:gd name="adj2" fmla="val 77623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直接先修课</a:t>
            </a:r>
            <a:r>
              <a:rPr lang="zh-CN" altLang="en-US" sz="1800" b="0"/>
              <a:t> </a:t>
            </a:r>
          </a:p>
        </p:txBody>
      </p:sp>
      <p:sp>
        <p:nvSpPr>
          <p:cNvPr id="37893" name="AutoShape 8">
            <a:extLst>
              <a:ext uri="{FF2B5EF4-FFF2-40B4-BE49-F238E27FC236}">
                <a16:creationId xmlns="" xmlns:a16="http://schemas.microsoft.com/office/drawing/2014/main" id="{7F4D23FE-A0D8-25E9-F45C-42F94F200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8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en-US" altLang="zh-CN" sz="1800" b="0"/>
              <a:t>   </a:t>
            </a:r>
            <a:r>
              <a:rPr lang="en-US" altLang="zh-CN" sz="1800"/>
              <a:t>Cpno</a:t>
            </a:r>
            <a:r>
              <a:rPr lang="zh-CN" altLang="en-US" sz="1800"/>
              <a:t>是外码</a:t>
            </a:r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   被参照表是</a:t>
            </a:r>
            <a:r>
              <a:rPr lang="en-US" altLang="zh-CN" sz="1800"/>
              <a:t>Course</a:t>
            </a:r>
          </a:p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r>
              <a:rPr lang="zh-CN" altLang="en-US" sz="1800"/>
              <a:t>   被参照列是</a:t>
            </a:r>
            <a:r>
              <a:rPr lang="en-US" altLang="zh-CN" sz="1800"/>
              <a:t>Cno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28CA291A-129F-EB5D-6D5B-78D1B01C9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课程表</a:t>
            </a:r>
            <a:r>
              <a:rPr lang="en-US" altLang="zh-CN" sz="3600">
                <a:solidFill>
                  <a:schemeClr val="bg1"/>
                </a:solidFill>
              </a:rPr>
              <a:t>Course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 autoUpdateAnimBg="0"/>
      <p:bldP spid="3789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="" xmlns:a16="http://schemas.microsoft.com/office/drawing/2014/main" id="{07BA30F3-9BEA-69A7-B111-DB7BFF15F34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8563"/>
            <a:ext cx="8229600" cy="48545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3.7]</a:t>
            </a:r>
            <a:r>
              <a:rPr lang="zh-CN" altLang="en-US" sz="2400" dirty="0"/>
              <a:t> 建立“学生选课”表</a:t>
            </a:r>
            <a:r>
              <a:rPr lang="en-US" altLang="zh-CN" sz="2400" dirty="0"/>
              <a:t>SC</a:t>
            </a:r>
            <a:endParaRPr lang="zh-CN" altLang="en-US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CREATE TABLE SC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(</a:t>
            </a:r>
            <a:r>
              <a:rPr lang="en-US" altLang="zh-CN" sz="2000" dirty="0" err="1" smtClean="0"/>
              <a:t>Sno</a:t>
            </a:r>
            <a:r>
              <a:rPr lang="en-US" altLang="zh-CN" sz="2000" dirty="0" smtClean="0"/>
              <a:t> CHAR(8</a:t>
            </a:r>
            <a:r>
              <a:rPr lang="en-US" altLang="zh-CN" sz="2000" dirty="0"/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 smtClean="0"/>
              <a:t>Cno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CHAR(5),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Grade </a:t>
            </a:r>
            <a:r>
              <a:rPr lang="en-US" altLang="zh-CN" sz="2000" dirty="0"/>
              <a:t>SMALLINT,             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/*</a:t>
            </a:r>
            <a:r>
              <a:rPr lang="zh-CN" altLang="en-US" sz="2000" dirty="0"/>
              <a:t>成绩*</a:t>
            </a:r>
            <a:r>
              <a:rPr lang="en-US" altLang="zh-CN" sz="2000" dirty="0"/>
              <a:t>/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smtClean="0"/>
              <a:t>Semester CHAR(5</a:t>
            </a:r>
            <a:r>
              <a:rPr lang="en-US" altLang="zh-CN" sz="2000" dirty="0"/>
              <a:t>),           /*</a:t>
            </a:r>
            <a:r>
              <a:rPr lang="zh-CN" altLang="en-US" sz="2000" dirty="0"/>
              <a:t>开课学期*</a:t>
            </a:r>
            <a:r>
              <a:rPr lang="en-US" altLang="zh-CN" sz="2000" dirty="0"/>
              <a:t>/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 smtClean="0"/>
              <a:t>Teachingclass</a:t>
            </a:r>
            <a:r>
              <a:rPr lang="en-US" altLang="zh-CN" sz="2000" dirty="0" smtClean="0"/>
              <a:t> CHAR(8</a:t>
            </a:r>
            <a:r>
              <a:rPr lang="en-US" altLang="zh-CN" sz="2000" dirty="0"/>
              <a:t>),     /*</a:t>
            </a:r>
            <a:r>
              <a:rPr lang="zh-CN" altLang="en-US" sz="2000" dirty="0"/>
              <a:t>学生选修某一门课所在的教学班*</a:t>
            </a:r>
            <a:r>
              <a:rPr lang="en-US" altLang="zh-CN" sz="2000" dirty="0"/>
              <a:t>/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PRIMARY KEY (</a:t>
            </a:r>
            <a:r>
              <a:rPr lang="en-US" altLang="zh-CN" sz="2000" dirty="0" err="1"/>
              <a:t>Sno,Cno</a:t>
            </a:r>
            <a:r>
              <a:rPr lang="en-US" altLang="zh-CN" sz="2000" dirty="0"/>
              <a:t>),    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             /*</a:t>
            </a:r>
            <a:r>
              <a:rPr lang="zh-CN" altLang="en-US" sz="2000" dirty="0"/>
              <a:t>主码由两个属性构成，必须作为表级完整性进行定义*</a:t>
            </a:r>
            <a:r>
              <a:rPr lang="en-US" altLang="zh-CN" sz="2000" dirty="0"/>
              <a:t>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FOREIGN KEY 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 REFERENCES Student(</a:t>
            </a:r>
            <a:r>
              <a:rPr lang="en-US" altLang="zh-CN" sz="2000" dirty="0" err="1"/>
              <a:t>Sno</a:t>
            </a:r>
            <a:r>
              <a:rPr lang="en-US" altLang="zh-CN" sz="2000" dirty="0"/>
              <a:t>),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		   /*</a:t>
            </a:r>
            <a:r>
              <a:rPr lang="zh-CN" altLang="en-US" sz="2000" dirty="0"/>
              <a:t>表级完整性约束，</a:t>
            </a:r>
            <a:r>
              <a:rPr lang="en-US" altLang="zh-CN" sz="2000" dirty="0" err="1"/>
              <a:t>Sno</a:t>
            </a:r>
            <a:r>
              <a:rPr lang="zh-CN" altLang="en-US" sz="2000" dirty="0"/>
              <a:t>是外码，被参照表是</a:t>
            </a:r>
            <a:r>
              <a:rPr lang="en-US" altLang="zh-CN" sz="2000" dirty="0"/>
              <a:t>Student 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   FOREIGN KEY (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 REFERENCES Course(</a:t>
            </a:r>
            <a:r>
              <a:rPr lang="en-US" altLang="zh-CN" sz="2000" dirty="0" err="1"/>
              <a:t>Cno</a:t>
            </a:r>
            <a:r>
              <a:rPr lang="en-US" altLang="zh-CN" sz="2000" dirty="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		  /*</a:t>
            </a:r>
            <a:r>
              <a:rPr lang="zh-CN" altLang="en-US" sz="2000" dirty="0"/>
              <a:t>表级完整性约束，</a:t>
            </a:r>
            <a:r>
              <a:rPr lang="en-US" altLang="zh-CN" sz="2000" dirty="0" err="1"/>
              <a:t>Cno</a:t>
            </a:r>
            <a:r>
              <a:rPr lang="zh-CN" altLang="en-US" sz="2000" dirty="0"/>
              <a:t>是外码，被参照表是</a:t>
            </a:r>
            <a:r>
              <a:rPr lang="en-US" altLang="zh-CN" sz="2000" dirty="0"/>
              <a:t>Course*/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dirty="0"/>
              <a:t>);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761D396-B52E-C97D-2758-945CAD150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学生选课表</a:t>
            </a:r>
            <a:r>
              <a:rPr lang="en-US" altLang="zh-CN" sz="3600">
                <a:solidFill>
                  <a:schemeClr val="bg1"/>
                </a:solidFill>
              </a:rPr>
              <a:t>SC</a:t>
            </a:r>
            <a:endParaRPr lang="zh-CN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="" xmlns:a16="http://schemas.microsoft.com/office/drawing/2014/main" id="{3127EDFE-51D6-4E8F-8A03-2697E03D2D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43113" y="1268413"/>
            <a:ext cx="8229600" cy="4983162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/>
              <a:t>2.</a:t>
            </a:r>
            <a:r>
              <a:rPr lang="zh-CN" altLang="en-US"/>
              <a:t>数据类型</a:t>
            </a:r>
            <a:endParaRPr lang="en-US" altLang="zh-CN"/>
          </a:p>
          <a:p>
            <a:pPr lvl="1" eaLnBrk="1" hangingPunct="1">
              <a:lnSpc>
                <a:spcPct val="140000"/>
              </a:lnSpc>
            </a:pPr>
            <a:r>
              <a:rPr lang="en-US" altLang="zh-CN"/>
              <a:t>SQL</a:t>
            </a:r>
            <a:r>
              <a:rPr lang="zh-CN" altLang="en-US"/>
              <a:t>中域的概念用</a:t>
            </a:r>
            <a:r>
              <a:rPr lang="zh-CN" altLang="en-US">
                <a:solidFill>
                  <a:srgbClr val="FF00FF"/>
                </a:solidFill>
              </a:rPr>
              <a:t>数据类型</a:t>
            </a:r>
            <a:r>
              <a:rPr lang="zh-CN" altLang="en-US"/>
              <a:t>来实现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定义表的属性时需要指明其数据类型及长度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选用哪种数据类型 </a:t>
            </a:r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/>
              <a:t>取值范围 </a:t>
            </a:r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en-US"/>
              <a:t>要做哪些运算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5F1EF23-470C-7D4D-31A9-73C7BA33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-41275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>
                <a:solidFill>
                  <a:schemeClr val="bg1"/>
                </a:solidFill>
              </a:rPr>
              <a:t>2.</a:t>
            </a:r>
            <a:r>
              <a:rPr lang="zh-CN" altLang="en-US" sz="3600">
                <a:solidFill>
                  <a:schemeClr val="bg1"/>
                </a:solidFill>
              </a:rPr>
              <a:t>数据类型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86BEE618-5271-F377-A899-8AFBDFB2B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56652"/>
              </p:ext>
            </p:extLst>
          </p:nvPr>
        </p:nvGraphicFramePr>
        <p:xfrm>
          <a:off x="1055440" y="1484314"/>
          <a:ext cx="10225136" cy="4314510"/>
        </p:xfrm>
        <a:graphic>
          <a:graphicData uri="http://schemas.openxmlformats.org/drawingml/2006/table">
            <a:tbl>
              <a:tblPr/>
              <a:tblGrid>
                <a:gridCol w="3717198">
                  <a:extLst>
                    <a:ext uri="{9D8B030D-6E8A-4147-A177-3AD203B41FA5}">
                      <a16:colId xmlns="" xmlns:a16="http://schemas.microsoft.com/office/drawing/2014/main" val="807873328"/>
                    </a:ext>
                  </a:extLst>
                </a:gridCol>
                <a:gridCol w="6507938">
                  <a:extLst>
                    <a:ext uri="{9D8B030D-6E8A-4147-A177-3AD203B41FA5}">
                      <a16:colId xmlns="" xmlns:a16="http://schemas.microsoft.com/office/drawing/2014/main" val="2914652552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3678649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CHAR(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), CHARACTER(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长度为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的定长字符串</a:t>
                      </a: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67855268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VARCHAR(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), 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CHARACTERVARYING(</a:t>
                      </a:r>
                      <a:r>
                        <a:rPr kumimoji="0" lang="en-US" altLang="zh-CN" sz="2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最大长度为</a:t>
                      </a:r>
                      <a:r>
                        <a:rPr kumimoji="0" lang="en-US" altLang="zh-CN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的变长字符串</a:t>
                      </a: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22454961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CLOB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字符串大对象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58219172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BLOB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二进制大对象</a:t>
                      </a: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21000636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INTEGER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整数（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字节），取值范围是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[-2147483648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2147483647]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05075074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SMALLINT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短整数（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字节），取值范围是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[-32768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32767]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6420139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BIGINT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大整数（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字节），取值范围是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[-2^63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2^63-1]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57" marR="68557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44790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5857148-CAA8-7E0A-69EA-DF67B85B8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数据类型（续）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7D411DFC-24B8-C096-3DD2-550D231092D7}"/>
              </a:ext>
            </a:extLst>
          </p:cNvPr>
          <p:cNvSpPr txBox="1"/>
          <p:nvPr/>
        </p:nvSpPr>
        <p:spPr>
          <a:xfrm>
            <a:off x="4511824" y="5844863"/>
            <a:ext cx="4818063" cy="40011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544D347A-362E-962E-FBF5-381633B20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52728"/>
              </p:ext>
            </p:extLst>
          </p:nvPr>
        </p:nvGraphicFramePr>
        <p:xfrm>
          <a:off x="1559496" y="936625"/>
          <a:ext cx="9649072" cy="5354642"/>
        </p:xfrm>
        <a:graphic>
          <a:graphicData uri="http://schemas.openxmlformats.org/drawingml/2006/table">
            <a:tbl>
              <a:tblPr/>
              <a:tblGrid>
                <a:gridCol w="2689918">
                  <a:extLst>
                    <a:ext uri="{9D8B030D-6E8A-4147-A177-3AD203B41FA5}">
                      <a16:colId xmlns="" xmlns:a16="http://schemas.microsoft.com/office/drawing/2014/main" val="3762249340"/>
                    </a:ext>
                  </a:extLst>
                </a:gridCol>
                <a:gridCol w="6959154">
                  <a:extLst>
                    <a:ext uri="{9D8B030D-6E8A-4147-A177-3AD203B41FA5}">
                      <a16:colId xmlns="" xmlns:a16="http://schemas.microsoft.com/office/drawing/2014/main" val="3593502794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数据类型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6298863"/>
                  </a:ext>
                </a:extLst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NUMERIC(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定点数，由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位数字（不包括符号、小数点）组成，小数点后面有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85972140"/>
                  </a:ext>
                </a:extLst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DECIMAL(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), DEC(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NUMERIC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类似，但数值精度不受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的限制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217151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取决于机器精度的单精度浮点数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0570422"/>
                  </a:ext>
                </a:extLst>
              </a:tr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DOUBLE PRECISION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取决于机器精度的双精度浮点数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2503294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FLOAT(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可选精度的浮点数，精度至少为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位数字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2105855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BOOLEAN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Calibri" panose="020F0502020204030204" pitchFamily="34" charset="0"/>
                        </a:rPr>
                        <a:t>逻辑布尔量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74836726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DATE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日期，包含年、月、日，格式为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YYYY-MM-DD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3539899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时间，包含一日的时、分、秒，格式为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HH:MM:SS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52727834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TIMESTAMP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时间戳类型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7214713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INTERVAL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时间间隔类型</a:t>
                      </a: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9915683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AA8F2FE3-15BA-4466-DBFF-901B65C7A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数据类型（续）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="" xmlns:a16="http://schemas.microsoft.com/office/drawing/2014/main" id="{D127300E-11E2-B5F9-696A-6D4E125FCB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7408" y="1123963"/>
            <a:ext cx="10657184" cy="4854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模式与表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每一个基本表都属于某一个模式，一个模式包含多个基本表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定义基本表所属模式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方法一：在表名中明显地给出模式名 </a:t>
            </a:r>
          </a:p>
          <a:p>
            <a:pPr marL="457200" lvl="3" indent="0" eaLnBrk="1" hangingPunct="1">
              <a:lnSpc>
                <a:spcPct val="150000"/>
              </a:lnSpc>
              <a:buNone/>
            </a:pPr>
            <a:r>
              <a:rPr lang="en-US" altLang="zh-CN" sz="2200" dirty="0"/>
              <a:t>Create table</a:t>
            </a:r>
            <a:r>
              <a:rPr lang="zh-CN" altLang="en-US" sz="2200" dirty="0"/>
              <a:t>“</a:t>
            </a:r>
            <a:r>
              <a:rPr lang="en-US" altLang="zh-CN" sz="2200" dirty="0"/>
              <a:t>S-C-SC</a:t>
            </a:r>
            <a:r>
              <a:rPr lang="zh-CN" altLang="en-US" sz="2200" dirty="0"/>
              <a:t>”</a:t>
            </a:r>
            <a:r>
              <a:rPr lang="en-US" altLang="zh-CN" sz="2200" dirty="0"/>
              <a:t>.Student</a:t>
            </a:r>
            <a:r>
              <a:rPr lang="zh-CN" altLang="en-US" sz="2200" dirty="0"/>
              <a:t>(</a:t>
            </a:r>
            <a:r>
              <a:rPr lang="en-US" altLang="zh-CN" sz="2200" dirty="0"/>
              <a:t>…</a:t>
            </a:r>
            <a:r>
              <a:rPr lang="zh-CN" altLang="en-US" sz="2200" dirty="0"/>
              <a:t>)</a:t>
            </a:r>
            <a:r>
              <a:rPr lang="en-US" altLang="zh-CN" sz="2200" dirty="0"/>
              <a:t>;  /*Student</a:t>
            </a:r>
            <a:r>
              <a:rPr lang="zh-CN" altLang="en-US" sz="2200" dirty="0"/>
              <a:t>所属的模式是</a:t>
            </a:r>
            <a:r>
              <a:rPr lang="en-US" altLang="zh-CN" sz="2200" dirty="0"/>
              <a:t>S-C-SC*/</a:t>
            </a:r>
          </a:p>
          <a:p>
            <a:pPr marL="457200" lvl="3" indent="0" eaLnBrk="1" hangingPunct="1">
              <a:lnSpc>
                <a:spcPct val="150000"/>
              </a:lnSpc>
              <a:buNone/>
            </a:pPr>
            <a:r>
              <a:rPr lang="en-US" altLang="zh-CN" sz="2200" dirty="0"/>
              <a:t>Create table </a:t>
            </a:r>
            <a:r>
              <a:rPr lang="zh-CN" altLang="en-US" sz="2200" dirty="0"/>
              <a:t>"</a:t>
            </a:r>
            <a:r>
              <a:rPr lang="en-US" altLang="zh-CN" sz="2200" dirty="0"/>
              <a:t>S-C-SC</a:t>
            </a:r>
            <a:r>
              <a:rPr lang="zh-CN" altLang="en-US" sz="2200" dirty="0"/>
              <a:t>"</a:t>
            </a:r>
            <a:r>
              <a:rPr lang="en-US" altLang="zh-CN" sz="2200" dirty="0"/>
              <a:t>.Course</a:t>
            </a:r>
            <a:r>
              <a:rPr lang="zh-CN" altLang="en-US" sz="2200" dirty="0"/>
              <a:t>(</a:t>
            </a:r>
            <a:r>
              <a:rPr lang="en-US" altLang="zh-CN" sz="2200" dirty="0"/>
              <a:t>…</a:t>
            </a:r>
            <a:r>
              <a:rPr lang="zh-CN" altLang="en-US" sz="2200" dirty="0"/>
              <a:t>)</a:t>
            </a:r>
            <a:r>
              <a:rPr lang="en-US" altLang="zh-CN" sz="2200" dirty="0"/>
              <a:t>;      /*Course</a:t>
            </a:r>
            <a:r>
              <a:rPr lang="zh-CN" altLang="en-US" sz="2200" dirty="0"/>
              <a:t>所属的模式是</a:t>
            </a:r>
            <a:r>
              <a:rPr lang="en-US" altLang="zh-CN" sz="2200" dirty="0"/>
              <a:t>S-C-SC*/</a:t>
            </a:r>
          </a:p>
          <a:p>
            <a:pPr marL="457200" lvl="3" indent="0" eaLnBrk="1" hangingPunct="1">
              <a:lnSpc>
                <a:spcPct val="150000"/>
              </a:lnSpc>
              <a:buNone/>
            </a:pPr>
            <a:r>
              <a:rPr lang="en-US" altLang="zh-CN" sz="2200" dirty="0"/>
              <a:t>Create table </a:t>
            </a:r>
            <a:r>
              <a:rPr lang="zh-CN" altLang="en-US" sz="2200" dirty="0"/>
              <a:t>"</a:t>
            </a:r>
            <a:r>
              <a:rPr lang="en-US" altLang="zh-CN" sz="2200" dirty="0"/>
              <a:t>S-C-SC</a:t>
            </a:r>
            <a:r>
              <a:rPr lang="zh-CN" altLang="en-US" sz="2200" dirty="0"/>
              <a:t>"</a:t>
            </a:r>
            <a:r>
              <a:rPr lang="en-US" altLang="zh-CN" sz="2200" dirty="0"/>
              <a:t>.SC</a:t>
            </a:r>
            <a:r>
              <a:rPr lang="zh-CN" altLang="en-US" sz="2200" dirty="0"/>
              <a:t>(</a:t>
            </a:r>
            <a:r>
              <a:rPr lang="en-US" altLang="zh-CN" sz="2200" dirty="0"/>
              <a:t>…</a:t>
            </a:r>
            <a:r>
              <a:rPr lang="zh-CN" altLang="en-US" sz="2200" dirty="0"/>
              <a:t>)</a:t>
            </a:r>
            <a:r>
              <a:rPr lang="en-US" altLang="zh-CN" sz="2200" dirty="0"/>
              <a:t>;             /*SC</a:t>
            </a:r>
            <a:r>
              <a:rPr lang="zh-CN" altLang="en-US" sz="2200" dirty="0"/>
              <a:t>所属的模式是</a:t>
            </a:r>
            <a:r>
              <a:rPr lang="en-US" altLang="zh-CN" sz="2200" dirty="0"/>
              <a:t>S-C-SC*/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方法二：在创建模式语句中同时创建表 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方法三：设置所属的模式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5FAF051-E739-B49A-5584-DF89E01E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/>
              <a:t>3.</a:t>
            </a:r>
            <a:r>
              <a:rPr lang="zh-CN" altLang="en-US" sz="3600" kern="0" dirty="0"/>
              <a:t>模式与表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="" xmlns:a16="http://schemas.microsoft.com/office/drawing/2014/main" id="{161AE37C-F4B9-702B-8D7A-8B9D40422C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27448" y="1098563"/>
            <a:ext cx="10369152" cy="45942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创建基本表（其他数据库对象）时，若没有指定模式，系统根据</a:t>
            </a:r>
            <a:r>
              <a:rPr lang="zh-CN" altLang="en-US" dirty="0">
                <a:solidFill>
                  <a:srgbClr val="FF00FF"/>
                </a:solidFill>
              </a:rPr>
              <a:t>搜索路径</a:t>
            </a:r>
            <a:r>
              <a:rPr lang="zh-CN" altLang="en-US" dirty="0"/>
              <a:t>来确定该对象所属的模式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关系数据库管理系统会使用模式列表中</a:t>
            </a:r>
            <a:r>
              <a:rPr lang="zh-CN" altLang="en-US" dirty="0">
                <a:solidFill>
                  <a:srgbClr val="FF00FF"/>
                </a:solidFill>
              </a:rPr>
              <a:t>第一个存在的模式</a:t>
            </a:r>
            <a:r>
              <a:rPr lang="zh-CN" altLang="en-US" dirty="0"/>
              <a:t>作为数据库对象的模式名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若搜索路径中的模式名都不存在，系统将给出错误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显示当前的搜索路径： </a:t>
            </a:r>
            <a:r>
              <a:rPr lang="en-US" altLang="zh-CN" dirty="0"/>
              <a:t>SHOW SEARCH_PATH;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搜索路径的当前默认值是：</a:t>
            </a:r>
            <a:r>
              <a:rPr lang="en-US" altLang="zh-CN" dirty="0"/>
              <a:t>$user</a:t>
            </a:r>
            <a:r>
              <a:rPr lang="zh-CN" altLang="en-US" dirty="0"/>
              <a:t>， </a:t>
            </a:r>
            <a:r>
              <a:rPr lang="en-US" altLang="zh-CN" dirty="0"/>
              <a:t>PUBLIC</a:t>
            </a:r>
            <a:r>
              <a:rPr lang="en-US" altLang="zh-CN" sz="2800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0B66BAD-9C42-E268-2122-B2F67B2DD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模式与表（续）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="" xmlns:a16="http://schemas.microsoft.com/office/drawing/2014/main" id="{B31385D8-045E-1DBB-1923-E4403EB23E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59496" y="1125551"/>
            <a:ext cx="9289032" cy="4854575"/>
          </a:xfrm>
        </p:spPr>
        <p:txBody>
          <a:bodyPr/>
          <a:lstStyle/>
          <a:p>
            <a:pPr lvl="1" eaLnBrk="1" hangingPunct="1">
              <a:lnSpc>
                <a:spcPct val="140000"/>
              </a:lnSpc>
            </a:pPr>
            <a:r>
              <a:rPr lang="zh-CN" altLang="en-US" dirty="0"/>
              <a:t>数据库管理员用户可以设置搜索路径，然后定义基本表 </a:t>
            </a:r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l"/>
            </a:pPr>
            <a:r>
              <a:rPr lang="en-US" altLang="zh-CN" sz="2200" dirty="0">
                <a:solidFill>
                  <a:srgbClr val="FF00FF"/>
                </a:solidFill>
              </a:rPr>
              <a:t>SET SEARCH_PATH TO </a:t>
            </a:r>
            <a:r>
              <a:rPr lang="en-US" altLang="zh-CN" sz="2200" dirty="0"/>
              <a:t>"S-C-SC", PUBLIC</a:t>
            </a:r>
            <a:r>
              <a:rPr lang="zh-CN" altLang="en-US" sz="2200" dirty="0"/>
              <a:t>;</a:t>
            </a:r>
            <a:endParaRPr lang="en-US" altLang="zh-CN" sz="2200" dirty="0"/>
          </a:p>
          <a:p>
            <a:pPr lvl="2" eaLnBrk="1" hangingPunct="1">
              <a:lnSpc>
                <a:spcPct val="140000"/>
              </a:lnSpc>
              <a:buFont typeface="Wingdings" pitchFamily="2" charset="2"/>
              <a:buChar char="l"/>
            </a:pPr>
            <a:r>
              <a:rPr lang="zh-CN" altLang="zh-CN" sz="2200" dirty="0"/>
              <a:t>定义基本表：</a:t>
            </a:r>
            <a:endParaRPr lang="zh-CN" altLang="en-US" sz="2200" dirty="0"/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200" dirty="0"/>
              <a:t>        </a:t>
            </a:r>
            <a:r>
              <a:rPr lang="en-US" altLang="zh-CN" sz="2200" dirty="0"/>
              <a:t>Create table Student</a:t>
            </a:r>
            <a:r>
              <a:rPr lang="zh-CN" altLang="en-US" sz="2200" dirty="0"/>
              <a:t>(</a:t>
            </a:r>
            <a:r>
              <a:rPr lang="en-US" altLang="zh-CN" sz="2200" dirty="0"/>
              <a:t>......</a:t>
            </a:r>
            <a:r>
              <a:rPr lang="zh-CN" altLang="en-US" sz="2200" dirty="0"/>
              <a:t>)</a:t>
            </a:r>
            <a:r>
              <a:rPr lang="en-US" altLang="zh-CN" sz="2200" dirty="0"/>
              <a:t>;   </a:t>
            </a:r>
          </a:p>
          <a:p>
            <a:pPr lvl="2" eaLnBrk="1" hangingPunct="1">
              <a:lnSpc>
                <a:spcPct val="170000"/>
              </a:lnSpc>
              <a:buFont typeface="Wingdings" pitchFamily="2" charset="2"/>
              <a:buChar char="l"/>
            </a:pPr>
            <a:r>
              <a:rPr lang="zh-CN" altLang="en-US" sz="2200" dirty="0"/>
              <a:t>建立</a:t>
            </a:r>
            <a:r>
              <a:rPr lang="en-US" altLang="zh-CN" sz="2200" dirty="0"/>
              <a:t>S-C-</a:t>
            </a:r>
            <a:r>
              <a:rPr lang="en-US" altLang="zh-CN" sz="2200" dirty="0" err="1"/>
              <a:t>SC.Student</a:t>
            </a:r>
            <a:r>
              <a:rPr lang="zh-CN" altLang="en-US" sz="2200" dirty="0"/>
              <a:t>基本表</a:t>
            </a:r>
          </a:p>
          <a:p>
            <a:pPr lvl="2" eaLnBrk="1" hangingPunct="1">
              <a:lnSpc>
                <a:spcPct val="170000"/>
              </a:lnSpc>
              <a:buFont typeface="Wingdings" pitchFamily="2" charset="2"/>
              <a:buChar char="l"/>
            </a:pPr>
            <a:r>
              <a:rPr lang="zh-CN" altLang="en-US" sz="2200" dirty="0"/>
              <a:t>关系数据库管理系统发现搜索路径中第一个模式名</a:t>
            </a:r>
            <a:r>
              <a:rPr lang="en-US" altLang="zh-CN" sz="2200" dirty="0"/>
              <a:t>S-C-SC </a:t>
            </a:r>
            <a:r>
              <a:rPr lang="zh-CN" altLang="en-US" sz="2200" dirty="0"/>
              <a:t>，就把该模式作为基本表</a:t>
            </a:r>
            <a:r>
              <a:rPr lang="en-US" altLang="zh-CN" sz="2200" dirty="0"/>
              <a:t>Student</a:t>
            </a:r>
            <a:r>
              <a:rPr lang="zh-CN" altLang="en-US" sz="2200" dirty="0"/>
              <a:t>所属的模式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7AC6D22-A609-4E58-0952-628868260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模式与表（续）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>
            <a:extLst>
              <a:ext uri="{FF2B5EF4-FFF2-40B4-BE49-F238E27FC236}">
                <a16:creationId xmlns="" xmlns:a16="http://schemas.microsoft.com/office/drawing/2014/main" id="{0EFF3DCB-0BB1-2B16-7C31-6A6E7284B16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743700" y="6381763"/>
            <a:ext cx="36004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zh-CN" sz="1800" b="0"/>
          </a:p>
        </p:txBody>
      </p:sp>
      <p:sp>
        <p:nvSpPr>
          <p:cNvPr id="9219" name="Rectangle 1026">
            <a:extLst>
              <a:ext uri="{FF2B5EF4-FFF2-40B4-BE49-F238E27FC236}">
                <a16:creationId xmlns="" xmlns:a16="http://schemas.microsoft.com/office/drawing/2014/main" id="{DEE09608-BE76-3708-B2EA-F9E8952477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概述（续）</a:t>
            </a:r>
          </a:p>
        </p:txBody>
      </p:sp>
      <p:sp>
        <p:nvSpPr>
          <p:cNvPr id="9220" name="Rectangle 1027">
            <a:extLst>
              <a:ext uri="{FF2B5EF4-FFF2-40B4-BE49-F238E27FC236}">
                <a16:creationId xmlns="" xmlns:a16="http://schemas.microsoft.com/office/drawing/2014/main" id="{EB5A2A9A-F480-B7E6-A381-6254246F2FF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51088" y="1339863"/>
            <a:ext cx="7859712" cy="4854575"/>
          </a:xfrm>
        </p:spPr>
        <p:txBody>
          <a:bodyPr/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3.1.1  SQL </a:t>
            </a:r>
            <a:r>
              <a:rPr lang="zh-CN" altLang="en-US" dirty="0">
                <a:solidFill>
                  <a:srgbClr val="00B050"/>
                </a:solidFill>
              </a:rPr>
              <a:t>的产生与发展</a:t>
            </a: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/>
              <a:t>3.1.2  SQL</a:t>
            </a:r>
            <a:r>
              <a:rPr lang="zh-CN" altLang="en-US" dirty="0"/>
              <a:t>的特点</a:t>
            </a: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/>
              <a:t>3.1.3  SQL</a:t>
            </a:r>
            <a:r>
              <a:rPr lang="zh-CN" altLang="en-US" dirty="0"/>
              <a:t>的基本概念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="" xmlns:a16="http://schemas.microsoft.com/office/drawing/2014/main" id="{B469CEEE-7B1F-57E1-8C15-5B3DE5F9C7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63763" y="1268426"/>
            <a:ext cx="8785225" cy="39592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/>
              <a:t>ALTER TABLE &lt;</a:t>
            </a:r>
            <a:r>
              <a:rPr lang="zh-CN" altLang="en-US" sz="2400"/>
              <a:t>表名</a:t>
            </a:r>
            <a:r>
              <a:rPr lang="en-US" altLang="zh-CN" sz="2400"/>
              <a:t>&gt;</a:t>
            </a:r>
          </a:p>
          <a:p>
            <a:pPr marL="0" lvl="2" indent="0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200"/>
              <a:t>[ ADD[COLUMN] &lt;</a:t>
            </a:r>
            <a:r>
              <a:rPr lang="zh-CN" altLang="en-US" sz="2200"/>
              <a:t>新列名</a:t>
            </a:r>
            <a:r>
              <a:rPr lang="en-US" altLang="zh-CN" sz="2200"/>
              <a:t>&gt; &lt;</a:t>
            </a:r>
            <a:r>
              <a:rPr lang="zh-CN" altLang="en-US" sz="2200"/>
              <a:t>数据类型</a:t>
            </a:r>
            <a:r>
              <a:rPr lang="en-US" altLang="zh-CN" sz="2200"/>
              <a:t>&gt; [ </a:t>
            </a:r>
            <a:r>
              <a:rPr lang="zh-CN" altLang="en-US" sz="2200"/>
              <a:t>完整性约束 </a:t>
            </a:r>
            <a:r>
              <a:rPr lang="en-US" altLang="zh-CN" sz="2200"/>
              <a:t>] ]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/>
              <a:t>[ ADD &lt;</a:t>
            </a:r>
            <a:r>
              <a:rPr lang="zh-CN" altLang="en-US" sz="2200"/>
              <a:t>表级完整性约束</a:t>
            </a:r>
            <a:r>
              <a:rPr lang="en-US" altLang="zh-CN" sz="2200"/>
              <a:t>&gt;]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/>
              <a:t>[ DROP [ COLUMN ] &lt;</a:t>
            </a:r>
            <a:r>
              <a:rPr lang="zh-CN" altLang="en-US" sz="2200"/>
              <a:t>列名</a:t>
            </a:r>
            <a:r>
              <a:rPr lang="en-US" altLang="zh-CN" sz="2200"/>
              <a:t>&gt; [CASCADE| RESTRICT] ]</a:t>
            </a:r>
            <a:endParaRPr lang="en-US" altLang="zh-CN" sz="180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/>
              <a:t>[ DROP CONSTRAINT&lt;</a:t>
            </a:r>
            <a:r>
              <a:rPr lang="zh-CN" altLang="en-US" sz="2200"/>
              <a:t>完整性约束名</a:t>
            </a:r>
            <a:r>
              <a:rPr lang="en-US" altLang="zh-CN" sz="2200"/>
              <a:t>&gt;[ RESTRICT | CASCADE ]</a:t>
            </a:r>
            <a:r>
              <a:rPr lang="en-US" altLang="zh-CN" sz="2400"/>
              <a:t> ]</a:t>
            </a:r>
            <a:endParaRPr lang="en-US" altLang="zh-CN" sz="200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/>
              <a:t>[ RENAME COLUMN &lt;</a:t>
            </a:r>
            <a:r>
              <a:rPr lang="zh-CN" altLang="zh-CN" sz="2200"/>
              <a:t>列名</a:t>
            </a:r>
            <a:r>
              <a:rPr lang="en-US" altLang="zh-CN" sz="2200"/>
              <a:t>&gt; TO &lt;</a:t>
            </a:r>
            <a:r>
              <a:rPr lang="zh-CN" altLang="zh-CN" sz="2200"/>
              <a:t>新列名</a:t>
            </a:r>
            <a:r>
              <a:rPr lang="en-US" altLang="zh-CN" sz="2200"/>
              <a:t>&gt; ]</a:t>
            </a:r>
            <a:endParaRPr lang="zh-CN" altLang="zh-CN" sz="2200"/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/>
              <a:t>[ ALTER COLUMN &lt;</a:t>
            </a:r>
            <a:r>
              <a:rPr lang="zh-CN" altLang="zh-CN" sz="2200"/>
              <a:t>列名</a:t>
            </a:r>
            <a:r>
              <a:rPr lang="en-US" altLang="zh-CN" sz="2200"/>
              <a:t>&gt; TYPE &lt;</a:t>
            </a:r>
            <a:r>
              <a:rPr lang="zh-CN" altLang="zh-CN" sz="2200"/>
              <a:t>数据类型</a:t>
            </a:r>
            <a:r>
              <a:rPr lang="en-US" altLang="zh-CN" sz="2200"/>
              <a:t>&gt; ];</a:t>
            </a:r>
            <a:endParaRPr lang="zh-CN" altLang="zh-CN" sz="220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EE90678-1560-6546-3D75-ACDC8A6BA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/>
              <a:t>4.</a:t>
            </a:r>
            <a:r>
              <a:rPr lang="zh-CN" altLang="en-US" sz="3600" kern="0" dirty="0"/>
              <a:t>修改基本表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>
            <a:extLst>
              <a:ext uri="{FF2B5EF4-FFF2-40B4-BE49-F238E27FC236}">
                <a16:creationId xmlns="" xmlns:a16="http://schemas.microsoft.com/office/drawing/2014/main" id="{9778AA02-5FB9-521F-A253-59A87D810E0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71464" y="1054100"/>
            <a:ext cx="10369152" cy="48958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/>
              <a:t>&lt;</a:t>
            </a:r>
            <a:r>
              <a:rPr lang="zh-CN" altLang="en-US" sz="2400" dirty="0"/>
              <a:t>表名</a:t>
            </a:r>
            <a:r>
              <a:rPr lang="en-US" altLang="zh-CN" sz="2400" dirty="0"/>
              <a:t>&gt;</a:t>
            </a:r>
            <a:r>
              <a:rPr lang="zh-CN" altLang="en-US" sz="2400" dirty="0"/>
              <a:t>是要修改的基本表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ADD</a:t>
            </a:r>
            <a:r>
              <a:rPr lang="zh-CN" altLang="en-US" sz="2400" dirty="0"/>
              <a:t>子句用于增加新列、新的列级完整性约束和新的表级完整性约束</a:t>
            </a:r>
            <a:endParaRPr lang="zh-CN" altLang="en-US" sz="2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DROP COLUMN</a:t>
            </a:r>
            <a:r>
              <a:rPr lang="zh-CN" altLang="en-US" sz="2400" dirty="0"/>
              <a:t>子句用于删除表中的列</a:t>
            </a:r>
            <a:endParaRPr lang="zh-CN" altLang="en-US" sz="2000" dirty="0"/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000" dirty="0"/>
              <a:t>如果指定了</a:t>
            </a:r>
            <a:r>
              <a:rPr lang="en-US" altLang="zh-CN" sz="2000" dirty="0"/>
              <a:t>CASCADE</a:t>
            </a:r>
            <a:r>
              <a:rPr lang="zh-CN" altLang="en-US" sz="2000" dirty="0"/>
              <a:t>短语，则自动删除引用了该列的其他对象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l"/>
            </a:pPr>
            <a:r>
              <a:rPr lang="zh-CN" altLang="en-US" sz="2000" dirty="0"/>
              <a:t>如果指定了</a:t>
            </a:r>
            <a:r>
              <a:rPr lang="en-US" altLang="zh-CN" sz="2000" dirty="0"/>
              <a:t>RESTRICT</a:t>
            </a:r>
            <a:r>
              <a:rPr lang="zh-CN" altLang="en-US" sz="2000" dirty="0"/>
              <a:t>短语，则如果该列被其他对象引用，关系数据库管理系统将拒绝删除该列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DROP CONSTRAINT</a:t>
            </a:r>
            <a:r>
              <a:rPr lang="zh-CN" altLang="en-US" sz="2400" dirty="0"/>
              <a:t>子句用于删除指定的完整性约束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RENAME COLUMN</a:t>
            </a:r>
            <a:r>
              <a:rPr lang="zh-CN" altLang="zh-CN" sz="2400" dirty="0"/>
              <a:t>子句用于修改列名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FF00FF"/>
                </a:solidFill>
              </a:rPr>
              <a:t>ALTER COLUMN</a:t>
            </a:r>
            <a:r>
              <a:rPr lang="zh-CN" altLang="en-US" sz="2400" dirty="0"/>
              <a:t>子句用于修改列的数据类型</a:t>
            </a:r>
            <a:endParaRPr lang="zh-CN" altLang="en-US" sz="2000" dirty="0"/>
          </a:p>
          <a:p>
            <a:pPr eaLnBrk="1" hangingPunct="1">
              <a:buFont typeface="Wingdings" pitchFamily="2" charset="2"/>
              <a:buChar char="n"/>
            </a:pPr>
            <a:endParaRPr lang="zh-CN" altLang="en-US" sz="1800" b="0" dirty="0"/>
          </a:p>
          <a:p>
            <a:pPr eaLnBrk="1" hangingPunct="1">
              <a:buFont typeface="Wingdings" pitchFamily="2" charset="2"/>
              <a:buChar char="n"/>
            </a:pPr>
            <a:endParaRPr lang="zh-CN" altLang="en-US" sz="1600" b="0" dirty="0"/>
          </a:p>
          <a:p>
            <a:pPr eaLnBrk="1" hangingPunct="1">
              <a:buFont typeface="Wingdings" pitchFamily="2" charset="2"/>
              <a:buChar char="n"/>
            </a:pPr>
            <a:endParaRPr lang="zh-CN" altLang="en-US" sz="1600" b="0" dirty="0"/>
          </a:p>
          <a:p>
            <a:pPr eaLnBrk="1" hangingPunct="1"/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0DEA7BD-5994-87B4-6A7A-000551007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修改基本表（续）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="" xmlns:a16="http://schemas.microsoft.com/office/drawing/2014/main" id="{0D01BEB2-7B35-70B0-5638-0F28B3B030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098563"/>
            <a:ext cx="10044608" cy="50974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3.8]</a:t>
            </a:r>
            <a:r>
              <a:rPr lang="zh-CN" altLang="en-US" sz="2400" dirty="0"/>
              <a:t> 向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表增加“邮箱地址”列</a:t>
            </a:r>
            <a:r>
              <a:rPr lang="en-US" altLang="zh-CN" sz="2400" dirty="0" err="1"/>
              <a:t>Semail</a:t>
            </a:r>
            <a:r>
              <a:rPr lang="zh-CN" altLang="en-US" sz="2400" dirty="0"/>
              <a:t>，其数据类型为字符型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		ALTER TABLE Student ADD </a:t>
            </a:r>
            <a:r>
              <a:rPr lang="en-US" altLang="zh-CN" sz="2400" dirty="0" err="1"/>
              <a:t>Semail</a:t>
            </a:r>
            <a:r>
              <a:rPr lang="en-US" altLang="zh-CN" sz="2400" dirty="0"/>
              <a:t> VARCHAR(30);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/>
              <a:t>         不论基本表中原来是否已有数据，新增加的列一律为空值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98B53BF-B8A2-F6F3-9080-51A767EF7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修改基本表（续）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="" xmlns:a16="http://schemas.microsoft.com/office/drawing/2014/main" id="{4F55BA3B-92A1-885A-561D-9C6E50D0A6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47850" y="1098563"/>
            <a:ext cx="9360718" cy="50974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3.9]</a:t>
            </a:r>
            <a:r>
              <a:rPr lang="zh-CN" altLang="en-US" sz="2400" dirty="0"/>
              <a:t> 将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表中出生日期</a:t>
            </a:r>
            <a:r>
              <a:rPr lang="en-US" altLang="zh-CN" sz="2400" dirty="0" err="1"/>
              <a:t>Sbirthdate</a:t>
            </a:r>
            <a:r>
              <a:rPr lang="zh-CN" altLang="en-US" sz="2400" dirty="0"/>
              <a:t>的数据类型由</a:t>
            </a:r>
            <a:r>
              <a:rPr lang="en-US" altLang="zh-CN" sz="2400" dirty="0"/>
              <a:t>DATE</a:t>
            </a:r>
            <a:r>
              <a:rPr lang="zh-CN" altLang="en-US" sz="2400" dirty="0"/>
              <a:t>型改为字符型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2200" dirty="0"/>
              <a:t>ALTER TABLE Student ALTER COLUMN </a:t>
            </a:r>
            <a:r>
              <a:rPr lang="en-US" altLang="zh-CN" sz="2200" dirty="0" err="1"/>
              <a:t>Sbirthdate</a:t>
            </a:r>
            <a:r>
              <a:rPr lang="en-US" altLang="zh-CN" sz="2200" dirty="0"/>
              <a:t> TYPE VARCHAR(20);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/>
              <a:t>		</a:t>
            </a:r>
            <a:r>
              <a:rPr lang="en-US" altLang="zh-CN" sz="1800" dirty="0"/>
              <a:t>/*</a:t>
            </a:r>
            <a:r>
              <a:rPr lang="zh-CN" altLang="en-US" sz="1800" dirty="0"/>
              <a:t>注意，</a:t>
            </a:r>
            <a:r>
              <a:rPr lang="en-US" altLang="zh-CN" sz="1800" dirty="0"/>
              <a:t>DATE</a:t>
            </a:r>
            <a:r>
              <a:rPr lang="zh-CN" altLang="en-US" sz="1800" dirty="0"/>
              <a:t>类型占用</a:t>
            </a:r>
            <a:r>
              <a:rPr lang="en-US" altLang="zh-CN" sz="1800" dirty="0"/>
              <a:t>19</a:t>
            </a:r>
            <a:r>
              <a:rPr lang="zh-CN" altLang="en-US" sz="1800" dirty="0"/>
              <a:t>字节，所以修改为</a:t>
            </a:r>
            <a:r>
              <a:rPr lang="en-US" altLang="zh-CN" sz="1800" dirty="0"/>
              <a:t>VARCHAR</a:t>
            </a:r>
            <a:r>
              <a:rPr lang="zh-CN" altLang="en-US" sz="1800" dirty="0"/>
              <a:t>时长度要大于等于</a:t>
            </a:r>
            <a:r>
              <a:rPr lang="en-US" altLang="zh-CN" sz="1800" dirty="0"/>
              <a:t>19*/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3.10]</a:t>
            </a:r>
            <a:r>
              <a:rPr lang="zh-CN" altLang="en-US" sz="2400" dirty="0"/>
              <a:t> 增加课程名称必须取唯一值的约束条件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000" dirty="0"/>
              <a:t>    		</a:t>
            </a:r>
            <a:r>
              <a:rPr lang="en-US" altLang="zh-CN" sz="2400" dirty="0"/>
              <a:t>ALTER TABLE Course ADD UNIQUE</a:t>
            </a:r>
            <a:r>
              <a:rPr lang="zh-CN" altLang="en-US" sz="2400" dirty="0"/>
              <a:t>(</a:t>
            </a:r>
            <a:r>
              <a:rPr lang="en-US" altLang="zh-CN" sz="2400" dirty="0" err="1"/>
              <a:t>Cname</a:t>
            </a:r>
            <a:r>
              <a:rPr lang="zh-CN" altLang="en-US" sz="2400" dirty="0"/>
              <a:t>)</a:t>
            </a:r>
            <a:r>
              <a:rPr lang="en-US" altLang="zh-CN" sz="2400" dirty="0"/>
              <a:t>;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96BDD066-4A3F-1F38-3588-6C92E90CD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修改基本表（续）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="" xmlns:a16="http://schemas.microsoft.com/office/drawing/2014/main" id="{C58177F6-E17B-8164-613E-5B4346433E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196988"/>
            <a:ext cx="8534400" cy="5127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DROP TABLE &lt;</a:t>
            </a:r>
            <a:r>
              <a:rPr lang="zh-CN" altLang="en-US" dirty="0"/>
              <a:t>表名</a:t>
            </a:r>
            <a:r>
              <a:rPr lang="en-US" altLang="zh-CN" dirty="0"/>
              <a:t>&gt;</a:t>
            </a:r>
            <a:r>
              <a:rPr lang="zh-CN" altLang="en-US" dirty="0"/>
              <a:t>［</a:t>
            </a:r>
            <a:r>
              <a:rPr lang="en-US" altLang="zh-CN" dirty="0"/>
              <a:t>RESTRICT| CASCADE</a:t>
            </a:r>
            <a:r>
              <a:rPr lang="zh-CN" altLang="en-US" dirty="0"/>
              <a:t>］</a:t>
            </a:r>
            <a:r>
              <a:rPr lang="en-US" altLang="zh-CN" dirty="0"/>
              <a:t>;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RESTRICT</a:t>
            </a:r>
            <a:r>
              <a:rPr lang="zh-CN" altLang="en-US" dirty="0"/>
              <a:t>：删除表是有限制的</a:t>
            </a:r>
            <a:endParaRPr lang="zh-CN" altLang="en-US" sz="2000" dirty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欲删除的基本表不能被其他表的约束所引用</a:t>
            </a:r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如果存在依赖该表的对象，则此表不能被删除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/>
              <a:t>CASCADE</a:t>
            </a:r>
            <a:r>
              <a:rPr lang="zh-CN" altLang="en-US" dirty="0"/>
              <a:t>：删除该表没有限制</a:t>
            </a:r>
            <a:endParaRPr lang="zh-CN" altLang="en-US" sz="2000" dirty="0"/>
          </a:p>
          <a:p>
            <a:pPr lvl="2"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200" dirty="0"/>
              <a:t>在删除基本表的同时，相关的依赖对象一起删除 </a:t>
            </a:r>
          </a:p>
        </p:txBody>
      </p:sp>
      <p:sp>
        <p:nvSpPr>
          <p:cNvPr id="51203" name="Rectangle 2">
            <a:extLst>
              <a:ext uri="{FF2B5EF4-FFF2-40B4-BE49-F238E27FC236}">
                <a16:creationId xmlns="" xmlns:a16="http://schemas.microsoft.com/office/drawing/2014/main" id="{648E981C-3D21-5DE5-80E3-E5D81697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CN" sz="3600">
                <a:solidFill>
                  <a:schemeClr val="bg1"/>
                </a:solidFill>
              </a:rPr>
              <a:t>5.</a:t>
            </a:r>
            <a:r>
              <a:rPr lang="zh-CN" altLang="en-US" sz="3600">
                <a:solidFill>
                  <a:schemeClr val="bg1"/>
                </a:solidFill>
              </a:rPr>
              <a:t>删除基本表</a:t>
            </a:r>
            <a:r>
              <a:rPr lang="en-US" altLang="zh-CN" sz="3600">
                <a:solidFill>
                  <a:schemeClr val="bg1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="" xmlns:a16="http://schemas.microsoft.com/office/drawing/2014/main" id="{7226B97B-A865-3003-E85E-142CF6FA07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/>
              <a:t>    [</a:t>
            </a:r>
            <a:r>
              <a:rPr lang="zh-CN" altLang="en-US" sz="2400" dirty="0"/>
              <a:t>例</a:t>
            </a:r>
            <a:r>
              <a:rPr lang="en-US" altLang="zh-CN" sz="2400" dirty="0"/>
              <a:t>3.11] </a:t>
            </a:r>
            <a:r>
              <a:rPr lang="zh-CN" altLang="en-US" sz="2400" dirty="0"/>
              <a:t>删除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</a:t>
            </a:r>
            <a:r>
              <a:rPr lang="zh-CN" altLang="zh-CN" sz="2400" dirty="0"/>
              <a:t>，选择</a:t>
            </a:r>
            <a:r>
              <a:rPr lang="en-US" altLang="zh-CN" sz="2400" dirty="0"/>
              <a:t>CASCADE</a:t>
            </a:r>
            <a:endParaRPr lang="zh-CN" altLang="en-US" sz="2400" dirty="0"/>
          </a:p>
          <a:p>
            <a:pPr lvl="1" eaLnBrk="1" hangingPunct="1">
              <a:lnSpc>
                <a:spcPct val="160000"/>
              </a:lnSpc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DROP TABLE  Student  CASCADE;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/>
              <a:t>基本表定义被删除，数据被删除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/>
              <a:t>表上建立的索引、视图、触发器等一般也将被删除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D8663FF6-9F3B-E2E2-C7F2-06A47B5B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删除基本表（续）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="" xmlns:a16="http://schemas.microsoft.com/office/drawing/2014/main" id="{197CBC66-6322-5483-0AAA-5C0F8F53C4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03388" y="1098563"/>
            <a:ext cx="8964612" cy="56435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/>
              <a:t>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3.12 ]</a:t>
            </a:r>
            <a:r>
              <a:rPr lang="zh-CN" altLang="zh-CN" sz="2400" dirty="0"/>
              <a:t>删除</a:t>
            </a:r>
            <a:r>
              <a:rPr lang="en-US" altLang="zh-CN" sz="2400" dirty="0"/>
              <a:t>Student</a:t>
            </a:r>
            <a:r>
              <a:rPr lang="zh-CN" altLang="zh-CN" sz="2400" dirty="0"/>
              <a:t>表，</a:t>
            </a:r>
            <a:r>
              <a:rPr lang="zh-CN" altLang="en-US" sz="2400" dirty="0"/>
              <a:t>若表上建有视图，选择</a:t>
            </a:r>
            <a:r>
              <a:rPr lang="en-US" altLang="zh-CN" sz="2400" dirty="0"/>
              <a:t>RESTRICT</a:t>
            </a:r>
            <a:r>
              <a:rPr lang="zh-CN" altLang="en-US" sz="2400" dirty="0"/>
              <a:t>时表不能删除;选择</a:t>
            </a:r>
            <a:r>
              <a:rPr lang="en-US" altLang="zh-CN" sz="2400" dirty="0"/>
              <a:t>CASCADE</a:t>
            </a:r>
            <a:r>
              <a:rPr lang="zh-CN" altLang="en-US" sz="2400" dirty="0"/>
              <a:t>时可以删除表，视图也自动删除。	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dirty="0"/>
              <a:t>	</a:t>
            </a:r>
            <a:r>
              <a:rPr lang="en-US" altLang="zh-CN" sz="2000" dirty="0"/>
              <a:t>CREATE VIEW </a:t>
            </a:r>
            <a:r>
              <a:rPr lang="en-US" altLang="zh-CN" sz="2000" dirty="0" err="1"/>
              <a:t>CS_Student</a:t>
            </a:r>
            <a:r>
              <a:rPr lang="en-US" altLang="zh-CN" sz="2000" dirty="0"/>
              <a:t>       </a:t>
            </a:r>
            <a:r>
              <a:rPr lang="en-US" altLang="zh-CN" sz="1400" dirty="0"/>
              <a:t>/* Student</a:t>
            </a:r>
            <a:r>
              <a:rPr lang="zh-CN" altLang="en-US" sz="1400" dirty="0"/>
              <a:t>表上建立计算机科学与技术专业学生视图*</a:t>
            </a:r>
            <a:r>
              <a:rPr lang="en-US" altLang="zh-CN" sz="1400" dirty="0"/>
              <a:t>/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AS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SELECT </a:t>
            </a:r>
            <a:r>
              <a:rPr lang="en-US" altLang="zh-CN" sz="2000" dirty="0" err="1"/>
              <a:t>Sno,Sname,Ssex,Sbirthdate,Smajor</a:t>
            </a:r>
            <a:endParaRPr lang="en-US" altLang="zh-CN" sz="2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FROM Student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WHERE </a:t>
            </a:r>
            <a:r>
              <a:rPr lang="en-US" altLang="zh-CN" sz="2000" dirty="0" err="1"/>
              <a:t>Smajor</a:t>
            </a:r>
            <a:r>
              <a:rPr lang="en-US" altLang="zh-CN" sz="2000" dirty="0"/>
              <a:t>='</a:t>
            </a:r>
            <a:r>
              <a:rPr lang="zh-CN" altLang="en-US" sz="2000" dirty="0"/>
              <a:t>计算机科学与技术</a:t>
            </a:r>
            <a:r>
              <a:rPr lang="en-US" altLang="zh-CN" sz="2000" dirty="0"/>
              <a:t>’;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2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DROP TABLE Student RESTRICT;            </a:t>
            </a:r>
            <a:r>
              <a:rPr lang="en-US" altLang="zh-CN" sz="1600" dirty="0"/>
              <a:t>	/*</a:t>
            </a:r>
            <a:r>
              <a:rPr lang="zh-CN" altLang="en-US" sz="1600" dirty="0"/>
              <a:t>删除</a:t>
            </a:r>
            <a:r>
              <a:rPr lang="en-US" altLang="zh-CN" sz="1600" dirty="0"/>
              <a:t>Student</a:t>
            </a:r>
            <a:r>
              <a:rPr lang="zh-CN" altLang="en-US" sz="1600" dirty="0"/>
              <a:t>表*</a:t>
            </a:r>
            <a:r>
              <a:rPr lang="en-US" altLang="zh-CN" sz="1600" dirty="0"/>
              <a:t>/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1600" dirty="0"/>
              <a:t>--ERROR: cannot drop table Student because other objects depend on it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	 /* </a:t>
            </a:r>
            <a:r>
              <a:rPr lang="zh-C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系统返回错误信息，存在依赖该表的对象，此表不能被删除</a:t>
            </a:r>
            <a:r>
              <a:rPr lang="en-US" altLang="zh-CN" sz="1600" dirty="0">
                <a:latin typeface="Times New Roman" panose="02020603050405020304" pitchFamily="18" charset="0"/>
              </a:rPr>
              <a:t>*/</a:t>
            </a:r>
            <a:endParaRPr lang="en-US" altLang="zh-CN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A4CF918-AFC2-D47B-CE71-792D13C11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删除基本表（续）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="" xmlns:a16="http://schemas.microsoft.com/office/drawing/2014/main" id="{AEE49521-1FE1-070D-AAA7-8EE6C8FA64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19301" y="1052526"/>
            <a:ext cx="9505291" cy="48545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3.12</a:t>
            </a:r>
            <a:r>
              <a:rPr lang="zh-CN" altLang="en-US" sz="2400" dirty="0"/>
              <a:t>续</a:t>
            </a:r>
            <a:r>
              <a:rPr lang="en-US" altLang="zh-CN" sz="2400" dirty="0"/>
              <a:t>]</a:t>
            </a:r>
            <a:r>
              <a:rPr lang="zh-CN" altLang="en-US" sz="2400" dirty="0"/>
              <a:t> 选择</a:t>
            </a:r>
            <a:r>
              <a:rPr lang="en-US" altLang="zh-CN" sz="2400" dirty="0"/>
              <a:t>CASCADE</a:t>
            </a:r>
            <a:r>
              <a:rPr lang="zh-CN" altLang="en-US" sz="2400" dirty="0"/>
              <a:t>时可以删除表，视图也自动被删除 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200" dirty="0"/>
              <a:t>DROP TABLE Student CASCADE;          	  	</a:t>
            </a:r>
            <a:r>
              <a:rPr lang="en-US" altLang="zh-CN" sz="1800" dirty="0"/>
              <a:t>/*</a:t>
            </a:r>
            <a:r>
              <a:rPr lang="zh-CN" altLang="en-US" sz="1800" dirty="0"/>
              <a:t>删除</a:t>
            </a:r>
            <a:r>
              <a:rPr lang="en-US" altLang="zh-CN" sz="1800" dirty="0"/>
              <a:t>Student</a:t>
            </a:r>
            <a:r>
              <a:rPr lang="zh-CN" altLang="en-US" sz="1800" dirty="0"/>
              <a:t>表*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200" dirty="0"/>
              <a:t>--NOTICE: drop cascades to view </a:t>
            </a:r>
            <a:r>
              <a:rPr lang="en-US" altLang="zh-CN" sz="2200" dirty="0" err="1"/>
              <a:t>CS_Student</a:t>
            </a:r>
            <a:r>
              <a:rPr lang="en-US" altLang="zh-CN" sz="2200" dirty="0"/>
              <a:t>	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1800" dirty="0"/>
              <a:t>                     			      /*</a:t>
            </a:r>
            <a:r>
              <a:rPr lang="zh-CN" altLang="en-US" sz="1800" dirty="0"/>
              <a:t>系统返回提示，此表上的视图也被删除*</a:t>
            </a:r>
            <a:r>
              <a:rPr lang="en-US" altLang="zh-CN" sz="1800" dirty="0"/>
              <a:t>/</a:t>
            </a:r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endParaRPr lang="en-US" altLang="zh-CN" sz="2200" dirty="0"/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200" dirty="0"/>
              <a:t>SELECT * FROM </a:t>
            </a:r>
            <a:r>
              <a:rPr lang="en-US" altLang="zh-CN" sz="2200" dirty="0" err="1"/>
              <a:t>CS_Student</a:t>
            </a:r>
            <a:r>
              <a:rPr lang="en-US" altLang="zh-CN" sz="2200" dirty="0"/>
              <a:t>;                     </a:t>
            </a:r>
            <a:r>
              <a:rPr lang="en-US" altLang="zh-CN" sz="1800" dirty="0"/>
              <a:t>/* </a:t>
            </a:r>
            <a:r>
              <a:rPr lang="en-US" altLang="zh-CN" sz="1800" dirty="0" err="1"/>
              <a:t>CS_Student</a:t>
            </a:r>
            <a:r>
              <a:rPr lang="zh-CN" altLang="en-US" sz="1800" dirty="0"/>
              <a:t>视图不存在*</a:t>
            </a:r>
            <a:r>
              <a:rPr lang="en-US" altLang="zh-CN" sz="1800" dirty="0"/>
              <a:t>/</a:t>
            </a:r>
            <a:endParaRPr lang="en-US" altLang="zh-CN" sz="2200" dirty="0"/>
          </a:p>
          <a:p>
            <a:pPr eaLnBrk="1" hangingPunct="1">
              <a:lnSpc>
                <a:spcPct val="180000"/>
              </a:lnSpc>
              <a:buFont typeface="Wingdings" pitchFamily="2" charset="2"/>
              <a:buNone/>
            </a:pPr>
            <a:r>
              <a:rPr lang="en-US" altLang="zh-CN" sz="2200" dirty="0"/>
              <a:t>--ERROR: relation " </a:t>
            </a:r>
            <a:r>
              <a:rPr lang="en-US" altLang="zh-CN" sz="2200" dirty="0" err="1"/>
              <a:t>CS_Student</a:t>
            </a:r>
            <a:r>
              <a:rPr lang="en-US" altLang="zh-CN" sz="2200" dirty="0"/>
              <a:t> " does not exist</a:t>
            </a:r>
          </a:p>
          <a:p>
            <a:pPr eaLnBrk="1" hangingPunct="1"/>
            <a:endParaRPr lang="en-US" altLang="zh-CN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FB9C34A-87CD-94F1-635D-8B0422491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删除基本表（续）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EB44BF3-A29B-BF8D-4255-90CFE9D94051}"/>
              </a:ext>
            </a:extLst>
          </p:cNvPr>
          <p:cNvSpPr txBox="1"/>
          <p:nvPr/>
        </p:nvSpPr>
        <p:spPr>
          <a:xfrm>
            <a:off x="2063552" y="1124744"/>
            <a:ext cx="8424936" cy="25953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不同产品</a:t>
            </a:r>
            <a:r>
              <a:rPr lang="en-US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DROP TABLE</a:t>
            </a:r>
          </a:p>
          <a:p>
            <a:pPr algn="ctr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zh-CN" sz="4400" b="1" kern="0" dirty="0">
                <a:highlight>
                  <a:srgbClr val="FFFF00"/>
                </a:highlight>
                <a:latin typeface="+mn-lt"/>
                <a:ea typeface="+mn-ea"/>
              </a:rPr>
              <a:t>处理策略比较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C41D4AC1-5F03-2B77-46DC-E41EB1830D72}"/>
              </a:ext>
            </a:extLst>
          </p:cNvPr>
          <p:cNvSpPr txBox="1"/>
          <p:nvPr/>
        </p:nvSpPr>
        <p:spPr>
          <a:xfrm>
            <a:off x="3870338" y="188913"/>
            <a:ext cx="4811713" cy="64611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bg1"/>
                </a:solidFill>
                <a:latin typeface="宋体" panose="02010600030101010101" pitchFamily="2" charset="-122"/>
              </a:rPr>
              <a:t>二维码</a:t>
            </a:r>
            <a:r>
              <a:rPr lang="en-US" altLang="zh-CN" sz="3600" b="1">
                <a:solidFill>
                  <a:schemeClr val="bg1"/>
                </a:solidFill>
              </a:rPr>
              <a:t>3.2</a:t>
            </a:r>
            <a:r>
              <a:rPr lang="en-US" altLang="zh-CN" sz="36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en-US" sz="3600" b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="" xmlns:a16="http://schemas.microsoft.com/office/drawing/2014/main" id="{03C8CC24-2AF5-5A51-6434-151FF202107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数据定义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="" xmlns:a16="http://schemas.microsoft.com/office/drawing/2014/main" id="{C6A5ADE9-E3F2-8F06-F806-62C758DC88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339863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3.2.1 </a:t>
            </a:r>
            <a:r>
              <a:rPr lang="zh-CN" altLang="en-US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3.2.2 </a:t>
            </a:r>
            <a:r>
              <a:rPr lang="zh-CN" altLang="en-US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>
                <a:solidFill>
                  <a:srgbClr val="00B050"/>
                </a:solidFill>
              </a:rPr>
              <a:t>3.2.3 </a:t>
            </a:r>
            <a:r>
              <a:rPr lang="zh-CN" altLang="en-US">
                <a:solidFill>
                  <a:srgbClr val="00B050"/>
                </a:solidFill>
              </a:rPr>
              <a:t>索引的建立与删除</a:t>
            </a:r>
            <a:endParaRPr lang="en-US" altLang="zh-CN">
              <a:solidFill>
                <a:srgbClr val="00B050"/>
              </a:solidFill>
            </a:endParaRP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3.2.4 </a:t>
            </a:r>
            <a:r>
              <a:rPr lang="zh-CN" altLang="en-US"/>
              <a:t>数据字典</a:t>
            </a:r>
          </a:p>
          <a:p>
            <a:pPr marL="0" indent="0" eaLnBrk="1" hangingPunct="1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="" xmlns:a16="http://schemas.microsoft.com/office/drawing/2014/main" id="{46B39575-3322-4BF0-E37D-4E792CAC7E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06363"/>
            <a:ext cx="8229600" cy="874712"/>
          </a:xfrm>
        </p:spPr>
        <p:txBody>
          <a:bodyPr/>
          <a:lstStyle/>
          <a:p>
            <a:r>
              <a:rPr lang="en-US" altLang="zh-CN" sz="3600"/>
              <a:t>3.1.1 SQL</a:t>
            </a:r>
            <a:r>
              <a:rPr lang="zh-CN" altLang="en-US" sz="3600"/>
              <a:t>的产生与发展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="" xmlns:a16="http://schemas.microsoft.com/office/drawing/2014/main" id="{D1EFF72D-F598-B817-F3D0-457CD808C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340926"/>
              </p:ext>
            </p:extLst>
          </p:nvPr>
        </p:nvGraphicFramePr>
        <p:xfrm>
          <a:off x="623392" y="1412887"/>
          <a:ext cx="11017224" cy="3675065"/>
        </p:xfrm>
        <a:graphic>
          <a:graphicData uri="http://schemas.openxmlformats.org/drawingml/2006/table">
            <a:tbl>
              <a:tblPr/>
              <a:tblGrid>
                <a:gridCol w="2774122">
                  <a:extLst>
                    <a:ext uri="{9D8B030D-6E8A-4147-A177-3AD203B41FA5}">
                      <a16:colId xmlns="" xmlns:a16="http://schemas.microsoft.com/office/drawing/2014/main" val="4127669730"/>
                    </a:ext>
                  </a:extLst>
                </a:gridCol>
                <a:gridCol w="1898527">
                  <a:extLst>
                    <a:ext uri="{9D8B030D-6E8A-4147-A177-3AD203B41FA5}">
                      <a16:colId xmlns="" xmlns:a16="http://schemas.microsoft.com/office/drawing/2014/main" val="3640190543"/>
                    </a:ext>
                  </a:extLst>
                </a:gridCol>
                <a:gridCol w="1586691">
                  <a:extLst>
                    <a:ext uri="{9D8B030D-6E8A-4147-A177-3AD203B41FA5}">
                      <a16:colId xmlns="" xmlns:a16="http://schemas.microsoft.com/office/drawing/2014/main" val="2561563199"/>
                    </a:ext>
                  </a:extLst>
                </a:gridCol>
                <a:gridCol w="1785572">
                  <a:extLst>
                    <a:ext uri="{9D8B030D-6E8A-4147-A177-3AD203B41FA5}">
                      <a16:colId xmlns="" xmlns:a16="http://schemas.microsoft.com/office/drawing/2014/main" val="1975546667"/>
                    </a:ext>
                  </a:extLst>
                </a:gridCol>
                <a:gridCol w="1486156">
                  <a:extLst>
                    <a:ext uri="{9D8B030D-6E8A-4147-A177-3AD203B41FA5}">
                      <a16:colId xmlns="" xmlns:a16="http://schemas.microsoft.com/office/drawing/2014/main" val="2377185700"/>
                    </a:ext>
                  </a:extLst>
                </a:gridCol>
                <a:gridCol w="1486156">
                  <a:extLst>
                    <a:ext uri="{9D8B030D-6E8A-4147-A177-3AD203B41FA5}">
                      <a16:colId xmlns="" xmlns:a16="http://schemas.microsoft.com/office/drawing/2014/main" val="583786706"/>
                    </a:ext>
                  </a:extLst>
                </a:gridCol>
              </a:tblGrid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篇幅（约）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标准</a:t>
                      </a: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大致页数</a:t>
                      </a: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发布日期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5280296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86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1986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2003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3 600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2003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6378139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89(FIPS 127-1)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  <a:r>
                        <a:rPr kumimoji="0" lang="zh-CN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1989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2008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3 777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2008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2770533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92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622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1992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2011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3817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2011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74312220"/>
                  </a:ext>
                </a:extLst>
              </a:tr>
              <a:tr h="735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99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 3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1700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页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1999</a:t>
                      </a:r>
                      <a:r>
                        <a:rPr kumimoji="0" lang="zh-CN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年</a:t>
                      </a:r>
                    </a:p>
                  </a:txBody>
                  <a:tcPr marL="36194" marR="36194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SQL2016</a:t>
                      </a:r>
                      <a:endParaRPr kumimoji="0" lang="zh-CN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9050" cap="flat" cmpd="dbl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4035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SzPct val="10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2016</a:t>
                      </a:r>
                      <a:endParaRPr kumimoji="0" lang="zh-CN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78" marR="68578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6875896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9EBC541-D990-F3AC-915C-DCCE469EF986}"/>
              </a:ext>
            </a:extLst>
          </p:cNvPr>
          <p:cNvSpPr txBox="1"/>
          <p:nvPr/>
        </p:nvSpPr>
        <p:spPr>
          <a:xfrm>
            <a:off x="3503613" y="5472113"/>
            <a:ext cx="4813300" cy="2984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1550"/>
              </a:lnSpc>
              <a:spcBef>
                <a:spcPts val="400"/>
              </a:spcBef>
              <a:spcAft>
                <a:spcPts val="300"/>
              </a:spcAft>
            </a:pPr>
            <a:r>
              <a:rPr lang="zh-CN" altLang="zh-CN" sz="1600" b="1"/>
              <a:t>表</a:t>
            </a:r>
            <a:r>
              <a:rPr lang="en-US" altLang="zh-CN" sz="1600" b="1"/>
              <a:t>3.1  SQL</a:t>
            </a:r>
            <a:r>
              <a:rPr lang="zh-CN" altLang="zh-CN" sz="1600" b="1"/>
              <a:t>标准的发展过程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="" xmlns:a16="http://schemas.microsoft.com/office/drawing/2014/main" id="{C8AA8FE9-1F52-4D33-5B2B-8DCB4AEB15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3.2.3 </a:t>
            </a:r>
            <a:r>
              <a:rPr lang="zh-CN" altLang="en-US" sz="3600"/>
              <a:t>索引的建立与删除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5B3726F9-27FF-DCA5-F772-B79858D2E7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22350"/>
            <a:ext cx="9731424" cy="4927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建立索引目的：加快查询速度</a:t>
            </a:r>
            <a:endParaRPr lang="zh-CN" altLang="en-US" sz="3200" dirty="0"/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数据库常见索引：</a:t>
            </a:r>
            <a:endParaRPr lang="zh-CN" altLang="en-US" sz="3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顺序文件上的索引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树索引（参见爱课程</a:t>
            </a:r>
            <a:r>
              <a:rPr lang="zh-CN" altLang="en-US" dirty="0" smtClean="0"/>
              <a:t>网“数据库系统概论”课程</a:t>
            </a:r>
            <a:r>
              <a:rPr lang="en-US" altLang="zh-CN" dirty="0" smtClean="0"/>
              <a:t>3.2</a:t>
            </a:r>
            <a:r>
              <a:rPr lang="zh-CN" altLang="en-US" dirty="0"/>
              <a:t>节</a:t>
            </a:r>
            <a:r>
              <a:rPr lang="zh-CN" altLang="en-US" dirty="0" smtClean="0"/>
              <a:t>动画“</a:t>
            </a:r>
            <a:r>
              <a:rPr lang="en-US" altLang="zh-CN" dirty="0" smtClean="0"/>
              <a:t>B</a:t>
            </a:r>
            <a:r>
              <a:rPr lang="en-US" altLang="zh-CN" dirty="0"/>
              <a:t>+</a:t>
            </a:r>
            <a:r>
              <a:rPr lang="zh-CN" altLang="en-US" dirty="0"/>
              <a:t>树的</a:t>
            </a:r>
            <a:r>
              <a:rPr lang="zh-CN" altLang="en-US"/>
              <a:t>增删</a:t>
            </a:r>
            <a:r>
              <a:rPr lang="zh-CN" altLang="en-US" smtClean="0"/>
              <a:t>改”）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哈希（</a:t>
            </a:r>
            <a:r>
              <a:rPr lang="en-US" altLang="zh-CN" dirty="0"/>
              <a:t>hash</a:t>
            </a:r>
            <a:r>
              <a:rPr lang="zh-CN" altLang="en-US" dirty="0"/>
              <a:t>）索引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位图索引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特点：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B+</a:t>
            </a:r>
            <a:r>
              <a:rPr lang="zh-CN" altLang="en-US" dirty="0"/>
              <a:t>树索引具有动态平衡的优点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哈希索引具有查找速度快的特点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="" xmlns:a16="http://schemas.microsoft.com/office/drawing/2014/main" id="{2CE055B4-D6BC-978C-7A0E-040A74EA08D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索 引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="" xmlns:a16="http://schemas.microsoft.com/office/drawing/2014/main" id="{73594EC9-B5DE-2D90-6419-05C169942D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098563"/>
            <a:ext cx="8229600" cy="488156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谁可以建立与删除索引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数据库管理员或表的属主（即建立表的人）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谁维护索引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关系数据库管理系统自动完成 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dirty="0"/>
              <a:t>使用索引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/>
              <a:t>关系数据库管理系统自动选择合适的索引作为存取路径，用户不必自主地选择索引</a:t>
            </a:r>
          </a:p>
          <a:p>
            <a:pPr lvl="1" eaLnBrk="1" hangingPunct="1">
              <a:lnSpc>
                <a:spcPct val="130000"/>
              </a:lnSpc>
            </a:pPr>
            <a:endParaRPr lang="zh-CN" altLang="en-US" sz="2200" dirty="0"/>
          </a:p>
          <a:p>
            <a:pPr eaLnBrk="1" hangingPunct="1">
              <a:lnSpc>
                <a:spcPct val="13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="" xmlns:a16="http://schemas.microsoft.com/office/drawing/2014/main" id="{ABA6BF1F-9A23-9EEC-0421-42FA3BE6E5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76413" y="1100151"/>
            <a:ext cx="8712200" cy="5354637"/>
          </a:xfrm>
        </p:spPr>
        <p:txBody>
          <a:bodyPr/>
          <a:lstStyle/>
          <a:p>
            <a:pPr algn="just" eaLnBrk="1" hangingPunct="1"/>
            <a:r>
              <a:rPr lang="zh-CN" altLang="en-US"/>
              <a:t>语句格式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/>
              <a:t>CREATE </a:t>
            </a:r>
            <a:r>
              <a:rPr lang="en-US" altLang="zh-CN">
                <a:solidFill>
                  <a:srgbClr val="FF00FF"/>
                </a:solidFill>
              </a:rPr>
              <a:t>[UNIQUE] [CLUSTER]</a:t>
            </a:r>
            <a:r>
              <a:rPr lang="en-US" altLang="zh-CN"/>
              <a:t> INDEX &lt;</a:t>
            </a:r>
            <a:r>
              <a:rPr lang="zh-CN" altLang="en-US"/>
              <a:t>索引名</a:t>
            </a:r>
            <a:r>
              <a:rPr lang="en-US" altLang="zh-CN"/>
              <a:t>&gt; 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/>
              <a:t>ON &lt;</a:t>
            </a:r>
            <a:r>
              <a:rPr lang="zh-CN" altLang="en-US"/>
              <a:t>表名</a:t>
            </a:r>
            <a:r>
              <a:rPr lang="en-US" altLang="zh-CN"/>
              <a:t>&gt;(&lt;</a:t>
            </a:r>
            <a:r>
              <a:rPr lang="zh-CN" altLang="en-US"/>
              <a:t>列名</a:t>
            </a:r>
            <a:r>
              <a:rPr lang="en-US" altLang="zh-CN"/>
              <a:t>&gt;[&lt;</a:t>
            </a:r>
            <a:r>
              <a:rPr lang="zh-CN" altLang="en-US"/>
              <a:t>次序</a:t>
            </a:r>
            <a:r>
              <a:rPr lang="en-US" altLang="zh-CN"/>
              <a:t>&gt;][,&lt;</a:t>
            </a:r>
            <a:r>
              <a:rPr lang="zh-CN" altLang="en-US"/>
              <a:t>列名</a:t>
            </a:r>
            <a:r>
              <a:rPr lang="en-US" altLang="zh-CN"/>
              <a:t>&gt;[&lt;</a:t>
            </a:r>
            <a:r>
              <a:rPr lang="zh-CN" altLang="en-US"/>
              <a:t>次序</a:t>
            </a:r>
            <a:r>
              <a:rPr lang="en-US" altLang="zh-CN"/>
              <a:t>&gt;] ]</a:t>
            </a:r>
            <a:r>
              <a:rPr lang="en-US" altLang="zh-CN">
                <a:latin typeface="Courier New" panose="02070309020205020404" pitchFamily="49" charset="0"/>
              </a:rPr>
              <a:t>…)</a:t>
            </a:r>
            <a:r>
              <a:rPr lang="en-US" altLang="zh-CN"/>
              <a:t>;</a:t>
            </a:r>
          </a:p>
          <a:p>
            <a:pPr lvl="1" algn="just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&lt;</a:t>
            </a:r>
            <a:r>
              <a:rPr lang="zh-CN" altLang="en-US">
                <a:solidFill>
                  <a:srgbClr val="FF00FF"/>
                </a:solidFill>
              </a:rPr>
              <a:t>表名</a:t>
            </a:r>
            <a:r>
              <a:rPr lang="en-US" altLang="zh-CN">
                <a:solidFill>
                  <a:srgbClr val="FF00FF"/>
                </a:solidFill>
              </a:rPr>
              <a:t>&gt;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要建索引的基本表的名字</a:t>
            </a:r>
          </a:p>
          <a:p>
            <a:pPr lvl="1" algn="just"/>
            <a:r>
              <a:rPr lang="zh-CN" altLang="en-US"/>
              <a:t>索引：可以建立在该表的一</a:t>
            </a:r>
            <a:r>
              <a:rPr lang="zh-CN" altLang="en-US">
                <a:solidFill>
                  <a:srgbClr val="FF00FF"/>
                </a:solidFill>
              </a:rPr>
              <a:t>列</a:t>
            </a:r>
            <a:r>
              <a:rPr lang="zh-CN" altLang="en-US"/>
              <a:t>或多列上，各列名之间用逗号分隔</a:t>
            </a:r>
          </a:p>
          <a:p>
            <a:pPr lvl="1" algn="just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&lt;</a:t>
            </a:r>
            <a:r>
              <a:rPr lang="zh-CN" altLang="en-US">
                <a:solidFill>
                  <a:srgbClr val="FF00FF"/>
                </a:solidFill>
              </a:rPr>
              <a:t>次序</a:t>
            </a:r>
            <a:r>
              <a:rPr lang="en-US" altLang="zh-CN">
                <a:solidFill>
                  <a:srgbClr val="FF00FF"/>
                </a:solidFill>
              </a:rPr>
              <a:t>&gt;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指定索引值的排列次序，升序：</a:t>
            </a:r>
            <a:r>
              <a:rPr lang="en-US" altLang="zh-CN"/>
              <a:t>ASC</a:t>
            </a:r>
            <a:r>
              <a:rPr lang="zh-CN" altLang="en-US"/>
              <a:t>，降序：</a:t>
            </a:r>
            <a:r>
              <a:rPr lang="en-US" altLang="zh-CN"/>
              <a:t>DESC</a:t>
            </a:r>
            <a:r>
              <a:rPr lang="zh-CN" altLang="en-US"/>
              <a:t>。默认值：</a:t>
            </a:r>
            <a:r>
              <a:rPr lang="en-US" altLang="zh-CN"/>
              <a:t>ASC</a:t>
            </a:r>
          </a:p>
          <a:p>
            <a:pPr lvl="1" algn="just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UNIQUE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此索引的每一个索引值只对应唯一的数据记录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FF00FF"/>
                </a:solidFill>
              </a:rPr>
              <a:t>CLUSTER</a:t>
            </a:r>
            <a:r>
              <a:rPr lang="zh-CN" altLang="en-US">
                <a:solidFill>
                  <a:srgbClr val="FF00FF"/>
                </a:solidFill>
              </a:rPr>
              <a:t>：</a:t>
            </a:r>
            <a:r>
              <a:rPr lang="zh-CN" altLang="en-US"/>
              <a:t>表示要建立的索引是聚簇索引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B61006A-A9A7-BD1F-82D2-A714F1FC6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/>
              <a:t>1.</a:t>
            </a:r>
            <a:r>
              <a:rPr lang="zh-CN" altLang="en-US" sz="3600" kern="0" dirty="0"/>
              <a:t>建立索引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="" xmlns:a16="http://schemas.microsoft.com/office/drawing/2014/main" id="{55F5E924-B667-794A-187C-8AA2155042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1425" y="982676"/>
            <a:ext cx="10441160" cy="5095875"/>
          </a:xfrm>
        </p:spPr>
        <p:txBody>
          <a:bodyPr/>
          <a:lstStyle/>
          <a:p>
            <a:pPr marL="0" lvl="1" indent="0" algn="just" eaLnBrk="1" hangingPunct="1"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3.13]</a:t>
            </a:r>
            <a:r>
              <a:rPr lang="zh-CN" altLang="en-US" dirty="0"/>
              <a:t>为“学生选课”数据库中的</a:t>
            </a:r>
            <a:r>
              <a:rPr lang="en-US" altLang="zh-CN" dirty="0"/>
              <a:t>Student</a:t>
            </a:r>
            <a:r>
              <a:rPr lang="zh-CN" altLang="en-US" dirty="0"/>
              <a:t>、</a:t>
            </a:r>
            <a:r>
              <a:rPr lang="en-US" altLang="zh-CN" dirty="0"/>
              <a:t>Course</a:t>
            </a:r>
            <a:r>
              <a:rPr lang="zh-CN" altLang="en-US" dirty="0"/>
              <a:t>和</a:t>
            </a:r>
            <a:r>
              <a:rPr lang="en-US" altLang="zh-CN" dirty="0"/>
              <a:t>SC</a:t>
            </a:r>
            <a:r>
              <a:rPr lang="zh-CN" altLang="en-US" dirty="0"/>
              <a:t>三个表建立索引。其中</a:t>
            </a:r>
            <a:r>
              <a:rPr lang="en-US" altLang="zh-CN" dirty="0"/>
              <a:t>Student</a:t>
            </a:r>
            <a:r>
              <a:rPr lang="zh-CN" altLang="en-US" dirty="0"/>
              <a:t>表按学生姓名升序建唯一索引，</a:t>
            </a:r>
            <a:r>
              <a:rPr lang="en-US" altLang="zh-CN" dirty="0"/>
              <a:t>Course</a:t>
            </a:r>
            <a:r>
              <a:rPr lang="zh-CN" altLang="en-US" dirty="0"/>
              <a:t>表按课程名升序建唯一索引，</a:t>
            </a:r>
            <a:r>
              <a:rPr lang="en-US" altLang="zh-CN" dirty="0"/>
              <a:t>SC</a:t>
            </a:r>
            <a:r>
              <a:rPr lang="zh-CN" altLang="en-US" dirty="0"/>
              <a:t>表按学号升序和课程号降序建唯一索引（即先按照学号升序，对同一个学号再按课程号降序）</a:t>
            </a:r>
            <a:endParaRPr lang="en-US" altLang="zh-CN" dirty="0"/>
          </a:p>
          <a:p>
            <a:pPr marL="0" lvl="1" indent="0" algn="just" eaLnBrk="1" hangingPunct="1">
              <a:buNone/>
            </a:pPr>
            <a:endParaRPr lang="zh-CN" altLang="en-US" sz="2000" dirty="0"/>
          </a:p>
          <a:p>
            <a:pPr marL="0" lvl="1" indent="0" algn="just" eaLnBrk="1" hangingPunct="1">
              <a:buNone/>
            </a:pPr>
            <a:r>
              <a:rPr lang="en-US" altLang="zh-CN" sz="2200" dirty="0"/>
              <a:t>CREATE UNIQUE INDEX </a:t>
            </a:r>
            <a:r>
              <a:rPr lang="en-US" altLang="zh-CN" sz="2200" dirty="0" err="1"/>
              <a:t>Idx_StuSname</a:t>
            </a:r>
            <a:r>
              <a:rPr lang="en-US" altLang="zh-CN" sz="2200" dirty="0"/>
              <a:t> ON Student(</a:t>
            </a:r>
            <a:r>
              <a:rPr lang="en-US" altLang="zh-CN" sz="2200" dirty="0" err="1"/>
              <a:t>Sname</a:t>
            </a:r>
            <a:r>
              <a:rPr lang="en-US" altLang="zh-CN" sz="2200" dirty="0"/>
              <a:t>);  </a:t>
            </a:r>
          </a:p>
          <a:p>
            <a:pPr marL="0" lvl="1" indent="0" algn="just" eaLnBrk="1" hangingPunct="1">
              <a:buNone/>
            </a:pPr>
            <a:r>
              <a:rPr lang="en-US" altLang="zh-CN" sz="2200" dirty="0"/>
              <a:t> 					</a:t>
            </a:r>
            <a:r>
              <a:rPr lang="en-US" altLang="zh-CN" sz="1800" dirty="0"/>
              <a:t>/*</a:t>
            </a:r>
            <a:r>
              <a:rPr lang="zh-CN" altLang="en-US" sz="1800" dirty="0"/>
              <a:t>保证了</a:t>
            </a:r>
            <a:r>
              <a:rPr lang="en-US" altLang="zh-CN" sz="1800" dirty="0" err="1"/>
              <a:t>Sname</a:t>
            </a:r>
            <a:r>
              <a:rPr lang="zh-CN" altLang="en-US" sz="1800" dirty="0"/>
              <a:t>取唯一值的约束*</a:t>
            </a:r>
            <a:r>
              <a:rPr lang="en-US" altLang="zh-CN" sz="1800" dirty="0"/>
              <a:t>/</a:t>
            </a:r>
          </a:p>
          <a:p>
            <a:pPr marL="0" lvl="1" indent="0" algn="just" eaLnBrk="1" hangingPunct="1">
              <a:buNone/>
            </a:pPr>
            <a:r>
              <a:rPr lang="en-US" altLang="zh-CN" sz="2200" dirty="0"/>
              <a:t>CREATE UNIQUE INDEX </a:t>
            </a:r>
            <a:r>
              <a:rPr lang="en-US" altLang="zh-CN" sz="2200" dirty="0" err="1"/>
              <a:t>Idx_CouCname</a:t>
            </a:r>
            <a:r>
              <a:rPr lang="en-US" altLang="zh-CN" sz="2200" dirty="0"/>
              <a:t> ON Course(</a:t>
            </a:r>
            <a:r>
              <a:rPr lang="en-US" altLang="zh-CN" sz="2200" dirty="0" err="1"/>
              <a:t>Cname</a:t>
            </a:r>
            <a:r>
              <a:rPr lang="en-US" altLang="zh-CN" sz="2200" dirty="0"/>
              <a:t>);</a:t>
            </a:r>
          </a:p>
          <a:p>
            <a:pPr marL="0" lvl="1" indent="0" algn="just" eaLnBrk="1" hangingPunct="1">
              <a:buNone/>
            </a:pPr>
            <a:r>
              <a:rPr lang="en-US" altLang="zh-CN" sz="2200" dirty="0"/>
              <a:t>			  		</a:t>
            </a:r>
            <a:r>
              <a:rPr lang="en-US" altLang="zh-CN" sz="1800" dirty="0"/>
              <a:t>/*</a:t>
            </a:r>
            <a:r>
              <a:rPr lang="zh-CN" altLang="en-US" sz="1800" dirty="0"/>
              <a:t>加上</a:t>
            </a:r>
            <a:r>
              <a:rPr lang="en-US" altLang="zh-CN" sz="1800" dirty="0" err="1"/>
              <a:t>Cname</a:t>
            </a:r>
            <a:r>
              <a:rPr lang="zh-CN" altLang="en-US" sz="1800" dirty="0"/>
              <a:t>取唯一值的约束*</a:t>
            </a:r>
            <a:r>
              <a:rPr lang="en-US" altLang="zh-CN" sz="1800" dirty="0"/>
              <a:t>/</a:t>
            </a:r>
          </a:p>
          <a:p>
            <a:pPr marL="0" lvl="1" indent="0" algn="just" eaLnBrk="1" hangingPunct="1">
              <a:buNone/>
            </a:pPr>
            <a:r>
              <a:rPr lang="en-US" altLang="zh-CN" sz="2200" dirty="0"/>
              <a:t>CREATE UNIQUE INDEX </a:t>
            </a:r>
            <a:r>
              <a:rPr lang="en-US" altLang="zh-CN" sz="2200" dirty="0" err="1"/>
              <a:t>Idx_SCCno</a:t>
            </a:r>
            <a:r>
              <a:rPr lang="en-US" altLang="zh-CN" sz="2200" dirty="0"/>
              <a:t> ON SC(</a:t>
            </a:r>
            <a:r>
              <a:rPr lang="en-US" altLang="zh-CN" sz="2200" dirty="0" err="1"/>
              <a:t>Sno</a:t>
            </a:r>
            <a:r>
              <a:rPr lang="en-US" altLang="zh-CN" sz="2200" dirty="0"/>
              <a:t> </a:t>
            </a:r>
            <a:r>
              <a:rPr lang="en-US" altLang="zh-CN" sz="2200" dirty="0" err="1"/>
              <a:t>ASC,Cno</a:t>
            </a:r>
            <a:r>
              <a:rPr lang="en-US" altLang="zh-CN" sz="2200" dirty="0"/>
              <a:t> DESC);</a:t>
            </a:r>
          </a:p>
          <a:p>
            <a:pPr marL="0" lvl="1" indent="0" eaLnBrk="1" hangingPunct="1">
              <a:buNone/>
            </a:pPr>
            <a:r>
              <a:rPr lang="zh-CN" altLang="en-US" sz="2200" dirty="0"/>
              <a:t>     </a:t>
            </a:r>
          </a:p>
          <a:p>
            <a:pPr marL="0" lvl="1" indent="0" eaLnBrk="1" hangingPunct="1">
              <a:buNone/>
            </a:pPr>
            <a:r>
              <a:rPr lang="zh-CN" altLang="en-US" sz="2000" dirty="0"/>
              <a:t>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7640AA38-FA41-60E5-C531-44A85518A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3600">
                <a:solidFill>
                  <a:schemeClr val="bg1"/>
                </a:solidFill>
              </a:rPr>
              <a:t>建立索引（续）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内容占位符 2">
            <a:extLst>
              <a:ext uri="{FF2B5EF4-FFF2-40B4-BE49-F238E27FC236}">
                <a16:creationId xmlns="" xmlns:a16="http://schemas.microsoft.com/office/drawing/2014/main" id="{86867240-A075-2D08-161C-9FB4D21186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81200" y="1098563"/>
            <a:ext cx="8578850" cy="50958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>
                <a:solidFill>
                  <a:srgbClr val="FF00FF"/>
                </a:solidFill>
              </a:rPr>
              <a:t>2.</a:t>
            </a:r>
            <a:r>
              <a:rPr lang="zh-CN" altLang="en-US">
                <a:solidFill>
                  <a:srgbClr val="FF00FF"/>
                </a:solidFill>
              </a:rPr>
              <a:t>修改索引</a:t>
            </a:r>
            <a:endParaRPr lang="en-US" altLang="zh-CN">
              <a:solidFill>
                <a:srgbClr val="FF00FF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2600">
                <a:solidFill>
                  <a:srgbClr val="FF00FF"/>
                </a:solidFill>
              </a:rPr>
              <a:t>ALTER </a:t>
            </a:r>
            <a:r>
              <a:rPr lang="en-US" altLang="zh-CN" sz="2600"/>
              <a:t>INDEX &lt;</a:t>
            </a:r>
            <a:r>
              <a:rPr lang="zh-CN" altLang="en-US" sz="2600"/>
              <a:t>旧索引名</a:t>
            </a:r>
            <a:r>
              <a:rPr lang="en-US" altLang="zh-CN" sz="2600"/>
              <a:t>&gt; RENAME TO &lt;</a:t>
            </a:r>
            <a:r>
              <a:rPr lang="zh-CN" altLang="en-US" sz="2600"/>
              <a:t>新索引名</a:t>
            </a:r>
            <a:r>
              <a:rPr lang="en-US" altLang="zh-CN" sz="2600"/>
              <a:t>&gt;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u="sng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/>
              <a:t>[</a:t>
            </a:r>
            <a:r>
              <a:rPr lang="zh-CN" altLang="en-US" sz="2400"/>
              <a:t>例</a:t>
            </a:r>
            <a:r>
              <a:rPr lang="en-US" altLang="zh-CN" sz="2400"/>
              <a:t>3.14]</a:t>
            </a:r>
            <a:r>
              <a:rPr lang="zh-CN" altLang="en-US" sz="2400"/>
              <a:t> 将</a:t>
            </a:r>
            <a:r>
              <a:rPr lang="en-US" altLang="zh-CN" sz="2400"/>
              <a:t>SC</a:t>
            </a:r>
            <a:r>
              <a:rPr lang="zh-CN" altLang="en-US" sz="2400"/>
              <a:t>表的</a:t>
            </a:r>
            <a:r>
              <a:rPr lang="en-US" altLang="zh-CN" sz="2400"/>
              <a:t>Idx_SCCno</a:t>
            </a:r>
            <a:r>
              <a:rPr lang="zh-CN" altLang="en-US" sz="2400"/>
              <a:t>索引名改为</a:t>
            </a:r>
            <a:r>
              <a:rPr lang="en-US" altLang="zh-CN" sz="2400"/>
              <a:t>Idx_SCSnoCno</a:t>
            </a:r>
            <a:endParaRPr lang="zh-CN" altLang="en-US" sz="24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/>
              <a:t>   ALTER INDEX Idx_SCCno RENAME TO Idx_SCSnoCno;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241CBD7-2573-EEC0-3578-DECC299F3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 dirty="0"/>
              <a:t>2.</a:t>
            </a:r>
            <a:r>
              <a:rPr lang="zh-CN" altLang="en-US" sz="3600" kern="0" dirty="0"/>
              <a:t>修改索引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="" xmlns:a16="http://schemas.microsoft.com/office/drawing/2014/main" id="{9D9AA484-FF9C-8347-FE88-570B4A3E785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47850" y="1196975"/>
            <a:ext cx="8496300" cy="4114800"/>
          </a:xfrm>
        </p:spPr>
        <p:txBody>
          <a:bodyPr/>
          <a:lstStyle/>
          <a:p>
            <a:pPr algn="just" eaLnBrk="1" hangingPunct="1"/>
            <a:r>
              <a:rPr lang="en-US" altLang="zh-CN">
                <a:solidFill>
                  <a:srgbClr val="FF00FF"/>
                </a:solidFill>
              </a:rPr>
              <a:t>3.</a:t>
            </a:r>
            <a:r>
              <a:rPr lang="zh-CN" altLang="en-US">
                <a:solidFill>
                  <a:srgbClr val="FF00FF"/>
                </a:solidFill>
              </a:rPr>
              <a:t>删除索引</a:t>
            </a:r>
            <a:endParaRPr lang="en-US" altLang="zh-CN">
              <a:solidFill>
                <a:srgbClr val="FF00FF"/>
              </a:solidFill>
            </a:endParaRPr>
          </a:p>
          <a:p>
            <a:pPr algn="just" eaLnBrk="1" hangingPunct="1"/>
            <a:r>
              <a:rPr lang="en-US" altLang="zh-CN">
                <a:solidFill>
                  <a:srgbClr val="FF00FF"/>
                </a:solidFill>
              </a:rPr>
              <a:t>DROP</a:t>
            </a:r>
            <a:r>
              <a:rPr lang="en-US" altLang="zh-CN"/>
              <a:t> INDEX &lt;</a:t>
            </a:r>
            <a:r>
              <a:rPr lang="zh-CN" altLang="en-US"/>
              <a:t>索引名</a:t>
            </a:r>
            <a:r>
              <a:rPr lang="en-US" altLang="zh-CN"/>
              <a:t>&gt;</a:t>
            </a:r>
            <a:r>
              <a:rPr lang="zh-CN" altLang="en-US"/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/>
              <a:t>删除索引时，系统会从数据字典中删去有关该索引的描述</a:t>
            </a:r>
            <a:endParaRPr lang="en-US" altLang="zh-CN"/>
          </a:p>
          <a:p>
            <a:pPr lvl="1" eaLnBrk="1" hangingPunct="1">
              <a:buFont typeface="Wingdings" pitchFamily="2" charset="2"/>
              <a:buNone/>
            </a:pPr>
            <a:endParaRPr lang="zh-CN" altLang="en-US"/>
          </a:p>
          <a:p>
            <a:pPr lvl="1"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/>
              <a:t>[</a:t>
            </a:r>
            <a:r>
              <a:rPr lang="zh-CN" altLang="en-US"/>
              <a:t>例</a:t>
            </a:r>
            <a:r>
              <a:rPr lang="en-US" altLang="zh-CN"/>
              <a:t>3.15]</a:t>
            </a:r>
            <a:r>
              <a:rPr lang="zh-CN" altLang="en-US"/>
              <a:t>  删除</a:t>
            </a:r>
            <a:r>
              <a:rPr lang="en-US" altLang="zh-CN"/>
              <a:t>Student</a:t>
            </a:r>
            <a:r>
              <a:rPr lang="zh-CN" altLang="en-US"/>
              <a:t>表的</a:t>
            </a:r>
            <a:r>
              <a:rPr lang="en-US" altLang="zh-CN"/>
              <a:t>Idx_StuSname</a:t>
            </a:r>
            <a:r>
              <a:rPr lang="zh-CN" altLang="en-US"/>
              <a:t>索引</a:t>
            </a:r>
          </a:p>
          <a:p>
            <a:pPr lvl="1" eaLnBrk="1" hangingPunct="1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/>
              <a:t>               DROP INDEX Idx_StuSname;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54C05F33-DC8F-4138-D87F-E65E3DDE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-33338"/>
            <a:ext cx="8229600" cy="11318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>
                <a:solidFill>
                  <a:schemeClr val="bg1"/>
                </a:solidFill>
              </a:rPr>
              <a:t>3.</a:t>
            </a:r>
            <a:r>
              <a:rPr lang="zh-CN" altLang="en-US" sz="3600">
                <a:solidFill>
                  <a:schemeClr val="bg1"/>
                </a:solidFill>
              </a:rPr>
              <a:t>删除索引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="" xmlns:a16="http://schemas.microsoft.com/office/drawing/2014/main" id="{0EB6265D-7720-716E-92D6-330C3B54E8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 </a:t>
            </a:r>
            <a:r>
              <a:rPr lang="zh-CN" altLang="en-US" sz="3600"/>
              <a:t>数据定义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="" xmlns:a16="http://schemas.microsoft.com/office/drawing/2014/main" id="{0C1A9333-B90E-3370-B7E9-EE08BF41A9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35188" y="1339863"/>
            <a:ext cx="8075612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3.2.1 </a:t>
            </a:r>
            <a:r>
              <a:rPr lang="zh-CN" altLang="en-US"/>
              <a:t>模式的定义与删除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3.2.2 </a:t>
            </a:r>
            <a:r>
              <a:rPr lang="zh-CN" altLang="en-US"/>
              <a:t>基本表的定义、删除与修改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/>
              <a:t>3.2.3 </a:t>
            </a:r>
            <a:r>
              <a:rPr lang="zh-CN" altLang="en-US"/>
              <a:t>索引的建立与删除</a:t>
            </a:r>
            <a:endParaRPr lang="en-US" altLang="zh-CN"/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>
                <a:solidFill>
                  <a:srgbClr val="00B050"/>
                </a:solidFill>
              </a:rPr>
              <a:t>3.2.4 </a:t>
            </a:r>
            <a:r>
              <a:rPr lang="zh-CN" altLang="en-US">
                <a:solidFill>
                  <a:srgbClr val="00B050"/>
                </a:solidFill>
              </a:rPr>
              <a:t>数据字典</a:t>
            </a:r>
          </a:p>
          <a:p>
            <a:pPr marL="0" indent="0" eaLnBrk="1" hangingPunct="1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="" xmlns:a16="http://schemas.microsoft.com/office/drawing/2014/main" id="{FF903FD9-B042-4FFD-D74E-BCFA0AEC34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3.2.4 </a:t>
            </a:r>
            <a:r>
              <a:rPr lang="zh-CN" altLang="en-US" sz="3600"/>
              <a:t>数据字典</a:t>
            </a:r>
          </a:p>
        </p:txBody>
      </p:sp>
      <p:sp>
        <p:nvSpPr>
          <p:cNvPr id="64515" name="内容占位符 2">
            <a:extLst>
              <a:ext uri="{FF2B5EF4-FFF2-40B4-BE49-F238E27FC236}">
                <a16:creationId xmlns="" xmlns:a16="http://schemas.microsoft.com/office/drawing/2014/main" id="{BFE737D6-FBD9-25E8-062E-938D1E3EC48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55440" y="981088"/>
            <a:ext cx="10153128" cy="5256213"/>
          </a:xfrm>
        </p:spPr>
        <p:txBody>
          <a:bodyPr/>
          <a:lstStyle/>
          <a:p>
            <a:pPr eaLnBrk="1" hangingPunct="1"/>
            <a:r>
              <a:rPr lang="zh-CN" altLang="en-US" sz="2600" dirty="0"/>
              <a:t>数据字典是关系数据库管理系统内部的一组系统表，它记录了数据库中所有定义信息：</a:t>
            </a:r>
            <a:endParaRPr lang="en-US" altLang="zh-CN" sz="2600" dirty="0"/>
          </a:p>
          <a:p>
            <a:pPr lvl="1"/>
            <a:r>
              <a:rPr lang="zh-CN" altLang="en-US" dirty="0"/>
              <a:t>关系模式定义</a:t>
            </a:r>
            <a:endParaRPr lang="en-US" altLang="zh-CN" dirty="0"/>
          </a:p>
          <a:p>
            <a:pPr lvl="1"/>
            <a:r>
              <a:rPr lang="zh-CN" altLang="en-US" dirty="0"/>
              <a:t>视图定义</a:t>
            </a:r>
            <a:endParaRPr lang="en-US" altLang="zh-CN" dirty="0"/>
          </a:p>
          <a:p>
            <a:pPr lvl="1"/>
            <a:r>
              <a:rPr lang="zh-CN" altLang="en-US" dirty="0"/>
              <a:t>索引定义</a:t>
            </a:r>
            <a:endParaRPr lang="en-US" altLang="zh-CN" dirty="0"/>
          </a:p>
          <a:p>
            <a:pPr lvl="1"/>
            <a:r>
              <a:rPr lang="zh-CN" altLang="en-US" dirty="0"/>
              <a:t>完整性约束定义</a:t>
            </a:r>
            <a:endParaRPr lang="en-US" altLang="zh-CN" dirty="0"/>
          </a:p>
          <a:p>
            <a:pPr lvl="1"/>
            <a:r>
              <a:rPr lang="zh-CN" altLang="en-US" dirty="0"/>
              <a:t>各类用户对数据库的操作权限</a:t>
            </a:r>
            <a:endParaRPr lang="en-US" altLang="zh-CN" dirty="0"/>
          </a:p>
          <a:p>
            <a:pPr lvl="1"/>
            <a:r>
              <a:rPr lang="zh-CN" altLang="en-US" dirty="0"/>
              <a:t>统计信息等</a:t>
            </a:r>
          </a:p>
          <a:p>
            <a:pPr eaLnBrk="1" hangingPunct="1"/>
            <a:r>
              <a:rPr lang="zh-CN" altLang="en-US" sz="2600" dirty="0"/>
              <a:t>关系数据库管理系统在执行</a:t>
            </a:r>
            <a:r>
              <a:rPr lang="en-US" altLang="zh-CN" sz="2600" dirty="0"/>
              <a:t>SQL</a:t>
            </a:r>
            <a:r>
              <a:rPr lang="zh-CN" altLang="en-US" sz="2600" dirty="0"/>
              <a:t>的数据定义语句时，就是在更新数据字典表中的相应信息</a:t>
            </a:r>
            <a:endParaRPr lang="en-US" altLang="zh-CN" sz="2600" dirty="0"/>
          </a:p>
          <a:p>
            <a:pPr eaLnBrk="1" hangingPunct="1"/>
            <a:r>
              <a:rPr lang="zh-CN" altLang="zh-CN" sz="2600" dirty="0"/>
              <a:t>查询优化和查询处理时，</a:t>
            </a:r>
            <a:r>
              <a:rPr lang="zh-CN" altLang="en-US" sz="2600" dirty="0"/>
              <a:t>关系数据库管理系统</a:t>
            </a:r>
            <a:r>
              <a:rPr lang="zh-CN" altLang="zh-CN" sz="2600" dirty="0"/>
              <a:t>要根据数据字典中的信息执行处理算法和优化算法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="" xmlns:a16="http://schemas.microsoft.com/office/drawing/2014/main" id="{E90D795C-1BCC-F6DF-A283-1A3B8989F4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106363"/>
            <a:ext cx="8229600" cy="874712"/>
          </a:xfrm>
        </p:spPr>
        <p:txBody>
          <a:bodyPr/>
          <a:lstStyle/>
          <a:p>
            <a:r>
              <a:rPr lang="en-US" altLang="zh-CN" sz="3600"/>
              <a:t>SQL</a:t>
            </a:r>
            <a:r>
              <a:rPr lang="zh-CN" altLang="en-US" sz="3600"/>
              <a:t>的产生与发展（续）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C82F19AE-F76A-BC7B-C396-85B67417A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440" y="5588807"/>
            <a:ext cx="10513168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100000"/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10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目前，没有一个关系数据库管理系统能够支持</a:t>
            </a:r>
            <a:r>
              <a:rPr lang="en-US" altLang="zh-CN" sz="2400" dirty="0"/>
              <a:t>SQL</a:t>
            </a:r>
            <a:r>
              <a:rPr lang="zh-CN" altLang="en-US" sz="2400" dirty="0"/>
              <a:t>标准的所有概念和特性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3EA29AA-6D47-CC39-B404-28C945CD3FF5}"/>
              </a:ext>
            </a:extLst>
          </p:cNvPr>
          <p:cNvSpPr txBox="1"/>
          <p:nvPr/>
        </p:nvSpPr>
        <p:spPr>
          <a:xfrm>
            <a:off x="983432" y="1022783"/>
            <a:ext cx="102971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buSzPct val="100000"/>
              <a:buFont typeface="Wingdings" pitchFamily="2" charset="2"/>
              <a:buChar char="n"/>
            </a:pPr>
            <a:r>
              <a:rPr lang="en-US" altLang="zh-CN" sz="2400" b="1" dirty="0"/>
              <a:t>SQL 86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SQL 89</a:t>
            </a:r>
            <a:r>
              <a:rPr lang="zh-CN" altLang="en-US" sz="2400" b="1" dirty="0"/>
              <a:t>是单个文档。</a:t>
            </a:r>
          </a:p>
          <a:p>
            <a:pPr lvl="1" eaLnBrk="1" hangingPunct="1">
              <a:lnSpc>
                <a:spcPct val="150000"/>
              </a:lnSpc>
              <a:buSzPct val="100000"/>
              <a:buFont typeface="Wingdings" pitchFamily="2" charset="2"/>
              <a:buChar char="n"/>
            </a:pPr>
            <a:r>
              <a:rPr lang="en-US" altLang="zh-CN" sz="2400" b="1" dirty="0"/>
              <a:t>SQL 92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SQL 99</a:t>
            </a:r>
            <a:r>
              <a:rPr lang="zh-CN" altLang="en-US" sz="2400" b="1" dirty="0"/>
              <a:t>扩展为一系列开放的部分。例如，</a:t>
            </a:r>
            <a:r>
              <a:rPr lang="en-US" altLang="zh-CN" sz="2400" b="1" dirty="0"/>
              <a:t>SQL 92</a:t>
            </a:r>
            <a:r>
              <a:rPr lang="zh-CN" altLang="en-US" sz="2400" b="1" dirty="0"/>
              <a:t>增加了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调用接口、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永久存储模块；</a:t>
            </a:r>
          </a:p>
          <a:p>
            <a:pPr lvl="1" eaLnBrk="1" hangingPunct="1">
              <a:lnSpc>
                <a:spcPct val="150000"/>
              </a:lnSpc>
              <a:buSzPct val="100000"/>
              <a:buFont typeface="Wingdings" pitchFamily="2" charset="2"/>
              <a:buChar char="n"/>
            </a:pPr>
            <a:r>
              <a:rPr lang="en-US" altLang="zh-CN" sz="2400" b="1" dirty="0"/>
              <a:t>SQL 99</a:t>
            </a:r>
            <a:r>
              <a:rPr lang="zh-CN" altLang="en-US" sz="2400" b="1" dirty="0"/>
              <a:t>扩展为框架、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基础部分、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调用接口、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永久存储模块、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宿主语言绑定、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外部数据的管理和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对象语言绑定等</a:t>
            </a:r>
          </a:p>
          <a:p>
            <a:pPr lvl="1" eaLnBrk="1" hangingPunct="1">
              <a:lnSpc>
                <a:spcPct val="150000"/>
              </a:lnSpc>
              <a:buSzPct val="100000"/>
              <a:buFont typeface="Wingdings" pitchFamily="2" charset="2"/>
              <a:buChar char="n"/>
            </a:pPr>
            <a:r>
              <a:rPr lang="en-US" altLang="zh-CN" sz="2400" b="1" dirty="0"/>
              <a:t>SQL2016</a:t>
            </a:r>
            <a:r>
              <a:rPr lang="zh-CN" altLang="en-US" sz="2400" b="1" dirty="0"/>
              <a:t>扩展到了</a:t>
            </a:r>
            <a:r>
              <a:rPr lang="en-US" altLang="zh-CN" sz="2400" b="1" dirty="0"/>
              <a:t>12</a:t>
            </a:r>
            <a:r>
              <a:rPr lang="zh-CN" altLang="en-US" sz="2400" b="1" dirty="0"/>
              <a:t>个部分，引入</a:t>
            </a:r>
            <a:r>
              <a:rPr lang="en-US" altLang="zh-CN" sz="2400" b="1" dirty="0"/>
              <a:t>XML</a:t>
            </a:r>
            <a:r>
              <a:rPr lang="zh-CN" altLang="en-US" sz="2400" b="1" dirty="0"/>
              <a:t>类型、</a:t>
            </a:r>
            <a:r>
              <a:rPr lang="en-US" altLang="zh-CN" sz="2400" b="1" dirty="0"/>
              <a:t>Window</a:t>
            </a:r>
            <a:r>
              <a:rPr lang="zh-CN" altLang="en-US" sz="2400" b="1" dirty="0"/>
              <a:t>函数、</a:t>
            </a:r>
            <a:r>
              <a:rPr lang="en-US" altLang="zh-CN" sz="2400" b="1" dirty="0"/>
              <a:t>TRUNCATE</a:t>
            </a:r>
            <a:r>
              <a:rPr lang="zh-CN" altLang="en-US" sz="2400" b="1" dirty="0"/>
              <a:t>操作、时序数据以及</a:t>
            </a:r>
            <a:r>
              <a:rPr lang="en-US" altLang="zh-CN" sz="2400" b="1" dirty="0"/>
              <a:t>JSON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JavaScript Object Notation</a:t>
            </a:r>
            <a:r>
              <a:rPr lang="zh-CN" altLang="en-US" sz="2400" b="1" dirty="0"/>
              <a:t>）类型等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="" xmlns:a16="http://schemas.microsoft.com/office/drawing/2014/main" id="{B58A6974-223D-F92A-A7C9-DFF0B76992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 SQL</a:t>
            </a:r>
            <a:r>
              <a:rPr lang="zh-CN" altLang="en-US" sz="3600"/>
              <a:t>概述</a:t>
            </a:r>
          </a:p>
        </p:txBody>
      </p:sp>
      <p:sp>
        <p:nvSpPr>
          <p:cNvPr id="12291" name="Rectangle 1027">
            <a:extLst>
              <a:ext uri="{FF2B5EF4-FFF2-40B4-BE49-F238E27FC236}">
                <a16:creationId xmlns="" xmlns:a16="http://schemas.microsoft.com/office/drawing/2014/main" id="{1D2D1BD0-2C1E-6BCF-BBBF-75416841444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8226" y="1339863"/>
            <a:ext cx="8002587" cy="4854575"/>
          </a:xfrm>
        </p:spPr>
        <p:txBody>
          <a:bodyPr/>
          <a:lstStyle/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3.1.1  SQL </a:t>
            </a:r>
            <a:r>
              <a:rPr lang="zh-CN" altLang="en-US" dirty="0"/>
              <a:t>的产生与发展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3.1.2  SQL</a:t>
            </a:r>
            <a:r>
              <a:rPr lang="zh-CN" altLang="en-US" dirty="0">
                <a:solidFill>
                  <a:srgbClr val="00B050"/>
                </a:solidFill>
              </a:rPr>
              <a:t>的特点</a:t>
            </a:r>
          </a:p>
          <a:p>
            <a:pPr marL="0" indent="0" eaLnBrk="1" hangingPunct="1">
              <a:lnSpc>
                <a:spcPct val="190000"/>
              </a:lnSpc>
              <a:buNone/>
            </a:pPr>
            <a:r>
              <a:rPr lang="en-US" altLang="zh-CN" dirty="0"/>
              <a:t>3.1.3  SQL</a:t>
            </a:r>
            <a:r>
              <a:rPr lang="zh-CN" altLang="en-US" dirty="0"/>
              <a:t>的基本概念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="" xmlns:a16="http://schemas.microsoft.com/office/drawing/2014/main" id="{4C4D263A-E38A-A752-FA93-5CC35B30ED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3.1.2 SQL</a:t>
            </a:r>
            <a:r>
              <a:rPr lang="zh-CN" altLang="en-US" sz="3600"/>
              <a:t>的特点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C113DD18-5C47-29AA-8D1A-057D7A8E6A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1384" y="980728"/>
            <a:ext cx="11521280" cy="547246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功能综合且风格统一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集数据定义语言（</a:t>
            </a:r>
            <a:r>
              <a:rPr lang="en-US" altLang="zh-CN" dirty="0"/>
              <a:t>DDL</a:t>
            </a:r>
            <a:r>
              <a:rPr lang="zh-CN" altLang="en-US" dirty="0"/>
              <a:t>），数据操纵语言（</a:t>
            </a:r>
            <a:r>
              <a:rPr lang="en-US" altLang="zh-CN" dirty="0"/>
              <a:t>DML</a:t>
            </a:r>
            <a:r>
              <a:rPr lang="zh-CN" altLang="en-US" dirty="0"/>
              <a:t>），数据控制语言（</a:t>
            </a:r>
            <a:r>
              <a:rPr lang="en-US" altLang="zh-CN" dirty="0"/>
              <a:t>DCL</a:t>
            </a:r>
            <a:r>
              <a:rPr lang="zh-CN" altLang="en-US" dirty="0"/>
              <a:t>）功能于一体。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可以独立完成数据库生命周期中的全部活动：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zh-CN" sz="2200" dirty="0"/>
              <a:t>创建和删除数据库模式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zh-CN" sz="2200" dirty="0"/>
              <a:t>创建基本表，创建视图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zh-CN" sz="2200" dirty="0"/>
              <a:t>使用数据库，包括查询和增删改数据、事务处理等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zh-CN" sz="2200" dirty="0"/>
              <a:t>数据库控制，包括安全性控制、完整性控制和并发控制等</a:t>
            </a:r>
          </a:p>
          <a:p>
            <a:pPr lvl="2" eaLnBrk="1" hangingPunct="1">
              <a:lnSpc>
                <a:spcPct val="120000"/>
              </a:lnSpc>
              <a:buSzPct val="87000"/>
              <a:buFont typeface="Wingdings" pitchFamily="2" charset="2"/>
              <a:buChar char="l"/>
            </a:pPr>
            <a:r>
              <a:rPr lang="zh-CN" altLang="zh-CN" sz="2200" dirty="0"/>
              <a:t>数据库维护和重构，如修改和删除基本表、数据库备份与恢复等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用户在数据库投入运行后，可根据需要随时或逐步创建模式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数据操作符统一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780C6BAD-8187-42A3-1104-770028CFF4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SQL</a:t>
            </a:r>
            <a:r>
              <a:rPr lang="zh-CN" altLang="en-US" sz="3600"/>
              <a:t>的特点（续）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D0FDABD7-79EF-D6F1-2AF8-AD739F72B7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9456" y="1196988"/>
            <a:ext cx="9937104" cy="4854575"/>
          </a:xfrm>
        </p:spPr>
        <p:txBody>
          <a:bodyPr/>
          <a:lstStyle/>
          <a:p>
            <a:pPr marL="0" indent="0" eaLnBrk="1" hangingPunct="1">
              <a:lnSpc>
                <a:spcPct val="16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数据操纵高度非过程化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层次、网状模型的数据操纵语言</a:t>
            </a:r>
            <a:r>
              <a:rPr lang="zh-CN" altLang="en-US" dirty="0">
                <a:solidFill>
                  <a:srgbClr val="FF00FF"/>
                </a:solidFill>
              </a:rPr>
              <a:t>面向过程</a:t>
            </a:r>
            <a:r>
              <a:rPr lang="zh-CN" altLang="en-US" dirty="0"/>
              <a:t>，必须指定存取路径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SQL</a:t>
            </a:r>
            <a:r>
              <a:rPr lang="zh-CN" altLang="en-US" dirty="0"/>
              <a:t>只要提出“做什么”，无须了解存取路径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 存取路径的选择以及</a:t>
            </a:r>
            <a:r>
              <a:rPr lang="en-US" altLang="zh-CN" dirty="0"/>
              <a:t>SQL</a:t>
            </a:r>
            <a:r>
              <a:rPr lang="zh-CN" altLang="en-US" dirty="0"/>
              <a:t>的操作过程由系统自动完成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数据库系统概论">
  <a:themeElements>
    <a:clrScheme name="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数据库系统概论">
  <a:themeElements>
    <a:clrScheme name="1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1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1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数据库系统概论">
  <a:themeElements>
    <a:clrScheme name="2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2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数据库系统概论">
  <a:themeElements>
    <a:clrScheme name="3_数据库系统概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3_数据库系统概论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3_数据库系统概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数据库系统概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数据库系统概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</TotalTime>
  <Pages>0</Pages>
  <Words>2927</Words>
  <Characters>0</Characters>
  <Application>Microsoft Office PowerPoint</Application>
  <DocSecurity>0</DocSecurity>
  <PresentationFormat>宽屏</PresentationFormat>
  <Lines>0</Lines>
  <Paragraphs>482</Paragraphs>
  <Slides>57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71" baseType="lpstr">
      <vt:lpstr>Times-Roman</vt:lpstr>
      <vt:lpstr>黑体</vt:lpstr>
      <vt:lpstr>华文琥珀</vt:lpstr>
      <vt:lpstr>隶书</vt:lpstr>
      <vt:lpstr>宋体</vt:lpstr>
      <vt:lpstr>Arial</vt:lpstr>
      <vt:lpstr>Calibri</vt:lpstr>
      <vt:lpstr>Courier New</vt:lpstr>
      <vt:lpstr>Times New Roman</vt:lpstr>
      <vt:lpstr>Wingdings</vt:lpstr>
      <vt:lpstr>数据库系统概论</vt:lpstr>
      <vt:lpstr>1_数据库系统概论</vt:lpstr>
      <vt:lpstr>2_数据库系统概论</vt:lpstr>
      <vt:lpstr>3_数据库系统概论</vt:lpstr>
      <vt:lpstr>PowerPoint 演示文稿</vt:lpstr>
      <vt:lpstr>第三章  关系数据库标准语言SQL</vt:lpstr>
      <vt:lpstr>3.1 SQL概述</vt:lpstr>
      <vt:lpstr>SQL概述（续）</vt:lpstr>
      <vt:lpstr>3.1.1 SQL的产生与发展</vt:lpstr>
      <vt:lpstr>SQL的产生与发展（续）</vt:lpstr>
      <vt:lpstr>3.1 SQL概述</vt:lpstr>
      <vt:lpstr>3.1.2 SQL的特点</vt:lpstr>
      <vt:lpstr>SQL的特点（续）</vt:lpstr>
      <vt:lpstr>SQL的特点（续）</vt:lpstr>
      <vt:lpstr>SQL的特点（续）</vt:lpstr>
      <vt:lpstr>SQL的特点（续）</vt:lpstr>
      <vt:lpstr>3.1 SQL概述</vt:lpstr>
      <vt:lpstr>3.1.3 SQL的基本概念</vt:lpstr>
      <vt:lpstr>SQL的基本概念（续）</vt:lpstr>
      <vt:lpstr>SQL的基本概念（续）</vt:lpstr>
      <vt:lpstr>SQL的基本概念（续）</vt:lpstr>
      <vt:lpstr>第三章  关系数据库标准语言SQL</vt:lpstr>
      <vt:lpstr>3.2  数据定义 </vt:lpstr>
      <vt:lpstr>模式</vt:lpstr>
      <vt:lpstr>3.2 数据定义</vt:lpstr>
      <vt:lpstr>1. 定义模式</vt:lpstr>
      <vt:lpstr>定义模式（续）</vt:lpstr>
      <vt:lpstr>定义模式（续）</vt:lpstr>
      <vt:lpstr>2. 删除模式</vt:lpstr>
      <vt:lpstr>删除模式（续）</vt:lpstr>
      <vt:lpstr>3.2 数据定义</vt:lpstr>
      <vt:lpstr>定义基本表</vt:lpstr>
      <vt:lpstr>定义基本表（续）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数据定义</vt:lpstr>
      <vt:lpstr>3.2.3 索引的建立与删除</vt:lpstr>
      <vt:lpstr>索 引</vt:lpstr>
      <vt:lpstr>PowerPoint 演示文稿</vt:lpstr>
      <vt:lpstr>PowerPoint 演示文稿</vt:lpstr>
      <vt:lpstr>PowerPoint 演示文稿</vt:lpstr>
      <vt:lpstr>PowerPoint 演示文稿</vt:lpstr>
      <vt:lpstr>3.2 数据定义</vt:lpstr>
      <vt:lpstr>3.2.4 数据字典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hp</dc:creator>
  <cp:keywords/>
  <dc:description/>
  <cp:lastModifiedBy>倪文慧</cp:lastModifiedBy>
  <cp:revision>256</cp:revision>
  <dcterms:created xsi:type="dcterms:W3CDTF">2014-10-22T07:43:12Z</dcterms:created>
  <dcterms:modified xsi:type="dcterms:W3CDTF">2023-04-26T01:10:39Z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2052-9.1.0.4855</vt:lpwstr>
  </property>
</Properties>
</file>