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98"/>
  </p:notesMasterIdLst>
  <p:sldIdLst>
    <p:sldId id="601" r:id="rId3"/>
    <p:sldId id="560" r:id="rId4"/>
    <p:sldId id="561" r:id="rId5"/>
    <p:sldId id="396" r:id="rId6"/>
    <p:sldId id="563" r:id="rId7"/>
    <p:sldId id="564" r:id="rId8"/>
    <p:sldId id="565" r:id="rId9"/>
    <p:sldId id="566" r:id="rId10"/>
    <p:sldId id="567" r:id="rId11"/>
    <p:sldId id="568" r:id="rId12"/>
    <p:sldId id="603" r:id="rId13"/>
    <p:sldId id="569" r:id="rId14"/>
    <p:sldId id="570" r:id="rId15"/>
    <p:sldId id="571" r:id="rId16"/>
    <p:sldId id="572" r:id="rId17"/>
    <p:sldId id="573" r:id="rId18"/>
    <p:sldId id="604" r:id="rId19"/>
    <p:sldId id="575" r:id="rId20"/>
    <p:sldId id="605" r:id="rId21"/>
    <p:sldId id="576" r:id="rId22"/>
    <p:sldId id="606" r:id="rId23"/>
    <p:sldId id="577" r:id="rId24"/>
    <p:sldId id="578" r:id="rId25"/>
    <p:sldId id="579" r:id="rId26"/>
    <p:sldId id="580" r:id="rId27"/>
    <p:sldId id="607" r:id="rId28"/>
    <p:sldId id="582" r:id="rId29"/>
    <p:sldId id="608" r:id="rId30"/>
    <p:sldId id="583" r:id="rId31"/>
    <p:sldId id="609" r:id="rId32"/>
    <p:sldId id="584" r:id="rId33"/>
    <p:sldId id="585" r:id="rId34"/>
    <p:sldId id="586" r:id="rId35"/>
    <p:sldId id="610" r:id="rId36"/>
    <p:sldId id="587" r:id="rId37"/>
    <p:sldId id="588" r:id="rId38"/>
    <p:sldId id="611" r:id="rId39"/>
    <p:sldId id="589" r:id="rId40"/>
    <p:sldId id="612" r:id="rId41"/>
    <p:sldId id="590" r:id="rId42"/>
    <p:sldId id="613" r:id="rId43"/>
    <p:sldId id="591" r:id="rId44"/>
    <p:sldId id="592" r:id="rId45"/>
    <p:sldId id="593" r:id="rId46"/>
    <p:sldId id="594" r:id="rId47"/>
    <p:sldId id="491" r:id="rId48"/>
    <p:sldId id="428" r:id="rId49"/>
    <p:sldId id="430" r:id="rId50"/>
    <p:sldId id="431" r:id="rId51"/>
    <p:sldId id="432" r:id="rId52"/>
    <p:sldId id="485" r:id="rId53"/>
    <p:sldId id="463" r:id="rId54"/>
    <p:sldId id="434" r:id="rId55"/>
    <p:sldId id="435" r:id="rId56"/>
    <p:sldId id="436" r:id="rId57"/>
    <p:sldId id="437" r:id="rId58"/>
    <p:sldId id="438" r:id="rId59"/>
    <p:sldId id="595" r:id="rId60"/>
    <p:sldId id="596" r:id="rId61"/>
    <p:sldId id="597" r:id="rId62"/>
    <p:sldId id="614" r:id="rId63"/>
    <p:sldId id="598" r:id="rId64"/>
    <p:sldId id="599" r:id="rId65"/>
    <p:sldId id="444" r:id="rId66"/>
    <p:sldId id="445" r:id="rId67"/>
    <p:sldId id="446" r:id="rId68"/>
    <p:sldId id="487" r:id="rId69"/>
    <p:sldId id="486" r:id="rId70"/>
    <p:sldId id="448" r:id="rId71"/>
    <p:sldId id="450" r:id="rId72"/>
    <p:sldId id="492" r:id="rId73"/>
    <p:sldId id="451" r:id="rId74"/>
    <p:sldId id="464" r:id="rId75"/>
    <p:sldId id="452" r:id="rId76"/>
    <p:sldId id="490" r:id="rId77"/>
    <p:sldId id="453" r:id="rId78"/>
    <p:sldId id="454" r:id="rId79"/>
    <p:sldId id="455" r:id="rId80"/>
    <p:sldId id="456" r:id="rId81"/>
    <p:sldId id="600" r:id="rId82"/>
    <p:sldId id="457" r:id="rId83"/>
    <p:sldId id="458" r:id="rId84"/>
    <p:sldId id="459" r:id="rId85"/>
    <p:sldId id="474" r:id="rId86"/>
    <p:sldId id="615" r:id="rId87"/>
    <p:sldId id="488" r:id="rId88"/>
    <p:sldId id="480" r:id="rId89"/>
    <p:sldId id="616" r:id="rId90"/>
    <p:sldId id="472" r:id="rId91"/>
    <p:sldId id="478" r:id="rId92"/>
    <p:sldId id="481" r:id="rId93"/>
    <p:sldId id="617" r:id="rId94"/>
    <p:sldId id="479" r:id="rId95"/>
    <p:sldId id="489" r:id="rId96"/>
    <p:sldId id="461" r:id="rId97"/>
  </p:sldIdLst>
  <p:sldSz cx="12192000" cy="6858000"/>
  <p:notesSz cx="6834188" cy="9979025"/>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77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34" autoAdjust="0"/>
    <p:restoredTop sz="94729" autoAdjust="0"/>
  </p:normalViewPr>
  <p:slideViewPr>
    <p:cSldViewPr snapToObjects="1">
      <p:cViewPr varScale="1">
        <p:scale>
          <a:sx n="82" d="100"/>
          <a:sy n="82" d="100"/>
        </p:scale>
        <p:origin x="108" y="56"/>
      </p:cViewPr>
      <p:guideLst>
        <p:guide orient="horz" pos="2160"/>
        <p:guide pos="377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slide" Target="slides/slide9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xmlns="" id="{AD5E9B69-3F36-B936-FA4B-C99746B7DB54}"/>
              </a:ext>
            </a:extLst>
          </p:cNvPr>
          <p:cNvSpPr>
            <a:spLocks noGrp="1" noChangeArrowheads="1"/>
          </p:cNvSpPr>
          <p:nvPr>
            <p:ph type="hdr" sz="quarter"/>
          </p:nvPr>
        </p:nvSpPr>
        <p:spPr bwMode="auto">
          <a:xfrm>
            <a:off x="0" y="0"/>
            <a:ext cx="2960688" cy="498475"/>
          </a:xfrm>
          <a:prstGeom prst="rect">
            <a:avLst/>
          </a:prstGeom>
          <a:noFill/>
          <a:ln>
            <a:noFill/>
          </a:ln>
        </p:spPr>
        <p:txBody>
          <a:bodyPr vert="horz" wrap="square" lIns="91440" tIns="45720" rIns="91440" bIns="45720" numCol="1" anchor="t" anchorCtr="0" compatLnSpc="1"/>
          <a:lstStyle>
            <a:lvl1pPr eaLnBrk="0" hangingPunct="0">
              <a:buFont typeface="Arial" panose="020B0604020202020204" pitchFamily="34" charset="0"/>
              <a:buNone/>
              <a:defRPr sz="1200"/>
            </a:lvl1pPr>
          </a:lstStyle>
          <a:p>
            <a:pPr>
              <a:defRPr/>
            </a:pPr>
            <a:endParaRPr lang="zh-CN" altLang="en-US"/>
          </a:p>
        </p:txBody>
      </p:sp>
      <p:sp>
        <p:nvSpPr>
          <p:cNvPr id="2051" name="Rectangle 3">
            <a:extLst>
              <a:ext uri="{FF2B5EF4-FFF2-40B4-BE49-F238E27FC236}">
                <a16:creationId xmlns:a16="http://schemas.microsoft.com/office/drawing/2014/main" xmlns="" id="{9A5ABA44-210C-04B3-AEA6-9112B5CC8807}"/>
              </a:ext>
            </a:extLst>
          </p:cNvPr>
          <p:cNvSpPr>
            <a:spLocks noGrp="1" noChangeArrowheads="1"/>
          </p:cNvSpPr>
          <p:nvPr>
            <p:ph type="dt" idx="1"/>
          </p:nvPr>
        </p:nvSpPr>
        <p:spPr bwMode="auto">
          <a:xfrm>
            <a:off x="3870325" y="0"/>
            <a:ext cx="2962275" cy="498475"/>
          </a:xfrm>
          <a:prstGeom prst="rect">
            <a:avLst/>
          </a:prstGeom>
          <a:noFill/>
          <a:ln>
            <a:noFill/>
          </a:ln>
        </p:spPr>
        <p:txBody>
          <a:bodyPr vert="horz" wrap="square" lIns="91440" tIns="45720" rIns="91440" bIns="45720" numCol="1" anchor="t" anchorCtr="0" compatLnSpc="1"/>
          <a:lstStyle>
            <a:lvl1pPr algn="r" eaLnBrk="0" hangingPunct="0">
              <a:buFont typeface="Arial" panose="020B0604020202020204" pitchFamily="34" charset="0"/>
              <a:buNone/>
              <a:defRPr sz="1200"/>
            </a:lvl1pPr>
          </a:lstStyle>
          <a:p>
            <a:pPr>
              <a:defRPr/>
            </a:pPr>
            <a:fld id="{7D397283-329A-1E4C-8DD4-894EAF8D700C}" type="datetimeFigureOut">
              <a:rPr lang="zh-CN" altLang="en-US"/>
              <a:pPr>
                <a:defRPr/>
              </a:pPr>
              <a:t>2023/4/25</a:t>
            </a:fld>
            <a:endParaRPr lang="zh-CN" altLang="en-US"/>
          </a:p>
        </p:txBody>
      </p:sp>
      <p:sp>
        <p:nvSpPr>
          <p:cNvPr id="2052" name="Rectangle 4">
            <a:extLst>
              <a:ext uri="{FF2B5EF4-FFF2-40B4-BE49-F238E27FC236}">
                <a16:creationId xmlns:a16="http://schemas.microsoft.com/office/drawing/2014/main" xmlns="" id="{BBC7E394-624C-E0C5-4078-446DDA7ECE35}"/>
              </a:ext>
            </a:extLst>
          </p:cNvPr>
          <p:cNvSpPr>
            <a:spLocks noGrp="1" noRot="1" noChangeAspect="1" noChangeArrowheads="1"/>
          </p:cNvSpPr>
          <p:nvPr>
            <p:ph type="sldImg" idx="4294967295"/>
          </p:nvPr>
        </p:nvSpPr>
        <p:spPr bwMode="auto">
          <a:xfrm>
            <a:off x="90488" y="747713"/>
            <a:ext cx="6651625" cy="374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a:extLst>
              <a:ext uri="{FF2B5EF4-FFF2-40B4-BE49-F238E27FC236}">
                <a16:creationId xmlns:a16="http://schemas.microsoft.com/office/drawing/2014/main" xmlns="" id="{1D359759-6C80-3781-C6DD-9BF698CC1110}"/>
              </a:ext>
            </a:extLst>
          </p:cNvPr>
          <p:cNvSpPr>
            <a:spLocks noGrp="1" noChangeArrowheads="1"/>
          </p:cNvSpPr>
          <p:nvPr>
            <p:ph type="body" sz="quarter" idx="3"/>
          </p:nvPr>
        </p:nvSpPr>
        <p:spPr bwMode="auto">
          <a:xfrm>
            <a:off x="682625" y="4740275"/>
            <a:ext cx="5467350" cy="4489450"/>
          </a:xfrm>
          <a:prstGeom prst="rect">
            <a:avLst/>
          </a:prstGeom>
          <a:noFill/>
          <a:ln>
            <a:noFill/>
          </a:ln>
        </p:spPr>
        <p:txBody>
          <a:bodyPr vert="horz" wrap="square" lIns="91440" tIns="45720" rIns="91440" bIns="45720" numCol="1" anchor="ctr"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4" name="Rectangle 6">
            <a:extLst>
              <a:ext uri="{FF2B5EF4-FFF2-40B4-BE49-F238E27FC236}">
                <a16:creationId xmlns:a16="http://schemas.microsoft.com/office/drawing/2014/main" xmlns="" id="{298CE128-9FEF-992A-0278-99F6A9059738}"/>
              </a:ext>
            </a:extLst>
          </p:cNvPr>
          <p:cNvSpPr>
            <a:spLocks noGrp="1" noChangeArrowheads="1"/>
          </p:cNvSpPr>
          <p:nvPr>
            <p:ph type="ftr" sz="quarter" idx="4"/>
          </p:nvPr>
        </p:nvSpPr>
        <p:spPr bwMode="auto">
          <a:xfrm>
            <a:off x="0" y="9477375"/>
            <a:ext cx="2960688" cy="500063"/>
          </a:xfrm>
          <a:prstGeom prst="rect">
            <a:avLst/>
          </a:prstGeom>
          <a:noFill/>
          <a:ln>
            <a:noFill/>
          </a:ln>
        </p:spPr>
        <p:txBody>
          <a:bodyPr vert="horz" wrap="square" lIns="91440" tIns="45720" rIns="91440" bIns="45720" numCol="1" anchor="b" anchorCtr="0" compatLnSpc="1"/>
          <a:lstStyle>
            <a:lvl1pPr eaLnBrk="0" hangingPunct="0">
              <a:buFont typeface="Arial" panose="020B0604020202020204" pitchFamily="34" charset="0"/>
              <a:buNone/>
              <a:defRPr sz="1200"/>
            </a:lvl1pPr>
          </a:lstStyle>
          <a:p>
            <a:pPr>
              <a:defRPr/>
            </a:pPr>
            <a:endParaRPr lang="en-US"/>
          </a:p>
        </p:txBody>
      </p:sp>
      <p:sp>
        <p:nvSpPr>
          <p:cNvPr id="2055" name="Rectangle 7">
            <a:extLst>
              <a:ext uri="{FF2B5EF4-FFF2-40B4-BE49-F238E27FC236}">
                <a16:creationId xmlns:a16="http://schemas.microsoft.com/office/drawing/2014/main" xmlns="" id="{E5DFDEBA-94B7-89F3-1F68-7BD6D334AC07}"/>
              </a:ext>
            </a:extLst>
          </p:cNvPr>
          <p:cNvSpPr>
            <a:spLocks noGrp="1" noChangeArrowheads="1"/>
          </p:cNvSpPr>
          <p:nvPr>
            <p:ph type="sldNum" sz="quarter" idx="5"/>
          </p:nvPr>
        </p:nvSpPr>
        <p:spPr bwMode="auto">
          <a:xfrm>
            <a:off x="3870325" y="9477375"/>
            <a:ext cx="2962275" cy="500063"/>
          </a:xfrm>
          <a:prstGeom prst="rect">
            <a:avLst/>
          </a:prstGeom>
          <a:noFill/>
          <a:ln>
            <a:noFill/>
          </a:ln>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ED344AB3-B1FC-B34D-BB58-B1E4B348E644}" type="slidenum">
              <a:rPr lang="zh-CN" altLang="en-US"/>
              <a:pPr>
                <a:defRPr/>
              </a:pPr>
              <a:t>‹#›</a:t>
            </a:fld>
            <a:endParaRPr lang="en-US" altLang="zh-CN"/>
          </a:p>
        </p:txBody>
      </p:sp>
    </p:spTree>
    <p:extLst>
      <p:ext uri="{BB962C8B-B14F-4D97-AF65-F5344CB8AC3E}">
        <p14:creationId xmlns:p14="http://schemas.microsoft.com/office/powerpoint/2010/main" val="36314987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75246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Tree>
    <p:extLst>
      <p:ext uri="{BB962C8B-B14F-4D97-AF65-F5344CB8AC3E}">
        <p14:creationId xmlns:p14="http://schemas.microsoft.com/office/powerpoint/2010/main" val="345869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487784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33338"/>
            <a:ext cx="2743200" cy="622776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09600" y="-33338"/>
            <a:ext cx="8026400" cy="622776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994342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Tree>
    <p:extLst>
      <p:ext uri="{BB962C8B-B14F-4D97-AF65-F5344CB8AC3E}">
        <p14:creationId xmlns:p14="http://schemas.microsoft.com/office/powerpoint/2010/main" val="601618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58078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216067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09600" y="1339851"/>
            <a:ext cx="53848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97600" y="1339851"/>
            <a:ext cx="53848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577882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942276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10929198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53121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2609882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969877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22751137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54074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33338"/>
            <a:ext cx="2743200" cy="622776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09600" y="-33338"/>
            <a:ext cx="8026400" cy="622776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065862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1279801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09600" y="1339851"/>
            <a:ext cx="53848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197600" y="1339851"/>
            <a:ext cx="53848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61939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56792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1805877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4747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1894977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1887307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3">
            <a:lum/>
          </a:blip>
          <a:srcRect/>
          <a:stretch>
            <a:fillRect l="-1000" r="-1000"/>
          </a:stretch>
        </a:blipFill>
        <a:effectLst/>
      </p:bgPr>
    </p:bg>
    <p:spTree>
      <p:nvGrpSpPr>
        <p:cNvPr id="1" name=""/>
        <p:cNvGrpSpPr/>
        <p:nvPr/>
      </p:nvGrpSpPr>
      <p:grpSpPr>
        <a:xfrm>
          <a:off x="0" y="0"/>
          <a:ext cx="0" cy="0"/>
          <a:chOff x="0" y="0"/>
          <a:chExt cx="0" cy="0"/>
        </a:xfrm>
      </p:grpSpPr>
      <p:sp>
        <p:nvSpPr>
          <p:cNvPr id="1029" name="Rectangle 2">
            <a:extLst>
              <a:ext uri="{FF2B5EF4-FFF2-40B4-BE49-F238E27FC236}">
                <a16:creationId xmlns:a16="http://schemas.microsoft.com/office/drawing/2014/main" xmlns="" id="{EDF4C6FE-1707-85B3-159D-7D7E68B0E690}"/>
              </a:ext>
            </a:extLst>
          </p:cNvPr>
          <p:cNvSpPr>
            <a:spLocks noGrp="1" noChangeArrowheads="1"/>
          </p:cNvSpPr>
          <p:nvPr>
            <p:ph type="title" idx="4294967295"/>
          </p:nvPr>
        </p:nvSpPr>
        <p:spPr bwMode="auto">
          <a:xfrm>
            <a:off x="609600" y="-33338"/>
            <a:ext cx="1097280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30" name="Rectangle 3">
            <a:extLst>
              <a:ext uri="{FF2B5EF4-FFF2-40B4-BE49-F238E27FC236}">
                <a16:creationId xmlns:a16="http://schemas.microsoft.com/office/drawing/2014/main" xmlns="" id="{8D95A120-4EE6-690F-E786-E92C1B9C9448}"/>
              </a:ext>
            </a:extLst>
          </p:cNvPr>
          <p:cNvSpPr>
            <a:spLocks noGrp="1" noChangeArrowheads="1"/>
          </p:cNvSpPr>
          <p:nvPr>
            <p:ph type="body" idx="4294967295"/>
          </p:nvPr>
        </p:nvSpPr>
        <p:spPr bwMode="auto">
          <a:xfrm>
            <a:off x="609600" y="1339851"/>
            <a:ext cx="109728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2" name="WordArt 8">
            <a:extLst>
              <a:ext uri="{FF2B5EF4-FFF2-40B4-BE49-F238E27FC236}">
                <a16:creationId xmlns:a16="http://schemas.microsoft.com/office/drawing/2014/main" xmlns="" id="{5F71DB30-A8ED-165B-56C1-B6A1CA891009}"/>
              </a:ext>
            </a:extLst>
          </p:cNvPr>
          <p:cNvSpPr/>
          <p:nvPr userDrawn="1"/>
        </p:nvSpPr>
        <p:spPr>
          <a:xfrm rot="20636009">
            <a:off x="1944857" y="1830959"/>
            <a:ext cx="7582205" cy="2909927"/>
          </a:xfrm>
          <a:prstGeom prst="rect">
            <a:avLst/>
          </a:prstGeom>
        </p:spPr>
        <p:txBody>
          <a:bodyPr wrap="none" fromWordArt="1">
            <a:prstTxWarp prst="textPlain">
              <a:avLst>
                <a:gd name="adj" fmla="val 51328"/>
              </a:avLst>
            </a:prstTxWarp>
            <a:norm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rPr>
              <a:t>中国人民大学信息学院</a:t>
            </a:r>
          </a:p>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endParaRPr>
          </a:p>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endParaRPr>
          </a:p>
          <a:p>
            <a:pPr marL="0" marR="0" indent="0" algn="ctr" defTabSz="914400" rtl="0" eaLnBrk="0" fontAlgn="base" latinLnBrk="0" hangingPunct="0">
              <a:lnSpc>
                <a:spcPct val="100000"/>
              </a:lnSpc>
              <a:spcBef>
                <a:spcPct val="0"/>
              </a:spcBef>
              <a:spcAft>
                <a:spcPct val="0"/>
              </a:spcAft>
              <a:buClrTx/>
              <a:buSzTx/>
              <a:buFontTx/>
              <a:buNone/>
            </a:pPr>
            <a:r>
              <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rPr>
              <a:t>数据库系统概论</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3">
            <a:lum/>
          </a:blip>
          <a:srcRect/>
          <a:stretch>
            <a:fillRect l="-1000" r="-1000"/>
          </a:stretch>
        </a:blipFill>
        <a:effectLst/>
      </p:bgPr>
    </p:bg>
    <p:spTree>
      <p:nvGrpSpPr>
        <p:cNvPr id="1" name=""/>
        <p:cNvGrpSpPr/>
        <p:nvPr/>
      </p:nvGrpSpPr>
      <p:grpSpPr>
        <a:xfrm>
          <a:off x="0" y="0"/>
          <a:ext cx="0" cy="0"/>
          <a:chOff x="0" y="0"/>
          <a:chExt cx="0" cy="0"/>
        </a:xfrm>
      </p:grpSpPr>
      <p:sp>
        <p:nvSpPr>
          <p:cNvPr id="1029" name="Rectangle 2">
            <a:extLst>
              <a:ext uri="{FF2B5EF4-FFF2-40B4-BE49-F238E27FC236}">
                <a16:creationId xmlns:a16="http://schemas.microsoft.com/office/drawing/2014/main" xmlns="" id="{EDF4C6FE-1707-85B3-159D-7D7E68B0E690}"/>
              </a:ext>
            </a:extLst>
          </p:cNvPr>
          <p:cNvSpPr>
            <a:spLocks noGrp="1" noChangeArrowheads="1"/>
          </p:cNvSpPr>
          <p:nvPr>
            <p:ph type="title" idx="4294967295"/>
          </p:nvPr>
        </p:nvSpPr>
        <p:spPr bwMode="auto">
          <a:xfrm>
            <a:off x="609600" y="-33338"/>
            <a:ext cx="1097280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30" name="Rectangle 3">
            <a:extLst>
              <a:ext uri="{FF2B5EF4-FFF2-40B4-BE49-F238E27FC236}">
                <a16:creationId xmlns:a16="http://schemas.microsoft.com/office/drawing/2014/main" xmlns="" id="{8D95A120-4EE6-690F-E786-E92C1B9C9448}"/>
              </a:ext>
            </a:extLst>
          </p:cNvPr>
          <p:cNvSpPr>
            <a:spLocks noGrp="1" noChangeArrowheads="1"/>
          </p:cNvSpPr>
          <p:nvPr>
            <p:ph type="body" idx="4294967295"/>
          </p:nvPr>
        </p:nvSpPr>
        <p:spPr bwMode="auto">
          <a:xfrm>
            <a:off x="609600" y="1339851"/>
            <a:ext cx="109728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Tree>
    <p:extLst>
      <p:ext uri="{BB962C8B-B14F-4D97-AF65-F5344CB8AC3E}">
        <p14:creationId xmlns:p14="http://schemas.microsoft.com/office/powerpoint/2010/main" val="12520295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p:nvPr>
        </p:nvSpPr>
        <p:spPr>
          <a:xfrm>
            <a:off x="1524000" y="1122363"/>
            <a:ext cx="9144000" cy="2387600"/>
          </a:xfrm>
        </p:spPr>
        <p:txBody>
          <a:bodyPr/>
          <a:lstStyle/>
          <a:p>
            <a:endParaRPr lang="zh-CN" altLang="en-US"/>
          </a:p>
        </p:txBody>
      </p:sp>
      <p:sp>
        <p:nvSpPr>
          <p:cNvPr id="5" name="副标题 2"/>
          <p:cNvSpPr>
            <a:spLocks noGrp="1"/>
          </p:cNvSpPr>
          <p:nvPr>
            <p:ph type="subTitle" idx="1"/>
          </p:nvPr>
        </p:nvSpPr>
        <p:spPr>
          <a:xfrm>
            <a:off x="1524000" y="3602038"/>
            <a:ext cx="9144000" cy="1655762"/>
          </a:xfrm>
        </p:spPr>
        <p:txBody>
          <a:bodyPr/>
          <a:lstStyle/>
          <a:p>
            <a:endParaRPr lang="zh-CN" altLang="en-US"/>
          </a:p>
        </p:txBody>
      </p:sp>
      <p:pic>
        <p:nvPicPr>
          <p:cNvPr id="6" name="图片 5"/>
          <p:cNvPicPr>
            <a:picLocks noChangeAspect="1"/>
          </p:cNvPicPr>
          <p:nvPr/>
        </p:nvPicPr>
        <p:blipFill>
          <a:blip r:embed="rId3">
            <a:extLst>
              <a:ext uri="{BEBA8EAE-BF5A-486C-A8C5-ECC9F3942E4B}">
                <a14:imgProps xmlns:a14="http://schemas.microsoft.com/office/drawing/2010/main">
                  <a14:imgLayer r:embed="rId4">
                    <a14:imgEffect>
                      <a14:brightnessContrast bright="-13000"/>
                    </a14:imgEffect>
                    <a14:imgEffect>
                      <a14:colorTemperature colorTemp="5050"/>
                    </a14:imgEffect>
                    <a14:imgEffect>
                      <a14:saturation sat="150000"/>
                    </a14:imgEffect>
                  </a14:imgLayer>
                </a14:imgProps>
              </a:ext>
              <a:ext uri="{28A0092B-C50C-407E-A947-70E740481C1C}">
                <a14:useLocalDpi xmlns:a14="http://schemas.microsoft.com/office/drawing/2010/main" val="0"/>
              </a:ext>
            </a:extLst>
          </a:blip>
          <a:stretch>
            <a:fillRect/>
          </a:stretch>
        </p:blipFill>
        <p:spPr>
          <a:xfrm>
            <a:off x="0" y="7642"/>
            <a:ext cx="12513417" cy="6858000"/>
          </a:xfrm>
          <a:prstGeom prst="rect">
            <a:avLst/>
          </a:prstGeom>
          <a:effectLst>
            <a:glow>
              <a:schemeClr val="accent1">
                <a:alpha val="40000"/>
              </a:schemeClr>
            </a:glow>
            <a:softEdge rad="0"/>
          </a:effectLst>
        </p:spPr>
      </p:pic>
      <p:sp>
        <p:nvSpPr>
          <p:cNvPr id="7" name="文本框 6"/>
          <p:cNvSpPr txBox="1"/>
          <p:nvPr/>
        </p:nvSpPr>
        <p:spPr>
          <a:xfrm>
            <a:off x="615614" y="2232898"/>
            <a:ext cx="10960767" cy="830997"/>
          </a:xfrm>
          <a:prstGeom prst="rect">
            <a:avLst/>
          </a:prstGeom>
          <a:noFill/>
        </p:spPr>
        <p:txBody>
          <a:bodyPr wrap="square" rtlCol="0">
            <a:spAutoFit/>
            <a:scene3d>
              <a:camera prst="orthographicFront"/>
              <a:lightRig rig="threePt" dir="t"/>
            </a:scene3d>
            <a:sp3d extrusionH="57150">
              <a:bevelT w="38100" h="38100"/>
              <a:bevelB w="38100" h="38100"/>
            </a:sp3d>
          </a:bodyPr>
          <a:lstStyle/>
          <a:p>
            <a:pPr algn="ctr">
              <a:buFont typeface="Arial" panose="020B0604020202020204" pitchFamily="34" charset="0"/>
            </a:pPr>
            <a:r>
              <a:rPr lang="en-US" altLang="zh-CN" sz="4800" b="1" dirty="0">
                <a:solidFill>
                  <a:schemeClr val="bg1"/>
                </a:solidFill>
                <a:latin typeface="Times New Roman" panose="02020603050405020304" pitchFamily="18" charset="0"/>
                <a:ea typeface="宋体" panose="02010600030101010101" pitchFamily="2" charset="-122"/>
                <a:sym typeface="宋体" panose="02010600030101010101" pitchFamily="2" charset="-122"/>
              </a:rPr>
              <a:t>Introduction to Database Systems</a:t>
            </a:r>
            <a:r>
              <a:rPr lang="zh-CN" altLang="en-US" sz="4800" dirty="0">
                <a:latin typeface="黑体" panose="02010609060101010101" pitchFamily="49" charset="-122"/>
                <a:ea typeface="黑体" panose="02010609060101010101" pitchFamily="49" charset="-122"/>
                <a:sym typeface="宋体" panose="02010600030101010101" pitchFamily="2" charset="-122"/>
              </a:rPr>
              <a:t> </a:t>
            </a:r>
            <a:endParaRPr lang="en-US" altLang="zh-CN" sz="4800" b="1" dirty="0">
              <a:solidFill>
                <a:schemeClr val="bg1"/>
              </a:solidFill>
              <a:latin typeface="Times New Roman" panose="02020603050405020304" pitchFamily="18" charset="0"/>
              <a:ea typeface="宋体" panose="02010600030101010101" pitchFamily="2" charset="-122"/>
              <a:sym typeface="宋体" panose="02010600030101010101" pitchFamily="2" charset="-122"/>
            </a:endParaRPr>
          </a:p>
        </p:txBody>
      </p:sp>
      <p:sp>
        <p:nvSpPr>
          <p:cNvPr id="10" name="矩形 9"/>
          <p:cNvSpPr/>
          <p:nvPr/>
        </p:nvSpPr>
        <p:spPr>
          <a:xfrm rot="18900000">
            <a:off x="5953558" y="3199971"/>
            <a:ext cx="284886" cy="284884"/>
          </a:xfrm>
          <a:prstGeom prst="rect">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5" name="组合 14">
            <a:extLst>
              <a:ext uri="{FF2B5EF4-FFF2-40B4-BE49-F238E27FC236}">
                <a16:creationId xmlns:a16="http://schemas.microsoft.com/office/drawing/2014/main" xmlns="" id="{806980D4-5D78-867E-C73D-BB980576D40C}"/>
              </a:ext>
            </a:extLst>
          </p:cNvPr>
          <p:cNvGrpSpPr/>
          <p:nvPr/>
        </p:nvGrpSpPr>
        <p:grpSpPr>
          <a:xfrm>
            <a:off x="2400300" y="3356992"/>
            <a:ext cx="7391400" cy="365792"/>
            <a:chOff x="2400300" y="3894867"/>
            <a:chExt cx="7391400" cy="365792"/>
          </a:xfrm>
        </p:grpSpPr>
        <p:cxnSp>
          <p:nvCxnSpPr>
            <p:cNvPr id="8" name="直接连接符 7"/>
            <p:cNvCxnSpPr/>
            <p:nvPr/>
          </p:nvCxnSpPr>
          <p:spPr>
            <a:xfrm>
              <a:off x="2400300" y="3910260"/>
              <a:ext cx="3368766" cy="0"/>
            </a:xfrm>
            <a:prstGeom prst="line">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422934" y="3910260"/>
              <a:ext cx="3368766" cy="0"/>
            </a:xfrm>
            <a:prstGeom prst="line">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5"/>
            <a:srcRect t="50000"/>
            <a:stretch>
              <a:fillRect/>
            </a:stretch>
          </p:blipFill>
          <p:spPr>
            <a:xfrm>
              <a:off x="5730208" y="3894867"/>
              <a:ext cx="731583" cy="365792"/>
            </a:xfrm>
            <a:custGeom>
              <a:avLst/>
              <a:gdLst>
                <a:gd name="connsiteX0" fmla="*/ 0 w 731583"/>
                <a:gd name="connsiteY0" fmla="*/ 0 h 365792"/>
                <a:gd name="connsiteX1" fmla="*/ 731583 w 731583"/>
                <a:gd name="connsiteY1" fmla="*/ 0 h 365792"/>
                <a:gd name="connsiteX2" fmla="*/ 731583 w 731583"/>
                <a:gd name="connsiteY2" fmla="*/ 365792 h 365792"/>
                <a:gd name="connsiteX3" fmla="*/ 0 w 731583"/>
                <a:gd name="connsiteY3" fmla="*/ 365792 h 365792"/>
              </a:gdLst>
              <a:ahLst/>
              <a:cxnLst>
                <a:cxn ang="0">
                  <a:pos x="connsiteX0" y="connsiteY0"/>
                </a:cxn>
                <a:cxn ang="0">
                  <a:pos x="connsiteX1" y="connsiteY1"/>
                </a:cxn>
                <a:cxn ang="0">
                  <a:pos x="connsiteX2" y="connsiteY2"/>
                </a:cxn>
                <a:cxn ang="0">
                  <a:pos x="connsiteX3" y="connsiteY3"/>
                </a:cxn>
              </a:cxnLst>
              <a:rect l="l" t="t" r="r" b="b"/>
              <a:pathLst>
                <a:path w="731583" h="365792">
                  <a:moveTo>
                    <a:pt x="0" y="0"/>
                  </a:moveTo>
                  <a:lnTo>
                    <a:pt x="731583" y="0"/>
                  </a:lnTo>
                  <a:lnTo>
                    <a:pt x="731583" y="365792"/>
                  </a:lnTo>
                  <a:lnTo>
                    <a:pt x="0" y="365792"/>
                  </a:lnTo>
                  <a:close/>
                </a:path>
              </a:pathLst>
            </a:custGeom>
          </p:spPr>
        </p:pic>
      </p:grpSp>
      <p:sp>
        <p:nvSpPr>
          <p:cNvPr id="12" name="矩形 11"/>
          <p:cNvSpPr/>
          <p:nvPr/>
        </p:nvSpPr>
        <p:spPr>
          <a:xfrm>
            <a:off x="4511824" y="5733256"/>
            <a:ext cx="3767506" cy="387798"/>
          </a:xfrm>
          <a:prstGeom prst="rect">
            <a:avLst/>
          </a:prstGeom>
        </p:spPr>
        <p:txBody>
          <a:bodyPr wrap="square">
            <a:spAutoFit/>
          </a:bodyPr>
          <a:lstStyle/>
          <a:p>
            <a:pPr algn="ctr">
              <a:lnSpc>
                <a:spcPct val="80000"/>
              </a:lnSpc>
              <a:spcBef>
                <a:spcPct val="20000"/>
              </a:spcBef>
              <a:buClrTx/>
              <a:buFont typeface="Wingdings" panose="05000000000000000000" pitchFamily="2" charset="2"/>
            </a:pPr>
            <a:r>
              <a:rPr lang="zh-CN" altLang="en-US" sz="2400" b="1" dirty="0">
                <a:solidFill>
                  <a:schemeClr val="bg1"/>
                </a:solidFill>
                <a:latin typeface="Times-Roman" charset="0"/>
                <a:ea typeface="隶书" panose="02010509060101010101" pitchFamily="49" charset="-122"/>
              </a:rPr>
              <a:t>中国人民大学信息学院</a:t>
            </a:r>
          </a:p>
        </p:txBody>
      </p:sp>
      <p:sp>
        <p:nvSpPr>
          <p:cNvPr id="14" name="文本框 13"/>
          <p:cNvSpPr txBox="1"/>
          <p:nvPr/>
        </p:nvSpPr>
        <p:spPr>
          <a:xfrm>
            <a:off x="1421816" y="1046085"/>
            <a:ext cx="8945479" cy="1107996"/>
          </a:xfrm>
          <a:prstGeom prst="rect">
            <a:avLst/>
          </a:prstGeom>
          <a:noFill/>
        </p:spPr>
        <p:txBody>
          <a:bodyPr wrap="square" rtlCol="0">
            <a:spAutoFit/>
            <a:scene3d>
              <a:camera prst="orthographicFront"/>
              <a:lightRig rig="threePt" dir="t"/>
            </a:scene3d>
            <a:sp3d extrusionH="57150">
              <a:bevelT w="38100" h="38100"/>
              <a:bevelB w="38100" h="38100"/>
            </a:sp3d>
          </a:bodyPr>
          <a:lstStyle/>
          <a:p>
            <a:pPr algn="ctr">
              <a:buFont typeface="Arial" panose="020B0604020202020204" pitchFamily="34" charset="0"/>
            </a:pPr>
            <a:r>
              <a:rPr lang="zh-CN" altLang="en-US" sz="6600" dirty="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endParaRPr lang="en-US" altLang="zh-CN" sz="660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p:txBody>
      </p:sp>
      <p:sp>
        <p:nvSpPr>
          <p:cNvPr id="2" name="矩形 1">
            <a:extLst>
              <a:ext uri="{FF2B5EF4-FFF2-40B4-BE49-F238E27FC236}">
                <a16:creationId xmlns:a16="http://schemas.microsoft.com/office/drawing/2014/main" xmlns="" id="{6BADC799-635A-7E9C-31F3-DF90E0F9B3C2}"/>
              </a:ext>
            </a:extLst>
          </p:cNvPr>
          <p:cNvSpPr/>
          <p:nvPr/>
        </p:nvSpPr>
        <p:spPr>
          <a:xfrm>
            <a:off x="1529725" y="4069486"/>
            <a:ext cx="9138275" cy="2246769"/>
          </a:xfrm>
          <a:prstGeom prst="rect">
            <a:avLst/>
          </a:prstGeom>
        </p:spPr>
        <p:txBody>
          <a:bodyPr wrap="square">
            <a:spAutoFit/>
          </a:bodyPr>
          <a:lstStyle/>
          <a:p>
            <a:pPr algn="ctr" eaLnBrk="1" hangingPunct="1">
              <a:buFont typeface="Arial" panose="020B0604020202020204" pitchFamily="34" charset="0"/>
              <a:buNone/>
            </a:pPr>
            <a:r>
              <a:rPr lang="zh-CN" altLang="en-US" sz="4800" b="1" dirty="0">
                <a:solidFill>
                  <a:schemeClr val="bg1"/>
                </a:solidFill>
                <a:latin typeface="黑体" panose="02010609060101010101" pitchFamily="49" charset="-122"/>
                <a:ea typeface="黑体" panose="02010609060101010101" pitchFamily="49" charset="-122"/>
              </a:rPr>
              <a:t>第</a:t>
            </a:r>
            <a:r>
              <a:rPr lang="en-US" altLang="zh-CN" sz="4800" b="1" dirty="0">
                <a:solidFill>
                  <a:schemeClr val="bg1"/>
                </a:solidFill>
                <a:latin typeface="黑体" panose="02010609060101010101" pitchFamily="49" charset="-122"/>
                <a:ea typeface="黑体" panose="02010609060101010101" pitchFamily="49" charset="-122"/>
              </a:rPr>
              <a:t>3</a:t>
            </a:r>
            <a:r>
              <a:rPr lang="zh-CN" altLang="en-US" sz="4800" b="1" dirty="0">
                <a:solidFill>
                  <a:schemeClr val="bg1"/>
                </a:solidFill>
                <a:latin typeface="黑体" panose="02010609060101010101" pitchFamily="49" charset="-122"/>
                <a:ea typeface="黑体" panose="02010609060101010101" pitchFamily="49" charset="-122"/>
              </a:rPr>
              <a:t>章 关系数据库标准语言</a:t>
            </a:r>
            <a:r>
              <a:rPr lang="en-US" altLang="zh-CN" sz="4800" b="1" dirty="0">
                <a:solidFill>
                  <a:schemeClr val="bg1"/>
                </a:solidFill>
                <a:ea typeface="黑体" panose="02010609060101010101" pitchFamily="49" charset="-122"/>
              </a:rPr>
              <a:t>SQL</a:t>
            </a:r>
            <a:r>
              <a:rPr lang="en-US" altLang="zh-CN" sz="4800" b="1" dirty="0">
                <a:solidFill>
                  <a:schemeClr val="bg1"/>
                </a:solidFill>
                <a:latin typeface="黑体" panose="02010609060101010101" pitchFamily="49" charset="-122"/>
                <a:ea typeface="黑体" panose="02010609060101010101" pitchFamily="49" charset="-122"/>
              </a:rPr>
              <a:t>（</a:t>
            </a:r>
            <a:r>
              <a:rPr lang="zh-CN" altLang="en-US" sz="4800" b="1" dirty="0">
                <a:solidFill>
                  <a:schemeClr val="bg1"/>
                </a:solidFill>
                <a:latin typeface="黑体" panose="02010609060101010101" pitchFamily="49" charset="-122"/>
                <a:ea typeface="黑体" panose="02010609060101010101" pitchFamily="49" charset="-122"/>
              </a:rPr>
              <a:t>续</a:t>
            </a:r>
            <a:r>
              <a:rPr lang="en-US" altLang="zh-CN" sz="4800" b="1" dirty="0">
                <a:solidFill>
                  <a:schemeClr val="bg1"/>
                </a:solidFill>
                <a:latin typeface="黑体" panose="02010609060101010101" pitchFamily="49" charset="-122"/>
                <a:ea typeface="黑体" panose="02010609060101010101" pitchFamily="49" charset="-122"/>
              </a:rPr>
              <a:t>2）</a:t>
            </a:r>
            <a:endParaRPr lang="zh-CN" altLang="en-US" sz="4800" b="1" dirty="0">
              <a:solidFill>
                <a:schemeClr val="bg1"/>
              </a:solidFill>
              <a:latin typeface="黑体" panose="02010609060101010101" pitchFamily="49" charset="-122"/>
              <a:ea typeface="黑体" panose="02010609060101010101" pitchFamily="49" charset="-122"/>
            </a:endParaRPr>
          </a:p>
          <a:p>
            <a:pPr algn="ctr">
              <a:lnSpc>
                <a:spcPct val="80000"/>
              </a:lnSpc>
              <a:spcBef>
                <a:spcPct val="20000"/>
              </a:spcBef>
              <a:buClrTx/>
              <a:buFont typeface="Wingdings" panose="05000000000000000000" pitchFamily="2" charset="2"/>
            </a:pPr>
            <a:endParaRPr lang="zh-CN" altLang="en-US" sz="4400" b="1" dirty="0">
              <a:solidFill>
                <a:schemeClr val="bg1"/>
              </a:solidFill>
              <a:latin typeface="Times-Roman" charset="0"/>
              <a:ea typeface="隶书" panose="02010509060101010101" pitchFamily="49" charset="-122"/>
            </a:endParaRPr>
          </a:p>
        </p:txBody>
      </p:sp>
    </p:spTree>
    <p:extLst>
      <p:ext uri="{BB962C8B-B14F-4D97-AF65-F5344CB8AC3E}">
        <p14:creationId xmlns:p14="http://schemas.microsoft.com/office/powerpoint/2010/main" val="2766369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xmlns="" id="{3A044CDD-2199-DFC2-4EC8-7066CE59F316}"/>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dirty="0"/>
              <a:t>插入一个元组（续）</a:t>
            </a:r>
          </a:p>
        </p:txBody>
      </p:sp>
      <p:sp>
        <p:nvSpPr>
          <p:cNvPr id="12291" name="Rectangle 3">
            <a:extLst>
              <a:ext uri="{FF2B5EF4-FFF2-40B4-BE49-F238E27FC236}">
                <a16:creationId xmlns:a16="http://schemas.microsoft.com/office/drawing/2014/main" xmlns="" id="{56153E0C-1EE7-FEE3-8FE0-4122D81E2AB2}"/>
              </a:ext>
            </a:extLst>
          </p:cNvPr>
          <p:cNvSpPr>
            <a:spLocks noGrp="1" noChangeArrowheads="1"/>
          </p:cNvSpPr>
          <p:nvPr>
            <p:ph type="body" idx="4294967295"/>
          </p:nvPr>
        </p:nvSpPr>
        <p:spPr>
          <a:xfrm>
            <a:off x="1199456" y="1196752"/>
            <a:ext cx="9865096" cy="5068887"/>
          </a:xfrm>
        </p:spPr>
        <p:txBody>
          <a:bodyPr/>
          <a:lstStyle/>
          <a:p>
            <a:pPr eaLnBrk="1" hangingPunct="1">
              <a:buSzTx/>
              <a:buFont typeface="Wingdings" pitchFamily="2" charset="2"/>
              <a:buNone/>
            </a:pPr>
            <a:r>
              <a:rPr lang="en-US" altLang="zh-CN" sz="2400" dirty="0"/>
              <a:t>[</a:t>
            </a:r>
            <a:r>
              <a:rPr lang="zh-CN" altLang="en-US" sz="2400" dirty="0"/>
              <a:t>例</a:t>
            </a:r>
            <a:r>
              <a:rPr lang="en-US" altLang="zh-CN" sz="2400" dirty="0"/>
              <a:t>3.73]</a:t>
            </a:r>
            <a:r>
              <a:rPr lang="zh-CN" altLang="en-US" sz="2400" dirty="0"/>
              <a:t> 插入一条选课记录</a:t>
            </a:r>
            <a:endParaRPr lang="en-US" altLang="zh-CN" sz="2400" dirty="0"/>
          </a:p>
          <a:p>
            <a:pPr eaLnBrk="1" hangingPunct="1">
              <a:buSzTx/>
              <a:buFont typeface="Wingdings" pitchFamily="2" charset="2"/>
              <a:buNone/>
            </a:pPr>
            <a:endParaRPr lang="zh-CN" altLang="en-US" sz="2000" dirty="0"/>
          </a:p>
          <a:p>
            <a:pPr eaLnBrk="1" hangingPunct="1">
              <a:lnSpc>
                <a:spcPct val="120000"/>
              </a:lnSpc>
              <a:spcBef>
                <a:spcPct val="0"/>
              </a:spcBef>
              <a:buSzTx/>
              <a:buFont typeface="Wingdings" pitchFamily="2" charset="2"/>
              <a:buNone/>
            </a:pPr>
            <a:r>
              <a:rPr lang="en-US" altLang="zh-CN" sz="2200" dirty="0"/>
              <a:t>INSERT INTO SC(</a:t>
            </a:r>
            <a:r>
              <a:rPr lang="en-US" altLang="zh-CN" sz="2200" dirty="0" err="1"/>
              <a:t>Sno,Cno,Semester,Teachingclass</a:t>
            </a:r>
            <a:r>
              <a:rPr lang="en-US" altLang="zh-CN" sz="2200" dirty="0"/>
              <a:t>)</a:t>
            </a:r>
          </a:p>
          <a:p>
            <a:pPr eaLnBrk="1" hangingPunct="1">
              <a:lnSpc>
                <a:spcPct val="120000"/>
              </a:lnSpc>
              <a:spcBef>
                <a:spcPct val="0"/>
              </a:spcBef>
              <a:buSzTx/>
              <a:buFont typeface="Wingdings" pitchFamily="2" charset="2"/>
              <a:buNone/>
            </a:pPr>
            <a:r>
              <a:rPr lang="en-US" altLang="zh-CN" sz="2200" dirty="0"/>
              <a:t>VALUES ('20180005','81004','20202','81004-01’);</a:t>
            </a:r>
          </a:p>
          <a:p>
            <a:pPr eaLnBrk="1" hangingPunct="1">
              <a:lnSpc>
                <a:spcPct val="120000"/>
              </a:lnSpc>
              <a:spcBef>
                <a:spcPct val="0"/>
              </a:spcBef>
              <a:buSzTx/>
              <a:buFont typeface="Wingdings" pitchFamily="2" charset="2"/>
              <a:buChar char="n"/>
            </a:pPr>
            <a:r>
              <a:rPr lang="zh-CN" altLang="en-US" sz="2200" dirty="0"/>
              <a:t>数据库管理系统将在新插入记录的</a:t>
            </a:r>
            <a:r>
              <a:rPr lang="en-US" altLang="zh-CN" sz="2200" dirty="0"/>
              <a:t>Grade</a:t>
            </a:r>
            <a:r>
              <a:rPr lang="zh-CN" altLang="en-US" sz="2200" dirty="0"/>
              <a:t>列上自动地赋空值</a:t>
            </a:r>
            <a:endParaRPr lang="en-US" altLang="zh-CN" sz="2200" dirty="0"/>
          </a:p>
          <a:p>
            <a:pPr eaLnBrk="1" hangingPunct="1">
              <a:lnSpc>
                <a:spcPct val="120000"/>
              </a:lnSpc>
              <a:spcBef>
                <a:spcPct val="0"/>
              </a:spcBef>
              <a:buSzTx/>
              <a:buFont typeface="Wingdings" pitchFamily="2" charset="2"/>
              <a:buNone/>
            </a:pPr>
            <a:endParaRPr lang="en-US" altLang="zh-CN" sz="2200" dirty="0"/>
          </a:p>
          <a:p>
            <a:pPr eaLnBrk="1" hangingPunct="1">
              <a:lnSpc>
                <a:spcPct val="120000"/>
              </a:lnSpc>
              <a:spcBef>
                <a:spcPct val="0"/>
              </a:spcBef>
              <a:buSzTx/>
              <a:buFont typeface="Wingdings" pitchFamily="2" charset="2"/>
              <a:buNone/>
            </a:pPr>
            <a:r>
              <a:rPr lang="zh-CN" altLang="en-US" sz="2200" dirty="0"/>
              <a:t>或者：</a:t>
            </a:r>
          </a:p>
          <a:p>
            <a:pPr eaLnBrk="1" hangingPunct="1">
              <a:lnSpc>
                <a:spcPct val="120000"/>
              </a:lnSpc>
              <a:spcBef>
                <a:spcPct val="0"/>
              </a:spcBef>
              <a:buSzTx/>
              <a:buFont typeface="Wingdings" pitchFamily="2" charset="2"/>
              <a:buNone/>
            </a:pPr>
            <a:r>
              <a:rPr lang="en-US" altLang="zh-CN" sz="2200" dirty="0"/>
              <a:t>INSERT INTO SC</a:t>
            </a:r>
          </a:p>
          <a:p>
            <a:pPr eaLnBrk="1" hangingPunct="1">
              <a:lnSpc>
                <a:spcPct val="120000"/>
              </a:lnSpc>
              <a:spcBef>
                <a:spcPct val="0"/>
              </a:spcBef>
              <a:buSzTx/>
              <a:buFont typeface="Wingdings" pitchFamily="2" charset="2"/>
              <a:buNone/>
            </a:pPr>
            <a:r>
              <a:rPr lang="en-US" altLang="zh-CN" sz="2200" dirty="0"/>
              <a:t>VALUES ('20180005','81004',NULL,'20202','81004-01’);</a:t>
            </a:r>
          </a:p>
          <a:p>
            <a:pPr eaLnBrk="1" hangingPunct="1">
              <a:lnSpc>
                <a:spcPct val="120000"/>
              </a:lnSpc>
              <a:spcBef>
                <a:spcPct val="0"/>
              </a:spcBef>
              <a:buSzTx/>
              <a:buFont typeface="Wingdings" pitchFamily="2" charset="2"/>
              <a:buChar char="n"/>
            </a:pPr>
            <a:r>
              <a:rPr lang="en-US" altLang="zh-CN" sz="2200" dirty="0"/>
              <a:t>INTO</a:t>
            </a:r>
            <a:r>
              <a:rPr lang="zh-CN" altLang="en-US" sz="2200" dirty="0"/>
              <a:t>子句没有指出</a:t>
            </a:r>
            <a:r>
              <a:rPr lang="en-US" altLang="zh-CN" sz="2200" dirty="0"/>
              <a:t>SC</a:t>
            </a:r>
            <a:r>
              <a:rPr lang="zh-CN" altLang="en-US" sz="2200" dirty="0"/>
              <a:t>的属性名，所以在</a:t>
            </a:r>
            <a:r>
              <a:rPr lang="en-US" altLang="zh-CN" sz="2200" dirty="0"/>
              <a:t>VALUES</a:t>
            </a:r>
            <a:r>
              <a:rPr lang="zh-CN" altLang="en-US" sz="2200" dirty="0"/>
              <a:t>子句中对应的</a:t>
            </a:r>
            <a:r>
              <a:rPr lang="en-US" altLang="zh-CN" sz="2200" dirty="0"/>
              <a:t>Grade</a:t>
            </a:r>
            <a:r>
              <a:rPr lang="zh-CN" altLang="en-US" sz="2200" dirty="0"/>
              <a:t>列上要明确给出空值</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xmlns="" id="{8398AFBE-4E8C-6512-39E7-05DA24AD9BAB}"/>
              </a:ext>
            </a:extLst>
          </p:cNvPr>
          <p:cNvSpPr>
            <a:spLocks noGrp="1" noChangeArrowheads="1"/>
          </p:cNvSpPr>
          <p:nvPr>
            <p:ph type="title" idx="4294967295"/>
          </p:nvPr>
        </p:nvSpPr>
        <p:spPr/>
        <p:txBody>
          <a:bodyPr/>
          <a:lstStyle/>
          <a:p>
            <a:pPr eaLnBrk="1" hangingPunct="1"/>
            <a:r>
              <a:rPr lang="zh-CN" altLang="en-US" sz="3600" dirty="0"/>
              <a:t>插入数据（续）</a:t>
            </a:r>
          </a:p>
        </p:txBody>
      </p:sp>
      <p:sp>
        <p:nvSpPr>
          <p:cNvPr id="48131" name="Rectangle 3">
            <a:extLst>
              <a:ext uri="{FF2B5EF4-FFF2-40B4-BE49-F238E27FC236}">
                <a16:creationId xmlns:a16="http://schemas.microsoft.com/office/drawing/2014/main" xmlns="" id="{645880E1-AE21-E020-503A-D6188DC88B74}"/>
              </a:ext>
            </a:extLst>
          </p:cNvPr>
          <p:cNvSpPr>
            <a:spLocks noGrp="1" noChangeArrowheads="1"/>
          </p:cNvSpPr>
          <p:nvPr>
            <p:ph type="body" idx="4294967295"/>
          </p:nvPr>
        </p:nvSpPr>
        <p:spPr>
          <a:xfrm>
            <a:off x="839416" y="1157202"/>
            <a:ext cx="10972800" cy="4854575"/>
          </a:xfrm>
        </p:spPr>
        <p:txBody>
          <a:bodyPr/>
          <a:lstStyle/>
          <a:p>
            <a:pPr lvl="1">
              <a:buFont typeface="Wingdings" pitchFamily="2" charset="2"/>
              <a:buNone/>
            </a:pPr>
            <a:endParaRPr lang="en-US" altLang="zh-CN" dirty="0"/>
          </a:p>
          <a:p>
            <a:pPr lvl="1">
              <a:lnSpc>
                <a:spcPct val="150000"/>
              </a:lnSpc>
              <a:buFont typeface="Wingdings" pitchFamily="2" charset="2"/>
              <a:buNone/>
            </a:pPr>
            <a:r>
              <a:rPr lang="en-US" altLang="zh-CN" sz="2800" dirty="0"/>
              <a:t>1.</a:t>
            </a:r>
            <a:r>
              <a:rPr lang="zh-CN" altLang="en-US" sz="2800" dirty="0"/>
              <a:t>插入一个元组</a:t>
            </a:r>
          </a:p>
          <a:p>
            <a:pPr lvl="1">
              <a:lnSpc>
                <a:spcPct val="150000"/>
              </a:lnSpc>
              <a:buNone/>
            </a:pPr>
            <a:r>
              <a:rPr lang="en-US" altLang="zh-CN" sz="2800" dirty="0">
                <a:solidFill>
                  <a:srgbClr val="7030A0"/>
                </a:solidFill>
              </a:rPr>
              <a:t>2.</a:t>
            </a:r>
            <a:r>
              <a:rPr lang="zh-CN" altLang="en-US" sz="2800" dirty="0">
                <a:solidFill>
                  <a:srgbClr val="7030A0"/>
                </a:solidFill>
              </a:rPr>
              <a:t>插入子查询结果</a:t>
            </a:r>
            <a:endParaRPr lang="en-US" altLang="zh-CN" sz="2800" dirty="0">
              <a:solidFill>
                <a:srgbClr val="7030A0"/>
              </a:solidFill>
            </a:endParaRPr>
          </a:p>
          <a:p>
            <a:pPr lvl="1">
              <a:lnSpc>
                <a:spcPct val="150000"/>
              </a:lnSpc>
              <a:buFont typeface="Wingdings" pitchFamily="2" charset="2"/>
              <a:buNone/>
            </a:pPr>
            <a:endParaRPr lang="zh-CN" altLang="en-US" sz="2800" dirty="0"/>
          </a:p>
          <a:p>
            <a:pPr lvl="1">
              <a:buFont typeface="Wingdings" pitchFamily="2" charset="2"/>
              <a:buNone/>
            </a:pPr>
            <a:endParaRPr lang="en-US" altLang="zh-CN" sz="2800" dirty="0"/>
          </a:p>
        </p:txBody>
      </p:sp>
    </p:spTree>
    <p:extLst>
      <p:ext uri="{BB962C8B-B14F-4D97-AF65-F5344CB8AC3E}">
        <p14:creationId xmlns:p14="http://schemas.microsoft.com/office/powerpoint/2010/main" val="3043957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xmlns="" id="{C42B4C30-76EF-2427-9083-68E86D3FE691}"/>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2. </a:t>
            </a:r>
            <a:r>
              <a:rPr lang="zh-CN" altLang="en-US" sz="3600"/>
              <a:t>插入子查询结果</a:t>
            </a:r>
          </a:p>
        </p:txBody>
      </p:sp>
      <p:sp>
        <p:nvSpPr>
          <p:cNvPr id="13315" name="Rectangle 3">
            <a:extLst>
              <a:ext uri="{FF2B5EF4-FFF2-40B4-BE49-F238E27FC236}">
                <a16:creationId xmlns:a16="http://schemas.microsoft.com/office/drawing/2014/main" xmlns="" id="{80677D9C-0A80-29B4-6530-2D37B305A717}"/>
              </a:ext>
            </a:extLst>
          </p:cNvPr>
          <p:cNvSpPr>
            <a:spLocks noGrp="1" noChangeArrowheads="1"/>
          </p:cNvSpPr>
          <p:nvPr>
            <p:ph type="body" idx="4294967295"/>
          </p:nvPr>
        </p:nvSpPr>
        <p:spPr>
          <a:xfrm>
            <a:off x="1199456" y="1484784"/>
            <a:ext cx="8229600" cy="4854575"/>
          </a:xfrm>
        </p:spPr>
        <p:txBody>
          <a:bodyPr/>
          <a:lstStyle/>
          <a:p>
            <a:pPr eaLnBrk="1" hangingPunct="1"/>
            <a:r>
              <a:rPr lang="zh-CN" altLang="en-US" dirty="0"/>
              <a:t>语句格式</a:t>
            </a:r>
          </a:p>
          <a:p>
            <a:pPr eaLnBrk="1" hangingPunct="1">
              <a:buFont typeface="Wingdings" pitchFamily="2" charset="2"/>
              <a:buNone/>
            </a:pPr>
            <a:r>
              <a:rPr lang="zh-CN" altLang="en-US" dirty="0">
                <a:solidFill>
                  <a:srgbClr val="FF0000"/>
                </a:solidFill>
              </a:rPr>
              <a:t>   </a:t>
            </a:r>
            <a:r>
              <a:rPr lang="zh-CN" altLang="en-US" sz="2400" dirty="0">
                <a:solidFill>
                  <a:srgbClr val="FF0000"/>
                </a:solidFill>
              </a:rPr>
              <a:t> </a:t>
            </a:r>
            <a:r>
              <a:rPr lang="en-US" altLang="zh-CN" sz="2400" dirty="0"/>
              <a:t>INSERT INTO &lt;</a:t>
            </a:r>
            <a:r>
              <a:rPr lang="zh-CN" altLang="en-US" sz="2400" dirty="0"/>
              <a:t>表名</a:t>
            </a:r>
            <a:r>
              <a:rPr lang="en-US" altLang="zh-CN" sz="2400" dirty="0"/>
              <a:t>&gt; [</a:t>
            </a:r>
            <a:r>
              <a:rPr lang="zh-CN" altLang="en-US" sz="2400" dirty="0"/>
              <a:t>(</a:t>
            </a:r>
            <a:r>
              <a:rPr lang="en-US" altLang="zh-CN" sz="2400" dirty="0"/>
              <a:t>&lt;</a:t>
            </a:r>
            <a:r>
              <a:rPr lang="zh-CN" altLang="en-US" sz="2400" dirty="0"/>
              <a:t>属性列</a:t>
            </a:r>
            <a:r>
              <a:rPr lang="en-US" altLang="zh-CN" sz="2400" dirty="0"/>
              <a:t>1&gt; [</a:t>
            </a:r>
            <a:r>
              <a:rPr lang="zh-CN" altLang="en-US" sz="2400" dirty="0"/>
              <a:t>,</a:t>
            </a:r>
            <a:r>
              <a:rPr lang="en-US" altLang="zh-CN" sz="2400" dirty="0"/>
              <a:t>&lt;</a:t>
            </a:r>
            <a:r>
              <a:rPr lang="zh-CN" altLang="en-US" sz="2400" dirty="0"/>
              <a:t>属性列</a:t>
            </a:r>
            <a:r>
              <a:rPr lang="en-US" altLang="zh-CN" sz="2400" dirty="0"/>
              <a:t>2&gt;… </a:t>
            </a:r>
            <a:r>
              <a:rPr lang="zh-CN" altLang="en-US" sz="2400" dirty="0"/>
              <a:t>)</a:t>
            </a:r>
            <a:r>
              <a:rPr lang="en-US" altLang="zh-CN" sz="2400" dirty="0"/>
              <a:t>]</a:t>
            </a:r>
          </a:p>
          <a:p>
            <a:pPr eaLnBrk="1" hangingPunct="1">
              <a:buFont typeface="Wingdings" pitchFamily="2" charset="2"/>
              <a:buNone/>
            </a:pPr>
            <a:r>
              <a:rPr lang="en-US" altLang="zh-CN" sz="2400" dirty="0"/>
              <a:t> </a:t>
            </a:r>
            <a:r>
              <a:rPr lang="zh-CN" altLang="en-US" sz="2400" dirty="0"/>
              <a:t>	子查询;</a:t>
            </a:r>
          </a:p>
          <a:p>
            <a:pPr eaLnBrk="1" hangingPunct="1">
              <a:buFont typeface="Wingdings" pitchFamily="2" charset="2"/>
              <a:buNone/>
            </a:pPr>
            <a:endParaRPr lang="zh-CN" altLang="en-US" sz="2400" dirty="0"/>
          </a:p>
          <a:p>
            <a:pPr eaLnBrk="1" hangingPunct="1">
              <a:buFont typeface="Wingdings" pitchFamily="2" charset="2"/>
              <a:buNone/>
            </a:pPr>
            <a:endParaRPr lang="zh-CN" altLang="en-US" sz="2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xmlns="" id="{A15473E8-1DEE-6944-DEE3-DFC30F902474}"/>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插入子查询结果（续）</a:t>
            </a:r>
          </a:p>
        </p:txBody>
      </p:sp>
      <p:sp>
        <p:nvSpPr>
          <p:cNvPr id="13315" name="Rectangle 3">
            <a:extLst>
              <a:ext uri="{FF2B5EF4-FFF2-40B4-BE49-F238E27FC236}">
                <a16:creationId xmlns:a16="http://schemas.microsoft.com/office/drawing/2014/main" xmlns="" id="{161DED1F-BFEB-C3F8-8365-E4E02EED0870}"/>
              </a:ext>
            </a:extLst>
          </p:cNvPr>
          <p:cNvSpPr>
            <a:spLocks noGrp="1" noChangeArrowheads="1"/>
          </p:cNvSpPr>
          <p:nvPr>
            <p:ph type="body" idx="4294967295"/>
          </p:nvPr>
        </p:nvSpPr>
        <p:spPr>
          <a:xfrm>
            <a:off x="1127448" y="1114211"/>
            <a:ext cx="10225136" cy="5499100"/>
          </a:xfrm>
        </p:spPr>
        <p:txBody>
          <a:bodyPr>
            <a:normAutofit/>
          </a:bodyPr>
          <a:lstStyle/>
          <a:p>
            <a:pPr marL="0" eaLnBrk="1" hangingPunct="1">
              <a:lnSpc>
                <a:spcPct val="120000"/>
              </a:lnSpc>
              <a:spcBef>
                <a:spcPct val="0"/>
              </a:spcBef>
              <a:buSzTx/>
              <a:buNone/>
            </a:pPr>
            <a:r>
              <a:rPr lang="en-US" altLang="zh-CN" sz="2400" dirty="0"/>
              <a:t>[</a:t>
            </a:r>
            <a:r>
              <a:rPr lang="zh-CN" altLang="en-US" sz="2400" dirty="0"/>
              <a:t>例</a:t>
            </a:r>
            <a:r>
              <a:rPr lang="en-US" altLang="zh-CN" sz="2400" dirty="0"/>
              <a:t>3.74]</a:t>
            </a:r>
            <a:r>
              <a:rPr lang="zh-CN" altLang="en-US" sz="2400" dirty="0"/>
              <a:t> 对每一个专业，求学生平均年龄，并把结果存入数据库</a:t>
            </a:r>
          </a:p>
          <a:p>
            <a:pPr marL="0" eaLnBrk="1" hangingPunct="1">
              <a:lnSpc>
                <a:spcPct val="120000"/>
              </a:lnSpc>
              <a:spcBef>
                <a:spcPct val="0"/>
              </a:spcBef>
              <a:buSzTx/>
              <a:buNone/>
            </a:pPr>
            <a:r>
              <a:rPr lang="zh-CN" altLang="en-US" sz="2400" dirty="0"/>
              <a:t>首先在数据库中建立一个新表，其中一列存放专业名，另一列存放学生的平均年龄。</a:t>
            </a:r>
            <a:endParaRPr lang="zh-CN" altLang="en-US" sz="2000" dirty="0"/>
          </a:p>
          <a:p>
            <a:pPr marL="0" eaLnBrk="1" hangingPunct="1">
              <a:lnSpc>
                <a:spcPct val="120000"/>
              </a:lnSpc>
              <a:spcBef>
                <a:spcPct val="0"/>
              </a:spcBef>
              <a:buSzTx/>
              <a:buNone/>
            </a:pPr>
            <a:r>
              <a:rPr lang="en-US" altLang="zh-CN" sz="2000" dirty="0"/>
              <a:t>	CREATE TABLE </a:t>
            </a:r>
            <a:r>
              <a:rPr lang="en-US" altLang="zh-CN" sz="2000" dirty="0" err="1"/>
              <a:t>Smajor_age</a:t>
            </a:r>
            <a:endParaRPr lang="en-US" altLang="zh-CN" sz="2000" dirty="0"/>
          </a:p>
          <a:p>
            <a:pPr marL="0" eaLnBrk="1" hangingPunct="1">
              <a:lnSpc>
                <a:spcPct val="120000"/>
              </a:lnSpc>
              <a:spcBef>
                <a:spcPct val="0"/>
              </a:spcBef>
              <a:buSzTx/>
              <a:buNone/>
            </a:pPr>
            <a:r>
              <a:rPr lang="en-US" altLang="zh-CN" sz="2000" dirty="0"/>
              <a:t>		(</a:t>
            </a:r>
            <a:r>
              <a:rPr lang="en-US" altLang="zh-CN" sz="2000" dirty="0" err="1"/>
              <a:t>Smajor</a:t>
            </a:r>
            <a:r>
              <a:rPr lang="en-US" altLang="zh-CN" sz="2000" dirty="0"/>
              <a:t>  VARCHAR(20),</a:t>
            </a:r>
          </a:p>
          <a:p>
            <a:pPr marL="0" eaLnBrk="1" hangingPunct="1">
              <a:lnSpc>
                <a:spcPct val="120000"/>
              </a:lnSpc>
              <a:spcBef>
                <a:spcPct val="0"/>
              </a:spcBef>
              <a:buSzTx/>
              <a:buNone/>
            </a:pPr>
            <a:r>
              <a:rPr lang="en-US" altLang="zh-CN" sz="2000" dirty="0"/>
              <a:t>		</a:t>
            </a:r>
            <a:r>
              <a:rPr lang="en-US" altLang="zh-CN" sz="2000" dirty="0" err="1"/>
              <a:t>Avg_age</a:t>
            </a:r>
            <a:r>
              <a:rPr lang="en-US" altLang="zh-CN" sz="2000" dirty="0"/>
              <a:t> SMALLINT);</a:t>
            </a:r>
          </a:p>
          <a:p>
            <a:pPr marL="0" eaLnBrk="1" hangingPunct="1">
              <a:lnSpc>
                <a:spcPct val="120000"/>
              </a:lnSpc>
              <a:spcBef>
                <a:spcPct val="0"/>
              </a:spcBef>
              <a:buSzTx/>
              <a:buNone/>
            </a:pPr>
            <a:endParaRPr lang="en-US" altLang="zh-CN" sz="2000" dirty="0"/>
          </a:p>
          <a:p>
            <a:pPr marL="0" eaLnBrk="1" hangingPunct="1">
              <a:lnSpc>
                <a:spcPct val="120000"/>
              </a:lnSpc>
              <a:spcBef>
                <a:spcPct val="0"/>
              </a:spcBef>
              <a:buSzTx/>
              <a:buNone/>
            </a:pPr>
            <a:r>
              <a:rPr lang="zh-CN" altLang="en-US" sz="2200" dirty="0"/>
              <a:t>对</a:t>
            </a:r>
            <a:r>
              <a:rPr lang="en-US" altLang="zh-CN" sz="2200" dirty="0"/>
              <a:t>Student</a:t>
            </a:r>
            <a:r>
              <a:rPr lang="zh-CN" altLang="en-US" sz="2200" dirty="0"/>
              <a:t>表按专业分组求平均年龄，再把专业名和平均年龄存入新表中。</a:t>
            </a:r>
          </a:p>
          <a:p>
            <a:pPr marL="0" eaLnBrk="1" hangingPunct="1">
              <a:lnSpc>
                <a:spcPct val="120000"/>
              </a:lnSpc>
              <a:spcBef>
                <a:spcPct val="0"/>
              </a:spcBef>
              <a:buSzTx/>
              <a:buNone/>
            </a:pPr>
            <a:r>
              <a:rPr lang="en-US" altLang="zh-CN" sz="2200" dirty="0"/>
              <a:t>INSERT INTO </a:t>
            </a:r>
            <a:r>
              <a:rPr lang="en-US" altLang="zh-CN" sz="2200" dirty="0" err="1"/>
              <a:t>Smajor_age</a:t>
            </a:r>
            <a:r>
              <a:rPr lang="en-US" altLang="zh-CN" sz="2200" dirty="0"/>
              <a:t>(</a:t>
            </a:r>
            <a:r>
              <a:rPr lang="en-US" altLang="zh-CN" sz="2200" dirty="0" err="1"/>
              <a:t>Smajor</a:t>
            </a:r>
            <a:r>
              <a:rPr lang="en-US" altLang="zh-CN" sz="2200" dirty="0"/>
              <a:t>, </a:t>
            </a:r>
            <a:r>
              <a:rPr lang="en-US" altLang="zh-CN" sz="2200" dirty="0" err="1"/>
              <a:t>Avg_age</a:t>
            </a:r>
            <a:r>
              <a:rPr lang="en-US" altLang="zh-CN" sz="2200" dirty="0"/>
              <a:t>)</a:t>
            </a:r>
          </a:p>
          <a:p>
            <a:pPr marL="0" eaLnBrk="1" hangingPunct="1">
              <a:lnSpc>
                <a:spcPct val="120000"/>
              </a:lnSpc>
              <a:spcBef>
                <a:spcPct val="0"/>
              </a:spcBef>
              <a:buSzTx/>
              <a:buNone/>
            </a:pPr>
            <a:r>
              <a:rPr lang="en-US" altLang="zh-CN" sz="2000" dirty="0"/>
              <a:t>SELECT </a:t>
            </a:r>
            <a:r>
              <a:rPr lang="en-US" altLang="zh-CN" sz="2000" dirty="0" err="1"/>
              <a:t>Smajor,AVG</a:t>
            </a:r>
            <a:r>
              <a:rPr lang="en-US" altLang="zh-CN" sz="2000" dirty="0"/>
              <a:t>(extract(year from </a:t>
            </a:r>
            <a:r>
              <a:rPr lang="en-US" altLang="zh-CN" sz="2000" dirty="0" err="1"/>
              <a:t>current_date</a:t>
            </a:r>
            <a:r>
              <a:rPr lang="en-US" altLang="zh-CN" sz="2000" dirty="0"/>
              <a:t>)-extract(year from </a:t>
            </a:r>
            <a:r>
              <a:rPr lang="en-US" altLang="zh-CN" sz="2000" dirty="0" err="1"/>
              <a:t>Sbirthdate</a:t>
            </a:r>
            <a:r>
              <a:rPr lang="en-US" altLang="zh-CN" sz="2000" dirty="0"/>
              <a:t>))</a:t>
            </a:r>
          </a:p>
          <a:p>
            <a:pPr marL="0" eaLnBrk="1" hangingPunct="1">
              <a:lnSpc>
                <a:spcPct val="120000"/>
              </a:lnSpc>
              <a:spcBef>
                <a:spcPct val="0"/>
              </a:spcBef>
              <a:buSzTx/>
              <a:buNone/>
            </a:pPr>
            <a:r>
              <a:rPr lang="en-US" altLang="zh-CN" sz="2200" dirty="0"/>
              <a:t>FROM Student</a:t>
            </a:r>
          </a:p>
          <a:p>
            <a:pPr marL="0" eaLnBrk="1" hangingPunct="1">
              <a:lnSpc>
                <a:spcPct val="120000"/>
              </a:lnSpc>
              <a:spcBef>
                <a:spcPct val="0"/>
              </a:spcBef>
              <a:buSzTx/>
              <a:buNone/>
            </a:pPr>
            <a:r>
              <a:rPr lang="en-US" altLang="zh-CN" sz="2200" dirty="0"/>
              <a:t>GROUP BY </a:t>
            </a:r>
            <a:r>
              <a:rPr lang="en-US" altLang="zh-CN" sz="2200" dirty="0" err="1"/>
              <a:t>Smajor</a:t>
            </a:r>
            <a:r>
              <a:rPr lang="en-US" altLang="zh-CN" sz="2200" dirty="0"/>
              <a:t>; </a:t>
            </a:r>
            <a:r>
              <a:rPr lang="en-US" altLang="zh-CN" sz="2400"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xmlns="" id="{86F9D37E-4782-9D53-D80D-8BC0B39A3C3D}"/>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插入子查询结果（续）</a:t>
            </a:r>
          </a:p>
        </p:txBody>
      </p:sp>
      <p:sp>
        <p:nvSpPr>
          <p:cNvPr id="15363" name="Rectangle 3">
            <a:extLst>
              <a:ext uri="{FF2B5EF4-FFF2-40B4-BE49-F238E27FC236}">
                <a16:creationId xmlns:a16="http://schemas.microsoft.com/office/drawing/2014/main" xmlns="" id="{35546E4D-4C27-96B5-F652-F8F1E64A73AB}"/>
              </a:ext>
            </a:extLst>
          </p:cNvPr>
          <p:cNvSpPr>
            <a:spLocks noGrp="1" noChangeArrowheads="1"/>
          </p:cNvSpPr>
          <p:nvPr>
            <p:ph type="body" idx="4294967295"/>
          </p:nvPr>
        </p:nvSpPr>
        <p:spPr>
          <a:xfrm>
            <a:off x="1127448" y="1268760"/>
            <a:ext cx="8074025" cy="5194300"/>
          </a:xfrm>
        </p:spPr>
        <p:txBody>
          <a:bodyPr/>
          <a:lstStyle/>
          <a:p>
            <a:pPr eaLnBrk="1" hangingPunct="1">
              <a:lnSpc>
                <a:spcPct val="110000"/>
              </a:lnSpc>
            </a:pPr>
            <a:r>
              <a:rPr lang="zh-CN" altLang="en-US" dirty="0"/>
              <a:t>关系数据库管理系统在执行插入语句时会检查所插元组是否破坏表上已定义的完整性规则</a:t>
            </a:r>
          </a:p>
          <a:p>
            <a:pPr lvl="1">
              <a:lnSpc>
                <a:spcPct val="110000"/>
              </a:lnSpc>
            </a:pPr>
            <a:r>
              <a:rPr lang="zh-CN" altLang="en-US" dirty="0"/>
              <a:t>实体完整性</a:t>
            </a:r>
          </a:p>
          <a:p>
            <a:pPr lvl="1">
              <a:lnSpc>
                <a:spcPct val="110000"/>
              </a:lnSpc>
            </a:pPr>
            <a:r>
              <a:rPr lang="zh-CN" altLang="en-US" dirty="0"/>
              <a:t>参照完整性</a:t>
            </a:r>
          </a:p>
          <a:p>
            <a:pPr lvl="1">
              <a:lnSpc>
                <a:spcPct val="110000"/>
              </a:lnSpc>
            </a:pPr>
            <a:r>
              <a:rPr lang="zh-CN" altLang="en-US" dirty="0"/>
              <a:t>用户定义的完整性</a:t>
            </a:r>
          </a:p>
          <a:p>
            <a:pPr lvl="2">
              <a:lnSpc>
                <a:spcPct val="110000"/>
              </a:lnSpc>
              <a:buSzPct val="87000"/>
              <a:buFont typeface="Wingdings" pitchFamily="2" charset="2"/>
              <a:buChar char="l"/>
            </a:pPr>
            <a:r>
              <a:rPr lang="en-US" altLang="zh-CN" sz="2200" dirty="0"/>
              <a:t>NOT NULL</a:t>
            </a:r>
            <a:r>
              <a:rPr lang="zh-CN" altLang="en-US" sz="2200" dirty="0"/>
              <a:t>约束</a:t>
            </a:r>
          </a:p>
          <a:p>
            <a:pPr lvl="2">
              <a:lnSpc>
                <a:spcPct val="110000"/>
              </a:lnSpc>
              <a:buSzPct val="87000"/>
              <a:buFont typeface="Wingdings" pitchFamily="2" charset="2"/>
              <a:buChar char="l"/>
            </a:pPr>
            <a:r>
              <a:rPr lang="en-US" altLang="zh-CN" sz="2200" dirty="0"/>
              <a:t>UNIQUE</a:t>
            </a:r>
            <a:r>
              <a:rPr lang="zh-CN" altLang="en-US" sz="2200" dirty="0"/>
              <a:t>约束</a:t>
            </a:r>
          </a:p>
          <a:p>
            <a:pPr lvl="2">
              <a:lnSpc>
                <a:spcPct val="110000"/>
              </a:lnSpc>
              <a:buSzPct val="87000"/>
              <a:buFont typeface="Wingdings" pitchFamily="2" charset="2"/>
              <a:buChar char="l"/>
            </a:pPr>
            <a:r>
              <a:rPr lang="zh-CN" altLang="en-US" sz="2200" dirty="0"/>
              <a:t>值域约束</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xmlns="" id="{3AFCF51B-5AE9-3E0A-0694-C1845D6CEAD4}"/>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3.4  </a:t>
            </a:r>
            <a:r>
              <a:rPr lang="zh-CN" altLang="en-US" sz="3600"/>
              <a:t>数据更新 </a:t>
            </a:r>
          </a:p>
        </p:txBody>
      </p:sp>
      <p:sp>
        <p:nvSpPr>
          <p:cNvPr id="16387" name="Rectangle 3">
            <a:extLst>
              <a:ext uri="{FF2B5EF4-FFF2-40B4-BE49-F238E27FC236}">
                <a16:creationId xmlns:a16="http://schemas.microsoft.com/office/drawing/2014/main" xmlns="" id="{B8313305-0546-579C-49BC-858762BEF5ED}"/>
              </a:ext>
            </a:extLst>
          </p:cNvPr>
          <p:cNvSpPr>
            <a:spLocks noGrp="1" noChangeArrowheads="1"/>
          </p:cNvSpPr>
          <p:nvPr>
            <p:ph type="body" idx="4294967295"/>
          </p:nvPr>
        </p:nvSpPr>
        <p:spPr>
          <a:xfrm>
            <a:off x="1343472" y="1484784"/>
            <a:ext cx="8075612" cy="4854575"/>
          </a:xfrm>
        </p:spPr>
        <p:txBody>
          <a:bodyPr/>
          <a:lstStyle/>
          <a:p>
            <a:pPr algn="just" eaLnBrk="1" hangingPunct="1">
              <a:lnSpc>
                <a:spcPct val="180000"/>
              </a:lnSpc>
              <a:buFont typeface="Wingdings" pitchFamily="2" charset="2"/>
              <a:buNone/>
            </a:pPr>
            <a:r>
              <a:rPr lang="en-US" altLang="zh-CN" dirty="0"/>
              <a:t>3.4.1  </a:t>
            </a:r>
            <a:r>
              <a:rPr lang="zh-CN" altLang="en-US" dirty="0"/>
              <a:t>插入数据</a:t>
            </a:r>
          </a:p>
          <a:p>
            <a:pPr algn="just" eaLnBrk="1" hangingPunct="1">
              <a:lnSpc>
                <a:spcPct val="180000"/>
              </a:lnSpc>
              <a:buFont typeface="Wingdings" pitchFamily="2" charset="2"/>
              <a:buNone/>
            </a:pPr>
            <a:r>
              <a:rPr lang="en-US" altLang="zh-CN" dirty="0">
                <a:solidFill>
                  <a:srgbClr val="00B050"/>
                </a:solidFill>
              </a:rPr>
              <a:t>3.4.2  </a:t>
            </a:r>
            <a:r>
              <a:rPr lang="zh-CN" altLang="en-US" dirty="0">
                <a:solidFill>
                  <a:srgbClr val="00B050"/>
                </a:solidFill>
              </a:rPr>
              <a:t>修改数据</a:t>
            </a:r>
          </a:p>
          <a:p>
            <a:pPr eaLnBrk="1" hangingPunct="1">
              <a:lnSpc>
                <a:spcPct val="180000"/>
              </a:lnSpc>
              <a:buFont typeface="Wingdings" pitchFamily="2" charset="2"/>
              <a:buNone/>
            </a:pPr>
            <a:r>
              <a:rPr lang="en-US" altLang="zh-CN" dirty="0"/>
              <a:t>3.4.3  </a:t>
            </a:r>
            <a:r>
              <a:rPr lang="zh-CN" altLang="en-US" dirty="0"/>
              <a:t>删除数据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xmlns="" id="{0FA26B2A-E3AF-7068-16D1-C4C45CB0D5E8}"/>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3.4.2  </a:t>
            </a:r>
            <a:r>
              <a:rPr lang="zh-CN" altLang="en-US" sz="3600"/>
              <a:t>修改数据</a:t>
            </a:r>
          </a:p>
        </p:txBody>
      </p:sp>
      <p:sp>
        <p:nvSpPr>
          <p:cNvPr id="17411" name="Rectangle 3">
            <a:extLst>
              <a:ext uri="{FF2B5EF4-FFF2-40B4-BE49-F238E27FC236}">
                <a16:creationId xmlns:a16="http://schemas.microsoft.com/office/drawing/2014/main" xmlns="" id="{C9B4610E-6A8A-4928-9744-1F355F6A0289}"/>
              </a:ext>
            </a:extLst>
          </p:cNvPr>
          <p:cNvSpPr>
            <a:spLocks noGrp="1" noChangeArrowheads="1"/>
          </p:cNvSpPr>
          <p:nvPr>
            <p:ph type="body" idx="4294967295"/>
          </p:nvPr>
        </p:nvSpPr>
        <p:spPr>
          <a:xfrm>
            <a:off x="1199456" y="1371600"/>
            <a:ext cx="8153400" cy="4114800"/>
          </a:xfrm>
        </p:spPr>
        <p:txBody>
          <a:bodyPr/>
          <a:lstStyle/>
          <a:p>
            <a:pPr marL="0" indent="0" eaLnBrk="1" hangingPunct="1">
              <a:lnSpc>
                <a:spcPct val="120000"/>
              </a:lnSpc>
              <a:spcBef>
                <a:spcPct val="0"/>
              </a:spcBef>
              <a:buNone/>
            </a:pPr>
            <a:r>
              <a:rPr lang="zh-CN" altLang="en-US"/>
              <a:t>修改操作又称为更新操作，其语句的一般语法为</a:t>
            </a:r>
          </a:p>
          <a:p>
            <a:pPr marL="0" indent="0" eaLnBrk="1" hangingPunct="1">
              <a:lnSpc>
                <a:spcPct val="120000"/>
              </a:lnSpc>
              <a:spcBef>
                <a:spcPct val="0"/>
              </a:spcBef>
              <a:buNone/>
            </a:pPr>
            <a:r>
              <a:rPr lang="en-US" altLang="zh-CN" sz="2400"/>
              <a:t>UPDATE &lt;</a:t>
            </a:r>
            <a:r>
              <a:rPr lang="zh-CN" altLang="en-US" sz="2400"/>
              <a:t>表名</a:t>
            </a:r>
            <a:r>
              <a:rPr lang="en-US" altLang="zh-CN" sz="2400"/>
              <a:t>&gt;</a:t>
            </a:r>
          </a:p>
          <a:p>
            <a:pPr marL="0" indent="0" eaLnBrk="1" hangingPunct="1">
              <a:lnSpc>
                <a:spcPct val="120000"/>
              </a:lnSpc>
              <a:spcBef>
                <a:spcPct val="0"/>
              </a:spcBef>
              <a:buNone/>
            </a:pPr>
            <a:r>
              <a:rPr lang="en-US" altLang="zh-CN" sz="2400"/>
              <a:t>SET &lt;</a:t>
            </a:r>
            <a:r>
              <a:rPr lang="zh-CN" altLang="en-US" sz="2400"/>
              <a:t>列名</a:t>
            </a:r>
            <a:r>
              <a:rPr lang="en-US" altLang="zh-CN" sz="2400"/>
              <a:t>&gt;=&lt;</a:t>
            </a:r>
            <a:r>
              <a:rPr lang="zh-CN" altLang="en-US" sz="2400"/>
              <a:t>表达式</a:t>
            </a:r>
            <a:r>
              <a:rPr lang="en-US" altLang="zh-CN" sz="2400"/>
              <a:t>&gt; [ ,&lt;</a:t>
            </a:r>
            <a:r>
              <a:rPr lang="zh-CN" altLang="en-US" sz="2400"/>
              <a:t>列名</a:t>
            </a:r>
            <a:r>
              <a:rPr lang="en-US" altLang="zh-CN" sz="2400"/>
              <a:t>&gt;=&lt;</a:t>
            </a:r>
            <a:r>
              <a:rPr lang="zh-CN" altLang="en-US" sz="2400"/>
              <a:t>表达式</a:t>
            </a:r>
            <a:r>
              <a:rPr lang="en-US" altLang="zh-CN" sz="2400"/>
              <a:t>&gt; ] …</a:t>
            </a:r>
          </a:p>
          <a:p>
            <a:pPr marL="0" indent="0" eaLnBrk="1" hangingPunct="1">
              <a:lnSpc>
                <a:spcPct val="120000"/>
              </a:lnSpc>
              <a:spcBef>
                <a:spcPct val="0"/>
              </a:spcBef>
              <a:buNone/>
            </a:pPr>
            <a:r>
              <a:rPr lang="en-US" altLang="zh-CN" sz="2400"/>
              <a:t>[WHERE &lt;</a:t>
            </a:r>
            <a:r>
              <a:rPr lang="zh-CN" altLang="en-US" sz="2400"/>
              <a:t>条件</a:t>
            </a:r>
            <a:r>
              <a:rPr lang="en-US" altLang="zh-CN" sz="2400"/>
              <a:t>&gt; ] ;</a:t>
            </a:r>
          </a:p>
          <a:p>
            <a:pPr marL="0" indent="0" eaLnBrk="1" hangingPunct="1">
              <a:lnSpc>
                <a:spcPct val="120000"/>
              </a:lnSpc>
              <a:spcBef>
                <a:spcPct val="0"/>
              </a:spcBef>
              <a:buNone/>
            </a:pPr>
            <a:endParaRPr lang="en-US" altLang="zh-CN"/>
          </a:p>
          <a:p>
            <a:pPr marL="0" indent="0" eaLnBrk="1" hangingPunct="1">
              <a:lnSpc>
                <a:spcPct val="120000"/>
              </a:lnSpc>
              <a:spcBef>
                <a:spcPct val="0"/>
              </a:spcBef>
              <a:buFont typeface="Wingdings" pitchFamily="2" charset="2"/>
              <a:buChar char="n"/>
            </a:pPr>
            <a:r>
              <a:rPr lang="zh-CN" altLang="en-US" sz="2400"/>
              <a:t>功能：修改指定表中满足</a:t>
            </a:r>
            <a:r>
              <a:rPr lang="en-US" altLang="zh-CN" sz="2400"/>
              <a:t>WHERE</a:t>
            </a:r>
            <a:r>
              <a:rPr lang="zh-CN" altLang="en-US" sz="2400"/>
              <a:t>子句条件的元组</a:t>
            </a:r>
            <a:endParaRPr lang="en-US" altLang="zh-CN" sz="2400"/>
          </a:p>
          <a:p>
            <a:pPr marL="0" indent="0" eaLnBrk="1" hangingPunct="1">
              <a:lnSpc>
                <a:spcPct val="120000"/>
              </a:lnSpc>
              <a:spcBef>
                <a:spcPct val="0"/>
              </a:spcBef>
              <a:buFont typeface="Wingdings" pitchFamily="2" charset="2"/>
              <a:buChar char="n"/>
            </a:pPr>
            <a:r>
              <a:rPr lang="en-US" altLang="zh-CN" sz="2400"/>
              <a:t>SET</a:t>
            </a:r>
            <a:r>
              <a:rPr lang="zh-CN" altLang="en-US" sz="2400"/>
              <a:t>子句给出</a:t>
            </a:r>
            <a:r>
              <a:rPr lang="en-US" altLang="zh-CN" sz="2400"/>
              <a:t>&lt;</a:t>
            </a:r>
            <a:r>
              <a:rPr lang="zh-CN" altLang="en-US" sz="2400"/>
              <a:t>表达式</a:t>
            </a:r>
            <a:r>
              <a:rPr lang="en-US" altLang="zh-CN" sz="2400"/>
              <a:t>&gt;</a:t>
            </a:r>
            <a:r>
              <a:rPr lang="zh-CN" altLang="en-US" sz="2400"/>
              <a:t>的值用于取代相应的属性列值</a:t>
            </a:r>
            <a:endParaRPr lang="en-US" altLang="zh-CN" sz="2400"/>
          </a:p>
          <a:p>
            <a:pPr marL="0" indent="0" eaLnBrk="1" hangingPunct="1">
              <a:lnSpc>
                <a:spcPct val="120000"/>
              </a:lnSpc>
              <a:spcBef>
                <a:spcPct val="0"/>
              </a:spcBef>
              <a:buFont typeface="Wingdings" pitchFamily="2" charset="2"/>
              <a:buChar char="n"/>
            </a:pPr>
            <a:r>
              <a:rPr lang="zh-CN" altLang="en-US" sz="2400"/>
              <a:t>如果省略</a:t>
            </a:r>
            <a:r>
              <a:rPr lang="en-US" altLang="zh-CN" sz="2400"/>
              <a:t>WHERE</a:t>
            </a:r>
            <a:r>
              <a:rPr lang="zh-CN" altLang="en-US" sz="2400"/>
              <a:t>子句，则表示要修改表中的所有元组</a:t>
            </a:r>
          </a:p>
          <a:p>
            <a:pPr lvl="1">
              <a:lnSpc>
                <a:spcPct val="110000"/>
              </a:lnSpc>
              <a:buSzPct val="75000"/>
            </a:pP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xmlns="" id="{8398AFBE-4E8C-6512-39E7-05DA24AD9BAB}"/>
              </a:ext>
            </a:extLst>
          </p:cNvPr>
          <p:cNvSpPr>
            <a:spLocks noGrp="1" noChangeArrowheads="1"/>
          </p:cNvSpPr>
          <p:nvPr>
            <p:ph type="title" idx="4294967295"/>
          </p:nvPr>
        </p:nvSpPr>
        <p:spPr/>
        <p:txBody>
          <a:bodyPr/>
          <a:lstStyle/>
          <a:p>
            <a:pPr eaLnBrk="1" hangingPunct="1"/>
            <a:r>
              <a:rPr lang="zh-CN" altLang="en-US" sz="3600" dirty="0"/>
              <a:t>插入数据（续）</a:t>
            </a:r>
          </a:p>
        </p:txBody>
      </p:sp>
      <p:sp>
        <p:nvSpPr>
          <p:cNvPr id="48131" name="Rectangle 3">
            <a:extLst>
              <a:ext uri="{FF2B5EF4-FFF2-40B4-BE49-F238E27FC236}">
                <a16:creationId xmlns:a16="http://schemas.microsoft.com/office/drawing/2014/main" xmlns="" id="{645880E1-AE21-E020-503A-D6188DC88B74}"/>
              </a:ext>
            </a:extLst>
          </p:cNvPr>
          <p:cNvSpPr>
            <a:spLocks noGrp="1" noChangeArrowheads="1"/>
          </p:cNvSpPr>
          <p:nvPr>
            <p:ph type="body" idx="4294967295"/>
          </p:nvPr>
        </p:nvSpPr>
        <p:spPr>
          <a:xfrm>
            <a:off x="609600" y="1148735"/>
            <a:ext cx="10972800" cy="4854575"/>
          </a:xfrm>
        </p:spPr>
        <p:txBody>
          <a:bodyPr/>
          <a:lstStyle/>
          <a:p>
            <a:pPr lvl="1">
              <a:buFont typeface="Wingdings" pitchFamily="2" charset="2"/>
              <a:buNone/>
            </a:pPr>
            <a:endParaRPr lang="en-US" altLang="zh-CN" dirty="0"/>
          </a:p>
          <a:p>
            <a:pPr lvl="1">
              <a:lnSpc>
                <a:spcPct val="150000"/>
              </a:lnSpc>
              <a:buNone/>
            </a:pPr>
            <a:r>
              <a:rPr lang="en-US" altLang="zh-CN" sz="2800" dirty="0">
                <a:solidFill>
                  <a:srgbClr val="7030A0"/>
                </a:solidFill>
              </a:rPr>
              <a:t>1.</a:t>
            </a:r>
            <a:r>
              <a:rPr lang="zh-CN" altLang="en-US" sz="2800" dirty="0">
                <a:solidFill>
                  <a:srgbClr val="7030A0"/>
                </a:solidFill>
              </a:rPr>
              <a:t>修改某一个元组的值</a:t>
            </a:r>
            <a:endParaRPr lang="en-US" altLang="zh-CN" sz="2800" dirty="0">
              <a:solidFill>
                <a:srgbClr val="7030A0"/>
              </a:solidFill>
            </a:endParaRPr>
          </a:p>
          <a:p>
            <a:pPr lvl="1">
              <a:lnSpc>
                <a:spcPct val="150000"/>
              </a:lnSpc>
              <a:buFont typeface="Wingdings" pitchFamily="2" charset="2"/>
              <a:buNone/>
            </a:pPr>
            <a:r>
              <a:rPr lang="en-US" altLang="zh-CN" sz="2800" dirty="0"/>
              <a:t>2.</a:t>
            </a:r>
            <a:r>
              <a:rPr lang="zh-CN" altLang="en-US" sz="2800" dirty="0"/>
              <a:t>修改多个元组的值</a:t>
            </a:r>
            <a:endParaRPr lang="en-US" altLang="zh-CN" sz="2800" dirty="0"/>
          </a:p>
          <a:p>
            <a:pPr lvl="1">
              <a:lnSpc>
                <a:spcPct val="150000"/>
              </a:lnSpc>
              <a:buNone/>
            </a:pPr>
            <a:r>
              <a:rPr lang="en-US" altLang="zh-CN" sz="2800" dirty="0"/>
              <a:t>3.</a:t>
            </a:r>
            <a:r>
              <a:rPr lang="zh-CN" altLang="en-US" sz="2800" dirty="0"/>
              <a:t>带子查询的修改语句</a:t>
            </a:r>
          </a:p>
          <a:p>
            <a:pPr lvl="1">
              <a:buFont typeface="Wingdings" pitchFamily="2" charset="2"/>
              <a:buNone/>
            </a:pPr>
            <a:endParaRPr lang="en-US" altLang="zh-CN" sz="2800" dirty="0"/>
          </a:p>
        </p:txBody>
      </p:sp>
    </p:spTree>
    <p:extLst>
      <p:ext uri="{BB962C8B-B14F-4D97-AF65-F5344CB8AC3E}">
        <p14:creationId xmlns:p14="http://schemas.microsoft.com/office/powerpoint/2010/main" val="3150512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xmlns="" id="{A5A36C51-D7B9-44B5-64E1-455E210723BB}"/>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1</a:t>
            </a:r>
            <a:r>
              <a:rPr lang="zh-CN" altLang="en-US" sz="3600"/>
              <a:t>. 修改某一个元组的值</a:t>
            </a:r>
          </a:p>
        </p:txBody>
      </p:sp>
      <p:sp>
        <p:nvSpPr>
          <p:cNvPr id="18435" name="Rectangle 3">
            <a:extLst>
              <a:ext uri="{FF2B5EF4-FFF2-40B4-BE49-F238E27FC236}">
                <a16:creationId xmlns:a16="http://schemas.microsoft.com/office/drawing/2014/main" xmlns="" id="{848E5AC1-3966-CCC4-BFA7-0F6B721BAFBD}"/>
              </a:ext>
            </a:extLst>
          </p:cNvPr>
          <p:cNvSpPr>
            <a:spLocks noGrp="1" noChangeArrowheads="1"/>
          </p:cNvSpPr>
          <p:nvPr>
            <p:ph type="body" idx="4294967295"/>
          </p:nvPr>
        </p:nvSpPr>
        <p:spPr>
          <a:xfrm>
            <a:off x="695400" y="1340768"/>
            <a:ext cx="10972800" cy="4854575"/>
          </a:xfrm>
        </p:spPr>
        <p:txBody>
          <a:bodyPr/>
          <a:lstStyle/>
          <a:p>
            <a:pPr marL="0" algn="just" eaLnBrk="1" hangingPunct="1">
              <a:lnSpc>
                <a:spcPct val="150000"/>
              </a:lnSpc>
              <a:buSzTx/>
              <a:buNone/>
            </a:pPr>
            <a:r>
              <a:rPr lang="en-US" altLang="zh-CN" sz="2400" dirty="0"/>
              <a:t>[</a:t>
            </a:r>
            <a:r>
              <a:rPr lang="zh-CN" altLang="en-US" sz="2400" dirty="0"/>
              <a:t>例</a:t>
            </a:r>
            <a:r>
              <a:rPr lang="en-US" altLang="zh-CN" sz="2400" dirty="0"/>
              <a:t>3.75]</a:t>
            </a:r>
            <a:r>
              <a:rPr lang="zh-CN" altLang="en-US" sz="2400" dirty="0"/>
              <a:t> 将学生</a:t>
            </a:r>
            <a:r>
              <a:rPr lang="en-US" altLang="zh-CN" sz="2400" dirty="0"/>
              <a:t>20180001</a:t>
            </a:r>
            <a:r>
              <a:rPr lang="zh-CN" altLang="en-US" sz="2400" dirty="0"/>
              <a:t>的出生日期改为</a:t>
            </a:r>
            <a:r>
              <a:rPr lang="en-US" altLang="zh-CN" sz="2400" dirty="0"/>
              <a:t>2001</a:t>
            </a:r>
            <a:r>
              <a:rPr lang="zh-CN" altLang="en-US" sz="2400" dirty="0"/>
              <a:t>年</a:t>
            </a:r>
            <a:r>
              <a:rPr lang="en-US" altLang="zh-CN" sz="2400" dirty="0"/>
              <a:t>3</a:t>
            </a:r>
            <a:r>
              <a:rPr lang="zh-CN" altLang="en-US" sz="2400" dirty="0"/>
              <a:t>月</a:t>
            </a:r>
            <a:r>
              <a:rPr lang="en-US" altLang="zh-CN" sz="2400" dirty="0"/>
              <a:t>18</a:t>
            </a:r>
            <a:r>
              <a:rPr lang="zh-CN" altLang="en-US" sz="2400" dirty="0"/>
              <a:t>日</a:t>
            </a:r>
          </a:p>
          <a:p>
            <a:pPr marL="0" algn="just" eaLnBrk="1" hangingPunct="1">
              <a:lnSpc>
                <a:spcPct val="150000"/>
              </a:lnSpc>
              <a:buSzTx/>
              <a:buNone/>
            </a:pPr>
            <a:r>
              <a:rPr lang="en-US" altLang="zh-CN" sz="2400" dirty="0"/>
              <a:t>	UPDATE Student</a:t>
            </a:r>
          </a:p>
          <a:p>
            <a:pPr marL="0" algn="just" eaLnBrk="1" hangingPunct="1">
              <a:lnSpc>
                <a:spcPct val="150000"/>
              </a:lnSpc>
              <a:buSzTx/>
              <a:buNone/>
            </a:pPr>
            <a:r>
              <a:rPr lang="en-US" altLang="zh-CN" sz="2400" dirty="0"/>
              <a:t>	SET </a:t>
            </a:r>
            <a:r>
              <a:rPr lang="en-US" altLang="zh-CN" sz="2400" dirty="0" err="1"/>
              <a:t>Sbirthdate</a:t>
            </a:r>
            <a:r>
              <a:rPr lang="en-US" altLang="zh-CN" sz="2400" dirty="0"/>
              <a:t>=‘2001-3-18'</a:t>
            </a:r>
          </a:p>
          <a:p>
            <a:pPr marL="0" algn="just" eaLnBrk="1" hangingPunct="1">
              <a:lnSpc>
                <a:spcPct val="150000"/>
              </a:lnSpc>
              <a:buSzTx/>
              <a:buNone/>
            </a:pPr>
            <a:r>
              <a:rPr lang="en-US" altLang="zh-CN" sz="2400" dirty="0"/>
              <a:t>	WHERE </a:t>
            </a:r>
            <a:r>
              <a:rPr lang="en-US" altLang="zh-CN" sz="2400" dirty="0" err="1"/>
              <a:t>Sno</a:t>
            </a:r>
            <a:r>
              <a:rPr lang="en-US" altLang="zh-CN" sz="2400" dirty="0"/>
              <a:t>='20180001';</a:t>
            </a:r>
          </a:p>
          <a:p>
            <a:pPr marL="0" eaLnBrk="1" hangingPunct="1">
              <a:lnSpc>
                <a:spcPct val="120000"/>
              </a:lnSpc>
              <a:buSzTx/>
            </a:pPr>
            <a:endParaRPr lang="en-US" altLang="zh-CN" sz="3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xmlns="" id="{8398AFBE-4E8C-6512-39E7-05DA24AD9BAB}"/>
              </a:ext>
            </a:extLst>
          </p:cNvPr>
          <p:cNvSpPr>
            <a:spLocks noGrp="1" noChangeArrowheads="1"/>
          </p:cNvSpPr>
          <p:nvPr>
            <p:ph type="title" idx="4294967295"/>
          </p:nvPr>
        </p:nvSpPr>
        <p:spPr/>
        <p:txBody>
          <a:bodyPr/>
          <a:lstStyle/>
          <a:p>
            <a:pPr eaLnBrk="1" hangingPunct="1"/>
            <a:r>
              <a:rPr lang="zh-CN" altLang="en-US" sz="3600" dirty="0"/>
              <a:t>插入数据（续）</a:t>
            </a:r>
          </a:p>
        </p:txBody>
      </p:sp>
      <p:sp>
        <p:nvSpPr>
          <p:cNvPr id="48131" name="Rectangle 3">
            <a:extLst>
              <a:ext uri="{FF2B5EF4-FFF2-40B4-BE49-F238E27FC236}">
                <a16:creationId xmlns:a16="http://schemas.microsoft.com/office/drawing/2014/main" xmlns="" id="{645880E1-AE21-E020-503A-D6188DC88B74}"/>
              </a:ext>
            </a:extLst>
          </p:cNvPr>
          <p:cNvSpPr>
            <a:spLocks noGrp="1" noChangeArrowheads="1"/>
          </p:cNvSpPr>
          <p:nvPr>
            <p:ph type="body" idx="4294967295"/>
          </p:nvPr>
        </p:nvSpPr>
        <p:spPr>
          <a:xfrm>
            <a:off x="767408" y="1268760"/>
            <a:ext cx="10972800" cy="4854575"/>
          </a:xfrm>
        </p:spPr>
        <p:txBody>
          <a:bodyPr/>
          <a:lstStyle/>
          <a:p>
            <a:pPr lvl="1">
              <a:buFont typeface="Wingdings" pitchFamily="2" charset="2"/>
              <a:buNone/>
            </a:pPr>
            <a:endParaRPr lang="en-US" altLang="zh-CN" dirty="0"/>
          </a:p>
          <a:p>
            <a:pPr lvl="1">
              <a:lnSpc>
                <a:spcPct val="150000"/>
              </a:lnSpc>
              <a:buNone/>
            </a:pPr>
            <a:r>
              <a:rPr lang="en-US" altLang="zh-CN" sz="2800" dirty="0"/>
              <a:t>1.</a:t>
            </a:r>
            <a:r>
              <a:rPr lang="zh-CN" altLang="en-US" sz="2800" dirty="0"/>
              <a:t>修改某一个元组的值</a:t>
            </a:r>
            <a:endParaRPr lang="en-US" altLang="zh-CN" sz="2800" dirty="0"/>
          </a:p>
          <a:p>
            <a:pPr lvl="1">
              <a:lnSpc>
                <a:spcPct val="150000"/>
              </a:lnSpc>
              <a:buFont typeface="Wingdings" pitchFamily="2" charset="2"/>
              <a:buNone/>
            </a:pPr>
            <a:r>
              <a:rPr lang="en-US" altLang="zh-CN" sz="2800" dirty="0">
                <a:solidFill>
                  <a:srgbClr val="7030A0"/>
                </a:solidFill>
              </a:rPr>
              <a:t>2.</a:t>
            </a:r>
            <a:r>
              <a:rPr lang="zh-CN" altLang="en-US" sz="2800" dirty="0">
                <a:solidFill>
                  <a:srgbClr val="7030A0"/>
                </a:solidFill>
              </a:rPr>
              <a:t>修改多个元组的值</a:t>
            </a:r>
            <a:endParaRPr lang="en-US" altLang="zh-CN" sz="2800" dirty="0">
              <a:solidFill>
                <a:srgbClr val="7030A0"/>
              </a:solidFill>
            </a:endParaRPr>
          </a:p>
          <a:p>
            <a:pPr lvl="1">
              <a:lnSpc>
                <a:spcPct val="150000"/>
              </a:lnSpc>
              <a:buNone/>
            </a:pPr>
            <a:r>
              <a:rPr lang="en-US" altLang="zh-CN" sz="2800" dirty="0"/>
              <a:t>3.</a:t>
            </a:r>
            <a:r>
              <a:rPr lang="zh-CN" altLang="en-US" sz="2800" dirty="0"/>
              <a:t>带子查询的修改语句</a:t>
            </a:r>
          </a:p>
          <a:p>
            <a:pPr lvl="1">
              <a:buFont typeface="Wingdings" pitchFamily="2" charset="2"/>
              <a:buNone/>
            </a:pPr>
            <a:endParaRPr lang="en-US" altLang="zh-CN" sz="2800" dirty="0"/>
          </a:p>
        </p:txBody>
      </p:sp>
    </p:spTree>
    <p:extLst>
      <p:ext uri="{BB962C8B-B14F-4D97-AF65-F5344CB8AC3E}">
        <p14:creationId xmlns:p14="http://schemas.microsoft.com/office/powerpoint/2010/main" val="91614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页脚占位符 4">
            <a:extLst>
              <a:ext uri="{FF2B5EF4-FFF2-40B4-BE49-F238E27FC236}">
                <a16:creationId xmlns:a16="http://schemas.microsoft.com/office/drawing/2014/main" xmlns="" id="{D55553B1-FE92-4C23-7808-A3E4C7757BB6}"/>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endParaRPr lang="en-US" altLang="zh-CN" sz="1800" b="0"/>
          </a:p>
        </p:txBody>
      </p:sp>
      <p:sp>
        <p:nvSpPr>
          <p:cNvPr id="4099" name="Rectangle 2">
            <a:extLst>
              <a:ext uri="{FF2B5EF4-FFF2-40B4-BE49-F238E27FC236}">
                <a16:creationId xmlns:a16="http://schemas.microsoft.com/office/drawing/2014/main" xmlns="" id="{FAC20E2A-C1E3-5DE6-BBE4-1C66FC22E6FC}"/>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dirty="0"/>
              <a:t>第</a:t>
            </a:r>
            <a:r>
              <a:rPr lang="en-US" altLang="zh-CN" sz="3600" dirty="0"/>
              <a:t>3</a:t>
            </a:r>
            <a:r>
              <a:rPr lang="zh-CN" altLang="en-US" sz="3600" dirty="0"/>
              <a:t>章</a:t>
            </a:r>
            <a:r>
              <a:rPr lang="zh-CN" altLang="en-US" sz="3600" dirty="0">
                <a:ea typeface="黑体" panose="02010609060101010101" pitchFamily="49" charset="-122"/>
              </a:rPr>
              <a:t>  </a:t>
            </a:r>
            <a:r>
              <a:rPr lang="zh-CN" altLang="en-US" sz="3600" dirty="0"/>
              <a:t>关系数据库标准语言</a:t>
            </a:r>
            <a:r>
              <a:rPr lang="en-US" altLang="zh-CN" sz="3600" dirty="0">
                <a:ea typeface="黑体" panose="02010609060101010101" pitchFamily="49" charset="-122"/>
              </a:rPr>
              <a:t>SQL</a:t>
            </a:r>
          </a:p>
        </p:txBody>
      </p:sp>
      <p:sp>
        <p:nvSpPr>
          <p:cNvPr id="4100" name="Rectangle 3">
            <a:extLst>
              <a:ext uri="{FF2B5EF4-FFF2-40B4-BE49-F238E27FC236}">
                <a16:creationId xmlns:a16="http://schemas.microsoft.com/office/drawing/2014/main" xmlns="" id="{0F6F7278-3183-52E9-3720-B3F4320E8261}"/>
              </a:ext>
            </a:extLst>
          </p:cNvPr>
          <p:cNvSpPr>
            <a:spLocks noGrp="1" noChangeArrowheads="1"/>
          </p:cNvSpPr>
          <p:nvPr>
            <p:ph type="body" idx="4294967295"/>
          </p:nvPr>
        </p:nvSpPr>
        <p:spPr>
          <a:xfrm>
            <a:off x="1559496" y="1387476"/>
            <a:ext cx="6508750" cy="4994275"/>
          </a:xfrm>
        </p:spPr>
        <p:txBody>
          <a:bodyPr/>
          <a:lstStyle/>
          <a:p>
            <a:pPr algn="just" eaLnBrk="1" hangingPunct="1">
              <a:lnSpc>
                <a:spcPct val="130000"/>
              </a:lnSpc>
              <a:buFont typeface="Wingdings" pitchFamily="2" charset="2"/>
              <a:buNone/>
            </a:pPr>
            <a:r>
              <a:rPr lang="en-US" altLang="zh-CN" dirty="0"/>
              <a:t>3.1 SQL</a:t>
            </a:r>
            <a:r>
              <a:rPr lang="zh-CN" altLang="en-US" dirty="0"/>
              <a:t>概述</a:t>
            </a:r>
            <a:endParaRPr lang="en-US" altLang="zh-CN" dirty="0"/>
          </a:p>
          <a:p>
            <a:pPr algn="just" eaLnBrk="1" hangingPunct="1">
              <a:lnSpc>
                <a:spcPct val="130000"/>
              </a:lnSpc>
              <a:buFont typeface="Wingdings" pitchFamily="2" charset="2"/>
              <a:buNone/>
            </a:pPr>
            <a:r>
              <a:rPr lang="en-US" altLang="zh-CN" dirty="0"/>
              <a:t>3.2 </a:t>
            </a:r>
            <a:r>
              <a:rPr lang="zh-CN" altLang="en-US" dirty="0"/>
              <a:t>数据定义</a:t>
            </a:r>
          </a:p>
          <a:p>
            <a:pPr algn="just" eaLnBrk="1" hangingPunct="1">
              <a:lnSpc>
                <a:spcPct val="130000"/>
              </a:lnSpc>
              <a:buFont typeface="Wingdings" pitchFamily="2" charset="2"/>
              <a:buNone/>
            </a:pPr>
            <a:r>
              <a:rPr lang="en-US" altLang="zh-CN" dirty="0"/>
              <a:t>3.3 </a:t>
            </a:r>
            <a:r>
              <a:rPr lang="zh-CN" altLang="en-US" dirty="0"/>
              <a:t>数据查询</a:t>
            </a:r>
          </a:p>
          <a:p>
            <a:pPr algn="just" eaLnBrk="1" hangingPunct="1">
              <a:lnSpc>
                <a:spcPct val="130000"/>
              </a:lnSpc>
              <a:buFont typeface="Wingdings" pitchFamily="2" charset="2"/>
              <a:buNone/>
            </a:pPr>
            <a:r>
              <a:rPr lang="en-US" altLang="zh-CN" dirty="0">
                <a:solidFill>
                  <a:srgbClr val="0066FF"/>
                </a:solidFill>
              </a:rPr>
              <a:t>3.4 </a:t>
            </a:r>
            <a:r>
              <a:rPr lang="zh-CN" altLang="en-US" dirty="0">
                <a:solidFill>
                  <a:srgbClr val="0066FF"/>
                </a:solidFill>
              </a:rPr>
              <a:t>数据更新</a:t>
            </a:r>
            <a:endParaRPr lang="zh-CN" altLang="en-US" sz="3200" dirty="0">
              <a:solidFill>
                <a:srgbClr val="0066FF"/>
              </a:solidFill>
            </a:endParaRPr>
          </a:p>
          <a:p>
            <a:pPr algn="just" eaLnBrk="1" hangingPunct="1">
              <a:lnSpc>
                <a:spcPct val="130000"/>
              </a:lnSpc>
              <a:buFont typeface="Wingdings" pitchFamily="2" charset="2"/>
              <a:buNone/>
            </a:pPr>
            <a:r>
              <a:rPr lang="en-US" altLang="zh-CN" dirty="0"/>
              <a:t>3.5 </a:t>
            </a:r>
            <a:r>
              <a:rPr lang="zh-CN" altLang="en-US" dirty="0"/>
              <a:t>空值的处理</a:t>
            </a:r>
          </a:p>
          <a:p>
            <a:pPr algn="just" eaLnBrk="1" hangingPunct="1">
              <a:lnSpc>
                <a:spcPct val="130000"/>
              </a:lnSpc>
              <a:buFont typeface="Wingdings" pitchFamily="2" charset="2"/>
              <a:buNone/>
            </a:pPr>
            <a:r>
              <a:rPr lang="en-US" altLang="zh-CN" dirty="0"/>
              <a:t>3.6 </a:t>
            </a:r>
            <a:r>
              <a:rPr lang="zh-CN" altLang="en-US" dirty="0"/>
              <a:t>视图</a:t>
            </a:r>
          </a:p>
          <a:p>
            <a:pPr algn="just" eaLnBrk="1" hangingPunct="1">
              <a:lnSpc>
                <a:spcPct val="130000"/>
              </a:lnSpc>
              <a:buFont typeface="Wingdings" pitchFamily="2" charset="2"/>
              <a:buNone/>
            </a:pPr>
            <a:r>
              <a:rPr lang="zh-CN" altLang="en-US" dirty="0"/>
              <a:t>本章小结</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xmlns="" id="{C9942202-1E3C-A7C8-BC6A-D84CDF5DCBC4}"/>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2. </a:t>
            </a:r>
            <a:r>
              <a:rPr lang="zh-CN" altLang="en-US" sz="3600"/>
              <a:t>修改多个元组的值</a:t>
            </a:r>
          </a:p>
        </p:txBody>
      </p:sp>
      <p:sp>
        <p:nvSpPr>
          <p:cNvPr id="19459" name="Rectangle 3">
            <a:extLst>
              <a:ext uri="{FF2B5EF4-FFF2-40B4-BE49-F238E27FC236}">
                <a16:creationId xmlns:a16="http://schemas.microsoft.com/office/drawing/2014/main" xmlns="" id="{CEB387B0-2746-6183-5107-1954E2D57EE3}"/>
              </a:ext>
            </a:extLst>
          </p:cNvPr>
          <p:cNvSpPr>
            <a:spLocks noGrp="1" noChangeArrowheads="1"/>
          </p:cNvSpPr>
          <p:nvPr>
            <p:ph type="body" idx="4294967295"/>
          </p:nvPr>
        </p:nvSpPr>
        <p:spPr>
          <a:xfrm>
            <a:off x="911424" y="1412776"/>
            <a:ext cx="10972800" cy="4854575"/>
          </a:xfrm>
        </p:spPr>
        <p:txBody>
          <a:bodyPr/>
          <a:lstStyle/>
          <a:p>
            <a:pPr marL="0" algn="just" eaLnBrk="1" hangingPunct="1">
              <a:buSzTx/>
              <a:buNone/>
            </a:pPr>
            <a:r>
              <a:rPr lang="en-US" altLang="zh-CN" sz="2400" dirty="0"/>
              <a:t>[</a:t>
            </a:r>
            <a:r>
              <a:rPr lang="zh-CN" altLang="en-US" sz="2400" dirty="0"/>
              <a:t>例</a:t>
            </a:r>
            <a:r>
              <a:rPr lang="en-US" altLang="zh-CN" sz="2400" dirty="0"/>
              <a:t>3.76]</a:t>
            </a:r>
            <a:r>
              <a:rPr lang="zh-CN" altLang="en-US" sz="2400" dirty="0"/>
              <a:t>将</a:t>
            </a:r>
            <a:r>
              <a:rPr lang="en-US" altLang="zh-CN" sz="2400" dirty="0"/>
              <a:t>2020</a:t>
            </a:r>
            <a:r>
              <a:rPr lang="zh-CN" altLang="en-US" sz="2400" dirty="0"/>
              <a:t>年第</a:t>
            </a:r>
            <a:r>
              <a:rPr lang="en-US" altLang="zh-CN" sz="2400" dirty="0"/>
              <a:t>1</a:t>
            </a:r>
            <a:r>
              <a:rPr lang="zh-CN" altLang="en-US" sz="2400" dirty="0"/>
              <a:t>学期选修</a:t>
            </a:r>
            <a:r>
              <a:rPr lang="en-US" altLang="zh-CN" sz="2400" dirty="0"/>
              <a:t>81002</a:t>
            </a:r>
            <a:r>
              <a:rPr lang="zh-CN" altLang="en-US" sz="2400" dirty="0"/>
              <a:t>课程所有学生的成绩减少</a:t>
            </a:r>
            <a:r>
              <a:rPr lang="en-US" altLang="zh-CN" sz="2400" dirty="0"/>
              <a:t>5</a:t>
            </a:r>
            <a:r>
              <a:rPr lang="zh-CN" altLang="en-US" sz="2400" dirty="0"/>
              <a:t>分</a:t>
            </a:r>
          </a:p>
          <a:p>
            <a:pPr marL="0" algn="just" eaLnBrk="1" hangingPunct="1">
              <a:lnSpc>
                <a:spcPct val="150000"/>
              </a:lnSpc>
              <a:buSzTx/>
              <a:buNone/>
            </a:pPr>
            <a:r>
              <a:rPr lang="en-US" altLang="zh-CN" sz="2400" dirty="0"/>
              <a:t>	UPDATE SC</a:t>
            </a:r>
          </a:p>
          <a:p>
            <a:pPr marL="0" algn="just" eaLnBrk="1" hangingPunct="1">
              <a:lnSpc>
                <a:spcPct val="150000"/>
              </a:lnSpc>
              <a:buSzTx/>
              <a:buNone/>
            </a:pPr>
            <a:r>
              <a:rPr lang="en-US" altLang="zh-CN" sz="2400" dirty="0"/>
              <a:t>	SET Grade= Grade-5</a:t>
            </a:r>
          </a:p>
          <a:p>
            <a:pPr marL="0" algn="just" eaLnBrk="1" hangingPunct="1">
              <a:lnSpc>
                <a:spcPct val="150000"/>
              </a:lnSpc>
              <a:buSzTx/>
              <a:buNone/>
            </a:pPr>
            <a:r>
              <a:rPr lang="en-US" altLang="zh-CN" sz="2400" dirty="0"/>
              <a:t>	WHERE Semester='20201' AND </a:t>
            </a:r>
            <a:r>
              <a:rPr lang="en-US" altLang="zh-CN" sz="2400" dirty="0" err="1"/>
              <a:t>Cno</a:t>
            </a:r>
            <a:r>
              <a:rPr lang="en-US" altLang="zh-CN" sz="2400" dirty="0"/>
              <a:t>='81002'</a:t>
            </a:r>
          </a:p>
          <a:p>
            <a:pPr marL="0" algn="just" eaLnBrk="1" hangingPunct="1">
              <a:buSzTx/>
              <a:buNone/>
            </a:pPr>
            <a:endParaRPr lang="zh-CN" altLang="en-US" sz="2400" dirty="0"/>
          </a:p>
          <a:p>
            <a:pPr marL="0" algn="just" eaLnBrk="1" hangingPunct="1">
              <a:buSzTx/>
              <a:buNone/>
            </a:pPr>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xmlns="" id="{8398AFBE-4E8C-6512-39E7-05DA24AD9BAB}"/>
              </a:ext>
            </a:extLst>
          </p:cNvPr>
          <p:cNvSpPr>
            <a:spLocks noGrp="1" noChangeArrowheads="1"/>
          </p:cNvSpPr>
          <p:nvPr>
            <p:ph type="title" idx="4294967295"/>
          </p:nvPr>
        </p:nvSpPr>
        <p:spPr/>
        <p:txBody>
          <a:bodyPr/>
          <a:lstStyle/>
          <a:p>
            <a:pPr eaLnBrk="1" hangingPunct="1"/>
            <a:r>
              <a:rPr lang="zh-CN" altLang="en-US" sz="3600" dirty="0"/>
              <a:t>插入数据（续）</a:t>
            </a:r>
          </a:p>
        </p:txBody>
      </p:sp>
      <p:sp>
        <p:nvSpPr>
          <p:cNvPr id="48131" name="Rectangle 3">
            <a:extLst>
              <a:ext uri="{FF2B5EF4-FFF2-40B4-BE49-F238E27FC236}">
                <a16:creationId xmlns:a16="http://schemas.microsoft.com/office/drawing/2014/main" xmlns="" id="{645880E1-AE21-E020-503A-D6188DC88B74}"/>
              </a:ext>
            </a:extLst>
          </p:cNvPr>
          <p:cNvSpPr>
            <a:spLocks noGrp="1" noChangeArrowheads="1"/>
          </p:cNvSpPr>
          <p:nvPr>
            <p:ph type="body" idx="4294967295"/>
          </p:nvPr>
        </p:nvSpPr>
        <p:spPr>
          <a:xfrm>
            <a:off x="767408" y="1196752"/>
            <a:ext cx="10972800" cy="4854575"/>
          </a:xfrm>
        </p:spPr>
        <p:txBody>
          <a:bodyPr/>
          <a:lstStyle/>
          <a:p>
            <a:pPr lvl="1">
              <a:buFont typeface="Wingdings" pitchFamily="2" charset="2"/>
              <a:buNone/>
            </a:pPr>
            <a:endParaRPr lang="en-US" altLang="zh-CN" dirty="0"/>
          </a:p>
          <a:p>
            <a:pPr lvl="1">
              <a:lnSpc>
                <a:spcPct val="150000"/>
              </a:lnSpc>
              <a:buNone/>
            </a:pPr>
            <a:r>
              <a:rPr lang="en-US" altLang="zh-CN" sz="2800" dirty="0"/>
              <a:t>1.</a:t>
            </a:r>
            <a:r>
              <a:rPr lang="zh-CN" altLang="en-US" sz="2800" dirty="0"/>
              <a:t>修改某一个元组的值</a:t>
            </a:r>
            <a:endParaRPr lang="en-US" altLang="zh-CN" sz="2800" dirty="0"/>
          </a:p>
          <a:p>
            <a:pPr lvl="1">
              <a:lnSpc>
                <a:spcPct val="150000"/>
              </a:lnSpc>
              <a:buFont typeface="Wingdings" pitchFamily="2" charset="2"/>
              <a:buNone/>
            </a:pPr>
            <a:r>
              <a:rPr lang="en-US" altLang="zh-CN" sz="2800" dirty="0"/>
              <a:t>2.</a:t>
            </a:r>
            <a:r>
              <a:rPr lang="zh-CN" altLang="en-US" sz="2800" dirty="0"/>
              <a:t>修改多个元组的值</a:t>
            </a:r>
            <a:endParaRPr lang="en-US" altLang="zh-CN" sz="2800" dirty="0"/>
          </a:p>
          <a:p>
            <a:pPr lvl="1">
              <a:lnSpc>
                <a:spcPct val="150000"/>
              </a:lnSpc>
              <a:buNone/>
            </a:pPr>
            <a:r>
              <a:rPr lang="en-US" altLang="zh-CN" sz="2800" dirty="0">
                <a:solidFill>
                  <a:srgbClr val="7030A0"/>
                </a:solidFill>
              </a:rPr>
              <a:t>3.</a:t>
            </a:r>
            <a:r>
              <a:rPr lang="zh-CN" altLang="en-US" sz="2800" dirty="0">
                <a:solidFill>
                  <a:srgbClr val="7030A0"/>
                </a:solidFill>
              </a:rPr>
              <a:t>带子查询的修改语句</a:t>
            </a:r>
          </a:p>
          <a:p>
            <a:pPr lvl="1">
              <a:buFont typeface="Wingdings" pitchFamily="2" charset="2"/>
              <a:buNone/>
            </a:pPr>
            <a:endParaRPr lang="en-US" altLang="zh-CN" sz="2800" dirty="0"/>
          </a:p>
        </p:txBody>
      </p:sp>
    </p:spTree>
    <p:extLst>
      <p:ext uri="{BB962C8B-B14F-4D97-AF65-F5344CB8AC3E}">
        <p14:creationId xmlns:p14="http://schemas.microsoft.com/office/powerpoint/2010/main" val="328254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xmlns="" id="{4B2C6CA8-A2AD-013E-4C0F-CB9A89394A2D}"/>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 </a:t>
            </a:r>
            <a:r>
              <a:rPr lang="zh-CN" altLang="en-US" sz="3600"/>
              <a:t>带子查询的修改语句</a:t>
            </a:r>
          </a:p>
        </p:txBody>
      </p:sp>
      <p:sp>
        <p:nvSpPr>
          <p:cNvPr id="21507" name="Rectangle 3">
            <a:extLst>
              <a:ext uri="{FF2B5EF4-FFF2-40B4-BE49-F238E27FC236}">
                <a16:creationId xmlns:a16="http://schemas.microsoft.com/office/drawing/2014/main" xmlns="" id="{CEE72338-54BC-1CF1-D9BC-943FD9796AA6}"/>
              </a:ext>
            </a:extLst>
          </p:cNvPr>
          <p:cNvSpPr>
            <a:spLocks noGrp="1" noChangeArrowheads="1"/>
          </p:cNvSpPr>
          <p:nvPr>
            <p:ph type="body" idx="4294967295"/>
          </p:nvPr>
        </p:nvSpPr>
        <p:spPr>
          <a:xfrm>
            <a:off x="983432" y="1412776"/>
            <a:ext cx="8435975" cy="4391025"/>
          </a:xfrm>
        </p:spPr>
        <p:txBody>
          <a:bodyPr/>
          <a:lstStyle/>
          <a:p>
            <a:pPr marL="0" eaLnBrk="1" hangingPunct="1">
              <a:buSzTx/>
              <a:buNone/>
            </a:pPr>
            <a:r>
              <a:rPr lang="zh-CN" altLang="en-US" sz="2400" dirty="0"/>
              <a:t>子查询也可以嵌套在</a:t>
            </a:r>
            <a:r>
              <a:rPr lang="en-US" altLang="zh-CN" sz="2400" dirty="0"/>
              <a:t>UPDATE</a:t>
            </a:r>
            <a:r>
              <a:rPr lang="zh-CN" altLang="en-US" sz="2400" dirty="0"/>
              <a:t>语句中，用以构造修改的条件。</a:t>
            </a:r>
          </a:p>
          <a:p>
            <a:pPr marL="0" algn="just" eaLnBrk="1" hangingPunct="1">
              <a:buSzTx/>
              <a:buNone/>
            </a:pPr>
            <a:endParaRPr lang="en-US" altLang="zh-CN" sz="2400" dirty="0"/>
          </a:p>
          <a:p>
            <a:pPr marL="0" algn="just" eaLnBrk="1" hangingPunct="1">
              <a:buSzTx/>
              <a:buNone/>
            </a:pPr>
            <a:r>
              <a:rPr lang="en-US" altLang="zh-CN" sz="2400" dirty="0"/>
              <a:t>[</a:t>
            </a:r>
            <a:r>
              <a:rPr lang="zh-CN" altLang="en-US" sz="2400" dirty="0"/>
              <a:t>例</a:t>
            </a:r>
            <a:r>
              <a:rPr lang="en-US" altLang="zh-CN" sz="2400" dirty="0"/>
              <a:t>3.77]</a:t>
            </a:r>
            <a:r>
              <a:rPr lang="zh-CN" altLang="en-US" sz="2400" dirty="0"/>
              <a:t> 将计算机科学与技术专业学生成绩置零</a:t>
            </a:r>
          </a:p>
          <a:p>
            <a:pPr marL="0" algn="just" eaLnBrk="1" hangingPunct="1">
              <a:buSzTx/>
              <a:buNone/>
            </a:pPr>
            <a:endParaRPr lang="en-US" altLang="zh-CN" sz="2000" dirty="0"/>
          </a:p>
          <a:p>
            <a:pPr marL="0" algn="just" eaLnBrk="1" hangingPunct="1">
              <a:buSzTx/>
              <a:buNone/>
            </a:pPr>
            <a:r>
              <a:rPr lang="en-US" altLang="zh-CN" sz="2000" dirty="0"/>
              <a:t>	</a:t>
            </a:r>
            <a:r>
              <a:rPr lang="en-US" altLang="zh-CN" sz="2200" dirty="0"/>
              <a:t>UPDATE SC</a:t>
            </a:r>
          </a:p>
          <a:p>
            <a:pPr marL="0" algn="just" eaLnBrk="1" hangingPunct="1">
              <a:buSzTx/>
              <a:buNone/>
            </a:pPr>
            <a:r>
              <a:rPr lang="en-US" altLang="zh-CN" sz="2200" dirty="0"/>
              <a:t>	SET Grade=0</a:t>
            </a:r>
          </a:p>
          <a:p>
            <a:pPr marL="0" algn="just" eaLnBrk="1" hangingPunct="1">
              <a:buSzTx/>
              <a:buNone/>
            </a:pPr>
            <a:r>
              <a:rPr lang="en-US" altLang="zh-CN" sz="2200" dirty="0"/>
              <a:t>	WHERE </a:t>
            </a:r>
            <a:r>
              <a:rPr lang="en-US" altLang="zh-CN" sz="2200" dirty="0" err="1"/>
              <a:t>Sno</a:t>
            </a:r>
            <a:r>
              <a:rPr lang="en-US" altLang="zh-CN" sz="2200" dirty="0"/>
              <a:t> IN</a:t>
            </a:r>
          </a:p>
          <a:p>
            <a:pPr marL="0" algn="just" eaLnBrk="1" hangingPunct="1">
              <a:buSzTx/>
              <a:buNone/>
            </a:pPr>
            <a:r>
              <a:rPr lang="en-US" altLang="zh-CN" sz="2200" dirty="0"/>
              <a:t>		( SELECT </a:t>
            </a:r>
            <a:r>
              <a:rPr lang="en-US" altLang="zh-CN" sz="2200" dirty="0" err="1"/>
              <a:t>Sno</a:t>
            </a:r>
            <a:endParaRPr lang="en-US" altLang="zh-CN" sz="2200" dirty="0"/>
          </a:p>
          <a:p>
            <a:pPr marL="0" algn="just" eaLnBrk="1" hangingPunct="1">
              <a:buSzTx/>
              <a:buNone/>
            </a:pPr>
            <a:r>
              <a:rPr lang="en-US" altLang="zh-CN" sz="2200" dirty="0"/>
              <a:t>		FROM Student</a:t>
            </a:r>
          </a:p>
          <a:p>
            <a:pPr marL="0" algn="just" eaLnBrk="1" hangingPunct="1">
              <a:buSzTx/>
              <a:buNone/>
            </a:pPr>
            <a:r>
              <a:rPr lang="en-US" altLang="zh-CN" sz="2200" dirty="0"/>
              <a:t>		WHERE </a:t>
            </a:r>
            <a:r>
              <a:rPr lang="en-US" altLang="zh-CN" sz="2200" dirty="0" err="1"/>
              <a:t>Smajor</a:t>
            </a:r>
            <a:r>
              <a:rPr lang="en-US" altLang="zh-CN" sz="2200" dirty="0"/>
              <a:t>= '</a:t>
            </a:r>
            <a:r>
              <a:rPr lang="zh-CN" altLang="en-US" sz="2200" dirty="0"/>
              <a:t>计算机科学与技术</a:t>
            </a:r>
            <a:r>
              <a:rPr lang="en-US" altLang="zh-CN" sz="2200"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xmlns="" id="{56B20951-9D6E-3A32-1BD6-76F49D269CFB}"/>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修改数据（续）</a:t>
            </a:r>
          </a:p>
        </p:txBody>
      </p:sp>
      <p:sp>
        <p:nvSpPr>
          <p:cNvPr id="22531" name="Rectangle 3">
            <a:extLst>
              <a:ext uri="{FF2B5EF4-FFF2-40B4-BE49-F238E27FC236}">
                <a16:creationId xmlns:a16="http://schemas.microsoft.com/office/drawing/2014/main" xmlns="" id="{D371AF2C-D62D-2F66-449B-979649B89D64}"/>
              </a:ext>
            </a:extLst>
          </p:cNvPr>
          <p:cNvSpPr>
            <a:spLocks noGrp="1" noChangeArrowheads="1"/>
          </p:cNvSpPr>
          <p:nvPr>
            <p:ph type="body" idx="4294967295"/>
          </p:nvPr>
        </p:nvSpPr>
        <p:spPr>
          <a:xfrm>
            <a:off x="1127448" y="1340768"/>
            <a:ext cx="10441160" cy="4854575"/>
          </a:xfrm>
        </p:spPr>
        <p:txBody>
          <a:bodyPr/>
          <a:lstStyle/>
          <a:p>
            <a:pPr eaLnBrk="1" hangingPunct="1">
              <a:lnSpc>
                <a:spcPct val="130000"/>
              </a:lnSpc>
            </a:pPr>
            <a:r>
              <a:rPr lang="zh-CN" altLang="en-US" dirty="0"/>
              <a:t>关系数据库管理系统在执行修改语句时会检查修改操作是否破坏表上已定义的完整性规则</a:t>
            </a:r>
          </a:p>
          <a:p>
            <a:pPr lvl="1">
              <a:lnSpc>
                <a:spcPct val="130000"/>
              </a:lnSpc>
            </a:pPr>
            <a:r>
              <a:rPr lang="zh-CN" altLang="en-US" dirty="0"/>
              <a:t>实体完整性</a:t>
            </a:r>
          </a:p>
          <a:p>
            <a:pPr lvl="1">
              <a:lnSpc>
                <a:spcPct val="130000"/>
              </a:lnSpc>
            </a:pPr>
            <a:r>
              <a:rPr lang="zh-CN" altLang="en-US" dirty="0"/>
              <a:t>主码不允许修改</a:t>
            </a:r>
          </a:p>
          <a:p>
            <a:pPr lvl="1">
              <a:lnSpc>
                <a:spcPct val="130000"/>
              </a:lnSpc>
            </a:pPr>
            <a:r>
              <a:rPr lang="zh-CN" altLang="en-US" dirty="0"/>
              <a:t>用户定义的完整性</a:t>
            </a:r>
          </a:p>
          <a:p>
            <a:pPr lvl="2">
              <a:lnSpc>
                <a:spcPct val="130000"/>
              </a:lnSpc>
              <a:buSzPct val="87000"/>
              <a:buFont typeface="Wingdings" pitchFamily="2" charset="2"/>
              <a:buChar char="l"/>
            </a:pPr>
            <a:r>
              <a:rPr lang="zh-CN" altLang="en-US" sz="2200" dirty="0"/>
              <a:t> </a:t>
            </a:r>
            <a:r>
              <a:rPr lang="en-US" altLang="zh-CN" sz="2200" dirty="0"/>
              <a:t>NOT NULL</a:t>
            </a:r>
            <a:r>
              <a:rPr lang="zh-CN" altLang="en-US" sz="2200" dirty="0"/>
              <a:t>约束</a:t>
            </a:r>
          </a:p>
          <a:p>
            <a:pPr lvl="2">
              <a:lnSpc>
                <a:spcPct val="130000"/>
              </a:lnSpc>
              <a:buSzPct val="87000"/>
              <a:buFont typeface="Wingdings" pitchFamily="2" charset="2"/>
              <a:buChar char="l"/>
            </a:pPr>
            <a:r>
              <a:rPr lang="zh-CN" altLang="en-US" sz="2200" dirty="0"/>
              <a:t> </a:t>
            </a:r>
            <a:r>
              <a:rPr lang="en-US" altLang="zh-CN" sz="2200" dirty="0"/>
              <a:t>UNIQUE</a:t>
            </a:r>
            <a:r>
              <a:rPr lang="zh-CN" altLang="en-US" sz="2200" dirty="0"/>
              <a:t>约束</a:t>
            </a:r>
          </a:p>
          <a:p>
            <a:pPr lvl="2">
              <a:lnSpc>
                <a:spcPct val="130000"/>
              </a:lnSpc>
              <a:buSzPct val="87000"/>
              <a:buFont typeface="Wingdings" pitchFamily="2" charset="2"/>
              <a:buChar char="l"/>
            </a:pPr>
            <a:r>
              <a:rPr lang="zh-CN" altLang="en-US" sz="2200" dirty="0"/>
              <a:t> 值域约束</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xmlns="" id="{9EA84EF4-DC14-61B0-08A3-D2D6381AC85E}"/>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3.4  </a:t>
            </a:r>
            <a:r>
              <a:rPr lang="zh-CN" altLang="en-US" sz="3600"/>
              <a:t>数据更新 </a:t>
            </a:r>
          </a:p>
        </p:txBody>
      </p:sp>
      <p:sp>
        <p:nvSpPr>
          <p:cNvPr id="23555" name="Rectangle 3">
            <a:extLst>
              <a:ext uri="{FF2B5EF4-FFF2-40B4-BE49-F238E27FC236}">
                <a16:creationId xmlns:a16="http://schemas.microsoft.com/office/drawing/2014/main" xmlns="" id="{EA5B619D-0EA6-1897-F5A0-98B1985D4C9C}"/>
              </a:ext>
            </a:extLst>
          </p:cNvPr>
          <p:cNvSpPr>
            <a:spLocks noGrp="1" noChangeArrowheads="1"/>
          </p:cNvSpPr>
          <p:nvPr>
            <p:ph type="body" idx="4294967295"/>
          </p:nvPr>
        </p:nvSpPr>
        <p:spPr>
          <a:xfrm>
            <a:off x="1199456" y="1484784"/>
            <a:ext cx="7570788" cy="4856163"/>
          </a:xfrm>
        </p:spPr>
        <p:txBody>
          <a:bodyPr/>
          <a:lstStyle/>
          <a:p>
            <a:pPr algn="just" eaLnBrk="1" hangingPunct="1">
              <a:lnSpc>
                <a:spcPct val="200000"/>
              </a:lnSpc>
              <a:buFont typeface="Wingdings" pitchFamily="2" charset="2"/>
              <a:buNone/>
            </a:pPr>
            <a:r>
              <a:rPr lang="en-US" altLang="zh-CN"/>
              <a:t>3.4.1  </a:t>
            </a:r>
            <a:r>
              <a:rPr lang="zh-CN" altLang="en-US"/>
              <a:t>插入数据</a:t>
            </a:r>
          </a:p>
          <a:p>
            <a:pPr algn="just" eaLnBrk="1" hangingPunct="1">
              <a:lnSpc>
                <a:spcPct val="200000"/>
              </a:lnSpc>
              <a:buFont typeface="Wingdings" pitchFamily="2" charset="2"/>
              <a:buNone/>
            </a:pPr>
            <a:r>
              <a:rPr lang="en-US" altLang="zh-CN"/>
              <a:t>3.4.2  </a:t>
            </a:r>
            <a:r>
              <a:rPr lang="zh-CN" altLang="en-US"/>
              <a:t>修改数据</a:t>
            </a:r>
          </a:p>
          <a:p>
            <a:pPr eaLnBrk="1" hangingPunct="1">
              <a:lnSpc>
                <a:spcPct val="200000"/>
              </a:lnSpc>
              <a:buFont typeface="Wingdings" pitchFamily="2" charset="2"/>
              <a:buNone/>
            </a:pPr>
            <a:r>
              <a:rPr lang="en-US" altLang="zh-CN">
                <a:solidFill>
                  <a:srgbClr val="00B050"/>
                </a:solidFill>
              </a:rPr>
              <a:t>3.4.3  </a:t>
            </a:r>
            <a:r>
              <a:rPr lang="zh-CN" altLang="en-US">
                <a:solidFill>
                  <a:srgbClr val="00B050"/>
                </a:solidFill>
              </a:rPr>
              <a:t>删除数据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xmlns="" id="{E394E6F4-6EAF-EFB8-9215-91C2BD7C88A1}"/>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ea typeface="黑体" panose="02010609060101010101" pitchFamily="49" charset="-122"/>
              </a:rPr>
              <a:t>3.4.3  </a:t>
            </a:r>
            <a:r>
              <a:rPr lang="zh-CN" altLang="en-US" sz="3600"/>
              <a:t>删除数据</a:t>
            </a:r>
          </a:p>
        </p:txBody>
      </p:sp>
      <p:sp>
        <p:nvSpPr>
          <p:cNvPr id="24579" name="Rectangle 3">
            <a:extLst>
              <a:ext uri="{FF2B5EF4-FFF2-40B4-BE49-F238E27FC236}">
                <a16:creationId xmlns:a16="http://schemas.microsoft.com/office/drawing/2014/main" xmlns="" id="{78AC4A40-4125-1DE2-F628-C6229DAC73CD}"/>
              </a:ext>
            </a:extLst>
          </p:cNvPr>
          <p:cNvSpPr>
            <a:spLocks noGrp="1" noChangeArrowheads="1"/>
          </p:cNvSpPr>
          <p:nvPr>
            <p:ph type="body" idx="4294967295"/>
          </p:nvPr>
        </p:nvSpPr>
        <p:spPr>
          <a:xfrm>
            <a:off x="1343472" y="1126061"/>
            <a:ext cx="9289032" cy="5137150"/>
          </a:xfrm>
        </p:spPr>
        <p:txBody>
          <a:bodyPr/>
          <a:lstStyle/>
          <a:p>
            <a:pPr algn="just" eaLnBrk="1" hangingPunct="1">
              <a:lnSpc>
                <a:spcPct val="110000"/>
              </a:lnSpc>
            </a:pPr>
            <a:r>
              <a:rPr lang="zh-CN" altLang="en-US" dirty="0"/>
              <a:t>语句格式</a:t>
            </a:r>
          </a:p>
          <a:p>
            <a:pPr algn="just" eaLnBrk="1" hangingPunct="1">
              <a:lnSpc>
                <a:spcPct val="110000"/>
              </a:lnSpc>
              <a:buFont typeface="Wingdings" pitchFamily="2" charset="2"/>
              <a:buNone/>
            </a:pPr>
            <a:r>
              <a:rPr lang="zh-CN" altLang="en-US" sz="1800" dirty="0"/>
              <a:t>     </a:t>
            </a:r>
            <a:r>
              <a:rPr lang="zh-CN" altLang="en-US" sz="2400" dirty="0"/>
              <a:t>   </a:t>
            </a:r>
            <a:r>
              <a:rPr lang="en-US" altLang="zh-CN" sz="2400" dirty="0"/>
              <a:t>DELETE FROM  &lt;</a:t>
            </a:r>
            <a:r>
              <a:rPr lang="zh-CN" altLang="en-US" sz="2400" dirty="0"/>
              <a:t>表名</a:t>
            </a:r>
            <a:r>
              <a:rPr lang="en-US" altLang="zh-CN" sz="2400" dirty="0"/>
              <a:t>&gt;</a:t>
            </a:r>
          </a:p>
          <a:p>
            <a:pPr algn="just" eaLnBrk="1" hangingPunct="1">
              <a:lnSpc>
                <a:spcPct val="110000"/>
              </a:lnSpc>
              <a:buFont typeface="Wingdings" pitchFamily="2" charset="2"/>
              <a:buNone/>
            </a:pPr>
            <a:r>
              <a:rPr lang="en-US" altLang="zh-CN" sz="2400" dirty="0"/>
              <a:t>       [WHERE &lt;</a:t>
            </a:r>
            <a:r>
              <a:rPr lang="zh-CN" altLang="en-US" sz="2400" dirty="0"/>
              <a:t>条件</a:t>
            </a:r>
            <a:r>
              <a:rPr lang="en-US" altLang="zh-CN" sz="2400" dirty="0"/>
              <a:t>&gt;]</a:t>
            </a:r>
            <a:r>
              <a:rPr lang="zh-CN" altLang="en-US" sz="2400" dirty="0"/>
              <a:t>;</a:t>
            </a:r>
          </a:p>
          <a:p>
            <a:pPr algn="just" eaLnBrk="1" hangingPunct="1">
              <a:lnSpc>
                <a:spcPct val="110000"/>
              </a:lnSpc>
            </a:pPr>
            <a:r>
              <a:rPr lang="zh-CN" altLang="en-US" dirty="0"/>
              <a:t>功能</a:t>
            </a:r>
          </a:p>
          <a:p>
            <a:pPr lvl="1" algn="just">
              <a:lnSpc>
                <a:spcPct val="110000"/>
              </a:lnSpc>
            </a:pPr>
            <a:r>
              <a:rPr lang="zh-CN" altLang="en-US" dirty="0"/>
              <a:t>删除指定表中满足</a:t>
            </a:r>
            <a:r>
              <a:rPr lang="en-US" altLang="zh-CN" dirty="0"/>
              <a:t>WHERE</a:t>
            </a:r>
            <a:r>
              <a:rPr lang="zh-CN" altLang="en-US" dirty="0"/>
              <a:t>子句条件的元组</a:t>
            </a:r>
          </a:p>
          <a:p>
            <a:pPr algn="just" eaLnBrk="1" hangingPunct="1">
              <a:lnSpc>
                <a:spcPct val="110000"/>
              </a:lnSpc>
            </a:pPr>
            <a:r>
              <a:rPr lang="en-US" altLang="zh-CN" dirty="0"/>
              <a:t>WHERE</a:t>
            </a:r>
            <a:r>
              <a:rPr lang="zh-CN" altLang="en-US" dirty="0"/>
              <a:t>子句</a:t>
            </a:r>
          </a:p>
          <a:p>
            <a:pPr lvl="1" algn="just">
              <a:lnSpc>
                <a:spcPct val="110000"/>
              </a:lnSpc>
            </a:pPr>
            <a:r>
              <a:rPr lang="zh-CN" altLang="en-US" dirty="0"/>
              <a:t>指定要删除的元组</a:t>
            </a:r>
          </a:p>
          <a:p>
            <a:pPr lvl="1" algn="just">
              <a:lnSpc>
                <a:spcPct val="110000"/>
              </a:lnSpc>
            </a:pPr>
            <a:r>
              <a:rPr lang="zh-CN" altLang="en-US" dirty="0"/>
              <a:t>缺省表示要删除表中的全部元组，表的定义仍在字典中</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xmlns="" id="{8398AFBE-4E8C-6512-39E7-05DA24AD9BAB}"/>
              </a:ext>
            </a:extLst>
          </p:cNvPr>
          <p:cNvSpPr>
            <a:spLocks noGrp="1" noChangeArrowheads="1"/>
          </p:cNvSpPr>
          <p:nvPr>
            <p:ph type="title" idx="4294967295"/>
          </p:nvPr>
        </p:nvSpPr>
        <p:spPr/>
        <p:txBody>
          <a:bodyPr/>
          <a:lstStyle/>
          <a:p>
            <a:pPr eaLnBrk="1" hangingPunct="1"/>
            <a:r>
              <a:rPr lang="zh-CN" altLang="en-US" sz="3600" dirty="0"/>
              <a:t>删除数据</a:t>
            </a:r>
          </a:p>
        </p:txBody>
      </p:sp>
      <p:sp>
        <p:nvSpPr>
          <p:cNvPr id="48131" name="Rectangle 3">
            <a:extLst>
              <a:ext uri="{FF2B5EF4-FFF2-40B4-BE49-F238E27FC236}">
                <a16:creationId xmlns:a16="http://schemas.microsoft.com/office/drawing/2014/main" xmlns="" id="{645880E1-AE21-E020-503A-D6188DC88B74}"/>
              </a:ext>
            </a:extLst>
          </p:cNvPr>
          <p:cNvSpPr>
            <a:spLocks noGrp="1" noChangeArrowheads="1"/>
          </p:cNvSpPr>
          <p:nvPr>
            <p:ph type="body" idx="4294967295"/>
          </p:nvPr>
        </p:nvSpPr>
        <p:spPr>
          <a:xfrm>
            <a:off x="911424" y="1196752"/>
            <a:ext cx="10972800" cy="4854575"/>
          </a:xfrm>
        </p:spPr>
        <p:txBody>
          <a:bodyPr/>
          <a:lstStyle/>
          <a:p>
            <a:pPr lvl="1">
              <a:buFont typeface="Wingdings" pitchFamily="2" charset="2"/>
              <a:buNone/>
            </a:pPr>
            <a:endParaRPr lang="en-US" altLang="zh-CN" dirty="0"/>
          </a:p>
          <a:p>
            <a:pPr lvl="1">
              <a:lnSpc>
                <a:spcPct val="150000"/>
              </a:lnSpc>
              <a:buNone/>
            </a:pPr>
            <a:r>
              <a:rPr lang="en-US" altLang="zh-CN" sz="2800" dirty="0">
                <a:solidFill>
                  <a:srgbClr val="7030A0"/>
                </a:solidFill>
              </a:rPr>
              <a:t>1.</a:t>
            </a:r>
            <a:r>
              <a:rPr lang="zh-CN" altLang="en-US" sz="2800" dirty="0">
                <a:solidFill>
                  <a:srgbClr val="7030A0"/>
                </a:solidFill>
              </a:rPr>
              <a:t>删除某一个元组的值</a:t>
            </a:r>
            <a:endParaRPr lang="en-US" altLang="zh-CN" sz="2800" dirty="0">
              <a:solidFill>
                <a:srgbClr val="7030A0"/>
              </a:solidFill>
            </a:endParaRPr>
          </a:p>
          <a:p>
            <a:pPr lvl="1">
              <a:lnSpc>
                <a:spcPct val="150000"/>
              </a:lnSpc>
              <a:buFont typeface="Wingdings" pitchFamily="2" charset="2"/>
              <a:buNone/>
            </a:pPr>
            <a:r>
              <a:rPr lang="en-US" altLang="zh-CN" sz="2800" dirty="0"/>
              <a:t>2.</a:t>
            </a:r>
            <a:r>
              <a:rPr lang="zh-CN" altLang="en-US" sz="2800" dirty="0"/>
              <a:t>删除多个元组的值</a:t>
            </a:r>
            <a:endParaRPr lang="en-US" altLang="zh-CN" sz="2800" dirty="0"/>
          </a:p>
          <a:p>
            <a:pPr lvl="1">
              <a:lnSpc>
                <a:spcPct val="150000"/>
              </a:lnSpc>
              <a:buNone/>
            </a:pPr>
            <a:r>
              <a:rPr lang="en-US" altLang="zh-CN" sz="2800" dirty="0"/>
              <a:t>3.</a:t>
            </a:r>
            <a:r>
              <a:rPr lang="zh-CN" altLang="en-US" sz="2800" dirty="0"/>
              <a:t>带子查询的删除语句</a:t>
            </a:r>
          </a:p>
          <a:p>
            <a:pPr lvl="1">
              <a:buFont typeface="Wingdings" pitchFamily="2" charset="2"/>
              <a:buNone/>
            </a:pPr>
            <a:endParaRPr lang="en-US" altLang="zh-CN" sz="2800" dirty="0"/>
          </a:p>
        </p:txBody>
      </p:sp>
    </p:spTree>
    <p:extLst>
      <p:ext uri="{BB962C8B-B14F-4D97-AF65-F5344CB8AC3E}">
        <p14:creationId xmlns:p14="http://schemas.microsoft.com/office/powerpoint/2010/main" val="3352564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xmlns="" id="{37041643-08FB-0D96-EC41-357F6D4F0E85}"/>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1. </a:t>
            </a:r>
            <a:r>
              <a:rPr lang="zh-CN" altLang="en-US" sz="3600"/>
              <a:t>删除某一个元组的值</a:t>
            </a:r>
          </a:p>
        </p:txBody>
      </p:sp>
      <p:sp>
        <p:nvSpPr>
          <p:cNvPr id="26627" name="Rectangle 3">
            <a:extLst>
              <a:ext uri="{FF2B5EF4-FFF2-40B4-BE49-F238E27FC236}">
                <a16:creationId xmlns:a16="http://schemas.microsoft.com/office/drawing/2014/main" xmlns="" id="{F49A45EE-DB6C-7A4F-AA5F-377C0686F9DC}"/>
              </a:ext>
            </a:extLst>
          </p:cNvPr>
          <p:cNvSpPr>
            <a:spLocks noGrp="1" noChangeArrowheads="1"/>
          </p:cNvSpPr>
          <p:nvPr>
            <p:ph type="body" idx="4294967295"/>
          </p:nvPr>
        </p:nvSpPr>
        <p:spPr>
          <a:xfrm>
            <a:off x="1487488" y="1628800"/>
            <a:ext cx="8229600" cy="4854575"/>
          </a:xfrm>
        </p:spPr>
        <p:txBody>
          <a:bodyPr/>
          <a:lstStyle/>
          <a:p>
            <a:pPr eaLnBrk="1" hangingPunct="1">
              <a:buSzTx/>
              <a:buFont typeface="Wingdings" pitchFamily="2" charset="2"/>
              <a:buNone/>
            </a:pPr>
            <a:r>
              <a:rPr lang="en-US" altLang="zh-CN" sz="2400" dirty="0"/>
              <a:t>[</a:t>
            </a:r>
            <a:r>
              <a:rPr lang="zh-CN" altLang="en-US" sz="2400" dirty="0"/>
              <a:t>例</a:t>
            </a:r>
            <a:r>
              <a:rPr lang="en-US" altLang="zh-CN" sz="2400" dirty="0"/>
              <a:t>3.78]</a:t>
            </a:r>
            <a:r>
              <a:rPr lang="zh-CN" altLang="en-US" sz="2400" dirty="0"/>
              <a:t> 删除学号为</a:t>
            </a:r>
            <a:r>
              <a:rPr lang="en-US" altLang="zh-CN" sz="2400" dirty="0"/>
              <a:t>20180007</a:t>
            </a:r>
            <a:r>
              <a:rPr lang="zh-CN" altLang="en-US" sz="2400" dirty="0"/>
              <a:t>的学生记录。</a:t>
            </a:r>
          </a:p>
          <a:p>
            <a:pPr eaLnBrk="1" hangingPunct="1">
              <a:buSzTx/>
              <a:buFont typeface="Wingdings" pitchFamily="2" charset="2"/>
              <a:buNone/>
            </a:pPr>
            <a:endParaRPr lang="en-US" altLang="zh-CN" sz="2400" dirty="0"/>
          </a:p>
          <a:p>
            <a:pPr eaLnBrk="1" hangingPunct="1">
              <a:lnSpc>
                <a:spcPct val="150000"/>
              </a:lnSpc>
              <a:spcBef>
                <a:spcPct val="0"/>
              </a:spcBef>
              <a:buSzTx/>
              <a:buFont typeface="Wingdings" pitchFamily="2" charset="2"/>
              <a:buNone/>
            </a:pPr>
            <a:r>
              <a:rPr lang="en-US" altLang="zh-CN" sz="2400" dirty="0"/>
              <a:t>	DELETE FROM Student</a:t>
            </a:r>
          </a:p>
          <a:p>
            <a:pPr eaLnBrk="1" hangingPunct="1">
              <a:lnSpc>
                <a:spcPct val="150000"/>
              </a:lnSpc>
              <a:spcBef>
                <a:spcPct val="0"/>
              </a:spcBef>
              <a:buSzTx/>
              <a:buFont typeface="Wingdings" pitchFamily="2" charset="2"/>
              <a:buNone/>
            </a:pPr>
            <a:r>
              <a:rPr lang="en-US" altLang="zh-CN" sz="2400" dirty="0"/>
              <a:t>	WHERE Sno='20180007';</a:t>
            </a:r>
          </a:p>
          <a:p>
            <a:pPr eaLnBrk="1" hangingPunct="1">
              <a:buSzTx/>
              <a:buFont typeface="Wingdings" pitchFamily="2" charset="2"/>
              <a:buNone/>
            </a:pPr>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xmlns="" id="{8398AFBE-4E8C-6512-39E7-05DA24AD9BAB}"/>
              </a:ext>
            </a:extLst>
          </p:cNvPr>
          <p:cNvSpPr>
            <a:spLocks noGrp="1" noChangeArrowheads="1"/>
          </p:cNvSpPr>
          <p:nvPr>
            <p:ph type="title" idx="4294967295"/>
          </p:nvPr>
        </p:nvSpPr>
        <p:spPr/>
        <p:txBody>
          <a:bodyPr/>
          <a:lstStyle/>
          <a:p>
            <a:pPr eaLnBrk="1" hangingPunct="1"/>
            <a:r>
              <a:rPr lang="zh-CN" altLang="en-US" sz="3600" dirty="0"/>
              <a:t>删除数据</a:t>
            </a:r>
          </a:p>
        </p:txBody>
      </p:sp>
      <p:sp>
        <p:nvSpPr>
          <p:cNvPr id="48131" name="Rectangle 3">
            <a:extLst>
              <a:ext uri="{FF2B5EF4-FFF2-40B4-BE49-F238E27FC236}">
                <a16:creationId xmlns:a16="http://schemas.microsoft.com/office/drawing/2014/main" xmlns="" id="{645880E1-AE21-E020-503A-D6188DC88B74}"/>
              </a:ext>
            </a:extLst>
          </p:cNvPr>
          <p:cNvSpPr>
            <a:spLocks noGrp="1" noChangeArrowheads="1"/>
          </p:cNvSpPr>
          <p:nvPr>
            <p:ph type="body" idx="4294967295"/>
          </p:nvPr>
        </p:nvSpPr>
        <p:spPr>
          <a:xfrm>
            <a:off x="839416" y="1196752"/>
            <a:ext cx="10828784" cy="4854575"/>
          </a:xfrm>
        </p:spPr>
        <p:txBody>
          <a:bodyPr/>
          <a:lstStyle/>
          <a:p>
            <a:pPr lvl="1">
              <a:buFont typeface="Wingdings" pitchFamily="2" charset="2"/>
              <a:buNone/>
            </a:pPr>
            <a:endParaRPr lang="en-US" altLang="zh-CN" dirty="0"/>
          </a:p>
          <a:p>
            <a:pPr lvl="1">
              <a:lnSpc>
                <a:spcPct val="150000"/>
              </a:lnSpc>
              <a:buNone/>
            </a:pPr>
            <a:r>
              <a:rPr lang="en-US" altLang="zh-CN" sz="2800" dirty="0"/>
              <a:t>1.</a:t>
            </a:r>
            <a:r>
              <a:rPr lang="zh-CN" altLang="en-US" sz="2800" dirty="0"/>
              <a:t>删除某一个元组的值</a:t>
            </a:r>
            <a:endParaRPr lang="en-US" altLang="zh-CN" sz="2800" dirty="0"/>
          </a:p>
          <a:p>
            <a:pPr lvl="1">
              <a:lnSpc>
                <a:spcPct val="150000"/>
              </a:lnSpc>
              <a:buNone/>
            </a:pPr>
            <a:r>
              <a:rPr lang="en-US" altLang="zh-CN" sz="2800" dirty="0">
                <a:solidFill>
                  <a:srgbClr val="7030A0"/>
                </a:solidFill>
              </a:rPr>
              <a:t>2.</a:t>
            </a:r>
            <a:r>
              <a:rPr lang="zh-CN" altLang="en-US" sz="2800" dirty="0">
                <a:solidFill>
                  <a:srgbClr val="7030A0"/>
                </a:solidFill>
              </a:rPr>
              <a:t>删除多个元组的值</a:t>
            </a:r>
            <a:endParaRPr lang="en-US" altLang="zh-CN" sz="2800" dirty="0">
              <a:solidFill>
                <a:srgbClr val="7030A0"/>
              </a:solidFill>
            </a:endParaRPr>
          </a:p>
          <a:p>
            <a:pPr lvl="1">
              <a:lnSpc>
                <a:spcPct val="150000"/>
              </a:lnSpc>
              <a:buNone/>
            </a:pPr>
            <a:r>
              <a:rPr lang="en-US" altLang="zh-CN" sz="2800" dirty="0"/>
              <a:t>3.</a:t>
            </a:r>
            <a:r>
              <a:rPr lang="zh-CN" altLang="en-US" sz="2800" dirty="0"/>
              <a:t>带子查询的删除语句</a:t>
            </a:r>
          </a:p>
          <a:p>
            <a:pPr lvl="1">
              <a:buFont typeface="Wingdings" pitchFamily="2" charset="2"/>
              <a:buNone/>
            </a:pPr>
            <a:endParaRPr lang="en-US" altLang="zh-CN" sz="2800" dirty="0"/>
          </a:p>
        </p:txBody>
      </p:sp>
    </p:spTree>
    <p:extLst>
      <p:ext uri="{BB962C8B-B14F-4D97-AF65-F5344CB8AC3E}">
        <p14:creationId xmlns:p14="http://schemas.microsoft.com/office/powerpoint/2010/main" val="9165969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xmlns="" id="{9367A3B1-4707-E714-CF7D-3413026795B1}"/>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2. </a:t>
            </a:r>
            <a:r>
              <a:rPr lang="zh-CN" altLang="en-US" sz="3600"/>
              <a:t>删除多个元组的值</a:t>
            </a:r>
          </a:p>
        </p:txBody>
      </p:sp>
      <p:sp>
        <p:nvSpPr>
          <p:cNvPr id="27651" name="Rectangle 3">
            <a:extLst>
              <a:ext uri="{FF2B5EF4-FFF2-40B4-BE49-F238E27FC236}">
                <a16:creationId xmlns:a16="http://schemas.microsoft.com/office/drawing/2014/main" xmlns="" id="{47CA0714-0A20-EDDE-3933-E8A2986E8DBF}"/>
              </a:ext>
            </a:extLst>
          </p:cNvPr>
          <p:cNvSpPr>
            <a:spLocks noGrp="1" noChangeArrowheads="1"/>
          </p:cNvSpPr>
          <p:nvPr>
            <p:ph type="body" idx="4294967295"/>
          </p:nvPr>
        </p:nvSpPr>
        <p:spPr>
          <a:xfrm>
            <a:off x="1199456" y="1412776"/>
            <a:ext cx="9361040" cy="4854575"/>
          </a:xfrm>
        </p:spPr>
        <p:txBody>
          <a:bodyPr/>
          <a:lstStyle/>
          <a:p>
            <a:pPr marL="0" eaLnBrk="1" hangingPunct="1">
              <a:buNone/>
            </a:pPr>
            <a:r>
              <a:rPr lang="en-US" altLang="zh-CN" sz="2400" dirty="0"/>
              <a:t>[</a:t>
            </a:r>
            <a:r>
              <a:rPr lang="zh-CN" altLang="en-US" sz="2400" dirty="0"/>
              <a:t>例</a:t>
            </a:r>
            <a:r>
              <a:rPr lang="en-US" altLang="zh-CN" sz="2400" dirty="0"/>
              <a:t>3.79]</a:t>
            </a:r>
            <a:r>
              <a:rPr lang="zh-CN" altLang="en-US" sz="2400" dirty="0"/>
              <a:t> 删除所有的学生选课记录。</a:t>
            </a:r>
            <a:endParaRPr lang="en-US" altLang="zh-CN" sz="2400" dirty="0"/>
          </a:p>
          <a:p>
            <a:pPr marL="0" eaLnBrk="1" hangingPunct="1">
              <a:buNone/>
            </a:pPr>
            <a:endParaRPr lang="zh-CN" altLang="en-US" sz="2400" dirty="0"/>
          </a:p>
          <a:p>
            <a:pPr marL="0" eaLnBrk="1" hangingPunct="1">
              <a:buNone/>
            </a:pPr>
            <a:r>
              <a:rPr lang="en-US" altLang="zh-CN" sz="2400" dirty="0"/>
              <a:t>	DELETE FROM SC;</a:t>
            </a:r>
          </a:p>
          <a:p>
            <a:pPr marL="0" eaLnBrk="1" hangingPunct="1">
              <a:buNone/>
            </a:pPr>
            <a:endParaRPr lang="en-US" altLang="zh-CN" sz="2400" dirty="0"/>
          </a:p>
          <a:p>
            <a:pPr marL="0" eaLnBrk="1" hangingPunct="1">
              <a:lnSpc>
                <a:spcPct val="150000"/>
              </a:lnSpc>
              <a:spcBef>
                <a:spcPct val="0"/>
              </a:spcBef>
              <a:buFont typeface="Wingdings" pitchFamily="2" charset="2"/>
              <a:buChar char="n"/>
            </a:pPr>
            <a:r>
              <a:rPr lang="zh-CN" altLang="en-US" sz="2400" dirty="0"/>
              <a:t>这条</a:t>
            </a:r>
            <a:r>
              <a:rPr lang="en-US" altLang="zh-CN" sz="2400" dirty="0"/>
              <a:t>DELETE</a:t>
            </a:r>
            <a:r>
              <a:rPr lang="zh-CN" altLang="en-US" sz="2400" dirty="0"/>
              <a:t>语句将使</a:t>
            </a:r>
            <a:r>
              <a:rPr lang="en-US" altLang="zh-CN" sz="2400" dirty="0"/>
              <a:t>SC</a:t>
            </a:r>
            <a:r>
              <a:rPr lang="zh-CN" altLang="en-US" sz="2400" dirty="0"/>
              <a:t>成为空表，它删除了</a:t>
            </a:r>
            <a:r>
              <a:rPr lang="en-US" altLang="zh-CN" sz="2400" dirty="0"/>
              <a:t>SC</a:t>
            </a:r>
            <a:r>
              <a:rPr lang="zh-CN" altLang="en-US" sz="2400" dirty="0"/>
              <a:t>的所有元组。</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xmlns="" id="{815101DC-83CB-3F70-5B62-8D46AB567B02}"/>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3.4  </a:t>
            </a:r>
            <a:r>
              <a:rPr lang="zh-CN" altLang="en-US" sz="3600"/>
              <a:t>数据更新 </a:t>
            </a:r>
          </a:p>
        </p:txBody>
      </p:sp>
      <p:sp>
        <p:nvSpPr>
          <p:cNvPr id="5123" name="Rectangle 3">
            <a:extLst>
              <a:ext uri="{FF2B5EF4-FFF2-40B4-BE49-F238E27FC236}">
                <a16:creationId xmlns:a16="http://schemas.microsoft.com/office/drawing/2014/main" xmlns="" id="{CCE42B57-352D-440D-E7BD-8C40818158B7}"/>
              </a:ext>
            </a:extLst>
          </p:cNvPr>
          <p:cNvSpPr>
            <a:spLocks noGrp="1" noChangeArrowheads="1"/>
          </p:cNvSpPr>
          <p:nvPr>
            <p:ph type="body" idx="4294967295"/>
          </p:nvPr>
        </p:nvSpPr>
        <p:spPr>
          <a:xfrm>
            <a:off x="2382044" y="1556792"/>
            <a:ext cx="7427912" cy="4495800"/>
          </a:xfrm>
        </p:spPr>
        <p:txBody>
          <a:bodyPr/>
          <a:lstStyle/>
          <a:p>
            <a:pPr algn="just" eaLnBrk="1" hangingPunct="1">
              <a:lnSpc>
                <a:spcPct val="180000"/>
              </a:lnSpc>
              <a:buFont typeface="Wingdings" pitchFamily="2" charset="2"/>
              <a:buNone/>
            </a:pPr>
            <a:r>
              <a:rPr lang="en-US" altLang="zh-CN" dirty="0">
                <a:solidFill>
                  <a:srgbClr val="00B050"/>
                </a:solidFill>
              </a:rPr>
              <a:t>3.4.1  </a:t>
            </a:r>
            <a:r>
              <a:rPr lang="zh-CN" altLang="en-US" dirty="0">
                <a:solidFill>
                  <a:srgbClr val="00B050"/>
                </a:solidFill>
              </a:rPr>
              <a:t>插入数据</a:t>
            </a:r>
          </a:p>
          <a:p>
            <a:pPr algn="just" eaLnBrk="1" hangingPunct="1">
              <a:lnSpc>
                <a:spcPct val="180000"/>
              </a:lnSpc>
              <a:buFont typeface="Wingdings" pitchFamily="2" charset="2"/>
              <a:buNone/>
            </a:pPr>
            <a:r>
              <a:rPr lang="en-US" altLang="zh-CN" dirty="0"/>
              <a:t>3.4.2  </a:t>
            </a:r>
            <a:r>
              <a:rPr lang="zh-CN" altLang="en-US" dirty="0"/>
              <a:t>修改数据</a:t>
            </a:r>
          </a:p>
          <a:p>
            <a:pPr eaLnBrk="1" hangingPunct="1">
              <a:lnSpc>
                <a:spcPct val="180000"/>
              </a:lnSpc>
              <a:buFont typeface="Wingdings" pitchFamily="2" charset="2"/>
              <a:buNone/>
            </a:pPr>
            <a:r>
              <a:rPr lang="en-US" altLang="zh-CN" dirty="0"/>
              <a:t>3.4.3  </a:t>
            </a:r>
            <a:r>
              <a:rPr lang="zh-CN" altLang="en-US" dirty="0"/>
              <a:t>删除数据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xmlns="" id="{8398AFBE-4E8C-6512-39E7-05DA24AD9BAB}"/>
              </a:ext>
            </a:extLst>
          </p:cNvPr>
          <p:cNvSpPr>
            <a:spLocks noGrp="1" noChangeArrowheads="1"/>
          </p:cNvSpPr>
          <p:nvPr>
            <p:ph type="title" idx="4294967295"/>
          </p:nvPr>
        </p:nvSpPr>
        <p:spPr/>
        <p:txBody>
          <a:bodyPr/>
          <a:lstStyle/>
          <a:p>
            <a:pPr eaLnBrk="1" hangingPunct="1"/>
            <a:r>
              <a:rPr lang="zh-CN" altLang="en-US" sz="3600" dirty="0"/>
              <a:t>删除数据</a:t>
            </a:r>
          </a:p>
        </p:txBody>
      </p:sp>
      <p:sp>
        <p:nvSpPr>
          <p:cNvPr id="48131" name="Rectangle 3">
            <a:extLst>
              <a:ext uri="{FF2B5EF4-FFF2-40B4-BE49-F238E27FC236}">
                <a16:creationId xmlns:a16="http://schemas.microsoft.com/office/drawing/2014/main" xmlns="" id="{645880E1-AE21-E020-503A-D6188DC88B74}"/>
              </a:ext>
            </a:extLst>
          </p:cNvPr>
          <p:cNvSpPr>
            <a:spLocks noGrp="1" noChangeArrowheads="1"/>
          </p:cNvSpPr>
          <p:nvPr>
            <p:ph type="body" idx="4294967295"/>
          </p:nvPr>
        </p:nvSpPr>
        <p:spPr>
          <a:xfrm>
            <a:off x="911424" y="1098550"/>
            <a:ext cx="10756776" cy="4854575"/>
          </a:xfrm>
        </p:spPr>
        <p:txBody>
          <a:bodyPr/>
          <a:lstStyle/>
          <a:p>
            <a:pPr lvl="1">
              <a:buFont typeface="Wingdings" pitchFamily="2" charset="2"/>
              <a:buNone/>
            </a:pPr>
            <a:endParaRPr lang="en-US" altLang="zh-CN" dirty="0"/>
          </a:p>
          <a:p>
            <a:pPr lvl="1">
              <a:lnSpc>
                <a:spcPct val="150000"/>
              </a:lnSpc>
              <a:buNone/>
            </a:pPr>
            <a:r>
              <a:rPr lang="en-US" altLang="zh-CN" sz="2800" dirty="0"/>
              <a:t>1.</a:t>
            </a:r>
            <a:r>
              <a:rPr lang="zh-CN" altLang="en-US" sz="2800" dirty="0"/>
              <a:t>删除某一个元组的值</a:t>
            </a:r>
            <a:endParaRPr lang="en-US" altLang="zh-CN" sz="2800" dirty="0"/>
          </a:p>
          <a:p>
            <a:pPr lvl="1">
              <a:lnSpc>
                <a:spcPct val="150000"/>
              </a:lnSpc>
              <a:buFont typeface="Wingdings" pitchFamily="2" charset="2"/>
              <a:buNone/>
            </a:pPr>
            <a:r>
              <a:rPr lang="en-US" altLang="zh-CN" sz="2800" dirty="0"/>
              <a:t>2.</a:t>
            </a:r>
            <a:r>
              <a:rPr lang="zh-CN" altLang="en-US" sz="2800" dirty="0"/>
              <a:t>删除多个元组的值</a:t>
            </a:r>
            <a:endParaRPr lang="en-US" altLang="zh-CN" sz="2800" dirty="0"/>
          </a:p>
          <a:p>
            <a:pPr lvl="1">
              <a:lnSpc>
                <a:spcPct val="150000"/>
              </a:lnSpc>
              <a:buNone/>
            </a:pPr>
            <a:r>
              <a:rPr lang="en-US" altLang="zh-CN" sz="2800" dirty="0">
                <a:solidFill>
                  <a:srgbClr val="7030A0"/>
                </a:solidFill>
              </a:rPr>
              <a:t>3.</a:t>
            </a:r>
            <a:r>
              <a:rPr lang="zh-CN" altLang="en-US" sz="2800" dirty="0">
                <a:solidFill>
                  <a:srgbClr val="7030A0"/>
                </a:solidFill>
              </a:rPr>
              <a:t>带子查询的删除语句</a:t>
            </a:r>
          </a:p>
          <a:p>
            <a:pPr lvl="1">
              <a:buFont typeface="Wingdings" pitchFamily="2" charset="2"/>
              <a:buNone/>
            </a:pPr>
            <a:endParaRPr lang="en-US" altLang="zh-CN" sz="2800" dirty="0"/>
          </a:p>
        </p:txBody>
      </p:sp>
    </p:spTree>
    <p:extLst>
      <p:ext uri="{BB962C8B-B14F-4D97-AF65-F5344CB8AC3E}">
        <p14:creationId xmlns:p14="http://schemas.microsoft.com/office/powerpoint/2010/main" val="21713142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xmlns="" id="{6BB5615A-C7A7-8431-94D5-109233FFF46A}"/>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 </a:t>
            </a:r>
            <a:r>
              <a:rPr lang="zh-CN" altLang="en-US" sz="3600"/>
              <a:t>带子查询的删除语句</a:t>
            </a:r>
          </a:p>
        </p:txBody>
      </p:sp>
      <p:sp>
        <p:nvSpPr>
          <p:cNvPr id="28675" name="Rectangle 3">
            <a:extLst>
              <a:ext uri="{FF2B5EF4-FFF2-40B4-BE49-F238E27FC236}">
                <a16:creationId xmlns:a16="http://schemas.microsoft.com/office/drawing/2014/main" xmlns="" id="{88780D4B-64A0-757E-5140-58C574363BAB}"/>
              </a:ext>
            </a:extLst>
          </p:cNvPr>
          <p:cNvSpPr>
            <a:spLocks noGrp="1" noChangeArrowheads="1"/>
          </p:cNvSpPr>
          <p:nvPr>
            <p:ph type="body" idx="4294967295"/>
          </p:nvPr>
        </p:nvSpPr>
        <p:spPr>
          <a:xfrm>
            <a:off x="1343472" y="1412776"/>
            <a:ext cx="10972800" cy="4854575"/>
          </a:xfrm>
        </p:spPr>
        <p:txBody>
          <a:bodyPr/>
          <a:lstStyle/>
          <a:p>
            <a:pPr eaLnBrk="1" hangingPunct="1">
              <a:buSzTx/>
              <a:buFont typeface="Wingdings" pitchFamily="2" charset="2"/>
              <a:buNone/>
            </a:pPr>
            <a:r>
              <a:rPr lang="en-US" altLang="zh-CN" sz="2400" dirty="0"/>
              <a:t>[</a:t>
            </a:r>
            <a:r>
              <a:rPr lang="zh-CN" altLang="en-US" sz="2400" dirty="0"/>
              <a:t>例</a:t>
            </a:r>
            <a:r>
              <a:rPr lang="en-US" altLang="zh-CN" sz="2400" dirty="0"/>
              <a:t>3.80]</a:t>
            </a:r>
            <a:r>
              <a:rPr lang="zh-CN" altLang="en-US" sz="2400" dirty="0"/>
              <a:t> 删除计算机科学与技术专业所有学生的选课记录   </a:t>
            </a:r>
          </a:p>
          <a:p>
            <a:pPr eaLnBrk="1" hangingPunct="1">
              <a:buSzTx/>
              <a:buFont typeface="Wingdings" pitchFamily="2" charset="2"/>
              <a:buNone/>
            </a:pPr>
            <a:endParaRPr lang="en-US" altLang="zh-CN" sz="2400" dirty="0"/>
          </a:p>
          <a:p>
            <a:pPr eaLnBrk="1" hangingPunct="1">
              <a:buSzTx/>
              <a:buFont typeface="Wingdings" pitchFamily="2" charset="2"/>
              <a:buNone/>
            </a:pPr>
            <a:r>
              <a:rPr lang="en-US" altLang="zh-CN" sz="2400" dirty="0"/>
              <a:t>	DELETE FROM SC</a:t>
            </a:r>
          </a:p>
          <a:p>
            <a:pPr eaLnBrk="1" hangingPunct="1">
              <a:buSzTx/>
              <a:buFont typeface="Wingdings" pitchFamily="2" charset="2"/>
              <a:buNone/>
            </a:pPr>
            <a:r>
              <a:rPr lang="en-US" altLang="zh-CN" sz="2400" dirty="0"/>
              <a:t>	WHERE </a:t>
            </a:r>
            <a:r>
              <a:rPr lang="en-US" altLang="zh-CN" sz="2400" dirty="0" err="1"/>
              <a:t>Sno</a:t>
            </a:r>
            <a:r>
              <a:rPr lang="en-US" altLang="zh-CN" sz="2400" dirty="0"/>
              <a:t> IN</a:t>
            </a:r>
          </a:p>
          <a:p>
            <a:pPr eaLnBrk="1" hangingPunct="1">
              <a:buSzTx/>
              <a:buFont typeface="Wingdings" pitchFamily="2" charset="2"/>
              <a:buNone/>
            </a:pPr>
            <a:r>
              <a:rPr lang="en-US" altLang="zh-CN" sz="2400" dirty="0"/>
              <a:t>		( SELECT </a:t>
            </a:r>
            <a:r>
              <a:rPr lang="en-US" altLang="zh-CN" sz="2400" dirty="0" err="1"/>
              <a:t>Sno</a:t>
            </a:r>
            <a:endParaRPr lang="en-US" altLang="zh-CN" sz="2400" dirty="0"/>
          </a:p>
          <a:p>
            <a:pPr eaLnBrk="1" hangingPunct="1">
              <a:buSzTx/>
              <a:buFont typeface="Wingdings" pitchFamily="2" charset="2"/>
              <a:buNone/>
            </a:pPr>
            <a:r>
              <a:rPr lang="en-US" altLang="zh-CN" sz="2400" dirty="0"/>
              <a:t>		FROM Student</a:t>
            </a:r>
          </a:p>
          <a:p>
            <a:pPr eaLnBrk="1" hangingPunct="1">
              <a:buSzTx/>
              <a:buFont typeface="Wingdings" pitchFamily="2" charset="2"/>
              <a:buNone/>
            </a:pPr>
            <a:r>
              <a:rPr lang="en-US" altLang="zh-CN" sz="2400" dirty="0"/>
              <a:t>		WHERE </a:t>
            </a:r>
            <a:r>
              <a:rPr lang="en-US" altLang="zh-CN" sz="2400" dirty="0" err="1"/>
              <a:t>Smajor</a:t>
            </a:r>
            <a:r>
              <a:rPr lang="en-US" altLang="zh-CN" sz="2400" dirty="0"/>
              <a:t>= '</a:t>
            </a:r>
            <a:r>
              <a:rPr lang="zh-CN" altLang="en-US" sz="2400" dirty="0"/>
              <a:t>计算机科学与技术</a:t>
            </a:r>
            <a:r>
              <a:rPr lang="en-US" altLang="zh-CN" sz="2400" dirty="0"/>
              <a:t>' );</a:t>
            </a:r>
          </a:p>
          <a:p>
            <a:pPr eaLnBrk="1" hangingPunct="1">
              <a:buSzTx/>
              <a:buFont typeface="Wingdings" pitchFamily="2" charset="2"/>
              <a:buNone/>
            </a:pPr>
            <a:endParaRPr lang="zh-CN" alt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页脚占位符 4">
            <a:extLst>
              <a:ext uri="{FF2B5EF4-FFF2-40B4-BE49-F238E27FC236}">
                <a16:creationId xmlns:a16="http://schemas.microsoft.com/office/drawing/2014/main" xmlns="" id="{14799236-64A9-9499-BF52-B188DE8882AD}"/>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endParaRPr lang="en-US" altLang="zh-CN" sz="1800" b="0"/>
          </a:p>
        </p:txBody>
      </p:sp>
      <p:sp>
        <p:nvSpPr>
          <p:cNvPr id="29699" name="Rectangle 2">
            <a:extLst>
              <a:ext uri="{FF2B5EF4-FFF2-40B4-BE49-F238E27FC236}">
                <a16:creationId xmlns:a16="http://schemas.microsoft.com/office/drawing/2014/main" xmlns="" id="{DD07C8D1-F8DF-C025-BB8E-97FC8EA6CC8D}"/>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dirty="0"/>
              <a:t>第</a:t>
            </a:r>
            <a:r>
              <a:rPr lang="en-US" altLang="zh-CN" sz="3600" dirty="0"/>
              <a:t>3</a:t>
            </a:r>
            <a:r>
              <a:rPr lang="zh-CN" altLang="en-US" sz="3600" dirty="0"/>
              <a:t>章</a:t>
            </a:r>
            <a:r>
              <a:rPr lang="zh-CN" altLang="en-US" sz="3600" dirty="0">
                <a:ea typeface="黑体" panose="02010609060101010101" pitchFamily="49" charset="-122"/>
              </a:rPr>
              <a:t>  </a:t>
            </a:r>
            <a:r>
              <a:rPr lang="zh-CN" altLang="en-US" sz="3600" dirty="0"/>
              <a:t>关系数据库标准语言</a:t>
            </a:r>
            <a:r>
              <a:rPr lang="en-US" altLang="zh-CN" sz="3600" dirty="0">
                <a:ea typeface="黑体" panose="02010609060101010101" pitchFamily="49" charset="-122"/>
              </a:rPr>
              <a:t>SQL</a:t>
            </a:r>
          </a:p>
        </p:txBody>
      </p:sp>
      <p:sp>
        <p:nvSpPr>
          <p:cNvPr id="29700" name="Rectangle 3">
            <a:extLst>
              <a:ext uri="{FF2B5EF4-FFF2-40B4-BE49-F238E27FC236}">
                <a16:creationId xmlns:a16="http://schemas.microsoft.com/office/drawing/2014/main" xmlns="" id="{FF2252C0-F2F3-4E84-3211-B38766368F42}"/>
              </a:ext>
            </a:extLst>
          </p:cNvPr>
          <p:cNvSpPr>
            <a:spLocks noGrp="1" noChangeArrowheads="1"/>
          </p:cNvSpPr>
          <p:nvPr>
            <p:ph type="body" idx="4294967295"/>
          </p:nvPr>
        </p:nvSpPr>
        <p:spPr>
          <a:xfrm>
            <a:off x="2232025" y="1123001"/>
            <a:ext cx="6508750" cy="4994275"/>
          </a:xfrm>
        </p:spPr>
        <p:txBody>
          <a:bodyPr/>
          <a:lstStyle/>
          <a:p>
            <a:pPr algn="just" eaLnBrk="1" hangingPunct="1">
              <a:lnSpc>
                <a:spcPct val="130000"/>
              </a:lnSpc>
              <a:buFont typeface="Wingdings" pitchFamily="2" charset="2"/>
              <a:buNone/>
            </a:pPr>
            <a:r>
              <a:rPr lang="en-US" altLang="zh-CN" dirty="0"/>
              <a:t>3.1 SQL</a:t>
            </a:r>
            <a:r>
              <a:rPr lang="zh-CN" altLang="en-US" dirty="0"/>
              <a:t>概述</a:t>
            </a:r>
            <a:endParaRPr lang="en-US" altLang="zh-CN" dirty="0"/>
          </a:p>
          <a:p>
            <a:pPr algn="just" eaLnBrk="1" hangingPunct="1">
              <a:lnSpc>
                <a:spcPct val="130000"/>
              </a:lnSpc>
              <a:buFont typeface="Wingdings" pitchFamily="2" charset="2"/>
              <a:buNone/>
            </a:pPr>
            <a:r>
              <a:rPr lang="en-US" altLang="zh-CN" dirty="0"/>
              <a:t>3.2 </a:t>
            </a:r>
            <a:r>
              <a:rPr lang="zh-CN" altLang="en-US" dirty="0"/>
              <a:t>数据定义</a:t>
            </a:r>
          </a:p>
          <a:p>
            <a:pPr algn="just" eaLnBrk="1" hangingPunct="1">
              <a:lnSpc>
                <a:spcPct val="130000"/>
              </a:lnSpc>
              <a:buFont typeface="Wingdings" pitchFamily="2" charset="2"/>
              <a:buNone/>
            </a:pPr>
            <a:r>
              <a:rPr lang="en-US" altLang="zh-CN" dirty="0"/>
              <a:t>3.3 </a:t>
            </a:r>
            <a:r>
              <a:rPr lang="zh-CN" altLang="en-US" dirty="0"/>
              <a:t>数据查询</a:t>
            </a:r>
          </a:p>
          <a:p>
            <a:pPr algn="just" eaLnBrk="1" hangingPunct="1">
              <a:lnSpc>
                <a:spcPct val="130000"/>
              </a:lnSpc>
              <a:buFont typeface="Wingdings" pitchFamily="2" charset="2"/>
              <a:buNone/>
            </a:pPr>
            <a:r>
              <a:rPr lang="en-US" altLang="zh-CN" dirty="0"/>
              <a:t>3.4 </a:t>
            </a:r>
            <a:r>
              <a:rPr lang="zh-CN" altLang="en-US" dirty="0"/>
              <a:t>数据更新</a:t>
            </a:r>
            <a:endParaRPr lang="zh-CN" altLang="en-US" sz="3200" dirty="0"/>
          </a:p>
          <a:p>
            <a:pPr algn="just" eaLnBrk="1" hangingPunct="1">
              <a:lnSpc>
                <a:spcPct val="130000"/>
              </a:lnSpc>
              <a:buFont typeface="Wingdings" pitchFamily="2" charset="2"/>
              <a:buNone/>
            </a:pPr>
            <a:r>
              <a:rPr lang="en-US" altLang="zh-CN" dirty="0">
                <a:solidFill>
                  <a:srgbClr val="0066FF"/>
                </a:solidFill>
              </a:rPr>
              <a:t>3.5 </a:t>
            </a:r>
            <a:r>
              <a:rPr lang="zh-CN" altLang="en-US" dirty="0">
                <a:solidFill>
                  <a:srgbClr val="0066FF"/>
                </a:solidFill>
              </a:rPr>
              <a:t>空值的处理</a:t>
            </a:r>
          </a:p>
          <a:p>
            <a:pPr algn="just" eaLnBrk="1" hangingPunct="1">
              <a:lnSpc>
                <a:spcPct val="130000"/>
              </a:lnSpc>
              <a:buFont typeface="Wingdings" pitchFamily="2" charset="2"/>
              <a:buNone/>
            </a:pPr>
            <a:r>
              <a:rPr lang="en-US" altLang="zh-CN" dirty="0"/>
              <a:t>3.6 </a:t>
            </a:r>
            <a:r>
              <a:rPr lang="zh-CN" altLang="en-US" dirty="0"/>
              <a:t>视图</a:t>
            </a:r>
          </a:p>
          <a:p>
            <a:pPr algn="just" eaLnBrk="1" hangingPunct="1">
              <a:lnSpc>
                <a:spcPct val="130000"/>
              </a:lnSpc>
              <a:buFont typeface="Wingdings" pitchFamily="2" charset="2"/>
              <a:buNone/>
            </a:pPr>
            <a:r>
              <a:rPr lang="zh-CN" altLang="en-US" dirty="0"/>
              <a:t>本章小结</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xmlns="" id="{E7CB387E-FF11-2714-EA01-44313FC99412}"/>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3.5 </a:t>
            </a:r>
            <a:r>
              <a:rPr lang="zh-CN" altLang="en-US" sz="3600"/>
              <a:t>空值的处理</a:t>
            </a:r>
          </a:p>
        </p:txBody>
      </p:sp>
      <p:sp>
        <p:nvSpPr>
          <p:cNvPr id="30723" name="内容占位符 2">
            <a:extLst>
              <a:ext uri="{FF2B5EF4-FFF2-40B4-BE49-F238E27FC236}">
                <a16:creationId xmlns:a16="http://schemas.microsoft.com/office/drawing/2014/main" xmlns="" id="{6851BFE0-5344-95AD-8BA7-171B78619D56}"/>
              </a:ext>
            </a:extLst>
          </p:cNvPr>
          <p:cNvSpPr>
            <a:spLocks noGrp="1" noChangeArrowheads="1"/>
          </p:cNvSpPr>
          <p:nvPr>
            <p:ph idx="4294967295"/>
          </p:nvPr>
        </p:nvSpPr>
        <p:spPr>
          <a:xfrm>
            <a:off x="1343472" y="1196752"/>
            <a:ext cx="9793088" cy="4854575"/>
          </a:xfrm>
        </p:spPr>
        <p:txBody>
          <a:bodyPr/>
          <a:lstStyle/>
          <a:p>
            <a:pPr eaLnBrk="1" hangingPunct="1">
              <a:lnSpc>
                <a:spcPct val="150000"/>
              </a:lnSpc>
            </a:pPr>
            <a:r>
              <a:rPr lang="zh-CN" altLang="en-US" dirty="0"/>
              <a:t>空值就是“不知道</a:t>
            </a:r>
            <a:r>
              <a:rPr lang="en-US" altLang="zh-CN" dirty="0"/>
              <a:t>”</a:t>
            </a:r>
            <a:r>
              <a:rPr lang="zh-CN" altLang="en-US" dirty="0"/>
              <a:t>、“不存在</a:t>
            </a:r>
            <a:r>
              <a:rPr lang="en-US" altLang="zh-CN" dirty="0"/>
              <a:t>”</a:t>
            </a:r>
            <a:r>
              <a:rPr lang="zh-CN" altLang="en-US" dirty="0"/>
              <a:t>或“无意义</a:t>
            </a:r>
            <a:r>
              <a:rPr lang="en-US" altLang="zh-CN" dirty="0"/>
              <a:t>”</a:t>
            </a:r>
            <a:r>
              <a:rPr lang="zh-CN" altLang="en-US" dirty="0"/>
              <a:t>的值。</a:t>
            </a:r>
            <a:endParaRPr lang="en-US" altLang="zh-CN" dirty="0"/>
          </a:p>
          <a:p>
            <a:pPr eaLnBrk="1" hangingPunct="1">
              <a:lnSpc>
                <a:spcPct val="150000"/>
              </a:lnSpc>
            </a:pPr>
            <a:r>
              <a:rPr lang="zh-CN" altLang="en-US" dirty="0"/>
              <a:t>一般有以下几种情况：</a:t>
            </a:r>
            <a:endParaRPr lang="en-US" altLang="zh-CN" dirty="0"/>
          </a:p>
          <a:p>
            <a:pPr lvl="1">
              <a:lnSpc>
                <a:spcPct val="150000"/>
              </a:lnSpc>
            </a:pPr>
            <a:r>
              <a:rPr lang="zh-CN" altLang="en-US" dirty="0">
                <a:latin typeface="宋体" panose="02010600030101010101" pitchFamily="2" charset="-122"/>
                <a:ea typeface="宋体" panose="02010600030101010101" pitchFamily="2" charset="-122"/>
              </a:rPr>
              <a:t>①</a:t>
            </a:r>
            <a:r>
              <a:rPr lang="zh-CN" altLang="en-US" dirty="0"/>
              <a:t>该属性应该有一个值，但目前不知道它的具体值</a:t>
            </a:r>
            <a:endParaRPr lang="en-US" altLang="zh-CN" dirty="0"/>
          </a:p>
          <a:p>
            <a:pPr lvl="1">
              <a:lnSpc>
                <a:spcPct val="150000"/>
              </a:lnSpc>
            </a:pPr>
            <a:r>
              <a:rPr lang="zh-CN" altLang="en-US" dirty="0">
                <a:latin typeface="宋体" panose="02010600030101010101" pitchFamily="2" charset="-122"/>
                <a:ea typeface="宋体" panose="02010600030101010101" pitchFamily="2" charset="-122"/>
              </a:rPr>
              <a:t>②</a:t>
            </a:r>
            <a:r>
              <a:rPr lang="zh-CN" altLang="en-US" dirty="0"/>
              <a:t>该属性不应该有值</a:t>
            </a:r>
            <a:endParaRPr lang="en-US" altLang="zh-CN" dirty="0"/>
          </a:p>
          <a:p>
            <a:pPr lvl="1">
              <a:lnSpc>
                <a:spcPct val="150000"/>
              </a:lnSpc>
            </a:pPr>
            <a:r>
              <a:rPr lang="zh-CN" altLang="en-US" dirty="0">
                <a:latin typeface="宋体" panose="02010600030101010101" pitchFamily="2" charset="-122"/>
                <a:ea typeface="宋体" panose="02010600030101010101" pitchFamily="2" charset="-122"/>
              </a:rPr>
              <a:t>③</a:t>
            </a:r>
            <a:r>
              <a:rPr lang="zh-CN" altLang="en-US" dirty="0"/>
              <a:t>由于某种原因不便于填写</a:t>
            </a:r>
            <a:endParaRPr lang="en-US" altLang="zh-CN" dirty="0"/>
          </a:p>
          <a:p>
            <a:pPr>
              <a:lnSpc>
                <a:spcPct val="150000"/>
              </a:lnSpc>
            </a:pPr>
            <a:r>
              <a:rPr lang="zh-CN" altLang="en-US" dirty="0"/>
              <a:t>空值是一个很</a:t>
            </a:r>
            <a:r>
              <a:rPr lang="zh-CN" altLang="en-US" dirty="0">
                <a:solidFill>
                  <a:srgbClr val="FF00FF"/>
                </a:solidFill>
              </a:rPr>
              <a:t>特殊的值</a:t>
            </a:r>
            <a:r>
              <a:rPr lang="zh-CN" altLang="en-US" dirty="0"/>
              <a:t>，含有不确定性。对关系运算带来特殊的问题，需要做特殊的处理。</a:t>
            </a:r>
          </a:p>
          <a:p>
            <a:pPr lvl="1">
              <a:lnSpc>
                <a:spcPct val="150000"/>
              </a:lnSpc>
            </a:pP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xmlns="" id="{8398AFBE-4E8C-6512-39E7-05DA24AD9BAB}"/>
              </a:ext>
            </a:extLst>
          </p:cNvPr>
          <p:cNvSpPr>
            <a:spLocks noGrp="1" noChangeArrowheads="1"/>
          </p:cNvSpPr>
          <p:nvPr>
            <p:ph type="title" idx="4294967295"/>
          </p:nvPr>
        </p:nvSpPr>
        <p:spPr/>
        <p:txBody>
          <a:bodyPr/>
          <a:lstStyle/>
          <a:p>
            <a:pPr eaLnBrk="1" hangingPunct="1"/>
            <a:r>
              <a:rPr lang="zh-CN" altLang="en-US" sz="3600" dirty="0"/>
              <a:t>空值的处理</a:t>
            </a:r>
          </a:p>
        </p:txBody>
      </p:sp>
      <p:sp>
        <p:nvSpPr>
          <p:cNvPr id="48131" name="Rectangle 3">
            <a:extLst>
              <a:ext uri="{FF2B5EF4-FFF2-40B4-BE49-F238E27FC236}">
                <a16:creationId xmlns:a16="http://schemas.microsoft.com/office/drawing/2014/main" xmlns="" id="{645880E1-AE21-E020-503A-D6188DC88B74}"/>
              </a:ext>
            </a:extLst>
          </p:cNvPr>
          <p:cNvSpPr>
            <a:spLocks noGrp="1" noChangeArrowheads="1"/>
          </p:cNvSpPr>
          <p:nvPr>
            <p:ph type="body" idx="4294967295"/>
          </p:nvPr>
        </p:nvSpPr>
        <p:spPr>
          <a:xfrm>
            <a:off x="911424" y="1098550"/>
            <a:ext cx="10972800" cy="4854575"/>
          </a:xfrm>
        </p:spPr>
        <p:txBody>
          <a:bodyPr/>
          <a:lstStyle/>
          <a:p>
            <a:pPr lvl="1">
              <a:buFont typeface="Wingdings" pitchFamily="2" charset="2"/>
              <a:buNone/>
            </a:pPr>
            <a:endParaRPr lang="en-US" altLang="zh-CN" dirty="0"/>
          </a:p>
          <a:p>
            <a:pPr lvl="1">
              <a:lnSpc>
                <a:spcPct val="150000"/>
              </a:lnSpc>
              <a:buNone/>
            </a:pPr>
            <a:r>
              <a:rPr lang="en-US" altLang="zh-CN" sz="2800" dirty="0">
                <a:solidFill>
                  <a:srgbClr val="7030A0"/>
                </a:solidFill>
              </a:rPr>
              <a:t>1.</a:t>
            </a:r>
            <a:r>
              <a:rPr lang="zh-CN" altLang="en-US" sz="2800" dirty="0">
                <a:solidFill>
                  <a:srgbClr val="7030A0"/>
                </a:solidFill>
              </a:rPr>
              <a:t>空值的产生</a:t>
            </a:r>
            <a:endParaRPr lang="en-US" altLang="zh-CN" sz="2800" dirty="0">
              <a:solidFill>
                <a:srgbClr val="7030A0"/>
              </a:solidFill>
            </a:endParaRPr>
          </a:p>
          <a:p>
            <a:pPr lvl="1">
              <a:lnSpc>
                <a:spcPct val="150000"/>
              </a:lnSpc>
              <a:buNone/>
            </a:pPr>
            <a:r>
              <a:rPr lang="en-US" altLang="zh-CN" sz="2800" dirty="0"/>
              <a:t>2.</a:t>
            </a:r>
            <a:r>
              <a:rPr lang="zh-CN" altLang="en-US" sz="2800" dirty="0"/>
              <a:t>空值的判断</a:t>
            </a:r>
            <a:endParaRPr lang="en-US" altLang="zh-CN" sz="2800" dirty="0"/>
          </a:p>
          <a:p>
            <a:pPr lvl="1">
              <a:lnSpc>
                <a:spcPct val="150000"/>
              </a:lnSpc>
              <a:buNone/>
            </a:pPr>
            <a:r>
              <a:rPr lang="en-US" altLang="zh-CN" sz="2800" dirty="0"/>
              <a:t>3.</a:t>
            </a:r>
            <a:r>
              <a:rPr lang="zh-CN" altLang="en-US" sz="2800" dirty="0"/>
              <a:t>空值约束</a:t>
            </a:r>
            <a:endParaRPr lang="en-US" altLang="zh-CN" sz="2800" dirty="0"/>
          </a:p>
          <a:p>
            <a:pPr lvl="1">
              <a:lnSpc>
                <a:spcPct val="150000"/>
              </a:lnSpc>
              <a:buNone/>
            </a:pPr>
            <a:r>
              <a:rPr lang="en-US" altLang="zh-CN" sz="2800" dirty="0"/>
              <a:t>4.</a:t>
            </a:r>
            <a:r>
              <a:rPr lang="zh-CN" altLang="en-US" sz="2800" dirty="0"/>
              <a:t>空值的算术运算、比较运算和逻辑运算</a:t>
            </a:r>
            <a:endParaRPr lang="en-US" altLang="zh-CN" sz="2800" dirty="0"/>
          </a:p>
        </p:txBody>
      </p:sp>
    </p:spTree>
    <p:extLst>
      <p:ext uri="{BB962C8B-B14F-4D97-AF65-F5344CB8AC3E}">
        <p14:creationId xmlns:p14="http://schemas.microsoft.com/office/powerpoint/2010/main" val="21521229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xmlns="" id="{D3484FC2-4CBE-A77C-6C6A-B4BC45770B28}"/>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1. </a:t>
            </a:r>
            <a:r>
              <a:rPr lang="zh-CN" altLang="en-US" sz="3600"/>
              <a:t>空值的产生</a:t>
            </a:r>
          </a:p>
        </p:txBody>
      </p:sp>
      <p:sp>
        <p:nvSpPr>
          <p:cNvPr id="31747" name="内容占位符 2">
            <a:extLst>
              <a:ext uri="{FF2B5EF4-FFF2-40B4-BE49-F238E27FC236}">
                <a16:creationId xmlns:a16="http://schemas.microsoft.com/office/drawing/2014/main" xmlns="" id="{FA2CCC89-42D1-F2B7-5704-9BDD900B3345}"/>
              </a:ext>
            </a:extLst>
          </p:cNvPr>
          <p:cNvSpPr>
            <a:spLocks noGrp="1" noChangeArrowheads="1"/>
          </p:cNvSpPr>
          <p:nvPr>
            <p:ph idx="4294967295"/>
          </p:nvPr>
        </p:nvSpPr>
        <p:spPr>
          <a:xfrm>
            <a:off x="839416" y="1098550"/>
            <a:ext cx="10369152" cy="5186362"/>
          </a:xfrm>
        </p:spPr>
        <p:txBody>
          <a:bodyPr/>
          <a:lstStyle/>
          <a:p>
            <a:pPr marL="0" eaLnBrk="1" hangingPunct="1">
              <a:lnSpc>
                <a:spcPct val="120000"/>
              </a:lnSpc>
              <a:spcBef>
                <a:spcPct val="0"/>
              </a:spcBef>
              <a:buSzTx/>
              <a:buNone/>
            </a:pPr>
            <a:r>
              <a:rPr lang="en-US" altLang="zh-CN" sz="2400" dirty="0"/>
              <a:t>[</a:t>
            </a:r>
            <a:r>
              <a:rPr lang="zh-CN" altLang="en-US" sz="2400" dirty="0"/>
              <a:t>例</a:t>
            </a:r>
            <a:r>
              <a:rPr lang="en-US" altLang="zh-CN" sz="2400" dirty="0"/>
              <a:t>3.81]</a:t>
            </a:r>
            <a:r>
              <a:rPr lang="zh-CN" altLang="en-US" sz="2400" dirty="0"/>
              <a:t> 向</a:t>
            </a:r>
            <a:r>
              <a:rPr lang="en-US" altLang="zh-CN" sz="2400" dirty="0"/>
              <a:t>SC</a:t>
            </a:r>
            <a:r>
              <a:rPr lang="zh-CN" altLang="en-US" sz="2400" dirty="0"/>
              <a:t>表中插入一个元组，学生号是“</a:t>
            </a:r>
            <a:r>
              <a:rPr lang="en-US" altLang="zh-CN" sz="2400" dirty="0"/>
              <a:t>20180006”</a:t>
            </a:r>
            <a:r>
              <a:rPr lang="zh-CN" altLang="en-US" sz="2400" dirty="0"/>
              <a:t>，课程号是“</a:t>
            </a:r>
            <a:r>
              <a:rPr lang="en-US" altLang="zh-CN" sz="2400" dirty="0"/>
              <a:t>81004”</a:t>
            </a:r>
            <a:r>
              <a:rPr lang="zh-CN" altLang="en-US" sz="2400" dirty="0"/>
              <a:t>，选课学期</a:t>
            </a:r>
            <a:r>
              <a:rPr lang="en-US" altLang="zh-CN" sz="2400" dirty="0"/>
              <a:t>2021</a:t>
            </a:r>
            <a:r>
              <a:rPr lang="zh-CN" altLang="en-US" sz="2400" dirty="0"/>
              <a:t>年第</a:t>
            </a:r>
            <a:r>
              <a:rPr lang="en-US" altLang="zh-CN" sz="2400" dirty="0"/>
              <a:t>1</a:t>
            </a:r>
            <a:r>
              <a:rPr lang="zh-CN" altLang="en-US" sz="2400" dirty="0"/>
              <a:t>学期，选课班没有确定，成绩还没有。</a:t>
            </a:r>
            <a:endParaRPr lang="en-US" altLang="zh-CN" sz="2400" dirty="0"/>
          </a:p>
          <a:p>
            <a:pPr marL="0" eaLnBrk="1" hangingPunct="1">
              <a:lnSpc>
                <a:spcPct val="120000"/>
              </a:lnSpc>
              <a:spcBef>
                <a:spcPct val="0"/>
              </a:spcBef>
              <a:buSzTx/>
              <a:buNone/>
            </a:pPr>
            <a:endParaRPr lang="zh-CN" altLang="en-US" sz="2400" dirty="0"/>
          </a:p>
          <a:p>
            <a:pPr marL="0" eaLnBrk="1" hangingPunct="1">
              <a:lnSpc>
                <a:spcPct val="120000"/>
              </a:lnSpc>
              <a:spcBef>
                <a:spcPct val="0"/>
              </a:spcBef>
              <a:buSzTx/>
              <a:buNone/>
            </a:pPr>
            <a:r>
              <a:rPr lang="en-US" altLang="zh-CN" sz="2400" dirty="0"/>
              <a:t>      </a:t>
            </a:r>
            <a:r>
              <a:rPr lang="en-US" altLang="zh-CN" sz="2200" dirty="0"/>
              <a:t>INSERT INTO SC(</a:t>
            </a:r>
            <a:r>
              <a:rPr lang="en-US" altLang="zh-CN" sz="2200" dirty="0" err="1"/>
              <a:t>Sno,Cno,Grade,Semester,Teachingclass</a:t>
            </a:r>
            <a:r>
              <a:rPr lang="en-US" altLang="zh-CN" sz="2200" dirty="0"/>
              <a:t>)</a:t>
            </a:r>
          </a:p>
          <a:p>
            <a:pPr marL="0" eaLnBrk="1" hangingPunct="1">
              <a:lnSpc>
                <a:spcPct val="120000"/>
              </a:lnSpc>
              <a:spcBef>
                <a:spcPct val="0"/>
              </a:spcBef>
              <a:buSzTx/>
              <a:buNone/>
            </a:pPr>
            <a:r>
              <a:rPr lang="en-US" altLang="zh-CN" sz="2200" dirty="0"/>
              <a:t>                    VALUES('20180006', '81004',NULL, '20211',NULL); </a:t>
            </a:r>
          </a:p>
          <a:p>
            <a:pPr marL="0" eaLnBrk="1" hangingPunct="1">
              <a:lnSpc>
                <a:spcPct val="120000"/>
              </a:lnSpc>
              <a:spcBef>
                <a:spcPct val="0"/>
              </a:spcBef>
              <a:buSzTx/>
              <a:buNone/>
            </a:pPr>
            <a:r>
              <a:rPr lang="en-US" altLang="zh-CN" sz="2200" dirty="0"/>
              <a:t>	            </a:t>
            </a:r>
            <a:r>
              <a:rPr lang="en-US" altLang="zh-CN" sz="1600" dirty="0"/>
              <a:t>/*</a:t>
            </a:r>
            <a:r>
              <a:rPr lang="zh-CN" altLang="en-US" sz="1600" dirty="0"/>
              <a:t>在插入时该学生还没有选定教学班，没有考试成绩，都要取空值*</a:t>
            </a:r>
            <a:r>
              <a:rPr lang="en-US" altLang="zh-CN" sz="1600" dirty="0"/>
              <a:t>/</a:t>
            </a:r>
            <a:endParaRPr lang="en-US" altLang="zh-CN" sz="2200" dirty="0"/>
          </a:p>
          <a:p>
            <a:pPr marL="0" eaLnBrk="1" hangingPunct="1">
              <a:lnSpc>
                <a:spcPct val="120000"/>
              </a:lnSpc>
              <a:spcBef>
                <a:spcPct val="0"/>
              </a:spcBef>
              <a:buSzTx/>
              <a:buNone/>
            </a:pPr>
            <a:r>
              <a:rPr lang="zh-CN" altLang="en-US" sz="2200" dirty="0"/>
              <a:t>      或</a:t>
            </a:r>
          </a:p>
          <a:p>
            <a:pPr marL="0" eaLnBrk="1" hangingPunct="1">
              <a:lnSpc>
                <a:spcPct val="120000"/>
              </a:lnSpc>
              <a:spcBef>
                <a:spcPct val="0"/>
              </a:spcBef>
              <a:buSzTx/>
              <a:buNone/>
            </a:pPr>
            <a:r>
              <a:rPr lang="en-US" altLang="zh-CN" sz="2200" dirty="0"/>
              <a:t>      INSERT INTO SC(</a:t>
            </a:r>
            <a:r>
              <a:rPr lang="en-US" altLang="zh-CN" sz="2200" dirty="0" err="1"/>
              <a:t>Sno,Cno,Semester</a:t>
            </a:r>
            <a:r>
              <a:rPr lang="en-US" altLang="zh-CN" sz="2200" dirty="0"/>
              <a:t>)     </a:t>
            </a:r>
          </a:p>
          <a:p>
            <a:pPr marL="0" eaLnBrk="1" hangingPunct="1">
              <a:lnSpc>
                <a:spcPct val="120000"/>
              </a:lnSpc>
              <a:spcBef>
                <a:spcPct val="0"/>
              </a:spcBef>
              <a:buSzTx/>
              <a:buNone/>
            </a:pPr>
            <a:r>
              <a:rPr lang="en-US" altLang="zh-CN" sz="2200" dirty="0"/>
              <a:t>                    VALUES('20180006', '81004','20211');   </a:t>
            </a:r>
          </a:p>
          <a:p>
            <a:pPr marL="0" eaLnBrk="1" hangingPunct="1">
              <a:lnSpc>
                <a:spcPct val="120000"/>
              </a:lnSpc>
              <a:spcBef>
                <a:spcPct val="0"/>
              </a:spcBef>
              <a:buSzTx/>
              <a:buNone/>
            </a:pPr>
            <a:r>
              <a:rPr lang="en-US" altLang="zh-CN" sz="2200" dirty="0"/>
              <a:t>                     </a:t>
            </a:r>
            <a:r>
              <a:rPr lang="en-US" altLang="zh-CN" sz="1600" dirty="0"/>
              <a:t>/*</a:t>
            </a:r>
            <a:r>
              <a:rPr lang="zh-CN" altLang="en-US" sz="1600" dirty="0"/>
              <a:t>在插入语句的</a:t>
            </a:r>
            <a:r>
              <a:rPr lang="en-US" altLang="zh-CN" sz="1600" dirty="0"/>
              <a:t>INTO</a:t>
            </a:r>
            <a:r>
              <a:rPr lang="zh-CN" altLang="en-US" sz="1600" dirty="0"/>
              <a:t>字句中没有指定的属性，系统自动置空值*</a:t>
            </a:r>
            <a:r>
              <a:rPr lang="en-US" altLang="zh-CN" sz="1600" dirty="0"/>
              <a:t>/</a:t>
            </a:r>
            <a:endParaRPr lang="en-US" altLang="zh-CN" sz="22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xmlns="" id="{E672862B-D913-B3A1-4A8F-5EB8E9EA8FE3}"/>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latin typeface="宋体" panose="02010600030101010101" pitchFamily="2" charset="-122"/>
              </a:rPr>
              <a:t>空值的产生（续）</a:t>
            </a:r>
          </a:p>
        </p:txBody>
      </p:sp>
      <p:sp>
        <p:nvSpPr>
          <p:cNvPr id="32771" name="内容占位符 2">
            <a:extLst>
              <a:ext uri="{FF2B5EF4-FFF2-40B4-BE49-F238E27FC236}">
                <a16:creationId xmlns:a16="http://schemas.microsoft.com/office/drawing/2014/main" xmlns="" id="{85C0FFC7-A521-FBE9-4F03-78EEC8B4DE50}"/>
              </a:ext>
            </a:extLst>
          </p:cNvPr>
          <p:cNvSpPr>
            <a:spLocks noGrp="1" noChangeArrowheads="1"/>
          </p:cNvSpPr>
          <p:nvPr>
            <p:ph idx="4294967295"/>
          </p:nvPr>
        </p:nvSpPr>
        <p:spPr>
          <a:xfrm>
            <a:off x="1371600" y="1121161"/>
            <a:ext cx="9908976" cy="5024438"/>
          </a:xfrm>
        </p:spPr>
        <p:txBody>
          <a:bodyPr/>
          <a:lstStyle/>
          <a:p>
            <a:pPr marL="0" indent="0" eaLnBrk="1" hangingPunct="1">
              <a:lnSpc>
                <a:spcPct val="150000"/>
              </a:lnSpc>
              <a:buNone/>
            </a:pPr>
            <a:r>
              <a:rPr lang="en-US" altLang="zh-CN" sz="2400" dirty="0"/>
              <a:t>[</a:t>
            </a:r>
            <a:r>
              <a:rPr lang="zh-CN" altLang="en-US" sz="2400" dirty="0"/>
              <a:t>例</a:t>
            </a:r>
            <a:r>
              <a:rPr lang="en-US" altLang="zh-CN" sz="2400" dirty="0"/>
              <a:t>3.82]</a:t>
            </a:r>
            <a:r>
              <a:rPr lang="zh-CN" altLang="en-US" sz="2400" dirty="0"/>
              <a:t> 将</a:t>
            </a:r>
            <a:r>
              <a:rPr lang="en-US" altLang="zh-CN" sz="2400" dirty="0"/>
              <a:t>Student</a:t>
            </a:r>
            <a:r>
              <a:rPr lang="zh-CN" altLang="en-US" sz="2400" dirty="0"/>
              <a:t>表中学生号为“</a:t>
            </a:r>
            <a:r>
              <a:rPr lang="en-US" altLang="zh-CN" sz="2400" dirty="0"/>
              <a:t>20180006”</a:t>
            </a:r>
            <a:r>
              <a:rPr lang="zh-CN" altLang="en-US" sz="2400" dirty="0"/>
              <a:t>的学生主修专业改为空值。</a:t>
            </a:r>
          </a:p>
          <a:p>
            <a:pPr marL="0" indent="0" eaLnBrk="1" hangingPunct="1">
              <a:lnSpc>
                <a:spcPct val="150000"/>
              </a:lnSpc>
              <a:buNone/>
            </a:pPr>
            <a:r>
              <a:rPr lang="en-US" altLang="zh-CN" sz="2400" dirty="0"/>
              <a:t>	UPDATE Student</a:t>
            </a:r>
          </a:p>
          <a:p>
            <a:pPr marL="0" indent="0" eaLnBrk="1" hangingPunct="1">
              <a:lnSpc>
                <a:spcPct val="150000"/>
              </a:lnSpc>
              <a:buNone/>
            </a:pPr>
            <a:r>
              <a:rPr lang="en-US" altLang="zh-CN" sz="2400" dirty="0"/>
              <a:t>	SET </a:t>
            </a:r>
            <a:r>
              <a:rPr lang="en-US" altLang="zh-CN" sz="2400" dirty="0" err="1"/>
              <a:t>Smajor</a:t>
            </a:r>
            <a:r>
              <a:rPr lang="en-US" altLang="zh-CN" sz="2400" dirty="0"/>
              <a:t> = NULL</a:t>
            </a:r>
          </a:p>
          <a:p>
            <a:pPr marL="0" indent="0" eaLnBrk="1" hangingPunct="1">
              <a:lnSpc>
                <a:spcPct val="150000"/>
              </a:lnSpc>
              <a:buNone/>
            </a:pPr>
            <a:r>
              <a:rPr lang="en-US" altLang="zh-CN" sz="2400" dirty="0"/>
              <a:t>	WHERE Sno='20180006';</a:t>
            </a:r>
          </a:p>
          <a:p>
            <a:pPr marL="0" indent="0" eaLnBrk="1" hangingPunct="1">
              <a:lnSpc>
                <a:spcPct val="150000"/>
              </a:lnSpc>
              <a:buFont typeface="Wingdings" pitchFamily="2" charset="2"/>
              <a:buChar char="n"/>
            </a:pPr>
            <a:r>
              <a:rPr lang="zh-CN" altLang="en-US" sz="2400" dirty="0" smtClean="0"/>
              <a:t> 外</a:t>
            </a:r>
            <a:r>
              <a:rPr lang="zh-CN" altLang="en-US" sz="2400" dirty="0"/>
              <a:t>连接也会产生空值，参见</a:t>
            </a:r>
            <a:r>
              <a:rPr lang="en-US" altLang="zh-CN" sz="2400" dirty="0"/>
              <a:t>3.3.2</a:t>
            </a:r>
            <a:r>
              <a:rPr lang="zh-CN" altLang="en-US" sz="2400" dirty="0"/>
              <a:t>小节 </a:t>
            </a:r>
            <a:r>
              <a:rPr lang="en-US" altLang="zh-CN" sz="2400" dirty="0"/>
              <a:t>[</a:t>
            </a:r>
            <a:r>
              <a:rPr lang="zh-CN" altLang="en-US" sz="2400" dirty="0"/>
              <a:t>例</a:t>
            </a:r>
            <a:r>
              <a:rPr lang="en-US" altLang="zh-CN" sz="2400" dirty="0"/>
              <a:t>3.55] </a:t>
            </a:r>
          </a:p>
          <a:p>
            <a:pPr marL="0" indent="0" eaLnBrk="1" hangingPunct="1">
              <a:lnSpc>
                <a:spcPct val="150000"/>
              </a:lnSpc>
              <a:buFont typeface="Wingdings" pitchFamily="2" charset="2"/>
              <a:buChar char="n"/>
            </a:pPr>
            <a:r>
              <a:rPr lang="zh-CN" altLang="en-US" sz="2400" dirty="0" smtClean="0"/>
              <a:t> 空值</a:t>
            </a:r>
            <a:r>
              <a:rPr lang="zh-CN" altLang="en-US" sz="2400" dirty="0"/>
              <a:t>的关系运算也会产生空值</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xmlns="" id="{8398AFBE-4E8C-6512-39E7-05DA24AD9BAB}"/>
              </a:ext>
            </a:extLst>
          </p:cNvPr>
          <p:cNvSpPr>
            <a:spLocks noGrp="1" noChangeArrowheads="1"/>
          </p:cNvSpPr>
          <p:nvPr>
            <p:ph type="title" idx="4294967295"/>
          </p:nvPr>
        </p:nvSpPr>
        <p:spPr/>
        <p:txBody>
          <a:bodyPr/>
          <a:lstStyle/>
          <a:p>
            <a:pPr eaLnBrk="1" hangingPunct="1"/>
            <a:r>
              <a:rPr lang="zh-CN" altLang="en-US" sz="3600" dirty="0"/>
              <a:t>空值的处理</a:t>
            </a:r>
          </a:p>
        </p:txBody>
      </p:sp>
      <p:sp>
        <p:nvSpPr>
          <p:cNvPr id="48131" name="Rectangle 3">
            <a:extLst>
              <a:ext uri="{FF2B5EF4-FFF2-40B4-BE49-F238E27FC236}">
                <a16:creationId xmlns:a16="http://schemas.microsoft.com/office/drawing/2014/main" xmlns="" id="{645880E1-AE21-E020-503A-D6188DC88B74}"/>
              </a:ext>
            </a:extLst>
          </p:cNvPr>
          <p:cNvSpPr>
            <a:spLocks noGrp="1" noChangeArrowheads="1"/>
          </p:cNvSpPr>
          <p:nvPr>
            <p:ph type="body" idx="4294967295"/>
          </p:nvPr>
        </p:nvSpPr>
        <p:spPr>
          <a:xfrm>
            <a:off x="1343472" y="1001712"/>
            <a:ext cx="10972800" cy="4854575"/>
          </a:xfrm>
        </p:spPr>
        <p:txBody>
          <a:bodyPr/>
          <a:lstStyle/>
          <a:p>
            <a:pPr lvl="1">
              <a:buFont typeface="Wingdings" pitchFamily="2" charset="2"/>
              <a:buNone/>
            </a:pPr>
            <a:endParaRPr lang="en-US" altLang="zh-CN" dirty="0"/>
          </a:p>
          <a:p>
            <a:pPr lvl="1">
              <a:lnSpc>
                <a:spcPct val="150000"/>
              </a:lnSpc>
              <a:buNone/>
            </a:pPr>
            <a:r>
              <a:rPr lang="en-US" altLang="zh-CN" sz="2800" dirty="0"/>
              <a:t>1.</a:t>
            </a:r>
            <a:r>
              <a:rPr lang="zh-CN" altLang="en-US" sz="2800" dirty="0"/>
              <a:t>空值的产生</a:t>
            </a:r>
            <a:endParaRPr lang="en-US" altLang="zh-CN" sz="2800" dirty="0"/>
          </a:p>
          <a:p>
            <a:pPr lvl="1">
              <a:lnSpc>
                <a:spcPct val="150000"/>
              </a:lnSpc>
              <a:buNone/>
            </a:pPr>
            <a:r>
              <a:rPr lang="en-US" altLang="zh-CN" sz="2800" dirty="0">
                <a:solidFill>
                  <a:srgbClr val="7030A0"/>
                </a:solidFill>
              </a:rPr>
              <a:t>2.</a:t>
            </a:r>
            <a:r>
              <a:rPr lang="zh-CN" altLang="en-US" sz="2800" dirty="0">
                <a:solidFill>
                  <a:srgbClr val="7030A0"/>
                </a:solidFill>
              </a:rPr>
              <a:t>空值的判断</a:t>
            </a:r>
            <a:endParaRPr lang="en-US" altLang="zh-CN" sz="2800" dirty="0">
              <a:solidFill>
                <a:srgbClr val="7030A0"/>
              </a:solidFill>
            </a:endParaRPr>
          </a:p>
          <a:p>
            <a:pPr lvl="1">
              <a:lnSpc>
                <a:spcPct val="150000"/>
              </a:lnSpc>
              <a:buNone/>
            </a:pPr>
            <a:r>
              <a:rPr lang="en-US" altLang="zh-CN" sz="2800" dirty="0"/>
              <a:t>3.</a:t>
            </a:r>
            <a:r>
              <a:rPr lang="zh-CN" altLang="en-US" sz="2800" dirty="0"/>
              <a:t>空值约束</a:t>
            </a:r>
            <a:endParaRPr lang="en-US" altLang="zh-CN" sz="2800" dirty="0"/>
          </a:p>
          <a:p>
            <a:pPr lvl="1">
              <a:lnSpc>
                <a:spcPct val="150000"/>
              </a:lnSpc>
              <a:buNone/>
            </a:pPr>
            <a:r>
              <a:rPr lang="en-US" altLang="zh-CN" sz="2800" dirty="0"/>
              <a:t>4.</a:t>
            </a:r>
            <a:r>
              <a:rPr lang="zh-CN" altLang="en-US" sz="2800" dirty="0"/>
              <a:t>空值的算术运算、比较运算和逻辑运算</a:t>
            </a:r>
            <a:endParaRPr lang="en-US" altLang="zh-CN" sz="2800" dirty="0"/>
          </a:p>
        </p:txBody>
      </p:sp>
    </p:spTree>
    <p:extLst>
      <p:ext uri="{BB962C8B-B14F-4D97-AF65-F5344CB8AC3E}">
        <p14:creationId xmlns:p14="http://schemas.microsoft.com/office/powerpoint/2010/main" val="28664777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xmlns="" id="{06695509-39FC-97C0-2F34-BEC4D669272F}"/>
              </a:ext>
            </a:extLst>
          </p:cNvPr>
          <p:cNvSpPr>
            <a:spLocks noGrp="1"/>
          </p:cNvSpPr>
          <p:nvPr>
            <p:ph type="title" idx="4294967295"/>
          </p:nvPr>
        </p:nvSpPr>
        <p:spPr>
          <a:xfrm>
            <a:off x="0" y="-33338"/>
            <a:ext cx="10972800" cy="1131888"/>
          </a:xfrm>
        </p:spPr>
        <p:txBody>
          <a:bodyPr/>
          <a:lstStyle/>
          <a:p>
            <a:pPr eaLnBrk="1" hangingPunct="1"/>
            <a:r>
              <a:rPr lang="en-US" altLang="zh-CN" sz="3600"/>
              <a:t>2. </a:t>
            </a:r>
            <a:r>
              <a:rPr lang="zh-CN" altLang="en-US" sz="3600">
                <a:latin typeface="宋体" panose="02010600030101010101" pitchFamily="2" charset="-122"/>
              </a:rPr>
              <a:t>空值的判断</a:t>
            </a:r>
          </a:p>
        </p:txBody>
      </p:sp>
      <p:sp>
        <p:nvSpPr>
          <p:cNvPr id="33795" name="内容占位符 2">
            <a:extLst>
              <a:ext uri="{FF2B5EF4-FFF2-40B4-BE49-F238E27FC236}">
                <a16:creationId xmlns:a16="http://schemas.microsoft.com/office/drawing/2014/main" xmlns="" id="{C54852D5-FDED-7BD8-B699-358B8D95522A}"/>
              </a:ext>
            </a:extLst>
          </p:cNvPr>
          <p:cNvSpPr>
            <a:spLocks noGrp="1" noChangeArrowheads="1"/>
          </p:cNvSpPr>
          <p:nvPr>
            <p:ph idx="4294967295"/>
          </p:nvPr>
        </p:nvSpPr>
        <p:spPr>
          <a:xfrm>
            <a:off x="839416" y="1124444"/>
            <a:ext cx="10133384" cy="4854575"/>
          </a:xfrm>
        </p:spPr>
        <p:txBody>
          <a:bodyPr/>
          <a:lstStyle/>
          <a:p>
            <a:pPr eaLnBrk="1" hangingPunct="1">
              <a:lnSpc>
                <a:spcPct val="150000"/>
              </a:lnSpc>
              <a:buSzTx/>
            </a:pPr>
            <a:r>
              <a:rPr lang="zh-CN" altLang="en-US" dirty="0"/>
              <a:t>判断一个属性的值是否为空值，用</a:t>
            </a:r>
            <a:r>
              <a:rPr lang="en-US" altLang="zh-CN" dirty="0"/>
              <a:t>IS NULL</a:t>
            </a:r>
            <a:r>
              <a:rPr lang="zh-CN" altLang="en-US" dirty="0"/>
              <a:t>或</a:t>
            </a:r>
            <a:r>
              <a:rPr lang="en-US" altLang="zh-CN" dirty="0"/>
              <a:t>IS NOT NULL</a:t>
            </a:r>
            <a:r>
              <a:rPr lang="zh-CN" altLang="en-US" dirty="0"/>
              <a:t>来表示</a:t>
            </a:r>
            <a:endParaRPr lang="en-US" altLang="zh-CN" dirty="0"/>
          </a:p>
          <a:p>
            <a:pPr eaLnBrk="1" hangingPunct="1">
              <a:buSzTx/>
              <a:buFont typeface="Wingdings" pitchFamily="2" charset="2"/>
              <a:buNone/>
            </a:pPr>
            <a:r>
              <a:rPr lang="en-US" altLang="zh-CN" sz="2400" dirty="0"/>
              <a:t>[</a:t>
            </a:r>
            <a:r>
              <a:rPr lang="zh-CN" altLang="en-US" sz="2400" dirty="0"/>
              <a:t>例</a:t>
            </a:r>
            <a:r>
              <a:rPr lang="en-US" altLang="zh-CN" sz="2400" dirty="0"/>
              <a:t>3.83]</a:t>
            </a:r>
            <a:r>
              <a:rPr lang="zh-CN" altLang="en-US" sz="2400" dirty="0"/>
              <a:t> 从</a:t>
            </a:r>
            <a:r>
              <a:rPr lang="en-US" altLang="zh-CN" sz="2400" dirty="0"/>
              <a:t>Student</a:t>
            </a:r>
            <a:r>
              <a:rPr lang="zh-CN" altLang="en-US" sz="2400" dirty="0"/>
              <a:t>表中找出漏填了数据的学生信息。</a:t>
            </a:r>
          </a:p>
          <a:p>
            <a:pPr eaLnBrk="1" hangingPunct="1">
              <a:buSzTx/>
              <a:buFont typeface="Wingdings" pitchFamily="2" charset="2"/>
              <a:buNone/>
            </a:pPr>
            <a:endParaRPr lang="en-US" altLang="zh-CN" sz="2000" dirty="0"/>
          </a:p>
          <a:p>
            <a:pPr eaLnBrk="1" hangingPunct="1">
              <a:buSzTx/>
              <a:buFont typeface="Wingdings" pitchFamily="2" charset="2"/>
              <a:buNone/>
            </a:pPr>
            <a:r>
              <a:rPr lang="en-US" altLang="zh-CN" sz="2000" dirty="0"/>
              <a:t>	</a:t>
            </a:r>
            <a:r>
              <a:rPr lang="en-US" altLang="zh-CN" sz="2200" dirty="0"/>
              <a:t>SELECT *</a:t>
            </a:r>
          </a:p>
          <a:p>
            <a:pPr eaLnBrk="1" hangingPunct="1">
              <a:buSzTx/>
              <a:buFont typeface="Wingdings" pitchFamily="2" charset="2"/>
              <a:buNone/>
            </a:pPr>
            <a:r>
              <a:rPr lang="en-US" altLang="zh-CN" sz="2200" dirty="0"/>
              <a:t>	FROM Student</a:t>
            </a:r>
          </a:p>
          <a:p>
            <a:pPr eaLnBrk="1" hangingPunct="1">
              <a:buSzTx/>
              <a:buFont typeface="Wingdings" pitchFamily="2" charset="2"/>
              <a:buNone/>
            </a:pPr>
            <a:r>
              <a:rPr lang="en-US" altLang="zh-CN" sz="2200" dirty="0"/>
              <a:t>	WHERE </a:t>
            </a:r>
            <a:r>
              <a:rPr lang="en-US" altLang="zh-CN" sz="2200" dirty="0" err="1"/>
              <a:t>Sname</a:t>
            </a:r>
            <a:r>
              <a:rPr lang="en-US" altLang="zh-CN" sz="2200" dirty="0"/>
              <a:t> IS NULL OR </a:t>
            </a:r>
            <a:r>
              <a:rPr lang="en-US" altLang="zh-CN" sz="2200" dirty="0" err="1"/>
              <a:t>Ssex</a:t>
            </a:r>
            <a:r>
              <a:rPr lang="en-US" altLang="zh-CN" sz="2200" dirty="0"/>
              <a:t> IS NULL OR </a:t>
            </a:r>
            <a:r>
              <a:rPr lang="en-US" altLang="zh-CN" sz="2200" dirty="0" err="1"/>
              <a:t>Sbirthdate</a:t>
            </a:r>
            <a:r>
              <a:rPr lang="en-US" altLang="zh-CN" sz="2200" dirty="0"/>
              <a:t> IS NULL OR </a:t>
            </a:r>
            <a:r>
              <a:rPr lang="en-US" altLang="zh-CN" sz="2200" dirty="0" err="1"/>
              <a:t>Smajor</a:t>
            </a:r>
            <a:r>
              <a:rPr lang="en-US" altLang="zh-CN" sz="2200" dirty="0"/>
              <a:t> IS NULL;</a:t>
            </a:r>
          </a:p>
          <a:p>
            <a:pPr eaLnBrk="1" hangingPunct="1">
              <a:buSzTx/>
              <a:buFont typeface="Wingdings" pitchFamily="2" charset="2"/>
              <a:buNone/>
            </a:pPr>
            <a:endParaRPr lang="en-US" altLang="zh-CN" sz="2000" dirty="0"/>
          </a:p>
          <a:p>
            <a:pPr eaLnBrk="1" hangingPunct="1">
              <a:buSzTx/>
              <a:buFont typeface="Wingdings" pitchFamily="2" charset="2"/>
              <a:buNone/>
            </a:pPr>
            <a:r>
              <a:rPr lang="en-US" altLang="zh-CN" sz="2400" dirty="0"/>
              <a:t>           </a:t>
            </a:r>
            <a:r>
              <a:rPr lang="en-US" altLang="zh-CN" sz="2000" dirty="0" err="1"/>
              <a:t>Sno</a:t>
            </a:r>
            <a:r>
              <a:rPr lang="zh-CN" altLang="en-US" sz="2000" dirty="0"/>
              <a:t>是主码，不允许取空值，不许漏填。</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xmlns="" id="{8398AFBE-4E8C-6512-39E7-05DA24AD9BAB}"/>
              </a:ext>
            </a:extLst>
          </p:cNvPr>
          <p:cNvSpPr>
            <a:spLocks noGrp="1" noChangeArrowheads="1"/>
          </p:cNvSpPr>
          <p:nvPr>
            <p:ph type="title" idx="4294967295"/>
          </p:nvPr>
        </p:nvSpPr>
        <p:spPr/>
        <p:txBody>
          <a:bodyPr/>
          <a:lstStyle/>
          <a:p>
            <a:pPr eaLnBrk="1" hangingPunct="1"/>
            <a:r>
              <a:rPr lang="zh-CN" altLang="en-US" sz="3600" dirty="0"/>
              <a:t>空值的处理</a:t>
            </a:r>
          </a:p>
        </p:txBody>
      </p:sp>
      <p:sp>
        <p:nvSpPr>
          <p:cNvPr id="48131" name="Rectangle 3">
            <a:extLst>
              <a:ext uri="{FF2B5EF4-FFF2-40B4-BE49-F238E27FC236}">
                <a16:creationId xmlns:a16="http://schemas.microsoft.com/office/drawing/2014/main" xmlns="" id="{645880E1-AE21-E020-503A-D6188DC88B74}"/>
              </a:ext>
            </a:extLst>
          </p:cNvPr>
          <p:cNvSpPr>
            <a:spLocks noGrp="1" noChangeArrowheads="1"/>
          </p:cNvSpPr>
          <p:nvPr>
            <p:ph type="body" idx="4294967295"/>
          </p:nvPr>
        </p:nvSpPr>
        <p:spPr>
          <a:xfrm>
            <a:off x="637373" y="1340768"/>
            <a:ext cx="10972800" cy="4854575"/>
          </a:xfrm>
        </p:spPr>
        <p:txBody>
          <a:bodyPr/>
          <a:lstStyle/>
          <a:p>
            <a:pPr lvl="1">
              <a:buFont typeface="Wingdings" pitchFamily="2" charset="2"/>
              <a:buNone/>
            </a:pPr>
            <a:endParaRPr lang="en-US" altLang="zh-CN" dirty="0"/>
          </a:p>
          <a:p>
            <a:pPr lvl="1">
              <a:lnSpc>
                <a:spcPct val="150000"/>
              </a:lnSpc>
              <a:buNone/>
            </a:pPr>
            <a:r>
              <a:rPr lang="en-US" altLang="zh-CN" sz="2800" dirty="0"/>
              <a:t>1.</a:t>
            </a:r>
            <a:r>
              <a:rPr lang="zh-CN" altLang="en-US" sz="2800" dirty="0"/>
              <a:t>空值的产生</a:t>
            </a:r>
            <a:endParaRPr lang="en-US" altLang="zh-CN" sz="2800" dirty="0"/>
          </a:p>
          <a:p>
            <a:pPr lvl="1">
              <a:lnSpc>
                <a:spcPct val="150000"/>
              </a:lnSpc>
              <a:buNone/>
            </a:pPr>
            <a:r>
              <a:rPr lang="en-US" altLang="zh-CN" sz="2800" dirty="0"/>
              <a:t>2.</a:t>
            </a:r>
            <a:r>
              <a:rPr lang="zh-CN" altLang="en-US" sz="2800" dirty="0"/>
              <a:t>空值的判断</a:t>
            </a:r>
            <a:endParaRPr lang="en-US" altLang="zh-CN" sz="2800" dirty="0"/>
          </a:p>
          <a:p>
            <a:pPr lvl="1">
              <a:lnSpc>
                <a:spcPct val="150000"/>
              </a:lnSpc>
              <a:buNone/>
            </a:pPr>
            <a:r>
              <a:rPr lang="en-US" altLang="zh-CN" sz="2800" dirty="0">
                <a:solidFill>
                  <a:srgbClr val="7030A0"/>
                </a:solidFill>
              </a:rPr>
              <a:t>3.</a:t>
            </a:r>
            <a:r>
              <a:rPr lang="zh-CN" altLang="en-US" sz="2800" dirty="0">
                <a:solidFill>
                  <a:srgbClr val="7030A0"/>
                </a:solidFill>
              </a:rPr>
              <a:t>空值约束</a:t>
            </a:r>
            <a:endParaRPr lang="en-US" altLang="zh-CN" sz="2800" dirty="0">
              <a:solidFill>
                <a:srgbClr val="7030A0"/>
              </a:solidFill>
            </a:endParaRPr>
          </a:p>
          <a:p>
            <a:pPr lvl="1">
              <a:lnSpc>
                <a:spcPct val="150000"/>
              </a:lnSpc>
              <a:buNone/>
            </a:pPr>
            <a:r>
              <a:rPr lang="en-US" altLang="zh-CN" sz="2800" dirty="0"/>
              <a:t>4.</a:t>
            </a:r>
            <a:r>
              <a:rPr lang="zh-CN" altLang="en-US" sz="2800" dirty="0"/>
              <a:t>空值的算术运算、比较运算和逻辑运算</a:t>
            </a:r>
            <a:endParaRPr lang="en-US" altLang="zh-CN" sz="2800" dirty="0"/>
          </a:p>
        </p:txBody>
      </p:sp>
    </p:spTree>
    <p:extLst>
      <p:ext uri="{BB962C8B-B14F-4D97-AF65-F5344CB8AC3E}">
        <p14:creationId xmlns:p14="http://schemas.microsoft.com/office/powerpoint/2010/main" val="305347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xmlns="" id="{8398AFBE-4E8C-6512-39E7-05DA24AD9BAB}"/>
              </a:ext>
            </a:extLst>
          </p:cNvPr>
          <p:cNvSpPr>
            <a:spLocks noGrp="1" noChangeArrowheads="1"/>
          </p:cNvSpPr>
          <p:nvPr>
            <p:ph type="title" idx="4294967295"/>
          </p:nvPr>
        </p:nvSpPr>
        <p:spPr/>
        <p:txBody>
          <a:bodyPr/>
          <a:lstStyle/>
          <a:p>
            <a:pPr eaLnBrk="1" hangingPunct="1"/>
            <a:r>
              <a:rPr lang="zh-CN" altLang="en-US" sz="3600" dirty="0"/>
              <a:t>插入数据</a:t>
            </a:r>
          </a:p>
        </p:txBody>
      </p:sp>
      <p:sp>
        <p:nvSpPr>
          <p:cNvPr id="48131" name="Rectangle 3">
            <a:extLst>
              <a:ext uri="{FF2B5EF4-FFF2-40B4-BE49-F238E27FC236}">
                <a16:creationId xmlns:a16="http://schemas.microsoft.com/office/drawing/2014/main" xmlns="" id="{645880E1-AE21-E020-503A-D6188DC88B74}"/>
              </a:ext>
            </a:extLst>
          </p:cNvPr>
          <p:cNvSpPr>
            <a:spLocks noGrp="1" noChangeArrowheads="1"/>
          </p:cNvSpPr>
          <p:nvPr>
            <p:ph type="body" idx="4294967295"/>
          </p:nvPr>
        </p:nvSpPr>
        <p:spPr>
          <a:xfrm>
            <a:off x="1254531" y="1098550"/>
            <a:ext cx="10972800" cy="4854575"/>
          </a:xfrm>
        </p:spPr>
        <p:txBody>
          <a:bodyPr/>
          <a:lstStyle/>
          <a:p>
            <a:pPr lvl="1">
              <a:buFont typeface="Wingdings" pitchFamily="2" charset="2"/>
              <a:buNone/>
            </a:pPr>
            <a:endParaRPr lang="en-US" altLang="zh-CN" dirty="0"/>
          </a:p>
          <a:p>
            <a:pPr lvl="1">
              <a:lnSpc>
                <a:spcPct val="150000"/>
              </a:lnSpc>
              <a:buFont typeface="Wingdings" pitchFamily="2" charset="2"/>
              <a:buNone/>
            </a:pPr>
            <a:r>
              <a:rPr lang="en-US" altLang="zh-CN" sz="2800" dirty="0">
                <a:solidFill>
                  <a:srgbClr val="7030A0"/>
                </a:solidFill>
              </a:rPr>
              <a:t>1.</a:t>
            </a:r>
            <a:r>
              <a:rPr lang="zh-CN" altLang="en-US" sz="2800" dirty="0">
                <a:solidFill>
                  <a:srgbClr val="7030A0"/>
                </a:solidFill>
              </a:rPr>
              <a:t>插入一个元组</a:t>
            </a:r>
          </a:p>
          <a:p>
            <a:pPr lvl="1">
              <a:lnSpc>
                <a:spcPct val="150000"/>
              </a:lnSpc>
              <a:buFont typeface="Wingdings" pitchFamily="2" charset="2"/>
              <a:buNone/>
            </a:pPr>
            <a:r>
              <a:rPr lang="en-US" altLang="zh-CN" sz="2800" dirty="0"/>
              <a:t>2.</a:t>
            </a:r>
            <a:r>
              <a:rPr lang="zh-CN" altLang="en-US" sz="2800" dirty="0"/>
              <a:t>插入子查询结果</a:t>
            </a:r>
            <a:endParaRPr lang="en-US" altLang="zh-CN" sz="2800" dirty="0"/>
          </a:p>
          <a:p>
            <a:pPr lvl="1">
              <a:lnSpc>
                <a:spcPct val="150000"/>
              </a:lnSpc>
              <a:buFont typeface="Wingdings" pitchFamily="2" charset="2"/>
              <a:buNone/>
            </a:pPr>
            <a:endParaRPr lang="zh-CN" altLang="en-US" sz="2800" dirty="0"/>
          </a:p>
          <a:p>
            <a:pPr lvl="1">
              <a:buFont typeface="Wingdings" pitchFamily="2" charset="2"/>
              <a:buNone/>
            </a:pPr>
            <a:endParaRPr lang="en-US" altLang="zh-CN" sz="2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xmlns="" id="{67DE4E58-CBF9-A1D4-F72F-47F85502A582}"/>
              </a:ext>
            </a:extLst>
          </p:cNvPr>
          <p:cNvSpPr>
            <a:spLocks noGrp="1"/>
          </p:cNvSpPr>
          <p:nvPr>
            <p:ph type="title" idx="4294967295"/>
          </p:nvPr>
        </p:nvSpPr>
        <p:spPr>
          <a:xfrm>
            <a:off x="0" y="-33338"/>
            <a:ext cx="10972800" cy="1131888"/>
          </a:xfrm>
        </p:spPr>
        <p:txBody>
          <a:bodyPr/>
          <a:lstStyle/>
          <a:p>
            <a:pPr eaLnBrk="1" hangingPunct="1"/>
            <a:r>
              <a:rPr lang="en-US" altLang="zh-CN" sz="3600" dirty="0"/>
              <a:t>3. </a:t>
            </a:r>
            <a:r>
              <a:rPr lang="zh-CN" altLang="en-US" sz="3600" dirty="0">
                <a:latin typeface="宋体" panose="02010600030101010101" pitchFamily="2" charset="-122"/>
              </a:rPr>
              <a:t>空值约束</a:t>
            </a:r>
          </a:p>
        </p:txBody>
      </p:sp>
      <p:sp>
        <p:nvSpPr>
          <p:cNvPr id="33795" name="内容占位符 2">
            <a:extLst>
              <a:ext uri="{FF2B5EF4-FFF2-40B4-BE49-F238E27FC236}">
                <a16:creationId xmlns:a16="http://schemas.microsoft.com/office/drawing/2014/main" xmlns="" id="{2DEFD75A-E443-3066-544D-3A4B2AC75847}"/>
              </a:ext>
            </a:extLst>
          </p:cNvPr>
          <p:cNvSpPr>
            <a:spLocks noGrp="1"/>
          </p:cNvSpPr>
          <p:nvPr>
            <p:ph idx="4294967295"/>
          </p:nvPr>
        </p:nvSpPr>
        <p:spPr>
          <a:xfrm>
            <a:off x="1343472" y="1484784"/>
            <a:ext cx="9289032" cy="4854575"/>
          </a:xfrm>
        </p:spPr>
        <p:txBody>
          <a:bodyPr/>
          <a:lstStyle/>
          <a:p>
            <a:pPr marL="0" indent="266700" algn="just">
              <a:lnSpc>
                <a:spcPct val="150000"/>
              </a:lnSpc>
              <a:buSzTx/>
            </a:pPr>
            <a:r>
              <a:rPr lang="zh-CN" altLang="zh-CN" dirty="0">
                <a:latin typeface="Times New Roman" panose="02020603050405020304" pitchFamily="18" charset="0"/>
              </a:rPr>
              <a:t>在创建基本表时，如果属性定义（或者域定义）为</a:t>
            </a:r>
            <a:r>
              <a:rPr lang="en-US" altLang="zh-CN" dirty="0"/>
              <a:t>NOT NULL</a:t>
            </a:r>
            <a:r>
              <a:rPr lang="zh-CN" altLang="zh-CN" dirty="0">
                <a:latin typeface="Times New Roman" panose="02020603050405020304" pitchFamily="18" charset="0"/>
              </a:rPr>
              <a:t>约束，则该属性不能取空值。</a:t>
            </a:r>
            <a:endParaRPr lang="en-US" altLang="zh-CN" dirty="0">
              <a:latin typeface="Times New Roman" panose="02020603050405020304" pitchFamily="18" charset="0"/>
            </a:endParaRPr>
          </a:p>
          <a:p>
            <a:pPr marL="0" indent="266700" algn="just">
              <a:lnSpc>
                <a:spcPct val="150000"/>
              </a:lnSpc>
              <a:buSzTx/>
            </a:pPr>
            <a:endParaRPr lang="zh-CN" altLang="zh-CN" sz="2400" dirty="0">
              <a:latin typeface="Times New Roman" panose="02020603050405020304" pitchFamily="18" charset="0"/>
            </a:endParaRPr>
          </a:p>
          <a:p>
            <a:pPr marL="0" indent="266700" algn="just">
              <a:lnSpc>
                <a:spcPct val="150000"/>
              </a:lnSpc>
              <a:buSzTx/>
            </a:pPr>
            <a:r>
              <a:rPr lang="zh-CN" altLang="zh-CN" dirty="0">
                <a:latin typeface="Times New Roman" panose="02020603050405020304" pitchFamily="18" charset="0"/>
              </a:rPr>
              <a:t>主码的属性不能取空值</a:t>
            </a:r>
            <a:endParaRPr lang="en-US" altLang="zh-CN" dirty="0">
              <a:latin typeface="Times New Roman" panose="02020603050405020304" pitchFamily="18" charset="0"/>
            </a:endParaRPr>
          </a:p>
          <a:p>
            <a:pPr marL="400050" lvl="1" indent="266700" algn="just">
              <a:lnSpc>
                <a:spcPct val="150000"/>
              </a:lnSpc>
              <a:buSzTx/>
            </a:pPr>
            <a:r>
              <a:rPr lang="en-US" altLang="zh-CN" dirty="0" smtClean="0"/>
              <a:t> SC</a:t>
            </a:r>
            <a:r>
              <a:rPr lang="zh-CN" altLang="zh-CN" dirty="0">
                <a:latin typeface="Times New Roman" panose="02020603050405020304" pitchFamily="18" charset="0"/>
              </a:rPr>
              <a:t>表的主码是</a:t>
            </a:r>
            <a:r>
              <a:rPr lang="zh-CN" altLang="zh-CN" dirty="0"/>
              <a:t>（</a:t>
            </a:r>
            <a:r>
              <a:rPr lang="en-US" altLang="zh-CN" dirty="0" err="1"/>
              <a:t>Sno,Cno</a:t>
            </a:r>
            <a:r>
              <a:rPr lang="zh-CN" altLang="zh-CN" dirty="0"/>
              <a:t>）</a:t>
            </a:r>
            <a:r>
              <a:rPr lang="zh-CN" altLang="zh-CN" dirty="0">
                <a:latin typeface="Times New Roman" panose="02020603050405020304" pitchFamily="18" charset="0"/>
              </a:rPr>
              <a:t>，</a:t>
            </a:r>
            <a:r>
              <a:rPr lang="en-US" altLang="zh-CN" dirty="0" err="1"/>
              <a:t>Sno</a:t>
            </a:r>
            <a:r>
              <a:rPr lang="zh-CN" altLang="zh-CN" dirty="0">
                <a:latin typeface="Times New Roman" panose="02020603050405020304" pitchFamily="18" charset="0"/>
              </a:rPr>
              <a:t>和</a:t>
            </a:r>
            <a:r>
              <a:rPr lang="en-US" altLang="zh-CN" dirty="0" err="1"/>
              <a:t>Cno</a:t>
            </a:r>
            <a:r>
              <a:rPr lang="zh-CN" altLang="zh-CN" dirty="0">
                <a:latin typeface="Times New Roman" panose="02020603050405020304" pitchFamily="18" charset="0"/>
              </a:rPr>
              <a:t>都不能取空值。</a:t>
            </a:r>
            <a:endParaRPr lang="en-US" altLang="zh-CN" dirty="0">
              <a:latin typeface="Times New Roman" panose="02020603050405020304" pitchFamily="18" charset="0"/>
            </a:endParaRPr>
          </a:p>
          <a:p>
            <a:pPr marL="400050" lvl="1" indent="266700" algn="just">
              <a:lnSpc>
                <a:spcPct val="150000"/>
              </a:lnSpc>
              <a:buSzTx/>
            </a:pPr>
            <a:r>
              <a:rPr lang="en-US" altLang="zh-CN" dirty="0" smtClean="0"/>
              <a:t> Student</a:t>
            </a:r>
            <a:r>
              <a:rPr lang="zh-CN" altLang="zh-CN" dirty="0">
                <a:latin typeface="Times New Roman" panose="02020603050405020304" pitchFamily="18" charset="0"/>
              </a:rPr>
              <a:t>表的主码是</a:t>
            </a:r>
            <a:r>
              <a:rPr lang="en-US" altLang="zh-CN" dirty="0" err="1"/>
              <a:t>Sno</a:t>
            </a:r>
            <a:r>
              <a:rPr lang="zh-CN" altLang="en-US" dirty="0">
                <a:latin typeface="Times New Roman" panose="02020603050405020304" pitchFamily="18" charset="0"/>
              </a:rPr>
              <a:t>，</a:t>
            </a:r>
            <a:r>
              <a:rPr lang="zh-CN" altLang="zh-CN" dirty="0">
                <a:latin typeface="Times New Roman" panose="02020603050405020304" pitchFamily="18" charset="0"/>
              </a:rPr>
              <a:t>不能取空值。</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xmlns="" id="{8398AFBE-4E8C-6512-39E7-05DA24AD9BAB}"/>
              </a:ext>
            </a:extLst>
          </p:cNvPr>
          <p:cNvSpPr>
            <a:spLocks noGrp="1" noChangeArrowheads="1"/>
          </p:cNvSpPr>
          <p:nvPr>
            <p:ph type="title" idx="4294967295"/>
          </p:nvPr>
        </p:nvSpPr>
        <p:spPr/>
        <p:txBody>
          <a:bodyPr/>
          <a:lstStyle/>
          <a:p>
            <a:pPr eaLnBrk="1" hangingPunct="1"/>
            <a:r>
              <a:rPr lang="zh-CN" altLang="en-US" sz="3600" dirty="0"/>
              <a:t>空值的处理</a:t>
            </a:r>
          </a:p>
        </p:txBody>
      </p:sp>
      <p:sp>
        <p:nvSpPr>
          <p:cNvPr id="48131" name="Rectangle 3">
            <a:extLst>
              <a:ext uri="{FF2B5EF4-FFF2-40B4-BE49-F238E27FC236}">
                <a16:creationId xmlns:a16="http://schemas.microsoft.com/office/drawing/2014/main" xmlns="" id="{645880E1-AE21-E020-503A-D6188DC88B74}"/>
              </a:ext>
            </a:extLst>
          </p:cNvPr>
          <p:cNvSpPr>
            <a:spLocks noGrp="1" noChangeArrowheads="1"/>
          </p:cNvSpPr>
          <p:nvPr>
            <p:ph type="body" idx="4294967295"/>
          </p:nvPr>
        </p:nvSpPr>
        <p:spPr>
          <a:xfrm>
            <a:off x="911424" y="1001712"/>
            <a:ext cx="10972800" cy="4854575"/>
          </a:xfrm>
        </p:spPr>
        <p:txBody>
          <a:bodyPr/>
          <a:lstStyle/>
          <a:p>
            <a:pPr lvl="1">
              <a:buFont typeface="Wingdings" pitchFamily="2" charset="2"/>
              <a:buNone/>
            </a:pPr>
            <a:endParaRPr lang="en-US" altLang="zh-CN" dirty="0"/>
          </a:p>
          <a:p>
            <a:pPr lvl="1">
              <a:lnSpc>
                <a:spcPct val="150000"/>
              </a:lnSpc>
              <a:buNone/>
            </a:pPr>
            <a:r>
              <a:rPr lang="en-US" altLang="zh-CN" sz="2800" dirty="0"/>
              <a:t>1.</a:t>
            </a:r>
            <a:r>
              <a:rPr lang="zh-CN" altLang="en-US" sz="2800" dirty="0"/>
              <a:t>空值的产生</a:t>
            </a:r>
            <a:endParaRPr lang="en-US" altLang="zh-CN" sz="2800" dirty="0"/>
          </a:p>
          <a:p>
            <a:pPr lvl="1">
              <a:lnSpc>
                <a:spcPct val="150000"/>
              </a:lnSpc>
              <a:buNone/>
            </a:pPr>
            <a:r>
              <a:rPr lang="en-US" altLang="zh-CN" sz="2800" dirty="0"/>
              <a:t>2.</a:t>
            </a:r>
            <a:r>
              <a:rPr lang="zh-CN" altLang="en-US" sz="2800" dirty="0"/>
              <a:t>空值的判断</a:t>
            </a:r>
            <a:endParaRPr lang="en-US" altLang="zh-CN" sz="2800" dirty="0"/>
          </a:p>
          <a:p>
            <a:pPr lvl="1">
              <a:lnSpc>
                <a:spcPct val="150000"/>
              </a:lnSpc>
              <a:buNone/>
            </a:pPr>
            <a:r>
              <a:rPr lang="en-US" altLang="zh-CN" sz="2800" dirty="0"/>
              <a:t>3.</a:t>
            </a:r>
            <a:r>
              <a:rPr lang="zh-CN" altLang="en-US" sz="2800" dirty="0"/>
              <a:t>空值约束</a:t>
            </a:r>
            <a:endParaRPr lang="en-US" altLang="zh-CN" sz="2800" dirty="0"/>
          </a:p>
          <a:p>
            <a:pPr lvl="1">
              <a:lnSpc>
                <a:spcPct val="150000"/>
              </a:lnSpc>
              <a:buNone/>
            </a:pPr>
            <a:r>
              <a:rPr lang="en-US" altLang="zh-CN" sz="2800" dirty="0">
                <a:solidFill>
                  <a:srgbClr val="7030A0"/>
                </a:solidFill>
              </a:rPr>
              <a:t>4.</a:t>
            </a:r>
            <a:r>
              <a:rPr lang="zh-CN" altLang="en-US" sz="2800" dirty="0">
                <a:solidFill>
                  <a:srgbClr val="7030A0"/>
                </a:solidFill>
              </a:rPr>
              <a:t>空值的算术运算、比较运算和逻辑运算</a:t>
            </a:r>
            <a:endParaRPr lang="en-US" altLang="zh-CN" sz="2800" dirty="0">
              <a:solidFill>
                <a:srgbClr val="7030A0"/>
              </a:solidFill>
            </a:endParaRPr>
          </a:p>
        </p:txBody>
      </p:sp>
    </p:spTree>
    <p:extLst>
      <p:ext uri="{BB962C8B-B14F-4D97-AF65-F5344CB8AC3E}">
        <p14:creationId xmlns:p14="http://schemas.microsoft.com/office/powerpoint/2010/main" val="5977490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xmlns="" id="{212371C9-5C52-4400-7C94-ABB8C2D383C0}"/>
              </a:ext>
            </a:extLst>
          </p:cNvPr>
          <p:cNvSpPr>
            <a:spLocks noGrp="1"/>
          </p:cNvSpPr>
          <p:nvPr>
            <p:ph type="title" idx="4294967295"/>
          </p:nvPr>
        </p:nvSpPr>
        <p:spPr>
          <a:xfrm>
            <a:off x="0" y="-33338"/>
            <a:ext cx="12192000" cy="1131888"/>
          </a:xfrm>
        </p:spPr>
        <p:txBody>
          <a:bodyPr/>
          <a:lstStyle/>
          <a:p>
            <a:pPr eaLnBrk="1" hangingPunct="1"/>
            <a:r>
              <a:rPr lang="en-US" altLang="zh-CN" sz="3600" dirty="0"/>
              <a:t>4. </a:t>
            </a:r>
            <a:r>
              <a:rPr lang="zh-CN" altLang="en-US" sz="3600" dirty="0"/>
              <a:t>空值</a:t>
            </a:r>
            <a:r>
              <a:rPr lang="zh-CN" altLang="en-US" sz="3600" dirty="0">
                <a:latin typeface="宋体" panose="02010600030101010101" pitchFamily="2" charset="-122"/>
              </a:rPr>
              <a:t>的算术运算、比较运算和逻辑运算</a:t>
            </a:r>
          </a:p>
        </p:txBody>
      </p:sp>
      <p:sp>
        <p:nvSpPr>
          <p:cNvPr id="35843" name="内容占位符 2">
            <a:extLst>
              <a:ext uri="{FF2B5EF4-FFF2-40B4-BE49-F238E27FC236}">
                <a16:creationId xmlns:a16="http://schemas.microsoft.com/office/drawing/2014/main" xmlns="" id="{8A8C6A96-A617-7ECC-9FCC-7A4D9288298F}"/>
              </a:ext>
            </a:extLst>
          </p:cNvPr>
          <p:cNvSpPr>
            <a:spLocks noGrp="1" noChangeArrowheads="1"/>
          </p:cNvSpPr>
          <p:nvPr>
            <p:ph idx="4294967295"/>
          </p:nvPr>
        </p:nvSpPr>
        <p:spPr>
          <a:xfrm>
            <a:off x="1271464" y="1556792"/>
            <a:ext cx="9505056" cy="4824412"/>
          </a:xfrm>
        </p:spPr>
        <p:txBody>
          <a:bodyPr/>
          <a:lstStyle/>
          <a:p>
            <a:pPr eaLnBrk="1" hangingPunct="1">
              <a:lnSpc>
                <a:spcPct val="150000"/>
              </a:lnSpc>
              <a:buFont typeface="Wingdings" pitchFamily="2" charset="2"/>
              <a:buChar char="n"/>
            </a:pPr>
            <a:r>
              <a:rPr lang="zh-CN" altLang="en-US" sz="2400" dirty="0"/>
              <a:t>空值与另一个值（包括另一个空值）的算术运算的结果为空值</a:t>
            </a:r>
          </a:p>
          <a:p>
            <a:pPr eaLnBrk="1" hangingPunct="1">
              <a:lnSpc>
                <a:spcPct val="150000"/>
              </a:lnSpc>
              <a:buFont typeface="Wingdings" pitchFamily="2" charset="2"/>
              <a:buChar char="n"/>
            </a:pPr>
            <a:r>
              <a:rPr lang="zh-CN" altLang="en-US" sz="2400" dirty="0"/>
              <a:t>空值与另一个值（包括另一个空值）的比较运算的结果为</a:t>
            </a:r>
            <a:r>
              <a:rPr lang="en-US" altLang="zh-CN" sz="2400" dirty="0"/>
              <a:t>UNKNOWN</a:t>
            </a:r>
            <a:r>
              <a:rPr lang="zh-CN" altLang="en-US" sz="2400" dirty="0"/>
              <a:t>。</a:t>
            </a:r>
          </a:p>
          <a:p>
            <a:pPr eaLnBrk="1" hangingPunct="1">
              <a:lnSpc>
                <a:spcPct val="150000"/>
              </a:lnSpc>
              <a:buFont typeface="Wingdings" pitchFamily="2" charset="2"/>
              <a:buChar char="n"/>
            </a:pPr>
            <a:r>
              <a:rPr lang="zh-CN" altLang="en-US" sz="2400" dirty="0"/>
              <a:t>有</a:t>
            </a:r>
            <a:r>
              <a:rPr lang="en-US" altLang="zh-CN" sz="2400" dirty="0"/>
              <a:t>UNKNOWN</a:t>
            </a:r>
            <a:r>
              <a:rPr lang="zh-CN" altLang="en-US" sz="2400" dirty="0"/>
              <a:t>后，传统的逻辑运算中二值（</a:t>
            </a:r>
            <a:r>
              <a:rPr lang="en-US" altLang="zh-CN" sz="2400" dirty="0"/>
              <a:t>TRUE</a:t>
            </a:r>
            <a:r>
              <a:rPr lang="zh-CN" altLang="en-US" sz="2400" dirty="0"/>
              <a:t>，</a:t>
            </a:r>
            <a:r>
              <a:rPr lang="en-US" altLang="zh-CN" sz="2400" dirty="0"/>
              <a:t>FALSE</a:t>
            </a:r>
            <a:r>
              <a:rPr lang="zh-CN" altLang="en-US" sz="2400" dirty="0"/>
              <a:t>）逻辑就扩展成了三值逻辑</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xmlns="" id="{9898668A-2875-E2C5-E2D1-F3A450BC875B}"/>
              </a:ext>
            </a:extLst>
          </p:cNvPr>
          <p:cNvSpPr>
            <a:spLocks noGrp="1" noChangeArrowheads="1"/>
          </p:cNvSpPr>
          <p:nvPr>
            <p:ph type="title" idx="4294967295"/>
          </p:nvPr>
        </p:nvSpPr>
        <p:spPr>
          <a:xfrm>
            <a:off x="0" y="-33338"/>
            <a:ext cx="12192000" cy="1131888"/>
          </a:xfrm>
        </p:spPr>
        <p:txBody>
          <a:bodyPr/>
          <a:lstStyle/>
          <a:p>
            <a:pPr eaLnBrk="1" hangingPunct="1"/>
            <a:r>
              <a:rPr lang="zh-CN" altLang="en-US" sz="3600" dirty="0"/>
              <a:t>空值</a:t>
            </a:r>
            <a:r>
              <a:rPr lang="zh-CN" altLang="en-US" sz="3600" dirty="0">
                <a:latin typeface="宋体" panose="02010600030101010101" pitchFamily="2" charset="-122"/>
              </a:rPr>
              <a:t>的算术运算、比较运算和逻辑运算</a:t>
            </a:r>
            <a:r>
              <a:rPr lang="en-US" altLang="zh-CN" sz="3600" dirty="0">
                <a:latin typeface="宋体" panose="02010600030101010101" pitchFamily="2" charset="-122"/>
              </a:rPr>
              <a:t>(</a:t>
            </a:r>
            <a:r>
              <a:rPr lang="zh-CN" altLang="en-US" sz="3600" dirty="0">
                <a:latin typeface="宋体" panose="02010600030101010101" pitchFamily="2" charset="-122"/>
              </a:rPr>
              <a:t>续</a:t>
            </a:r>
            <a:r>
              <a:rPr lang="en-US" altLang="zh-CN" sz="3600" dirty="0">
                <a:latin typeface="宋体" panose="02010600030101010101" pitchFamily="2" charset="-122"/>
              </a:rPr>
              <a:t>)</a:t>
            </a:r>
            <a:endParaRPr lang="zh-CN" altLang="en-US" sz="3600" dirty="0">
              <a:latin typeface="宋体" panose="02010600030101010101" pitchFamily="2" charset="-122"/>
            </a:endParaRPr>
          </a:p>
        </p:txBody>
      </p:sp>
      <p:sp>
        <p:nvSpPr>
          <p:cNvPr id="36867" name="矩形 8">
            <a:extLst>
              <a:ext uri="{FF2B5EF4-FFF2-40B4-BE49-F238E27FC236}">
                <a16:creationId xmlns:a16="http://schemas.microsoft.com/office/drawing/2014/main" xmlns="" id="{603B0CB9-7D75-5690-6017-C6AC474A3043}"/>
              </a:ext>
            </a:extLst>
          </p:cNvPr>
          <p:cNvSpPr>
            <a:spLocks noChangeArrowheads="1"/>
          </p:cNvSpPr>
          <p:nvPr/>
        </p:nvSpPr>
        <p:spPr bwMode="auto">
          <a:xfrm>
            <a:off x="2908417" y="5756274"/>
            <a:ext cx="5673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r>
              <a:rPr lang="en-US" altLang="zh-CN" sz="1800" dirty="0"/>
              <a:t>T</a:t>
            </a:r>
            <a:r>
              <a:rPr lang="zh-CN" altLang="en-US" sz="1800" dirty="0"/>
              <a:t>表示</a:t>
            </a:r>
            <a:r>
              <a:rPr lang="en-US" altLang="zh-CN" sz="1800" dirty="0"/>
              <a:t>TRUE</a:t>
            </a:r>
            <a:r>
              <a:rPr lang="zh-CN" altLang="en-US" sz="1800" dirty="0"/>
              <a:t>，</a:t>
            </a:r>
            <a:r>
              <a:rPr lang="en-US" altLang="zh-CN" sz="1800" dirty="0"/>
              <a:t>F</a:t>
            </a:r>
            <a:r>
              <a:rPr lang="zh-CN" altLang="en-US" sz="1800" dirty="0"/>
              <a:t>表示</a:t>
            </a:r>
            <a:r>
              <a:rPr lang="en-US" altLang="zh-CN" sz="1800" dirty="0"/>
              <a:t>FALSE</a:t>
            </a:r>
            <a:r>
              <a:rPr lang="zh-CN" altLang="en-US" sz="1800" dirty="0"/>
              <a:t>，</a:t>
            </a:r>
            <a:r>
              <a:rPr lang="en-US" altLang="zh-CN" sz="1800" dirty="0"/>
              <a:t>U</a:t>
            </a:r>
            <a:r>
              <a:rPr lang="zh-CN" altLang="en-US" sz="1800" dirty="0"/>
              <a:t>表示</a:t>
            </a:r>
            <a:r>
              <a:rPr lang="en-US" altLang="zh-CN" sz="1800" dirty="0"/>
              <a:t>UNKNOWN</a:t>
            </a:r>
            <a:endParaRPr lang="zh-CN" altLang="en-US" sz="1800" dirty="0"/>
          </a:p>
        </p:txBody>
      </p:sp>
      <p:graphicFrame>
        <p:nvGraphicFramePr>
          <p:cNvPr id="3" name="表格 2">
            <a:extLst>
              <a:ext uri="{FF2B5EF4-FFF2-40B4-BE49-F238E27FC236}">
                <a16:creationId xmlns:a16="http://schemas.microsoft.com/office/drawing/2014/main" xmlns="" id="{1B08B933-33E6-F11D-AFC3-CC34210DAB14}"/>
              </a:ext>
            </a:extLst>
          </p:cNvPr>
          <p:cNvGraphicFramePr>
            <a:graphicFrameLocks noGrp="1"/>
          </p:cNvGraphicFramePr>
          <p:nvPr>
            <p:extLst>
              <p:ext uri="{D42A27DB-BD31-4B8C-83A1-F6EECF244321}">
                <p14:modId xmlns:p14="http://schemas.microsoft.com/office/powerpoint/2010/main" val="3368241252"/>
              </p:ext>
            </p:extLst>
          </p:nvPr>
        </p:nvGraphicFramePr>
        <p:xfrm>
          <a:off x="3216275" y="1098551"/>
          <a:ext cx="4535488" cy="4401700"/>
        </p:xfrm>
        <a:graphic>
          <a:graphicData uri="http://schemas.openxmlformats.org/drawingml/2006/table">
            <a:tbl>
              <a:tblPr/>
              <a:tblGrid>
                <a:gridCol w="1428076">
                  <a:extLst>
                    <a:ext uri="{9D8B030D-6E8A-4147-A177-3AD203B41FA5}">
                      <a16:colId xmlns:a16="http://schemas.microsoft.com/office/drawing/2014/main" xmlns="" val="20000"/>
                    </a:ext>
                  </a:extLst>
                </a:gridCol>
                <a:gridCol w="1181944">
                  <a:extLst>
                    <a:ext uri="{9D8B030D-6E8A-4147-A177-3AD203B41FA5}">
                      <a16:colId xmlns:a16="http://schemas.microsoft.com/office/drawing/2014/main" xmlns="" val="20001"/>
                    </a:ext>
                  </a:extLst>
                </a:gridCol>
                <a:gridCol w="962734">
                  <a:extLst>
                    <a:ext uri="{9D8B030D-6E8A-4147-A177-3AD203B41FA5}">
                      <a16:colId xmlns:a16="http://schemas.microsoft.com/office/drawing/2014/main" xmlns="" val="20002"/>
                    </a:ext>
                  </a:extLst>
                </a:gridCol>
                <a:gridCol w="962734">
                  <a:extLst>
                    <a:ext uri="{9D8B030D-6E8A-4147-A177-3AD203B41FA5}">
                      <a16:colId xmlns:a16="http://schemas.microsoft.com/office/drawing/2014/main" xmlns="" val="20003"/>
                    </a:ext>
                  </a:extLst>
                </a:gridCol>
              </a:tblGrid>
              <a:tr h="440170">
                <a:tc>
                  <a:txBody>
                    <a:bodyPr/>
                    <a:lstStyle/>
                    <a:p>
                      <a:pPr algn="ctr"/>
                      <a:r>
                        <a:rPr lang="en-US" sz="2000" b="1" kern="100" dirty="0">
                          <a:effectLst/>
                          <a:latin typeface="+mj-lt"/>
                          <a:ea typeface="宋体" panose="02010600030101010101" pitchFamily="2" charset="-122"/>
                        </a:rPr>
                        <a:t>x    y</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dirty="0">
                          <a:effectLst/>
                          <a:latin typeface="+mj-lt"/>
                          <a:ea typeface="宋体" panose="02010600030101010101" pitchFamily="2" charset="-122"/>
                        </a:rPr>
                        <a:t>x AND y</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x OR y</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NOT x</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extLst>
                  <a:ext uri="{0D108BD9-81ED-4DB2-BD59-A6C34878D82A}">
                    <a16:rowId xmlns:a16="http://schemas.microsoft.com/office/drawing/2014/main" xmlns="" val="10000"/>
                  </a:ext>
                </a:extLst>
              </a:tr>
              <a:tr h="440170">
                <a:tc>
                  <a:txBody>
                    <a:bodyPr/>
                    <a:lstStyle/>
                    <a:p>
                      <a:pPr algn="ctr"/>
                      <a:r>
                        <a:rPr lang="en-US" sz="2000" b="1" kern="100">
                          <a:effectLst/>
                          <a:latin typeface="+mj-lt"/>
                          <a:ea typeface="宋体" panose="02010600030101010101" pitchFamily="2" charset="-122"/>
                        </a:rPr>
                        <a:t>T    T</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dirty="0">
                          <a:effectLst/>
                          <a:latin typeface="+mj-lt"/>
                          <a:ea typeface="宋体" panose="02010600030101010101" pitchFamily="2" charset="-122"/>
                        </a:rPr>
                        <a:t>T         </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T</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F</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extLst>
                  <a:ext uri="{0D108BD9-81ED-4DB2-BD59-A6C34878D82A}">
                    <a16:rowId xmlns:a16="http://schemas.microsoft.com/office/drawing/2014/main" xmlns="" val="10001"/>
                  </a:ext>
                </a:extLst>
              </a:tr>
              <a:tr h="440170">
                <a:tc>
                  <a:txBody>
                    <a:bodyPr/>
                    <a:lstStyle/>
                    <a:p>
                      <a:pPr algn="ctr"/>
                      <a:r>
                        <a:rPr lang="en-US" sz="2000" b="1" kern="100" dirty="0">
                          <a:effectLst/>
                          <a:latin typeface="+mj-lt"/>
                          <a:ea typeface="宋体" panose="02010600030101010101" pitchFamily="2" charset="-122"/>
                        </a:rPr>
                        <a:t>T    U</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U</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dirty="0">
                          <a:effectLst/>
                          <a:latin typeface="+mj-lt"/>
                          <a:ea typeface="宋体" panose="02010600030101010101" pitchFamily="2" charset="-122"/>
                        </a:rPr>
                        <a:t>T</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F</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extLst>
                  <a:ext uri="{0D108BD9-81ED-4DB2-BD59-A6C34878D82A}">
                    <a16:rowId xmlns:a16="http://schemas.microsoft.com/office/drawing/2014/main" xmlns="" val="10002"/>
                  </a:ext>
                </a:extLst>
              </a:tr>
              <a:tr h="440170">
                <a:tc>
                  <a:txBody>
                    <a:bodyPr/>
                    <a:lstStyle/>
                    <a:p>
                      <a:pPr algn="ctr"/>
                      <a:r>
                        <a:rPr lang="en-US" sz="2000" b="1" kern="100">
                          <a:effectLst/>
                          <a:latin typeface="+mj-lt"/>
                          <a:ea typeface="宋体" panose="02010600030101010101" pitchFamily="2" charset="-122"/>
                        </a:rPr>
                        <a:t>T    F</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F</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dirty="0">
                          <a:effectLst/>
                          <a:latin typeface="+mj-lt"/>
                          <a:ea typeface="宋体" panose="02010600030101010101" pitchFamily="2" charset="-122"/>
                        </a:rPr>
                        <a:t>T</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F</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extLst>
                  <a:ext uri="{0D108BD9-81ED-4DB2-BD59-A6C34878D82A}">
                    <a16:rowId xmlns:a16="http://schemas.microsoft.com/office/drawing/2014/main" xmlns="" val="10003"/>
                  </a:ext>
                </a:extLst>
              </a:tr>
              <a:tr h="440170">
                <a:tc>
                  <a:txBody>
                    <a:bodyPr/>
                    <a:lstStyle/>
                    <a:p>
                      <a:pPr algn="ctr"/>
                      <a:r>
                        <a:rPr lang="en-US" sz="2000" b="1" kern="100">
                          <a:effectLst/>
                          <a:latin typeface="+mj-lt"/>
                          <a:ea typeface="宋体" panose="02010600030101010101" pitchFamily="2" charset="-122"/>
                        </a:rPr>
                        <a:t>U    T</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U</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dirty="0">
                          <a:effectLst/>
                          <a:latin typeface="+mj-lt"/>
                          <a:ea typeface="宋体" panose="02010600030101010101" pitchFamily="2" charset="-122"/>
                        </a:rPr>
                        <a:t>T</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dirty="0">
                          <a:effectLst/>
                          <a:latin typeface="+mj-lt"/>
                          <a:ea typeface="宋体" panose="02010600030101010101" pitchFamily="2" charset="-122"/>
                        </a:rPr>
                        <a:t>U</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extLst>
                  <a:ext uri="{0D108BD9-81ED-4DB2-BD59-A6C34878D82A}">
                    <a16:rowId xmlns:a16="http://schemas.microsoft.com/office/drawing/2014/main" xmlns="" val="10004"/>
                  </a:ext>
                </a:extLst>
              </a:tr>
              <a:tr h="440170">
                <a:tc>
                  <a:txBody>
                    <a:bodyPr/>
                    <a:lstStyle/>
                    <a:p>
                      <a:pPr algn="ctr"/>
                      <a:r>
                        <a:rPr lang="en-US" sz="2000" b="1" kern="100">
                          <a:effectLst/>
                          <a:latin typeface="+mj-lt"/>
                          <a:ea typeface="宋体" panose="02010600030101010101" pitchFamily="2" charset="-122"/>
                        </a:rPr>
                        <a:t>U    U</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U</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U</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dirty="0">
                          <a:effectLst/>
                          <a:latin typeface="+mj-lt"/>
                          <a:ea typeface="宋体" panose="02010600030101010101" pitchFamily="2" charset="-122"/>
                        </a:rPr>
                        <a:t>U</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extLst>
                  <a:ext uri="{0D108BD9-81ED-4DB2-BD59-A6C34878D82A}">
                    <a16:rowId xmlns:a16="http://schemas.microsoft.com/office/drawing/2014/main" xmlns="" val="10005"/>
                  </a:ext>
                </a:extLst>
              </a:tr>
              <a:tr h="440170">
                <a:tc>
                  <a:txBody>
                    <a:bodyPr/>
                    <a:lstStyle/>
                    <a:p>
                      <a:pPr algn="ctr"/>
                      <a:r>
                        <a:rPr lang="en-US" sz="2000" b="1" kern="100">
                          <a:effectLst/>
                          <a:latin typeface="+mj-lt"/>
                          <a:ea typeface="宋体" panose="02010600030101010101" pitchFamily="2" charset="-122"/>
                        </a:rPr>
                        <a:t>U    F</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dirty="0">
                          <a:effectLst/>
                          <a:latin typeface="+mj-lt"/>
                          <a:ea typeface="宋体" panose="02010600030101010101" pitchFamily="2" charset="-122"/>
                        </a:rPr>
                        <a:t>F</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U</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dirty="0">
                          <a:effectLst/>
                          <a:latin typeface="+mj-lt"/>
                          <a:ea typeface="宋体" panose="02010600030101010101" pitchFamily="2" charset="-122"/>
                        </a:rPr>
                        <a:t>U</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extLst>
                  <a:ext uri="{0D108BD9-81ED-4DB2-BD59-A6C34878D82A}">
                    <a16:rowId xmlns:a16="http://schemas.microsoft.com/office/drawing/2014/main" xmlns="" val="10006"/>
                  </a:ext>
                </a:extLst>
              </a:tr>
              <a:tr h="440170">
                <a:tc>
                  <a:txBody>
                    <a:bodyPr/>
                    <a:lstStyle/>
                    <a:p>
                      <a:pPr algn="ctr"/>
                      <a:r>
                        <a:rPr lang="en-US" sz="2000" b="1" kern="100">
                          <a:effectLst/>
                          <a:latin typeface="+mj-lt"/>
                          <a:ea typeface="宋体" panose="02010600030101010101" pitchFamily="2" charset="-122"/>
                        </a:rPr>
                        <a:t>F    T</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F</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T</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dirty="0">
                          <a:effectLst/>
                          <a:latin typeface="+mj-lt"/>
                          <a:ea typeface="宋体" panose="02010600030101010101" pitchFamily="2" charset="-122"/>
                        </a:rPr>
                        <a:t>T</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extLst>
                  <a:ext uri="{0D108BD9-81ED-4DB2-BD59-A6C34878D82A}">
                    <a16:rowId xmlns:a16="http://schemas.microsoft.com/office/drawing/2014/main" xmlns="" val="10007"/>
                  </a:ext>
                </a:extLst>
              </a:tr>
              <a:tr h="440170">
                <a:tc>
                  <a:txBody>
                    <a:bodyPr/>
                    <a:lstStyle/>
                    <a:p>
                      <a:pPr algn="ctr"/>
                      <a:r>
                        <a:rPr lang="en-US" sz="2000" b="1" kern="100">
                          <a:effectLst/>
                          <a:latin typeface="+mj-lt"/>
                          <a:ea typeface="宋体" panose="02010600030101010101" pitchFamily="2" charset="-122"/>
                        </a:rPr>
                        <a:t>F    U</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F</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U</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dirty="0">
                          <a:effectLst/>
                          <a:latin typeface="+mj-lt"/>
                          <a:ea typeface="宋体" panose="02010600030101010101" pitchFamily="2" charset="-122"/>
                        </a:rPr>
                        <a:t>T</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extLst>
                  <a:ext uri="{0D108BD9-81ED-4DB2-BD59-A6C34878D82A}">
                    <a16:rowId xmlns:a16="http://schemas.microsoft.com/office/drawing/2014/main" xmlns="" val="10008"/>
                  </a:ext>
                </a:extLst>
              </a:tr>
              <a:tr h="440170">
                <a:tc>
                  <a:txBody>
                    <a:bodyPr/>
                    <a:lstStyle/>
                    <a:p>
                      <a:pPr algn="ctr"/>
                      <a:r>
                        <a:rPr lang="en-US" sz="2000" b="1" kern="100">
                          <a:effectLst/>
                          <a:latin typeface="+mj-lt"/>
                          <a:ea typeface="宋体" panose="02010600030101010101" pitchFamily="2" charset="-122"/>
                        </a:rPr>
                        <a:t>F    F</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F</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a:effectLst/>
                          <a:latin typeface="+mj-lt"/>
                          <a:ea typeface="宋体" panose="02010600030101010101" pitchFamily="2" charset="-122"/>
                        </a:rPr>
                        <a:t>F</a:t>
                      </a:r>
                      <a:endParaRPr lang="zh-CN" sz="2000" b="1" kern="10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n-US" sz="2000" b="1" kern="100" dirty="0">
                          <a:effectLst/>
                          <a:latin typeface="+mj-lt"/>
                          <a:ea typeface="宋体" panose="02010600030101010101" pitchFamily="2" charset="-122"/>
                        </a:rPr>
                        <a:t>T</a:t>
                      </a:r>
                      <a:endParaRPr lang="zh-CN" sz="2000" b="1" kern="100" dirty="0">
                        <a:effectLst/>
                        <a:latin typeface="+mj-lt"/>
                        <a:ea typeface="宋体" panose="02010600030101010101" pitchFamily="2" charset="-122"/>
                      </a:endParaRPr>
                    </a:p>
                  </a:txBody>
                  <a:tcPr marL="36187" marR="36187" marT="0" marB="0"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extLst>
                  <a:ext uri="{0D108BD9-81ED-4DB2-BD59-A6C34878D82A}">
                    <a16:rowId xmlns:a16="http://schemas.microsoft.com/office/drawing/2014/main" xmlns="" val="10009"/>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xmlns="" id="{4E0230F3-036D-E29A-AF1A-DF273F41EA0C}"/>
              </a:ext>
            </a:extLst>
          </p:cNvPr>
          <p:cNvSpPr>
            <a:spLocks noGrp="1" noChangeArrowheads="1"/>
          </p:cNvSpPr>
          <p:nvPr>
            <p:ph type="title" idx="4294967295"/>
          </p:nvPr>
        </p:nvSpPr>
        <p:spPr>
          <a:xfrm>
            <a:off x="1" y="-33338"/>
            <a:ext cx="12192000" cy="1131888"/>
          </a:xfrm>
        </p:spPr>
        <p:txBody>
          <a:bodyPr/>
          <a:lstStyle/>
          <a:p>
            <a:pPr eaLnBrk="1" hangingPunct="1"/>
            <a:r>
              <a:rPr lang="zh-CN" altLang="en-US" sz="3600" dirty="0">
                <a:latin typeface="宋体" panose="02010600030101010101" pitchFamily="2" charset="-122"/>
              </a:rPr>
              <a:t>空值的算术运算、比较运算和逻辑运算（续）</a:t>
            </a:r>
          </a:p>
        </p:txBody>
      </p:sp>
      <p:sp>
        <p:nvSpPr>
          <p:cNvPr id="37891" name="内容占位符 2">
            <a:extLst>
              <a:ext uri="{FF2B5EF4-FFF2-40B4-BE49-F238E27FC236}">
                <a16:creationId xmlns:a16="http://schemas.microsoft.com/office/drawing/2014/main" xmlns="" id="{985E4BF8-EC38-F975-528A-82A6EA6F068B}"/>
              </a:ext>
            </a:extLst>
          </p:cNvPr>
          <p:cNvSpPr>
            <a:spLocks noGrp="1" noChangeArrowheads="1"/>
          </p:cNvSpPr>
          <p:nvPr>
            <p:ph idx="4294967295"/>
          </p:nvPr>
        </p:nvSpPr>
        <p:spPr>
          <a:xfrm>
            <a:off x="1343472" y="1268760"/>
            <a:ext cx="10153128" cy="4854575"/>
          </a:xfrm>
        </p:spPr>
        <p:txBody>
          <a:bodyPr/>
          <a:lstStyle/>
          <a:p>
            <a:pPr marL="0" indent="0" eaLnBrk="1" hangingPunct="1">
              <a:buNone/>
            </a:pPr>
            <a:r>
              <a:rPr lang="en-US" altLang="zh-CN" sz="2400" dirty="0"/>
              <a:t>[</a:t>
            </a:r>
            <a:r>
              <a:rPr lang="zh-CN" altLang="en-US" sz="2400" dirty="0"/>
              <a:t>例</a:t>
            </a:r>
            <a:r>
              <a:rPr lang="en-US" altLang="zh-CN" sz="2400" dirty="0"/>
              <a:t>3.84]</a:t>
            </a:r>
            <a:r>
              <a:rPr lang="zh-CN" altLang="en-US" sz="2400" dirty="0"/>
              <a:t> 找出选修</a:t>
            </a:r>
            <a:r>
              <a:rPr lang="en-US" altLang="zh-CN" sz="2400" dirty="0"/>
              <a:t>81001</a:t>
            </a:r>
            <a:r>
              <a:rPr lang="zh-CN" altLang="en-US" sz="2400" dirty="0"/>
              <a:t>号课程且成绩不及格的学生。</a:t>
            </a:r>
            <a:endParaRPr lang="en-US" altLang="zh-CN" sz="2400" dirty="0"/>
          </a:p>
          <a:p>
            <a:pPr marL="0" indent="0" eaLnBrk="1" hangingPunct="1">
              <a:buNone/>
            </a:pPr>
            <a:endParaRPr lang="zh-CN" altLang="en-US" sz="2400" dirty="0"/>
          </a:p>
          <a:p>
            <a:pPr marL="0" indent="0" eaLnBrk="1" hangingPunct="1">
              <a:buNone/>
            </a:pPr>
            <a:r>
              <a:rPr lang="en-US" altLang="zh-CN" sz="2400" dirty="0"/>
              <a:t>	SELECT </a:t>
            </a:r>
            <a:r>
              <a:rPr lang="en-US" altLang="zh-CN" sz="2400" dirty="0" err="1"/>
              <a:t>Sno</a:t>
            </a:r>
            <a:endParaRPr lang="en-US" altLang="zh-CN" sz="2400" dirty="0"/>
          </a:p>
          <a:p>
            <a:pPr marL="0" indent="0" eaLnBrk="1" hangingPunct="1">
              <a:buNone/>
            </a:pPr>
            <a:r>
              <a:rPr lang="en-US" altLang="zh-CN" sz="2400" dirty="0"/>
              <a:t>	FROM SC</a:t>
            </a:r>
          </a:p>
          <a:p>
            <a:pPr marL="0" indent="0" eaLnBrk="1" hangingPunct="1">
              <a:buNone/>
            </a:pPr>
            <a:r>
              <a:rPr lang="en-US" altLang="zh-CN" sz="2400" dirty="0"/>
              <a:t>	WHERE Grade &lt; 60 AND </a:t>
            </a:r>
            <a:r>
              <a:rPr lang="en-US" altLang="zh-CN" sz="2400" dirty="0" err="1"/>
              <a:t>Cno</a:t>
            </a:r>
            <a:r>
              <a:rPr lang="en-US" altLang="zh-CN" sz="2400" dirty="0"/>
              <a:t>='81001’;</a:t>
            </a:r>
          </a:p>
          <a:p>
            <a:pPr marL="0" indent="0" eaLnBrk="1" hangingPunct="1">
              <a:buNone/>
            </a:pPr>
            <a:endParaRPr lang="en-US" altLang="zh-CN" sz="2000" dirty="0"/>
          </a:p>
          <a:p>
            <a:pPr marL="0" indent="0" eaLnBrk="1" hangingPunct="1">
              <a:lnSpc>
                <a:spcPct val="120000"/>
              </a:lnSpc>
              <a:spcBef>
                <a:spcPct val="0"/>
              </a:spcBef>
              <a:buFont typeface="Wingdings" pitchFamily="2" charset="2"/>
              <a:buChar char="n"/>
            </a:pPr>
            <a:r>
              <a:rPr lang="zh-CN" altLang="en-US" sz="2200" dirty="0" smtClean="0"/>
              <a:t> 选出</a:t>
            </a:r>
            <a:r>
              <a:rPr lang="zh-CN" altLang="en-US" sz="2200" dirty="0"/>
              <a:t>的学生是那些参加了考试而成绩不及格（</a:t>
            </a:r>
            <a:r>
              <a:rPr lang="en-US" altLang="zh-CN" sz="2200" dirty="0"/>
              <a:t>Grade</a:t>
            </a:r>
            <a:r>
              <a:rPr lang="zh-CN" altLang="en-US" sz="2200" dirty="0"/>
              <a:t>属性为非空值）的学生</a:t>
            </a:r>
            <a:r>
              <a:rPr lang="zh-CN" altLang="en-US" sz="2200" dirty="0" smtClean="0"/>
              <a:t>，</a:t>
            </a:r>
            <a:endParaRPr lang="en-US" altLang="zh-CN" sz="2200" dirty="0" smtClean="0"/>
          </a:p>
          <a:p>
            <a:pPr marL="0" indent="0" eaLnBrk="1" hangingPunct="1">
              <a:lnSpc>
                <a:spcPct val="120000"/>
              </a:lnSpc>
              <a:spcBef>
                <a:spcPct val="0"/>
              </a:spcBef>
              <a:buNone/>
            </a:pPr>
            <a:r>
              <a:rPr lang="en-US" altLang="zh-CN" sz="2200" dirty="0"/>
              <a:t> </a:t>
            </a:r>
            <a:r>
              <a:rPr lang="en-US" altLang="zh-CN" sz="2200" dirty="0" smtClean="0"/>
              <a:t>  </a:t>
            </a:r>
            <a:r>
              <a:rPr lang="zh-CN" altLang="en-US" sz="2200" dirty="0" smtClean="0"/>
              <a:t>不</a:t>
            </a:r>
            <a:r>
              <a:rPr lang="zh-CN" altLang="en-US" sz="2200" dirty="0"/>
              <a:t>包括缺考（</a:t>
            </a:r>
            <a:r>
              <a:rPr lang="en-US" altLang="zh-CN" sz="2200" dirty="0"/>
              <a:t>Grade</a:t>
            </a:r>
            <a:r>
              <a:rPr lang="zh-CN" altLang="en-US" sz="2200" dirty="0"/>
              <a:t>属性为空值）的学生</a:t>
            </a:r>
            <a:endParaRPr lang="en-US" altLang="zh-CN" sz="2200" dirty="0"/>
          </a:p>
          <a:p>
            <a:pPr marL="0" indent="0" eaLnBrk="1" hangingPunct="1">
              <a:lnSpc>
                <a:spcPct val="120000"/>
              </a:lnSpc>
              <a:spcBef>
                <a:spcPct val="0"/>
              </a:spcBef>
              <a:buFont typeface="Wingdings" pitchFamily="2" charset="2"/>
              <a:buChar char="n"/>
            </a:pPr>
            <a:r>
              <a:rPr lang="zh-CN" altLang="en-US" sz="2200" dirty="0" smtClean="0"/>
              <a:t> 因为</a:t>
            </a:r>
            <a:r>
              <a:rPr lang="zh-CN" altLang="en-US" sz="2200" dirty="0"/>
              <a:t>前者使条件</a:t>
            </a:r>
            <a:r>
              <a:rPr lang="en-US" altLang="zh-CN" sz="2200" dirty="0"/>
              <a:t>Grade&lt;60</a:t>
            </a:r>
            <a:r>
              <a:rPr lang="zh-CN" altLang="en-US" sz="2200" dirty="0"/>
              <a:t>的值为</a:t>
            </a:r>
            <a:r>
              <a:rPr lang="en-US" altLang="zh-CN" sz="2200" dirty="0"/>
              <a:t>TRUE</a:t>
            </a:r>
            <a:r>
              <a:rPr lang="zh-CN" altLang="en-US" sz="2200" dirty="0"/>
              <a:t>，后者使条件的值为</a:t>
            </a:r>
            <a:r>
              <a:rPr lang="en-US" altLang="zh-CN" sz="2200" dirty="0"/>
              <a:t>UNKNOWN</a:t>
            </a:r>
            <a:endParaRPr lang="zh-CN" altLang="en-US" sz="22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xmlns="" id="{541EAADD-3408-30E1-B1BB-FDF6538E24FA}"/>
              </a:ext>
            </a:extLst>
          </p:cNvPr>
          <p:cNvSpPr>
            <a:spLocks noGrp="1" noChangeArrowheads="1"/>
          </p:cNvSpPr>
          <p:nvPr>
            <p:ph type="title" idx="4294967295"/>
          </p:nvPr>
        </p:nvSpPr>
        <p:spPr>
          <a:xfrm>
            <a:off x="3262313" y="-33338"/>
            <a:ext cx="8929687" cy="1131888"/>
          </a:xfrm>
        </p:spPr>
        <p:txBody>
          <a:bodyPr/>
          <a:lstStyle/>
          <a:p>
            <a:pPr eaLnBrk="1" hangingPunct="1"/>
            <a:r>
              <a:rPr lang="zh-CN" altLang="en-US" sz="3600">
                <a:latin typeface="宋体" panose="02010600030101010101" pitchFamily="2" charset="-122"/>
              </a:rPr>
              <a:t>空值的算术运算、比较运算和逻辑运算（续）</a:t>
            </a:r>
          </a:p>
        </p:txBody>
      </p:sp>
      <p:sp>
        <p:nvSpPr>
          <p:cNvPr id="38915" name="内容占位符 2">
            <a:extLst>
              <a:ext uri="{FF2B5EF4-FFF2-40B4-BE49-F238E27FC236}">
                <a16:creationId xmlns:a16="http://schemas.microsoft.com/office/drawing/2014/main" xmlns="" id="{185E03D4-337E-E302-533E-64503E783372}"/>
              </a:ext>
            </a:extLst>
          </p:cNvPr>
          <p:cNvSpPr>
            <a:spLocks noGrp="1" noChangeArrowheads="1"/>
          </p:cNvSpPr>
          <p:nvPr>
            <p:ph idx="4294967295"/>
          </p:nvPr>
        </p:nvSpPr>
        <p:spPr>
          <a:xfrm>
            <a:off x="1343472" y="1098550"/>
            <a:ext cx="9721080" cy="5164137"/>
          </a:xfrm>
        </p:spPr>
        <p:txBody>
          <a:bodyPr>
            <a:normAutofit/>
          </a:bodyPr>
          <a:lstStyle/>
          <a:p>
            <a:pPr marL="0" indent="0" eaLnBrk="1" hangingPunct="1">
              <a:buNone/>
            </a:pPr>
            <a:r>
              <a:rPr lang="en-US" altLang="zh-CN" sz="2200" dirty="0"/>
              <a:t>[</a:t>
            </a:r>
            <a:r>
              <a:rPr lang="zh-CN" altLang="en-US" sz="2200" dirty="0"/>
              <a:t>例</a:t>
            </a:r>
            <a:r>
              <a:rPr lang="en-US" altLang="zh-CN" sz="2200" dirty="0"/>
              <a:t>3.85]</a:t>
            </a:r>
            <a:r>
              <a:rPr lang="zh-CN" altLang="en-US" sz="2200" dirty="0"/>
              <a:t> 选出选修</a:t>
            </a:r>
            <a:r>
              <a:rPr lang="en-US" altLang="zh-CN" sz="2200" dirty="0"/>
              <a:t>81001</a:t>
            </a:r>
            <a:r>
              <a:rPr lang="zh-CN" altLang="en-US" sz="2200" dirty="0"/>
              <a:t>号课程且成绩不及格的学生以及缺考的学生。</a:t>
            </a:r>
            <a:endParaRPr lang="en-US" altLang="zh-CN" sz="2200" dirty="0"/>
          </a:p>
          <a:p>
            <a:pPr marL="0" indent="0" eaLnBrk="1" hangingPunct="1">
              <a:buNone/>
            </a:pPr>
            <a:endParaRPr lang="zh-CN" altLang="en-US" sz="2200" dirty="0"/>
          </a:p>
          <a:p>
            <a:pPr marL="0" indent="0" eaLnBrk="1" hangingPunct="1">
              <a:buNone/>
            </a:pPr>
            <a:r>
              <a:rPr lang="en-US" altLang="zh-CN" sz="2000" dirty="0"/>
              <a:t>	SELECT </a:t>
            </a:r>
            <a:r>
              <a:rPr lang="en-US" altLang="zh-CN" sz="2000" dirty="0" err="1"/>
              <a:t>Sno</a:t>
            </a:r>
            <a:endParaRPr lang="en-US" altLang="zh-CN" sz="2000" dirty="0"/>
          </a:p>
          <a:p>
            <a:pPr marL="0" indent="0" eaLnBrk="1" hangingPunct="1">
              <a:buNone/>
            </a:pPr>
            <a:r>
              <a:rPr lang="en-US" altLang="zh-CN" sz="2000" dirty="0"/>
              <a:t>	FROM SC</a:t>
            </a:r>
          </a:p>
          <a:p>
            <a:pPr marL="0" indent="0" eaLnBrk="1" hangingPunct="1">
              <a:buNone/>
            </a:pPr>
            <a:r>
              <a:rPr lang="en-US" altLang="zh-CN" sz="2000" dirty="0"/>
              <a:t>	WHERE Grade &lt; 60 AND </a:t>
            </a:r>
            <a:r>
              <a:rPr lang="en-US" altLang="zh-CN" sz="2000" dirty="0" err="1"/>
              <a:t>Cno</a:t>
            </a:r>
            <a:r>
              <a:rPr lang="en-US" altLang="zh-CN" sz="2000" dirty="0"/>
              <a:t>='81001'</a:t>
            </a:r>
          </a:p>
          <a:p>
            <a:pPr marL="0" indent="0" eaLnBrk="1" hangingPunct="1">
              <a:buNone/>
            </a:pPr>
            <a:r>
              <a:rPr lang="en-US" altLang="zh-CN" sz="2000" dirty="0"/>
              <a:t>	UNION</a:t>
            </a:r>
          </a:p>
          <a:p>
            <a:pPr marL="0" indent="0" eaLnBrk="1" hangingPunct="1">
              <a:buNone/>
            </a:pPr>
            <a:r>
              <a:rPr lang="en-US" altLang="zh-CN" sz="2000" dirty="0"/>
              <a:t>	SELECT </a:t>
            </a:r>
            <a:r>
              <a:rPr lang="en-US" altLang="zh-CN" sz="2000" dirty="0" err="1"/>
              <a:t>Sno</a:t>
            </a:r>
            <a:endParaRPr lang="en-US" altLang="zh-CN" sz="2000" dirty="0"/>
          </a:p>
          <a:p>
            <a:pPr marL="0" indent="0" eaLnBrk="1" hangingPunct="1">
              <a:buNone/>
            </a:pPr>
            <a:r>
              <a:rPr lang="en-US" altLang="zh-CN" sz="2000" dirty="0"/>
              <a:t>	FROM SC</a:t>
            </a:r>
          </a:p>
          <a:p>
            <a:pPr marL="0" indent="0" eaLnBrk="1" hangingPunct="1">
              <a:buNone/>
            </a:pPr>
            <a:r>
              <a:rPr lang="en-US" altLang="zh-CN" sz="2000" dirty="0"/>
              <a:t>	WHERE Grade IS NULL AND </a:t>
            </a:r>
            <a:r>
              <a:rPr lang="en-US" altLang="zh-CN" sz="2000" dirty="0" err="1"/>
              <a:t>Cno</a:t>
            </a:r>
            <a:r>
              <a:rPr lang="en-US" altLang="zh-CN" sz="2000" dirty="0"/>
              <a:t>='81001';</a:t>
            </a:r>
          </a:p>
          <a:p>
            <a:pPr marL="0" indent="0" eaLnBrk="1" hangingPunct="1">
              <a:buNone/>
            </a:pPr>
            <a:r>
              <a:rPr lang="zh-CN" altLang="en-US" sz="2200" dirty="0"/>
              <a:t>或</a:t>
            </a:r>
            <a:endParaRPr lang="zh-CN" altLang="en-US" sz="2000" dirty="0"/>
          </a:p>
          <a:p>
            <a:pPr marL="0" indent="0" eaLnBrk="1" hangingPunct="1">
              <a:buNone/>
            </a:pPr>
            <a:r>
              <a:rPr lang="en-US" altLang="zh-CN" sz="2000" dirty="0"/>
              <a:t>	SELECT </a:t>
            </a:r>
            <a:r>
              <a:rPr lang="en-US" altLang="zh-CN" sz="2000" dirty="0" err="1"/>
              <a:t>Sno</a:t>
            </a:r>
            <a:endParaRPr lang="en-US" altLang="zh-CN" sz="2000" dirty="0"/>
          </a:p>
          <a:p>
            <a:pPr marL="0" indent="0" eaLnBrk="1" hangingPunct="1">
              <a:buNone/>
            </a:pPr>
            <a:r>
              <a:rPr lang="en-US" altLang="zh-CN" sz="2000" dirty="0"/>
              <a:t>	FROM SC</a:t>
            </a:r>
          </a:p>
          <a:p>
            <a:pPr marL="0" indent="0" eaLnBrk="1" hangingPunct="1">
              <a:buNone/>
            </a:pPr>
            <a:r>
              <a:rPr lang="en-US" altLang="zh-CN" sz="2000" dirty="0"/>
              <a:t>	WHERE </a:t>
            </a:r>
            <a:r>
              <a:rPr lang="en-US" altLang="zh-CN" sz="2000" dirty="0" err="1"/>
              <a:t>Cno</a:t>
            </a:r>
            <a:r>
              <a:rPr lang="en-US" altLang="zh-CN" sz="2000" dirty="0"/>
              <a:t>='81001' AND (Grade &lt; 60 OR Grade IS NULL);</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4">
            <a:extLst>
              <a:ext uri="{FF2B5EF4-FFF2-40B4-BE49-F238E27FC236}">
                <a16:creationId xmlns:a16="http://schemas.microsoft.com/office/drawing/2014/main" xmlns="" id="{BC01E32F-C8F0-764B-7C97-B47486B29C27}"/>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Tx/>
              <a:buNone/>
            </a:pPr>
            <a:endParaRPr lang="en-US" altLang="zh-CN" sz="1800" b="0"/>
          </a:p>
        </p:txBody>
      </p:sp>
      <p:sp>
        <p:nvSpPr>
          <p:cNvPr id="39939" name="Rectangle 2">
            <a:extLst>
              <a:ext uri="{FF2B5EF4-FFF2-40B4-BE49-F238E27FC236}">
                <a16:creationId xmlns:a16="http://schemas.microsoft.com/office/drawing/2014/main" xmlns="" id="{3B62FA75-2083-F228-C6F1-C8DE2A0A1B80}"/>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dirty="0"/>
              <a:t>第</a:t>
            </a:r>
            <a:r>
              <a:rPr lang="en-US" altLang="zh-CN" sz="3600" dirty="0"/>
              <a:t>3</a:t>
            </a:r>
            <a:r>
              <a:rPr lang="zh-CN" altLang="en-US" sz="3600" dirty="0"/>
              <a:t>章</a:t>
            </a:r>
            <a:r>
              <a:rPr lang="zh-CN" altLang="en-US" sz="3600" dirty="0">
                <a:ea typeface="黑体" panose="02010609060101010101" pitchFamily="49" charset="-122"/>
              </a:rPr>
              <a:t>  </a:t>
            </a:r>
            <a:r>
              <a:rPr lang="zh-CN" altLang="en-US" sz="3600" dirty="0"/>
              <a:t>关系数据库标准语言</a:t>
            </a:r>
            <a:r>
              <a:rPr lang="en-US" altLang="zh-CN" sz="3600" dirty="0">
                <a:ea typeface="黑体" panose="02010609060101010101" pitchFamily="49" charset="-122"/>
              </a:rPr>
              <a:t>SQL</a:t>
            </a:r>
          </a:p>
        </p:txBody>
      </p:sp>
      <p:sp>
        <p:nvSpPr>
          <p:cNvPr id="39940" name="Rectangle 3">
            <a:extLst>
              <a:ext uri="{FF2B5EF4-FFF2-40B4-BE49-F238E27FC236}">
                <a16:creationId xmlns:a16="http://schemas.microsoft.com/office/drawing/2014/main" xmlns="" id="{CE65FC42-EDD9-355F-3850-98C73A9413CC}"/>
              </a:ext>
            </a:extLst>
          </p:cNvPr>
          <p:cNvSpPr>
            <a:spLocks noGrp="1" noChangeArrowheads="1"/>
          </p:cNvSpPr>
          <p:nvPr>
            <p:ph type="body" idx="4294967295"/>
          </p:nvPr>
        </p:nvSpPr>
        <p:spPr>
          <a:xfrm>
            <a:off x="2351584" y="1275111"/>
            <a:ext cx="6508750" cy="4994275"/>
          </a:xfrm>
        </p:spPr>
        <p:txBody>
          <a:bodyPr/>
          <a:lstStyle/>
          <a:p>
            <a:pPr algn="just" eaLnBrk="1" hangingPunct="1">
              <a:lnSpc>
                <a:spcPct val="130000"/>
              </a:lnSpc>
              <a:buFont typeface="Wingdings" pitchFamily="2" charset="2"/>
              <a:buNone/>
            </a:pPr>
            <a:r>
              <a:rPr lang="en-US" altLang="zh-CN" dirty="0"/>
              <a:t>3.1 SQL</a:t>
            </a:r>
            <a:r>
              <a:rPr lang="zh-CN" altLang="en-US" dirty="0"/>
              <a:t>概述</a:t>
            </a:r>
            <a:endParaRPr lang="en-US" altLang="zh-CN" dirty="0"/>
          </a:p>
          <a:p>
            <a:pPr algn="just" eaLnBrk="1" hangingPunct="1">
              <a:lnSpc>
                <a:spcPct val="130000"/>
              </a:lnSpc>
              <a:buFont typeface="Wingdings" pitchFamily="2" charset="2"/>
              <a:buNone/>
            </a:pPr>
            <a:r>
              <a:rPr lang="en-US" altLang="zh-CN" dirty="0"/>
              <a:t>3.2 </a:t>
            </a:r>
            <a:r>
              <a:rPr lang="zh-CN" altLang="en-US" dirty="0"/>
              <a:t>数据定义</a:t>
            </a:r>
          </a:p>
          <a:p>
            <a:pPr algn="just" eaLnBrk="1" hangingPunct="1">
              <a:lnSpc>
                <a:spcPct val="130000"/>
              </a:lnSpc>
              <a:buFont typeface="Wingdings" pitchFamily="2" charset="2"/>
              <a:buNone/>
            </a:pPr>
            <a:r>
              <a:rPr lang="en-US" altLang="zh-CN" dirty="0"/>
              <a:t>3.3 </a:t>
            </a:r>
            <a:r>
              <a:rPr lang="zh-CN" altLang="en-US" dirty="0"/>
              <a:t>数据查询</a:t>
            </a:r>
          </a:p>
          <a:p>
            <a:pPr algn="just" eaLnBrk="1" hangingPunct="1">
              <a:lnSpc>
                <a:spcPct val="130000"/>
              </a:lnSpc>
              <a:buFont typeface="Wingdings" pitchFamily="2" charset="2"/>
              <a:buNone/>
            </a:pPr>
            <a:r>
              <a:rPr lang="en-US" altLang="zh-CN" dirty="0"/>
              <a:t>3.4 </a:t>
            </a:r>
            <a:r>
              <a:rPr lang="zh-CN" altLang="en-US" dirty="0"/>
              <a:t>数据更新</a:t>
            </a:r>
            <a:endParaRPr lang="zh-CN" altLang="en-US" sz="3200" dirty="0"/>
          </a:p>
          <a:p>
            <a:pPr algn="just" eaLnBrk="1" hangingPunct="1">
              <a:lnSpc>
                <a:spcPct val="130000"/>
              </a:lnSpc>
              <a:buFont typeface="Wingdings" pitchFamily="2" charset="2"/>
              <a:buNone/>
            </a:pPr>
            <a:r>
              <a:rPr lang="en-US" altLang="zh-CN" dirty="0"/>
              <a:t>3.5 </a:t>
            </a:r>
            <a:r>
              <a:rPr lang="zh-CN" altLang="en-US" dirty="0"/>
              <a:t>空值的处理</a:t>
            </a:r>
          </a:p>
          <a:p>
            <a:pPr algn="just" eaLnBrk="1" hangingPunct="1">
              <a:lnSpc>
                <a:spcPct val="130000"/>
              </a:lnSpc>
              <a:buFont typeface="Wingdings" pitchFamily="2" charset="2"/>
              <a:buNone/>
            </a:pPr>
            <a:r>
              <a:rPr lang="en-US" altLang="zh-CN" dirty="0">
                <a:solidFill>
                  <a:srgbClr val="0066FF"/>
                </a:solidFill>
              </a:rPr>
              <a:t>3.6 </a:t>
            </a:r>
            <a:r>
              <a:rPr lang="zh-CN" altLang="en-US" dirty="0">
                <a:solidFill>
                  <a:srgbClr val="0066FF"/>
                </a:solidFill>
              </a:rPr>
              <a:t>视图</a:t>
            </a:r>
          </a:p>
          <a:p>
            <a:pPr algn="just" eaLnBrk="1" hangingPunct="1">
              <a:lnSpc>
                <a:spcPct val="130000"/>
              </a:lnSpc>
              <a:buFont typeface="Wingdings" pitchFamily="2" charset="2"/>
              <a:buNone/>
            </a:pPr>
            <a:r>
              <a:rPr lang="zh-CN" altLang="en-US" dirty="0"/>
              <a:t>本章小结</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xmlns="" id="{EBA9F6CE-2728-7403-166D-A38F6611F2A9}"/>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3.6  </a:t>
            </a:r>
            <a:r>
              <a:rPr lang="zh-CN" altLang="en-US" sz="3600"/>
              <a:t>视图</a:t>
            </a:r>
          </a:p>
        </p:txBody>
      </p:sp>
      <p:sp>
        <p:nvSpPr>
          <p:cNvPr id="40963" name="Rectangle 3">
            <a:extLst>
              <a:ext uri="{FF2B5EF4-FFF2-40B4-BE49-F238E27FC236}">
                <a16:creationId xmlns:a16="http://schemas.microsoft.com/office/drawing/2014/main" xmlns="" id="{17952AE9-E809-20B2-4388-44833E2BCAE0}"/>
              </a:ext>
            </a:extLst>
          </p:cNvPr>
          <p:cNvSpPr>
            <a:spLocks noGrp="1" noChangeArrowheads="1"/>
          </p:cNvSpPr>
          <p:nvPr>
            <p:ph type="body" idx="4294967295"/>
          </p:nvPr>
        </p:nvSpPr>
        <p:spPr>
          <a:xfrm>
            <a:off x="1343472" y="1371600"/>
            <a:ext cx="9361040" cy="4114800"/>
          </a:xfrm>
        </p:spPr>
        <p:txBody>
          <a:bodyPr/>
          <a:lstStyle/>
          <a:p>
            <a:pPr eaLnBrk="1" hangingPunct="1">
              <a:lnSpc>
                <a:spcPct val="120000"/>
              </a:lnSpc>
            </a:pPr>
            <a:r>
              <a:rPr lang="zh-CN" altLang="en-US" dirty="0"/>
              <a:t>视图的特点</a:t>
            </a:r>
          </a:p>
          <a:p>
            <a:pPr lvl="1" eaLnBrk="1" hangingPunct="1">
              <a:lnSpc>
                <a:spcPct val="170000"/>
              </a:lnSpc>
            </a:pPr>
            <a:r>
              <a:rPr lang="zh-CN" altLang="en-US" dirty="0"/>
              <a:t>虚表，是从一个或几个基本表（或视图）导出的表</a:t>
            </a:r>
          </a:p>
          <a:p>
            <a:pPr lvl="1" eaLnBrk="1" hangingPunct="1">
              <a:lnSpc>
                <a:spcPct val="170000"/>
              </a:lnSpc>
              <a:spcBef>
                <a:spcPct val="40000"/>
              </a:spcBef>
            </a:pPr>
            <a:r>
              <a:rPr lang="zh-CN" altLang="en-US" dirty="0"/>
              <a:t>只存放视图的定义，而不存放视图对应的数据</a:t>
            </a:r>
          </a:p>
          <a:p>
            <a:pPr lvl="1" eaLnBrk="1" hangingPunct="1">
              <a:lnSpc>
                <a:spcPct val="170000"/>
              </a:lnSpc>
              <a:spcBef>
                <a:spcPct val="40000"/>
              </a:spcBef>
            </a:pPr>
            <a:r>
              <a:rPr lang="zh-CN" altLang="en-US" dirty="0"/>
              <a:t>基本表中的数据发生变化，从视图中查询出的数据也随之改变</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xmlns="" id="{E470D0F9-F9CA-59BA-C83F-912F03028593}"/>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3.6  </a:t>
            </a:r>
            <a:r>
              <a:rPr lang="zh-CN" altLang="en-US" sz="3600"/>
              <a:t>视图</a:t>
            </a:r>
          </a:p>
        </p:txBody>
      </p:sp>
      <p:sp>
        <p:nvSpPr>
          <p:cNvPr id="41987" name="Rectangle 3">
            <a:extLst>
              <a:ext uri="{FF2B5EF4-FFF2-40B4-BE49-F238E27FC236}">
                <a16:creationId xmlns:a16="http://schemas.microsoft.com/office/drawing/2014/main" xmlns="" id="{4577E13D-C590-E066-B2D3-F5475C94F565}"/>
              </a:ext>
            </a:extLst>
          </p:cNvPr>
          <p:cNvSpPr>
            <a:spLocks noGrp="1" noChangeArrowheads="1"/>
          </p:cNvSpPr>
          <p:nvPr>
            <p:ph type="body" idx="4294967295"/>
          </p:nvPr>
        </p:nvSpPr>
        <p:spPr>
          <a:xfrm>
            <a:off x="2279576" y="1120223"/>
            <a:ext cx="7859713" cy="4495800"/>
          </a:xfrm>
        </p:spPr>
        <p:txBody>
          <a:bodyPr/>
          <a:lstStyle/>
          <a:p>
            <a:pPr eaLnBrk="1" hangingPunct="1">
              <a:lnSpc>
                <a:spcPct val="160000"/>
              </a:lnSpc>
              <a:buFont typeface="Wingdings" pitchFamily="2" charset="2"/>
              <a:buNone/>
            </a:pPr>
            <a:r>
              <a:rPr lang="en-US" altLang="zh-CN" dirty="0">
                <a:solidFill>
                  <a:srgbClr val="00B050"/>
                </a:solidFill>
              </a:rPr>
              <a:t>3.6.1  </a:t>
            </a:r>
            <a:r>
              <a:rPr lang="zh-CN" altLang="en-US" dirty="0">
                <a:solidFill>
                  <a:srgbClr val="00B050"/>
                </a:solidFill>
              </a:rPr>
              <a:t>定义视图</a:t>
            </a:r>
          </a:p>
          <a:p>
            <a:pPr eaLnBrk="1" hangingPunct="1">
              <a:lnSpc>
                <a:spcPct val="160000"/>
              </a:lnSpc>
              <a:buFont typeface="Wingdings" pitchFamily="2" charset="2"/>
              <a:buNone/>
            </a:pPr>
            <a:r>
              <a:rPr lang="en-US" altLang="zh-CN" dirty="0"/>
              <a:t>3.6.2  </a:t>
            </a:r>
            <a:r>
              <a:rPr lang="zh-CN" altLang="en-US" dirty="0"/>
              <a:t>查询视图</a:t>
            </a:r>
          </a:p>
          <a:p>
            <a:pPr eaLnBrk="1" hangingPunct="1">
              <a:lnSpc>
                <a:spcPct val="160000"/>
              </a:lnSpc>
              <a:buFont typeface="Wingdings" pitchFamily="2" charset="2"/>
              <a:buNone/>
            </a:pPr>
            <a:r>
              <a:rPr lang="en-US" altLang="zh-CN" dirty="0"/>
              <a:t>3.6.3  </a:t>
            </a:r>
            <a:r>
              <a:rPr lang="zh-CN" altLang="en-US" dirty="0"/>
              <a:t>更新视图</a:t>
            </a:r>
          </a:p>
          <a:p>
            <a:pPr eaLnBrk="1" hangingPunct="1">
              <a:lnSpc>
                <a:spcPct val="160000"/>
              </a:lnSpc>
              <a:buFont typeface="Wingdings" pitchFamily="2" charset="2"/>
              <a:buNone/>
            </a:pPr>
            <a:r>
              <a:rPr lang="en-US" altLang="zh-CN" dirty="0"/>
              <a:t>3.6.4  </a:t>
            </a:r>
            <a:r>
              <a:rPr lang="zh-CN" altLang="en-US" dirty="0"/>
              <a:t>视图的作用</a:t>
            </a:r>
          </a:p>
          <a:p>
            <a:pPr eaLnBrk="1" hangingPunct="1">
              <a:lnSpc>
                <a:spcPct val="110000"/>
              </a:lnSpc>
              <a:buFont typeface="Wingdings" pitchFamily="2" charset="2"/>
              <a:buNone/>
            </a:pPr>
            <a:endParaRPr lang="en-US" altLang="zh-C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xmlns="" id="{9B960976-A020-A2B9-7AC7-EA96195CA8A1}"/>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3.6.1  </a:t>
            </a:r>
            <a:r>
              <a:rPr lang="zh-CN" altLang="en-US" sz="3600"/>
              <a:t>定义视图</a:t>
            </a:r>
          </a:p>
        </p:txBody>
      </p:sp>
      <p:sp>
        <p:nvSpPr>
          <p:cNvPr id="43011" name="Rectangle 3">
            <a:extLst>
              <a:ext uri="{FF2B5EF4-FFF2-40B4-BE49-F238E27FC236}">
                <a16:creationId xmlns:a16="http://schemas.microsoft.com/office/drawing/2014/main" xmlns="" id="{E2863762-946A-03F1-F7F9-292900FE444A}"/>
              </a:ext>
            </a:extLst>
          </p:cNvPr>
          <p:cNvSpPr>
            <a:spLocks noGrp="1" noChangeArrowheads="1"/>
          </p:cNvSpPr>
          <p:nvPr>
            <p:ph type="body" idx="4294967295"/>
          </p:nvPr>
        </p:nvSpPr>
        <p:spPr>
          <a:xfrm>
            <a:off x="2423592" y="1340768"/>
            <a:ext cx="7715250" cy="4997450"/>
          </a:xfrm>
        </p:spPr>
        <p:txBody>
          <a:bodyPr/>
          <a:lstStyle/>
          <a:p>
            <a:pPr eaLnBrk="1" hangingPunct="1"/>
            <a:endParaRPr lang="en-US" altLang="zh-CN" dirty="0"/>
          </a:p>
          <a:p>
            <a:pPr eaLnBrk="1" hangingPunct="1">
              <a:buFont typeface="Wingdings" pitchFamily="2" charset="2"/>
              <a:buNone/>
            </a:pPr>
            <a:r>
              <a:rPr lang="en-US" altLang="zh-CN" dirty="0">
                <a:solidFill>
                  <a:srgbClr val="7030A0"/>
                </a:solidFill>
              </a:rPr>
              <a:t>1.</a:t>
            </a:r>
            <a:r>
              <a:rPr lang="zh-CN" altLang="en-US" dirty="0">
                <a:solidFill>
                  <a:srgbClr val="7030A0"/>
                </a:solidFill>
              </a:rPr>
              <a:t>建立视图</a:t>
            </a:r>
          </a:p>
          <a:p>
            <a:pPr eaLnBrk="1" hangingPunct="1">
              <a:buFont typeface="Wingdings" pitchFamily="2" charset="2"/>
              <a:buNone/>
            </a:pPr>
            <a:endParaRPr lang="zh-CN" altLang="en-US" dirty="0"/>
          </a:p>
          <a:p>
            <a:pPr eaLnBrk="1" hangingPunct="1">
              <a:buFont typeface="Wingdings" pitchFamily="2" charset="2"/>
              <a:buNone/>
            </a:pPr>
            <a:r>
              <a:rPr lang="en-US" altLang="zh-CN" dirty="0"/>
              <a:t>2.</a:t>
            </a:r>
            <a:r>
              <a:rPr lang="zh-CN" altLang="en-US" dirty="0"/>
              <a:t>删除视图</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535D8BF8-95FA-F598-3285-044E93BB31E9}"/>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dirty="0"/>
              <a:t>1. </a:t>
            </a:r>
            <a:r>
              <a:rPr lang="zh-CN" altLang="en-US" sz="3600" dirty="0"/>
              <a:t>插入一个元组</a:t>
            </a:r>
          </a:p>
        </p:txBody>
      </p:sp>
      <p:sp>
        <p:nvSpPr>
          <p:cNvPr id="7171" name="Rectangle 3">
            <a:extLst>
              <a:ext uri="{FF2B5EF4-FFF2-40B4-BE49-F238E27FC236}">
                <a16:creationId xmlns:a16="http://schemas.microsoft.com/office/drawing/2014/main" xmlns="" id="{D2FBB9EA-D748-F786-8E93-4ADC83B40D6F}"/>
              </a:ext>
            </a:extLst>
          </p:cNvPr>
          <p:cNvSpPr>
            <a:spLocks noGrp="1" noChangeArrowheads="1"/>
          </p:cNvSpPr>
          <p:nvPr>
            <p:ph type="body" idx="4294967295"/>
          </p:nvPr>
        </p:nvSpPr>
        <p:spPr>
          <a:xfrm>
            <a:off x="911424" y="1556792"/>
            <a:ext cx="8229600" cy="4854575"/>
          </a:xfrm>
        </p:spPr>
        <p:txBody>
          <a:bodyPr/>
          <a:lstStyle/>
          <a:p>
            <a:pPr marL="609600" indent="-609600" eaLnBrk="1" hangingPunct="1">
              <a:lnSpc>
                <a:spcPct val="130000"/>
              </a:lnSpc>
            </a:pPr>
            <a:r>
              <a:rPr lang="zh-CN" altLang="en-US" dirty="0"/>
              <a:t>语句格式</a:t>
            </a:r>
          </a:p>
          <a:p>
            <a:pPr marL="609600" indent="-609600" eaLnBrk="1" hangingPunct="1">
              <a:lnSpc>
                <a:spcPct val="130000"/>
              </a:lnSpc>
              <a:buNone/>
            </a:pPr>
            <a:r>
              <a:rPr lang="zh-CN" altLang="en-US" sz="2400" dirty="0"/>
              <a:t>	</a:t>
            </a:r>
            <a:r>
              <a:rPr lang="en-US" altLang="zh-CN" sz="2400" dirty="0"/>
              <a:t>INSERT INTO &lt;</a:t>
            </a:r>
            <a:r>
              <a:rPr lang="zh-CN" altLang="en-US" sz="2400" dirty="0"/>
              <a:t>表名</a:t>
            </a:r>
            <a:r>
              <a:rPr lang="en-US" altLang="zh-CN" sz="2400" dirty="0"/>
              <a:t>&gt; [</a:t>
            </a:r>
            <a:r>
              <a:rPr lang="zh-CN" altLang="en-US" sz="2400" dirty="0"/>
              <a:t>(</a:t>
            </a:r>
            <a:r>
              <a:rPr lang="en-US" altLang="zh-CN" sz="2400" dirty="0"/>
              <a:t>&lt;</a:t>
            </a:r>
            <a:r>
              <a:rPr lang="zh-CN" altLang="en-US" sz="2400" dirty="0"/>
              <a:t>属性列</a:t>
            </a:r>
            <a:r>
              <a:rPr lang="en-US" altLang="zh-CN" sz="2400" dirty="0"/>
              <a:t>1&gt;[</a:t>
            </a:r>
            <a:r>
              <a:rPr lang="zh-CN" altLang="en-US" sz="2400" dirty="0"/>
              <a:t>,</a:t>
            </a:r>
            <a:r>
              <a:rPr lang="en-US" altLang="zh-CN" sz="2400" dirty="0"/>
              <a:t>&lt;</a:t>
            </a:r>
            <a:r>
              <a:rPr lang="zh-CN" altLang="en-US" sz="2400" dirty="0"/>
              <a:t>属性列</a:t>
            </a:r>
            <a:r>
              <a:rPr lang="en-US" altLang="zh-CN" sz="2400" dirty="0"/>
              <a:t>2 &gt; ] …</a:t>
            </a:r>
            <a:r>
              <a:rPr lang="zh-CN" altLang="en-US" sz="2400" dirty="0"/>
              <a:t>)</a:t>
            </a:r>
            <a:r>
              <a:rPr lang="en-US" altLang="zh-CN" sz="2400" dirty="0"/>
              <a:t>]</a:t>
            </a:r>
          </a:p>
          <a:p>
            <a:pPr marL="609600" indent="-609600" eaLnBrk="1" hangingPunct="1">
              <a:lnSpc>
                <a:spcPct val="130000"/>
              </a:lnSpc>
              <a:buNone/>
            </a:pPr>
            <a:r>
              <a:rPr lang="en-US" altLang="zh-CN" sz="2400" dirty="0"/>
              <a:t>	VALUES </a:t>
            </a:r>
            <a:r>
              <a:rPr lang="zh-CN" altLang="en-US" sz="2400" dirty="0"/>
              <a:t>(</a:t>
            </a:r>
            <a:r>
              <a:rPr lang="en-US" altLang="zh-CN" sz="2400" dirty="0"/>
              <a:t>&lt;</a:t>
            </a:r>
            <a:r>
              <a:rPr lang="zh-CN" altLang="en-US" sz="2400" dirty="0"/>
              <a:t>常量</a:t>
            </a:r>
            <a:r>
              <a:rPr lang="en-US" altLang="zh-CN" sz="2400" dirty="0"/>
              <a:t>1&gt; [</a:t>
            </a:r>
            <a:r>
              <a:rPr lang="zh-CN" altLang="en-US" sz="2400" dirty="0"/>
              <a:t>,</a:t>
            </a:r>
            <a:r>
              <a:rPr lang="en-US" altLang="zh-CN" sz="2400" dirty="0"/>
              <a:t>&lt;</a:t>
            </a:r>
            <a:r>
              <a:rPr lang="zh-CN" altLang="en-US" sz="2400" dirty="0"/>
              <a:t>常量</a:t>
            </a:r>
            <a:r>
              <a:rPr lang="en-US" altLang="zh-CN" sz="2400" dirty="0"/>
              <a:t>2&gt;]… </a:t>
            </a:r>
            <a:r>
              <a:rPr lang="zh-CN" altLang="en-US" sz="2400" dirty="0"/>
              <a:t>)</a:t>
            </a:r>
            <a:r>
              <a:rPr lang="en-US" altLang="zh-CN" sz="2400" dirty="0"/>
              <a:t>;</a:t>
            </a:r>
            <a:endParaRPr lang="en-US" altLang="zh-CN" dirty="0"/>
          </a:p>
          <a:p>
            <a:pPr marL="609600" indent="-609600" eaLnBrk="1" hangingPunct="1">
              <a:lnSpc>
                <a:spcPct val="130000"/>
              </a:lnSpc>
            </a:pPr>
            <a:r>
              <a:rPr lang="zh-CN" altLang="en-US" dirty="0"/>
              <a:t>功能</a:t>
            </a:r>
          </a:p>
          <a:p>
            <a:pPr marL="990600" lvl="1" indent="-533400">
              <a:lnSpc>
                <a:spcPct val="130000"/>
              </a:lnSpc>
            </a:pPr>
            <a:r>
              <a:rPr lang="zh-CN" altLang="en-US" dirty="0"/>
              <a:t>将一个新元组插入指定表中</a:t>
            </a:r>
          </a:p>
          <a:p>
            <a:pPr marL="990600" lvl="1" indent="-533400">
              <a:buNone/>
            </a:pPr>
            <a:endParaRPr lang="en-US" altLang="zh-C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xmlns="" id="{2E1F15A8-5D1C-80CC-7607-06B43453974C}"/>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1. </a:t>
            </a:r>
            <a:r>
              <a:rPr lang="zh-CN" altLang="en-US" sz="3600"/>
              <a:t>建立视图</a:t>
            </a:r>
          </a:p>
        </p:txBody>
      </p:sp>
      <p:sp>
        <p:nvSpPr>
          <p:cNvPr id="44035" name="Rectangle 3">
            <a:extLst>
              <a:ext uri="{FF2B5EF4-FFF2-40B4-BE49-F238E27FC236}">
                <a16:creationId xmlns:a16="http://schemas.microsoft.com/office/drawing/2014/main" xmlns="" id="{35749627-D686-E371-BF86-CB85F2AFE2FD}"/>
              </a:ext>
            </a:extLst>
          </p:cNvPr>
          <p:cNvSpPr>
            <a:spLocks noGrp="1" noChangeArrowheads="1"/>
          </p:cNvSpPr>
          <p:nvPr>
            <p:ph type="body" idx="4294967295"/>
          </p:nvPr>
        </p:nvSpPr>
        <p:spPr>
          <a:xfrm>
            <a:off x="1055440" y="1405370"/>
            <a:ext cx="9433048" cy="5470525"/>
          </a:xfrm>
        </p:spPr>
        <p:txBody>
          <a:bodyPr/>
          <a:lstStyle/>
          <a:p>
            <a:pPr eaLnBrk="1" hangingPunct="1">
              <a:lnSpc>
                <a:spcPct val="150000"/>
              </a:lnSpc>
              <a:spcBef>
                <a:spcPct val="0"/>
              </a:spcBef>
            </a:pPr>
            <a:r>
              <a:rPr lang="zh-CN" altLang="en-US" dirty="0"/>
              <a:t>语句格式</a:t>
            </a:r>
          </a:p>
          <a:p>
            <a:pPr eaLnBrk="1" hangingPunct="1">
              <a:lnSpc>
                <a:spcPct val="150000"/>
              </a:lnSpc>
              <a:spcBef>
                <a:spcPct val="0"/>
              </a:spcBef>
              <a:buFont typeface="Wingdings" pitchFamily="2" charset="2"/>
              <a:buNone/>
            </a:pPr>
            <a:r>
              <a:rPr lang="zh-CN" altLang="en-US" sz="2400" dirty="0"/>
              <a:t>       </a:t>
            </a:r>
            <a:r>
              <a:rPr lang="en-US" altLang="zh-CN" sz="2400" dirty="0">
                <a:solidFill>
                  <a:srgbClr val="FF00FF"/>
                </a:solidFill>
              </a:rPr>
              <a:t>CREATE  VIEW</a:t>
            </a:r>
            <a:r>
              <a:rPr lang="en-US" altLang="zh-CN" sz="2400" dirty="0"/>
              <a:t>  &lt;</a:t>
            </a:r>
            <a:r>
              <a:rPr lang="zh-CN" altLang="en-US" sz="2400" dirty="0"/>
              <a:t>视图名</a:t>
            </a:r>
            <a:r>
              <a:rPr lang="en-US" altLang="zh-CN" sz="2400" dirty="0"/>
              <a:t>&gt;  [</a:t>
            </a:r>
            <a:r>
              <a:rPr lang="zh-CN" altLang="en-US" sz="2400" dirty="0"/>
              <a:t>(</a:t>
            </a:r>
            <a:r>
              <a:rPr lang="en-US" altLang="zh-CN" sz="2400" dirty="0"/>
              <a:t>&lt;</a:t>
            </a:r>
            <a:r>
              <a:rPr lang="zh-CN" altLang="en-US" sz="2400" dirty="0"/>
              <a:t>列名</a:t>
            </a:r>
            <a:r>
              <a:rPr lang="en-US" altLang="zh-CN" sz="2400" dirty="0"/>
              <a:t>&gt;  [</a:t>
            </a:r>
            <a:r>
              <a:rPr lang="zh-CN" altLang="en-US" sz="2400" dirty="0"/>
              <a:t>,</a:t>
            </a:r>
            <a:r>
              <a:rPr lang="en-US" altLang="zh-CN" sz="2400" dirty="0"/>
              <a:t>&lt;</a:t>
            </a:r>
            <a:r>
              <a:rPr lang="zh-CN" altLang="en-US" sz="2400" dirty="0"/>
              <a:t>列名</a:t>
            </a:r>
            <a:r>
              <a:rPr lang="en-US" altLang="zh-CN" sz="2400" dirty="0"/>
              <a:t>&gt;]…</a:t>
            </a:r>
            <a:r>
              <a:rPr lang="zh-CN" altLang="en-US" sz="2400" dirty="0"/>
              <a:t>)</a:t>
            </a:r>
            <a:r>
              <a:rPr lang="en-US" altLang="zh-CN" sz="2400" dirty="0"/>
              <a:t>]</a:t>
            </a:r>
          </a:p>
          <a:p>
            <a:pPr eaLnBrk="1" hangingPunct="1">
              <a:lnSpc>
                <a:spcPct val="150000"/>
              </a:lnSpc>
              <a:spcBef>
                <a:spcPct val="0"/>
              </a:spcBef>
              <a:buFont typeface="Wingdings" pitchFamily="2" charset="2"/>
              <a:buNone/>
            </a:pPr>
            <a:r>
              <a:rPr lang="en-US" altLang="zh-CN" sz="2400" dirty="0">
                <a:solidFill>
                  <a:srgbClr val="FF3399"/>
                </a:solidFill>
              </a:rPr>
              <a:t>       </a:t>
            </a:r>
            <a:r>
              <a:rPr lang="en-US" altLang="zh-CN" sz="2400" dirty="0">
                <a:solidFill>
                  <a:srgbClr val="FF00FF"/>
                </a:solidFill>
              </a:rPr>
              <a:t>AS</a:t>
            </a:r>
            <a:r>
              <a:rPr lang="en-US" altLang="zh-CN" sz="2400" dirty="0"/>
              <a:t>  &lt;</a:t>
            </a:r>
            <a:r>
              <a:rPr lang="zh-CN" altLang="en-US" sz="2400" dirty="0"/>
              <a:t>子查询</a:t>
            </a:r>
            <a:r>
              <a:rPr lang="en-US" altLang="zh-CN" sz="2400" dirty="0"/>
              <a:t>&gt;</a:t>
            </a:r>
          </a:p>
          <a:p>
            <a:pPr eaLnBrk="1" hangingPunct="1">
              <a:lnSpc>
                <a:spcPct val="150000"/>
              </a:lnSpc>
              <a:spcBef>
                <a:spcPct val="0"/>
              </a:spcBef>
              <a:buFont typeface="Wingdings" pitchFamily="2" charset="2"/>
              <a:buNone/>
            </a:pPr>
            <a:r>
              <a:rPr lang="en-US" altLang="zh-CN" sz="2400" dirty="0"/>
              <a:t>       [</a:t>
            </a:r>
            <a:r>
              <a:rPr lang="en-US" altLang="zh-CN" sz="2400" dirty="0">
                <a:solidFill>
                  <a:srgbClr val="FF00FF"/>
                </a:solidFill>
              </a:rPr>
              <a:t>WITH  CHECK  OPTION</a:t>
            </a:r>
            <a:r>
              <a:rPr lang="en-US" altLang="zh-CN" sz="2400" dirty="0"/>
              <a:t>]</a:t>
            </a:r>
            <a:r>
              <a:rPr lang="zh-CN" altLang="en-US" sz="2400" dirty="0"/>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xmlns="" id="{AFB7B106-2D18-BCB5-03AF-3D3A4C33B649}"/>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建立视图（续）</a:t>
            </a:r>
          </a:p>
        </p:txBody>
      </p:sp>
      <p:sp>
        <p:nvSpPr>
          <p:cNvPr id="45059" name="Rectangle 3">
            <a:extLst>
              <a:ext uri="{FF2B5EF4-FFF2-40B4-BE49-F238E27FC236}">
                <a16:creationId xmlns:a16="http://schemas.microsoft.com/office/drawing/2014/main" xmlns="" id="{7E8E327B-EAA4-8446-7B6F-06FA73837833}"/>
              </a:ext>
            </a:extLst>
          </p:cNvPr>
          <p:cNvSpPr>
            <a:spLocks noGrp="1" noChangeArrowheads="1"/>
          </p:cNvSpPr>
          <p:nvPr>
            <p:ph type="body" idx="4294967295"/>
          </p:nvPr>
        </p:nvSpPr>
        <p:spPr>
          <a:xfrm>
            <a:off x="1371600" y="1340768"/>
            <a:ext cx="9980984" cy="5248275"/>
          </a:xfrm>
        </p:spPr>
        <p:txBody>
          <a:bodyPr/>
          <a:lstStyle/>
          <a:p>
            <a:pPr eaLnBrk="1" hangingPunct="1">
              <a:lnSpc>
                <a:spcPct val="150000"/>
              </a:lnSpc>
              <a:spcBef>
                <a:spcPct val="0"/>
              </a:spcBef>
            </a:pPr>
            <a:r>
              <a:rPr lang="zh-CN" altLang="en-US" dirty="0"/>
              <a:t>子查询可以是任意的</a:t>
            </a:r>
            <a:r>
              <a:rPr lang="en-US" altLang="zh-CN" dirty="0"/>
              <a:t>SELECT</a:t>
            </a:r>
            <a:r>
              <a:rPr lang="zh-CN" altLang="en-US" dirty="0"/>
              <a:t>语句，是否可以含有</a:t>
            </a:r>
            <a:r>
              <a:rPr lang="en-US" altLang="zh-CN" dirty="0"/>
              <a:t>ORDER BY</a:t>
            </a:r>
            <a:r>
              <a:rPr lang="zh-CN" altLang="en-US" dirty="0"/>
              <a:t>子句和</a:t>
            </a:r>
            <a:r>
              <a:rPr lang="en-US" altLang="zh-CN" dirty="0"/>
              <a:t>DISTINCT</a:t>
            </a:r>
            <a:r>
              <a:rPr lang="zh-CN" altLang="en-US" dirty="0"/>
              <a:t>短语，则取决于具体系统的实现。</a:t>
            </a:r>
          </a:p>
          <a:p>
            <a:pPr eaLnBrk="1" hangingPunct="1">
              <a:lnSpc>
                <a:spcPct val="150000"/>
              </a:lnSpc>
              <a:spcBef>
                <a:spcPct val="0"/>
              </a:spcBef>
            </a:pPr>
            <a:endParaRPr lang="en-US" altLang="zh-CN" dirty="0"/>
          </a:p>
          <a:p>
            <a:pPr eaLnBrk="1" hangingPunct="1">
              <a:lnSpc>
                <a:spcPct val="150000"/>
              </a:lnSpc>
              <a:spcBef>
                <a:spcPct val="0"/>
              </a:spcBef>
            </a:pPr>
            <a:r>
              <a:rPr lang="en-US" altLang="zh-CN" dirty="0"/>
              <a:t>WITH CHECK OPTION</a:t>
            </a:r>
            <a:r>
              <a:rPr lang="zh-CN" altLang="en-US" dirty="0"/>
              <a:t>表示对视图进行</a:t>
            </a:r>
            <a:r>
              <a:rPr lang="en-US" altLang="zh-CN" dirty="0"/>
              <a:t>UPDATE</a:t>
            </a:r>
            <a:r>
              <a:rPr lang="zh-CN" altLang="en-US" dirty="0"/>
              <a:t>，</a:t>
            </a:r>
            <a:r>
              <a:rPr lang="en-US" altLang="zh-CN" dirty="0"/>
              <a:t>INSERT</a:t>
            </a:r>
            <a:r>
              <a:rPr lang="zh-CN" altLang="en-US" dirty="0"/>
              <a:t>和</a:t>
            </a:r>
            <a:r>
              <a:rPr lang="en-US" altLang="zh-CN" dirty="0"/>
              <a:t>DELETE</a:t>
            </a:r>
            <a:r>
              <a:rPr lang="zh-CN" altLang="en-US" dirty="0"/>
              <a:t>操作时要保证更新、插入或删除的行满足视图定义中的谓词条件（即子查询中的条件表达式）。</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xmlns="" id="{517892C0-FBE1-5967-EB1C-A8FBC41A035B}"/>
              </a:ext>
            </a:extLst>
          </p:cNvPr>
          <p:cNvSpPr>
            <a:spLocks noGrp="1" noChangeArrowheads="1"/>
          </p:cNvSpPr>
          <p:nvPr>
            <p:ph type="title" idx="4294967295"/>
          </p:nvPr>
        </p:nvSpPr>
        <p:spPr>
          <a:xfrm>
            <a:off x="0" y="-33338"/>
            <a:ext cx="10972800" cy="1131888"/>
          </a:xfrm>
        </p:spPr>
        <p:txBody>
          <a:bodyPr/>
          <a:lstStyle/>
          <a:p>
            <a:r>
              <a:rPr lang="zh-CN" altLang="en-US" sz="3600"/>
              <a:t>建立视图（续）</a:t>
            </a:r>
          </a:p>
        </p:txBody>
      </p:sp>
      <p:sp>
        <p:nvSpPr>
          <p:cNvPr id="46083" name="内容占位符 2">
            <a:extLst>
              <a:ext uri="{FF2B5EF4-FFF2-40B4-BE49-F238E27FC236}">
                <a16:creationId xmlns:a16="http://schemas.microsoft.com/office/drawing/2014/main" xmlns="" id="{B11B7F3A-F6E0-7A06-BC1B-C7620D04119C}"/>
              </a:ext>
            </a:extLst>
          </p:cNvPr>
          <p:cNvSpPr>
            <a:spLocks noGrp="1" noChangeArrowheads="1"/>
          </p:cNvSpPr>
          <p:nvPr>
            <p:ph idx="4294967295"/>
          </p:nvPr>
        </p:nvSpPr>
        <p:spPr>
          <a:xfrm>
            <a:off x="1308100" y="1098550"/>
            <a:ext cx="9468420" cy="5266085"/>
          </a:xfrm>
        </p:spPr>
        <p:txBody>
          <a:bodyPr/>
          <a:lstStyle/>
          <a:p>
            <a:pPr defTabSz="889000">
              <a:lnSpc>
                <a:spcPct val="150000"/>
              </a:lnSpc>
            </a:pPr>
            <a:r>
              <a:rPr lang="zh-CN" altLang="en-US" dirty="0"/>
              <a:t>组成视图的属性列名或者全部省略或者全部指定</a:t>
            </a:r>
          </a:p>
          <a:p>
            <a:pPr lvl="1" defTabSz="889000">
              <a:lnSpc>
                <a:spcPct val="150000"/>
              </a:lnSpc>
            </a:pPr>
            <a:r>
              <a:rPr lang="zh-CN" altLang="en-US" dirty="0"/>
              <a:t>全部省略</a:t>
            </a:r>
            <a:r>
              <a:rPr lang="en-US" altLang="zh-CN" dirty="0"/>
              <a:t>: </a:t>
            </a:r>
          </a:p>
          <a:p>
            <a:pPr lvl="2" defTabSz="889000">
              <a:lnSpc>
                <a:spcPct val="150000"/>
              </a:lnSpc>
              <a:buSzPct val="87000"/>
              <a:buFont typeface="Wingdings" pitchFamily="2" charset="2"/>
              <a:buChar char="l"/>
            </a:pPr>
            <a:r>
              <a:rPr lang="zh-CN" altLang="en-US" sz="2200" dirty="0"/>
              <a:t>由子查询中</a:t>
            </a:r>
            <a:r>
              <a:rPr lang="en-US" altLang="zh-CN" sz="2200" dirty="0"/>
              <a:t>SELECT</a:t>
            </a:r>
            <a:r>
              <a:rPr lang="zh-CN" altLang="en-US" sz="2200" dirty="0"/>
              <a:t>子句目标列中的诸字段组成</a:t>
            </a:r>
          </a:p>
          <a:p>
            <a:pPr lvl="1" defTabSz="889000">
              <a:lnSpc>
                <a:spcPct val="150000"/>
              </a:lnSpc>
            </a:pPr>
            <a:r>
              <a:rPr lang="zh-CN" altLang="en-US" dirty="0"/>
              <a:t>下列情况必须明确指定组成视图的所有列名</a:t>
            </a:r>
            <a:r>
              <a:rPr lang="en-US" altLang="zh-CN" dirty="0"/>
              <a:t>:</a:t>
            </a:r>
          </a:p>
          <a:p>
            <a:pPr lvl="2" defTabSz="889000">
              <a:lnSpc>
                <a:spcPct val="150000"/>
              </a:lnSpc>
              <a:buSzPct val="87000"/>
              <a:buFont typeface="Wingdings" pitchFamily="2" charset="2"/>
              <a:buChar char="l"/>
            </a:pPr>
            <a:r>
              <a:rPr lang="zh-CN" altLang="en-US" sz="2200" dirty="0">
                <a:latin typeface="宋体" panose="02010600030101010101" pitchFamily="2" charset="-122"/>
                <a:ea typeface="宋体" panose="02010600030101010101" pitchFamily="2" charset="-122"/>
              </a:rPr>
              <a:t>①</a:t>
            </a:r>
            <a:r>
              <a:rPr lang="zh-CN" altLang="en-US" sz="2200" dirty="0"/>
              <a:t>某个目标列不是单纯的属性名，而是聚集函数或列表达式</a:t>
            </a:r>
          </a:p>
          <a:p>
            <a:pPr lvl="2" defTabSz="889000">
              <a:lnSpc>
                <a:spcPct val="150000"/>
              </a:lnSpc>
              <a:buSzPct val="87000"/>
              <a:buFont typeface="Wingdings" pitchFamily="2" charset="2"/>
              <a:buChar char="l"/>
            </a:pPr>
            <a:r>
              <a:rPr lang="zh-CN" altLang="en-US" sz="2200" dirty="0">
                <a:latin typeface="宋体" panose="02010600030101010101" pitchFamily="2" charset="-122"/>
                <a:ea typeface="宋体" panose="02010600030101010101" pitchFamily="2" charset="-122"/>
              </a:rPr>
              <a:t>②</a:t>
            </a:r>
            <a:r>
              <a:rPr lang="zh-CN" altLang="en-US" sz="2200" dirty="0"/>
              <a:t>多表连接时选出了几个同名列作为视图的字段</a:t>
            </a:r>
          </a:p>
          <a:p>
            <a:pPr lvl="2" defTabSz="889000">
              <a:lnSpc>
                <a:spcPct val="150000"/>
              </a:lnSpc>
              <a:buSzPct val="87000"/>
              <a:buFont typeface="Wingdings" pitchFamily="2" charset="2"/>
              <a:buChar char="l"/>
            </a:pPr>
            <a:r>
              <a:rPr lang="zh-CN" altLang="en-US" sz="2200" dirty="0">
                <a:latin typeface="宋体" panose="02010600030101010101" pitchFamily="2" charset="-122"/>
                <a:ea typeface="宋体" panose="02010600030101010101" pitchFamily="2" charset="-122"/>
              </a:rPr>
              <a:t>③</a:t>
            </a:r>
            <a:r>
              <a:rPr lang="zh-CN" altLang="en-US" sz="2200" dirty="0"/>
              <a:t>需要在视图中为某个列启用新的更合适的名字</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xmlns="" id="{FB00A791-3C47-D69D-10A0-BB6F2E05BE39}"/>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建立视图（续）</a:t>
            </a:r>
          </a:p>
        </p:txBody>
      </p:sp>
      <p:sp>
        <p:nvSpPr>
          <p:cNvPr id="47107" name="Rectangle 3">
            <a:extLst>
              <a:ext uri="{FF2B5EF4-FFF2-40B4-BE49-F238E27FC236}">
                <a16:creationId xmlns:a16="http://schemas.microsoft.com/office/drawing/2014/main" xmlns="" id="{460E6207-4823-9664-9BDD-3A88BBEF85B8}"/>
              </a:ext>
            </a:extLst>
          </p:cNvPr>
          <p:cNvSpPr>
            <a:spLocks noGrp="1" noChangeArrowheads="1"/>
          </p:cNvSpPr>
          <p:nvPr>
            <p:ph type="body" idx="4294967295"/>
          </p:nvPr>
        </p:nvSpPr>
        <p:spPr>
          <a:xfrm>
            <a:off x="983432" y="1077027"/>
            <a:ext cx="10369152" cy="5346700"/>
          </a:xfrm>
        </p:spPr>
        <p:txBody>
          <a:bodyPr/>
          <a:lstStyle/>
          <a:p>
            <a:pPr marL="0" eaLnBrk="1" hangingPunct="1">
              <a:buNone/>
            </a:pPr>
            <a:r>
              <a:rPr lang="en-US" altLang="zh-CN" sz="2400" dirty="0"/>
              <a:t>[</a:t>
            </a:r>
            <a:r>
              <a:rPr lang="zh-CN" altLang="en-US" sz="2400" dirty="0"/>
              <a:t>例</a:t>
            </a:r>
            <a:r>
              <a:rPr lang="en-US" altLang="zh-CN" sz="2400" dirty="0"/>
              <a:t>3.86]</a:t>
            </a:r>
            <a:r>
              <a:rPr lang="zh-CN" altLang="en-US" sz="2400" dirty="0"/>
              <a:t> 建立信息管理与信息系统专业学生的视图</a:t>
            </a:r>
          </a:p>
          <a:p>
            <a:pPr marL="0" eaLnBrk="1" hangingPunct="1">
              <a:buNone/>
            </a:pPr>
            <a:r>
              <a:rPr lang="en-US" altLang="zh-CN" sz="2000" dirty="0"/>
              <a:t>	</a:t>
            </a:r>
            <a:r>
              <a:rPr lang="en-US" altLang="zh-CN" sz="2200" dirty="0"/>
              <a:t>CREATE VIEW </a:t>
            </a:r>
            <a:r>
              <a:rPr lang="en-US" altLang="zh-CN" sz="2200" dirty="0" err="1"/>
              <a:t>IS_Student</a:t>
            </a:r>
            <a:endParaRPr lang="en-US" altLang="zh-CN" sz="2200" dirty="0"/>
          </a:p>
          <a:p>
            <a:pPr marL="0" eaLnBrk="1" hangingPunct="1">
              <a:buNone/>
            </a:pPr>
            <a:r>
              <a:rPr lang="en-US" altLang="zh-CN" sz="2200" dirty="0"/>
              <a:t>	AS</a:t>
            </a:r>
          </a:p>
          <a:p>
            <a:pPr marL="0" eaLnBrk="1" hangingPunct="1">
              <a:buNone/>
            </a:pPr>
            <a:r>
              <a:rPr lang="en-US" altLang="zh-CN" sz="2200" dirty="0"/>
              <a:t>	SELECT </a:t>
            </a:r>
            <a:r>
              <a:rPr lang="en-US" altLang="zh-CN" sz="2200" dirty="0" err="1"/>
              <a:t>Sno,Sname,Ssex,Sbirthdate</a:t>
            </a:r>
            <a:r>
              <a:rPr lang="en-US" altLang="zh-CN" sz="2200" dirty="0"/>
              <a:t>, </a:t>
            </a:r>
            <a:r>
              <a:rPr lang="en-US" altLang="zh-CN" sz="2200" dirty="0" err="1"/>
              <a:t>Smajor</a:t>
            </a:r>
            <a:endParaRPr lang="en-US" altLang="zh-CN" sz="2200" dirty="0"/>
          </a:p>
          <a:p>
            <a:pPr marL="0" eaLnBrk="1" hangingPunct="1">
              <a:buNone/>
            </a:pPr>
            <a:r>
              <a:rPr lang="en-US" altLang="zh-CN" sz="2200" dirty="0"/>
              <a:t>	FROM Student</a:t>
            </a:r>
          </a:p>
          <a:p>
            <a:pPr marL="0" eaLnBrk="1" hangingPunct="1">
              <a:buNone/>
            </a:pPr>
            <a:r>
              <a:rPr lang="en-US" altLang="zh-CN" sz="2200" dirty="0"/>
              <a:t>	WHERE </a:t>
            </a:r>
            <a:r>
              <a:rPr lang="en-US" altLang="zh-CN" sz="2200" dirty="0" err="1"/>
              <a:t>Smajor</a:t>
            </a:r>
            <a:r>
              <a:rPr lang="en-US" altLang="zh-CN" sz="2200" dirty="0"/>
              <a:t>='</a:t>
            </a:r>
            <a:r>
              <a:rPr lang="zh-CN" altLang="en-US" sz="2200" dirty="0"/>
              <a:t>信息管理与信息系统</a:t>
            </a:r>
            <a:r>
              <a:rPr lang="en-US" altLang="zh-CN" sz="2200" dirty="0"/>
              <a:t>’;</a:t>
            </a:r>
          </a:p>
          <a:p>
            <a:pPr marL="0" eaLnBrk="1" hangingPunct="1">
              <a:buNone/>
            </a:pPr>
            <a:endParaRPr lang="en-US" altLang="zh-CN" sz="2400" dirty="0"/>
          </a:p>
          <a:p>
            <a:pPr marL="0" eaLnBrk="1" hangingPunct="1">
              <a:buFont typeface="Wingdings" pitchFamily="2" charset="2"/>
              <a:buChar char="n"/>
            </a:pPr>
            <a:r>
              <a:rPr lang="zh-CN" altLang="en-US" sz="2200" dirty="0"/>
              <a:t>省略视图</a:t>
            </a:r>
            <a:r>
              <a:rPr lang="en-US" altLang="zh-CN" sz="2200" dirty="0" err="1"/>
              <a:t>IS_Student</a:t>
            </a:r>
            <a:r>
              <a:rPr lang="zh-CN" altLang="en-US" sz="2200" dirty="0"/>
              <a:t>的列名，表示隐含由子查询中</a:t>
            </a:r>
            <a:r>
              <a:rPr lang="en-US" altLang="zh-CN" sz="2200" dirty="0"/>
              <a:t>SELECT</a:t>
            </a:r>
            <a:r>
              <a:rPr lang="zh-CN" altLang="en-US" sz="2200" dirty="0"/>
              <a:t>子句中的五个列</a:t>
            </a:r>
            <a:r>
              <a:rPr lang="zh-CN" altLang="en-US" sz="2200" dirty="0" smtClean="0"/>
              <a:t>名</a:t>
            </a:r>
            <a:endParaRPr lang="en-US" altLang="zh-CN" sz="2200" dirty="0" smtClean="0"/>
          </a:p>
          <a:p>
            <a:pPr marL="0" indent="0" eaLnBrk="1" hangingPunct="1">
              <a:buNone/>
            </a:pPr>
            <a:r>
              <a:rPr lang="en-US" altLang="zh-CN" sz="2200" dirty="0"/>
              <a:t> </a:t>
            </a:r>
            <a:r>
              <a:rPr lang="en-US" altLang="zh-CN" sz="2200" dirty="0" smtClean="0"/>
              <a:t>   </a:t>
            </a:r>
            <a:r>
              <a:rPr lang="zh-CN" altLang="en-US" sz="2200" dirty="0" smtClean="0"/>
              <a:t>组成</a:t>
            </a:r>
            <a:r>
              <a:rPr lang="zh-CN" altLang="en-US" sz="2200" dirty="0"/>
              <a:t>。</a:t>
            </a:r>
          </a:p>
          <a:p>
            <a:pPr marL="0" eaLnBrk="1" hangingPunct="1">
              <a:buFont typeface="Wingdings" pitchFamily="2" charset="2"/>
              <a:buChar char="n"/>
            </a:pPr>
            <a:r>
              <a:rPr lang="zh-CN" altLang="en-US" sz="2200" dirty="0"/>
              <a:t>关系数据库管理系统执行</a:t>
            </a:r>
            <a:r>
              <a:rPr lang="en-US" altLang="zh-CN" sz="2200" dirty="0"/>
              <a:t>CREATE VIEW</a:t>
            </a:r>
            <a:r>
              <a:rPr lang="zh-CN" altLang="en-US" sz="2200" dirty="0"/>
              <a:t>语句的结果只是把视图的定义存入</a:t>
            </a:r>
            <a:r>
              <a:rPr lang="zh-CN" altLang="en-US" sz="2200" dirty="0" smtClean="0"/>
              <a:t>数据</a:t>
            </a:r>
            <a:endParaRPr lang="en-US" altLang="zh-CN" sz="2200" dirty="0" smtClean="0"/>
          </a:p>
          <a:p>
            <a:pPr marL="0" indent="0" eaLnBrk="1" hangingPunct="1">
              <a:buNone/>
            </a:pPr>
            <a:r>
              <a:rPr lang="en-US" altLang="zh-CN" sz="2200" dirty="0"/>
              <a:t> </a:t>
            </a:r>
            <a:r>
              <a:rPr lang="en-US" altLang="zh-CN" sz="2200" dirty="0" smtClean="0"/>
              <a:t>   </a:t>
            </a:r>
            <a:r>
              <a:rPr lang="zh-CN" altLang="en-US" sz="2200" dirty="0" smtClean="0"/>
              <a:t>字典</a:t>
            </a:r>
            <a:r>
              <a:rPr lang="zh-CN" altLang="en-US" sz="2200" dirty="0"/>
              <a:t>，并不执行其中的</a:t>
            </a:r>
            <a:r>
              <a:rPr lang="en-US" altLang="zh-CN" sz="2200" dirty="0"/>
              <a:t>SELECT</a:t>
            </a:r>
            <a:r>
              <a:rPr lang="zh-CN" altLang="en-US" sz="2200" dirty="0"/>
              <a:t>语句。</a:t>
            </a:r>
            <a:endParaRPr lang="en-US" altLang="zh-CN" sz="2200" dirty="0"/>
          </a:p>
          <a:p>
            <a:pPr marL="0" eaLnBrk="1" hangingPunct="1">
              <a:buFont typeface="Wingdings" pitchFamily="2" charset="2"/>
              <a:buChar char="n"/>
            </a:pPr>
            <a:r>
              <a:rPr lang="zh-CN" altLang="en-US" sz="2200" dirty="0"/>
              <a:t>只有在对视图查询时，才按视图的定义从基本表中将数据查出。</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xmlns="" id="{5D9B507E-F2E2-0BA7-507A-1A97ACE2D733}"/>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建立视图（续）</a:t>
            </a:r>
          </a:p>
        </p:txBody>
      </p:sp>
      <p:sp>
        <p:nvSpPr>
          <p:cNvPr id="48131" name="Rectangle 3">
            <a:extLst>
              <a:ext uri="{FF2B5EF4-FFF2-40B4-BE49-F238E27FC236}">
                <a16:creationId xmlns:a16="http://schemas.microsoft.com/office/drawing/2014/main" xmlns="" id="{3ABE1C88-1710-BBAC-C505-A11A5D86C77B}"/>
              </a:ext>
            </a:extLst>
          </p:cNvPr>
          <p:cNvSpPr>
            <a:spLocks noGrp="1" noChangeArrowheads="1"/>
          </p:cNvSpPr>
          <p:nvPr>
            <p:ph type="body" idx="4294967295"/>
          </p:nvPr>
        </p:nvSpPr>
        <p:spPr>
          <a:xfrm>
            <a:off x="1343472" y="1099639"/>
            <a:ext cx="10153128" cy="4835525"/>
          </a:xfrm>
        </p:spPr>
        <p:txBody>
          <a:bodyPr/>
          <a:lstStyle/>
          <a:p>
            <a:pPr marL="0" eaLnBrk="1" hangingPunct="1">
              <a:lnSpc>
                <a:spcPct val="120000"/>
              </a:lnSpc>
              <a:buSzTx/>
              <a:buNone/>
            </a:pPr>
            <a:r>
              <a:rPr lang="en-US" altLang="zh-CN" sz="2400" dirty="0"/>
              <a:t>[</a:t>
            </a:r>
            <a:r>
              <a:rPr lang="zh-CN" altLang="en-US" sz="2400" dirty="0"/>
              <a:t>例</a:t>
            </a:r>
            <a:r>
              <a:rPr lang="en-US" altLang="zh-CN" sz="2400" dirty="0"/>
              <a:t>3.87]</a:t>
            </a:r>
            <a:r>
              <a:rPr lang="zh-CN" altLang="en-US" sz="2400" dirty="0"/>
              <a:t> 建立信息管理与信息系统专业学生的视图，并要求进行插入、修改和删除操作时仍需保证该视图只有信息管理与信息系统专业的学生。</a:t>
            </a:r>
            <a:endParaRPr lang="en-US" altLang="zh-CN" sz="2400" dirty="0"/>
          </a:p>
          <a:p>
            <a:pPr marL="0" eaLnBrk="1" hangingPunct="1">
              <a:lnSpc>
                <a:spcPct val="120000"/>
              </a:lnSpc>
              <a:spcBef>
                <a:spcPct val="0"/>
              </a:spcBef>
              <a:buSzTx/>
              <a:buNone/>
            </a:pPr>
            <a:endParaRPr lang="en-US" altLang="zh-CN" sz="2400" dirty="0"/>
          </a:p>
          <a:p>
            <a:pPr marL="0" eaLnBrk="1" hangingPunct="1">
              <a:lnSpc>
                <a:spcPct val="120000"/>
              </a:lnSpc>
              <a:spcBef>
                <a:spcPct val="0"/>
              </a:spcBef>
              <a:buSzTx/>
              <a:buNone/>
            </a:pPr>
            <a:r>
              <a:rPr lang="en-US" altLang="zh-CN" sz="2400" dirty="0"/>
              <a:t>	CREATE VIEW </a:t>
            </a:r>
            <a:r>
              <a:rPr lang="en-US" altLang="zh-CN" sz="2400" dirty="0" err="1"/>
              <a:t>IS_Student</a:t>
            </a:r>
            <a:endParaRPr lang="en-US" altLang="zh-CN" sz="2400" dirty="0"/>
          </a:p>
          <a:p>
            <a:pPr marL="0" eaLnBrk="1" hangingPunct="1">
              <a:lnSpc>
                <a:spcPct val="120000"/>
              </a:lnSpc>
              <a:spcBef>
                <a:spcPct val="0"/>
              </a:spcBef>
              <a:buSzTx/>
              <a:buNone/>
            </a:pPr>
            <a:r>
              <a:rPr lang="en-US" altLang="zh-CN" sz="2400" dirty="0"/>
              <a:t>	AS</a:t>
            </a:r>
          </a:p>
          <a:p>
            <a:pPr marL="0" eaLnBrk="1" hangingPunct="1">
              <a:lnSpc>
                <a:spcPct val="120000"/>
              </a:lnSpc>
              <a:spcBef>
                <a:spcPct val="0"/>
              </a:spcBef>
              <a:buSzTx/>
              <a:buNone/>
            </a:pPr>
            <a:r>
              <a:rPr lang="en-US" altLang="zh-CN" sz="2400" dirty="0"/>
              <a:t>	SELECT </a:t>
            </a:r>
            <a:r>
              <a:rPr lang="en-US" altLang="zh-CN" sz="2400" dirty="0" err="1"/>
              <a:t>Sno,Sname,Ssex,Sbirthdate</a:t>
            </a:r>
            <a:r>
              <a:rPr lang="en-US" altLang="zh-CN" sz="2400" dirty="0"/>
              <a:t>, </a:t>
            </a:r>
            <a:r>
              <a:rPr lang="en-US" altLang="zh-CN" sz="2400" dirty="0" err="1"/>
              <a:t>Smajor</a:t>
            </a:r>
            <a:endParaRPr lang="en-US" altLang="zh-CN" sz="2400" dirty="0"/>
          </a:p>
          <a:p>
            <a:pPr marL="0" eaLnBrk="1" hangingPunct="1">
              <a:lnSpc>
                <a:spcPct val="120000"/>
              </a:lnSpc>
              <a:spcBef>
                <a:spcPct val="0"/>
              </a:spcBef>
              <a:buSzTx/>
              <a:buNone/>
            </a:pPr>
            <a:r>
              <a:rPr lang="en-US" altLang="zh-CN" sz="2400" dirty="0"/>
              <a:t>	FROM Student</a:t>
            </a:r>
          </a:p>
          <a:p>
            <a:pPr marL="0" eaLnBrk="1" hangingPunct="1">
              <a:lnSpc>
                <a:spcPct val="120000"/>
              </a:lnSpc>
              <a:spcBef>
                <a:spcPct val="0"/>
              </a:spcBef>
              <a:buSzTx/>
              <a:buNone/>
            </a:pPr>
            <a:r>
              <a:rPr lang="en-US" altLang="zh-CN" sz="2400" dirty="0"/>
              <a:t>	WHERE </a:t>
            </a:r>
            <a:r>
              <a:rPr lang="en-US" altLang="zh-CN" sz="2400" dirty="0" err="1"/>
              <a:t>Smajor</a:t>
            </a:r>
            <a:r>
              <a:rPr lang="en-US" altLang="zh-CN" sz="2400" dirty="0"/>
              <a:t>='</a:t>
            </a:r>
            <a:r>
              <a:rPr lang="zh-CN" altLang="en-US" sz="2400" dirty="0"/>
              <a:t>信息管理与信息系统</a:t>
            </a:r>
            <a:r>
              <a:rPr lang="en-US" altLang="zh-CN" sz="2400" dirty="0"/>
              <a:t>'</a:t>
            </a:r>
          </a:p>
          <a:p>
            <a:pPr marL="0" eaLnBrk="1" hangingPunct="1">
              <a:lnSpc>
                <a:spcPct val="120000"/>
              </a:lnSpc>
              <a:spcBef>
                <a:spcPct val="0"/>
              </a:spcBef>
              <a:buSzTx/>
              <a:buNone/>
            </a:pPr>
            <a:r>
              <a:rPr lang="en-US" altLang="zh-CN" sz="2400" dirty="0"/>
              <a:t>	WITH CHECK OPTION;</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xmlns="" id="{08D75CC9-4B06-311E-81EA-BA1352077812}"/>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建立视图（续）</a:t>
            </a:r>
          </a:p>
        </p:txBody>
      </p:sp>
      <p:sp>
        <p:nvSpPr>
          <p:cNvPr id="49155" name="Rectangle 3">
            <a:extLst>
              <a:ext uri="{FF2B5EF4-FFF2-40B4-BE49-F238E27FC236}">
                <a16:creationId xmlns:a16="http://schemas.microsoft.com/office/drawing/2014/main" xmlns="" id="{B9100E9E-9EFF-2941-08A5-AC8834A9E158}"/>
              </a:ext>
            </a:extLst>
          </p:cNvPr>
          <p:cNvSpPr>
            <a:spLocks noGrp="1" noChangeArrowheads="1"/>
          </p:cNvSpPr>
          <p:nvPr>
            <p:ph type="body" idx="4294967295"/>
          </p:nvPr>
        </p:nvSpPr>
        <p:spPr>
          <a:xfrm>
            <a:off x="595808" y="1098550"/>
            <a:ext cx="10376992" cy="4851177"/>
          </a:xfrm>
        </p:spPr>
        <p:txBody>
          <a:bodyPr>
            <a:noAutofit/>
          </a:bodyPr>
          <a:lstStyle/>
          <a:p>
            <a:pPr>
              <a:lnSpc>
                <a:spcPct val="150000"/>
              </a:lnSpc>
              <a:spcBef>
                <a:spcPct val="0"/>
              </a:spcBef>
            </a:pPr>
            <a:r>
              <a:rPr lang="zh-CN" altLang="en-US" sz="2200" dirty="0"/>
              <a:t>定义</a:t>
            </a:r>
            <a:r>
              <a:rPr lang="en-US" altLang="zh-CN" sz="2200" dirty="0" err="1"/>
              <a:t>IS_Student</a:t>
            </a:r>
            <a:r>
              <a:rPr lang="zh-CN" altLang="en-US" sz="2200" dirty="0"/>
              <a:t>视图时加了</a:t>
            </a:r>
            <a:r>
              <a:rPr lang="en-US" altLang="zh-CN" sz="2200" dirty="0"/>
              <a:t>WITH CHECK OPTION</a:t>
            </a:r>
            <a:r>
              <a:rPr lang="zh-CN" altLang="en-US" sz="2200" dirty="0"/>
              <a:t>子句，对该视图进行插入、修改和删除操作时，关系数据库管理系统会自动检查</a:t>
            </a:r>
            <a:r>
              <a:rPr lang="en-US" altLang="zh-CN" sz="2200" dirty="0" err="1"/>
              <a:t>Smajor</a:t>
            </a:r>
            <a:r>
              <a:rPr lang="en-US" altLang="zh-CN" sz="2200" dirty="0"/>
              <a:t>='</a:t>
            </a:r>
            <a:r>
              <a:rPr lang="zh-CN" altLang="en-US" sz="2200" dirty="0"/>
              <a:t>信息管理与信息系统</a:t>
            </a:r>
            <a:r>
              <a:rPr lang="en-US" altLang="zh-CN" sz="2200" dirty="0"/>
              <a:t>'</a:t>
            </a:r>
            <a:r>
              <a:rPr lang="zh-CN" altLang="en-US" sz="2200" dirty="0"/>
              <a:t>的条件。</a:t>
            </a:r>
            <a:endParaRPr lang="en-US" altLang="zh-CN" sz="2200" dirty="0"/>
          </a:p>
          <a:p>
            <a:pPr lvl="1" algn="just">
              <a:lnSpc>
                <a:spcPct val="150000"/>
              </a:lnSpc>
              <a:spcBef>
                <a:spcPct val="0"/>
              </a:spcBef>
            </a:pPr>
            <a:r>
              <a:rPr lang="en-US" altLang="zh-CN" sz="1800" dirty="0"/>
              <a:t>INSERT INTO </a:t>
            </a:r>
            <a:r>
              <a:rPr lang="en-US" altLang="zh-CN" sz="1800" dirty="0" err="1"/>
              <a:t>IS_Student</a:t>
            </a:r>
            <a:r>
              <a:rPr lang="en-US" altLang="zh-CN" sz="1800" dirty="0"/>
              <a:t> values ('20180010','</a:t>
            </a:r>
            <a:r>
              <a:rPr lang="zh-CN" altLang="zh-CN" sz="1800" dirty="0"/>
              <a:t>贾明</a:t>
            </a:r>
            <a:r>
              <a:rPr lang="en-US" altLang="zh-CN" sz="1800" dirty="0"/>
              <a:t>','</a:t>
            </a:r>
            <a:r>
              <a:rPr lang="zh-CN" altLang="zh-CN" sz="1800" dirty="0"/>
              <a:t>男</a:t>
            </a:r>
            <a:r>
              <a:rPr lang="en-US" altLang="zh-CN" sz="1800" dirty="0"/>
              <a:t>','2001-11-1','</a:t>
            </a:r>
            <a:r>
              <a:rPr lang="zh-CN" altLang="zh-CN" sz="1800" dirty="0"/>
              <a:t>信息管理与信息系统</a:t>
            </a:r>
            <a:r>
              <a:rPr lang="en-US" altLang="zh-CN" sz="1800" dirty="0"/>
              <a:t>');</a:t>
            </a:r>
            <a:r>
              <a:rPr lang="zh-CN" altLang="zh-CN" sz="1800" dirty="0">
                <a:solidFill>
                  <a:srgbClr val="FF00FF"/>
                </a:solidFill>
              </a:rPr>
              <a:t>插入成功</a:t>
            </a:r>
            <a:r>
              <a:rPr lang="zh-CN" altLang="zh-CN" sz="1800" dirty="0"/>
              <a:t>。</a:t>
            </a:r>
          </a:p>
          <a:p>
            <a:pPr lvl="1" algn="just">
              <a:lnSpc>
                <a:spcPct val="150000"/>
              </a:lnSpc>
              <a:spcBef>
                <a:spcPct val="0"/>
              </a:spcBef>
            </a:pPr>
            <a:r>
              <a:rPr lang="en-US" altLang="zh-CN" sz="1800" dirty="0"/>
              <a:t>INSERT INTO </a:t>
            </a:r>
            <a:r>
              <a:rPr lang="en-US" altLang="zh-CN" sz="1800" dirty="0" err="1"/>
              <a:t>IS_Student</a:t>
            </a:r>
            <a:r>
              <a:rPr lang="en-US" altLang="zh-CN" sz="1800" dirty="0"/>
              <a:t> values (‘20180011’,‘</a:t>
            </a:r>
            <a:r>
              <a:rPr lang="zh-CN" altLang="zh-CN" sz="1800" dirty="0"/>
              <a:t>王伟</a:t>
            </a:r>
            <a:r>
              <a:rPr lang="en-US" altLang="zh-CN" sz="1800" dirty="0"/>
              <a:t>’,‘</a:t>
            </a:r>
            <a:r>
              <a:rPr lang="zh-CN" altLang="zh-CN" sz="1800" dirty="0"/>
              <a:t>男</a:t>
            </a:r>
            <a:r>
              <a:rPr lang="en-US" altLang="zh-CN" sz="1800" dirty="0"/>
              <a:t>’,‘2003-11-1’,‘</a:t>
            </a:r>
            <a:r>
              <a:rPr lang="zh-CN" altLang="zh-CN" sz="1800" dirty="0"/>
              <a:t>计算机科学与技术</a:t>
            </a:r>
            <a:r>
              <a:rPr lang="en-US" altLang="zh-CN" sz="1800" dirty="0"/>
              <a:t>’);</a:t>
            </a:r>
            <a:r>
              <a:rPr lang="zh-CN" altLang="zh-CN" sz="1800" dirty="0">
                <a:solidFill>
                  <a:srgbClr val="FF00FF"/>
                </a:solidFill>
              </a:rPr>
              <a:t>插入失败</a:t>
            </a:r>
            <a:r>
              <a:rPr lang="zh-CN" altLang="en-US" sz="1800" dirty="0">
                <a:solidFill>
                  <a:srgbClr val="FF00FF"/>
                </a:solidFill>
              </a:rPr>
              <a:t>，</a:t>
            </a:r>
            <a:r>
              <a:rPr lang="zh-CN" altLang="zh-CN" sz="1800" dirty="0"/>
              <a:t>不符合</a:t>
            </a:r>
            <a:r>
              <a:rPr lang="en-US" altLang="zh-CN" sz="1800" dirty="0"/>
              <a:t>WITH CHECK OPTION</a:t>
            </a:r>
            <a:r>
              <a:rPr lang="zh-CN" altLang="zh-CN" sz="1800" dirty="0"/>
              <a:t>条件</a:t>
            </a:r>
          </a:p>
          <a:p>
            <a:pPr>
              <a:lnSpc>
                <a:spcPct val="150000"/>
              </a:lnSpc>
              <a:spcBef>
                <a:spcPct val="0"/>
              </a:spcBef>
            </a:pPr>
            <a:r>
              <a:rPr lang="zh-CN" altLang="en-US" sz="2200" dirty="0"/>
              <a:t>若一个视图是从单个基本表导出，并且只是去掉了基本表的某些行和某些列，但保留了主码，则称这类视图为</a:t>
            </a:r>
            <a:r>
              <a:rPr lang="zh-CN" altLang="en-US" sz="2200" dirty="0">
                <a:solidFill>
                  <a:srgbClr val="FF00FF"/>
                </a:solidFill>
              </a:rPr>
              <a:t>行列子集视图</a:t>
            </a:r>
            <a:r>
              <a:rPr lang="zh-CN" altLang="en-US" sz="2200" dirty="0"/>
              <a:t>。</a:t>
            </a:r>
            <a:endParaRPr lang="en-US" altLang="zh-CN" sz="2200" dirty="0"/>
          </a:p>
          <a:p>
            <a:pPr lvl="1">
              <a:lnSpc>
                <a:spcPct val="150000"/>
              </a:lnSpc>
              <a:spcBef>
                <a:spcPct val="0"/>
              </a:spcBef>
            </a:pPr>
            <a:r>
              <a:rPr lang="en-US" altLang="zh-CN" sz="1800" dirty="0" err="1"/>
              <a:t>IS_Student</a:t>
            </a:r>
            <a:r>
              <a:rPr lang="zh-CN" altLang="en-US" sz="1800" dirty="0"/>
              <a:t>视图就是一个行列子集视图。</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xmlns="" id="{EE1C8073-096D-CFF4-8321-29097ABDC385}"/>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建立视图（续）</a:t>
            </a:r>
          </a:p>
        </p:txBody>
      </p:sp>
      <p:sp>
        <p:nvSpPr>
          <p:cNvPr id="50179" name="Rectangle 3">
            <a:extLst>
              <a:ext uri="{FF2B5EF4-FFF2-40B4-BE49-F238E27FC236}">
                <a16:creationId xmlns:a16="http://schemas.microsoft.com/office/drawing/2014/main" xmlns="" id="{4DCC9C5D-379A-78EF-76A0-DFA7E689D8A8}"/>
              </a:ext>
            </a:extLst>
          </p:cNvPr>
          <p:cNvSpPr>
            <a:spLocks noGrp="1" noChangeArrowheads="1"/>
          </p:cNvSpPr>
          <p:nvPr>
            <p:ph type="body" idx="4294967295"/>
          </p:nvPr>
        </p:nvSpPr>
        <p:spPr>
          <a:xfrm>
            <a:off x="1415480" y="1095828"/>
            <a:ext cx="9433048" cy="5356225"/>
          </a:xfrm>
        </p:spPr>
        <p:txBody>
          <a:bodyPr/>
          <a:lstStyle/>
          <a:p>
            <a:pPr eaLnBrk="1" hangingPunct="1">
              <a:lnSpc>
                <a:spcPct val="110000"/>
              </a:lnSpc>
              <a:buSzTx/>
            </a:pPr>
            <a:r>
              <a:rPr lang="zh-CN" altLang="en-US" dirty="0"/>
              <a:t>视图也可以建立在多个基本表上</a:t>
            </a:r>
          </a:p>
          <a:p>
            <a:pPr eaLnBrk="1" hangingPunct="1">
              <a:lnSpc>
                <a:spcPct val="110000"/>
              </a:lnSpc>
              <a:buSzTx/>
              <a:buFont typeface="Wingdings" pitchFamily="2" charset="2"/>
              <a:buNone/>
            </a:pPr>
            <a:endParaRPr lang="zh-CN" altLang="en-US" sz="1200" dirty="0"/>
          </a:p>
          <a:p>
            <a:pPr eaLnBrk="1" hangingPunct="1">
              <a:lnSpc>
                <a:spcPct val="110000"/>
              </a:lnSpc>
              <a:buSzTx/>
              <a:buFont typeface="Wingdings" pitchFamily="2" charset="2"/>
              <a:buNone/>
            </a:pPr>
            <a:r>
              <a:rPr lang="en-US" altLang="zh-CN" sz="2400" dirty="0"/>
              <a:t>[</a:t>
            </a:r>
            <a:r>
              <a:rPr lang="zh-CN" altLang="en-US" sz="2400" dirty="0"/>
              <a:t>例</a:t>
            </a:r>
            <a:r>
              <a:rPr lang="en-US" altLang="zh-CN" sz="2400" dirty="0"/>
              <a:t>3.88]</a:t>
            </a:r>
            <a:r>
              <a:rPr lang="zh-CN" altLang="en-US" sz="2400" dirty="0"/>
              <a:t> 建立信息管理与信息系统专业选修了</a:t>
            </a:r>
            <a:r>
              <a:rPr lang="en-US" altLang="zh-CN" sz="2400" dirty="0"/>
              <a:t>81001</a:t>
            </a:r>
            <a:r>
              <a:rPr lang="zh-CN" altLang="en-US" sz="2400" dirty="0"/>
              <a:t>号课程的学生的视图（包括学号、姓名、成绩属性）。</a:t>
            </a:r>
            <a:endParaRPr lang="en-US" altLang="zh-CN" sz="2400" dirty="0"/>
          </a:p>
          <a:p>
            <a:pPr eaLnBrk="1" hangingPunct="1">
              <a:lnSpc>
                <a:spcPct val="110000"/>
              </a:lnSpc>
              <a:buSzTx/>
              <a:buFont typeface="Wingdings" pitchFamily="2" charset="2"/>
              <a:buNone/>
            </a:pPr>
            <a:endParaRPr lang="en-US" altLang="zh-CN" sz="2000" dirty="0"/>
          </a:p>
          <a:p>
            <a:pPr eaLnBrk="1" hangingPunct="1">
              <a:lnSpc>
                <a:spcPct val="110000"/>
              </a:lnSpc>
              <a:buSzTx/>
              <a:buFont typeface="Wingdings" pitchFamily="2" charset="2"/>
              <a:buNone/>
            </a:pPr>
            <a:r>
              <a:rPr lang="en-US" altLang="zh-CN" sz="2200" dirty="0"/>
              <a:t>	CREATE VIEW IS_C1(</a:t>
            </a:r>
            <a:r>
              <a:rPr lang="en-US" altLang="zh-CN" sz="2200" dirty="0" err="1"/>
              <a:t>Sno,Sname,Grade</a:t>
            </a:r>
            <a:r>
              <a:rPr lang="en-US" altLang="zh-CN" sz="2200" dirty="0"/>
              <a:t>)</a:t>
            </a:r>
          </a:p>
          <a:p>
            <a:pPr eaLnBrk="1" hangingPunct="1">
              <a:lnSpc>
                <a:spcPct val="110000"/>
              </a:lnSpc>
              <a:buSzTx/>
              <a:buFont typeface="Wingdings" pitchFamily="2" charset="2"/>
              <a:buNone/>
            </a:pPr>
            <a:r>
              <a:rPr lang="en-US" altLang="zh-CN" sz="2200" dirty="0"/>
              <a:t>	AS</a:t>
            </a:r>
          </a:p>
          <a:p>
            <a:pPr eaLnBrk="1" hangingPunct="1">
              <a:lnSpc>
                <a:spcPct val="110000"/>
              </a:lnSpc>
              <a:buSzTx/>
              <a:buFont typeface="Wingdings" pitchFamily="2" charset="2"/>
              <a:buNone/>
            </a:pPr>
            <a:r>
              <a:rPr lang="en-US" altLang="zh-CN" sz="2200" dirty="0"/>
              <a:t>	SELECT </a:t>
            </a:r>
            <a:r>
              <a:rPr lang="en-US" altLang="zh-CN" sz="2200" dirty="0" err="1"/>
              <a:t>Student.Sno,Sname,Grade</a:t>
            </a:r>
            <a:endParaRPr lang="en-US" altLang="zh-CN" sz="2200" dirty="0"/>
          </a:p>
          <a:p>
            <a:pPr eaLnBrk="1" hangingPunct="1">
              <a:lnSpc>
                <a:spcPct val="110000"/>
              </a:lnSpc>
              <a:buSzTx/>
              <a:buFont typeface="Wingdings" pitchFamily="2" charset="2"/>
              <a:buNone/>
            </a:pPr>
            <a:r>
              <a:rPr lang="en-US" altLang="zh-CN" sz="2200" dirty="0"/>
              <a:t>	FROM </a:t>
            </a:r>
            <a:r>
              <a:rPr lang="en-US" altLang="zh-CN" sz="2200" dirty="0" err="1"/>
              <a:t>Student,SC</a:t>
            </a:r>
            <a:endParaRPr lang="en-US" altLang="zh-CN" sz="2200" dirty="0"/>
          </a:p>
          <a:p>
            <a:pPr eaLnBrk="1" hangingPunct="1">
              <a:lnSpc>
                <a:spcPct val="110000"/>
              </a:lnSpc>
              <a:buSzTx/>
              <a:buFont typeface="Wingdings" pitchFamily="2" charset="2"/>
              <a:buNone/>
            </a:pPr>
            <a:r>
              <a:rPr lang="en-US" altLang="zh-CN" sz="2200" dirty="0"/>
              <a:t>	WHERE </a:t>
            </a:r>
            <a:r>
              <a:rPr lang="en-US" altLang="zh-CN" sz="2200" dirty="0" err="1"/>
              <a:t>Smajor</a:t>
            </a:r>
            <a:r>
              <a:rPr lang="en-US" altLang="zh-CN" sz="2200" dirty="0"/>
              <a:t>='</a:t>
            </a:r>
            <a:r>
              <a:rPr lang="zh-CN" altLang="en-US" sz="2200" dirty="0"/>
              <a:t>信息管理与信息系统</a:t>
            </a:r>
            <a:r>
              <a:rPr lang="en-US" altLang="zh-CN" sz="2200" dirty="0"/>
              <a:t>' AND</a:t>
            </a:r>
          </a:p>
          <a:p>
            <a:pPr eaLnBrk="1" hangingPunct="1">
              <a:lnSpc>
                <a:spcPct val="110000"/>
              </a:lnSpc>
              <a:buSzTx/>
              <a:buFont typeface="Wingdings" pitchFamily="2" charset="2"/>
              <a:buNone/>
            </a:pPr>
            <a:r>
              <a:rPr lang="en-US" altLang="zh-CN" sz="2200" dirty="0"/>
              <a:t>	</a:t>
            </a:r>
            <a:r>
              <a:rPr lang="en-US" altLang="zh-CN" sz="2200" dirty="0" err="1"/>
              <a:t>Student.Sno</a:t>
            </a:r>
            <a:r>
              <a:rPr lang="en-US" altLang="zh-CN" sz="2200" dirty="0"/>
              <a:t>=</a:t>
            </a:r>
            <a:r>
              <a:rPr lang="en-US" altLang="zh-CN" sz="2200" dirty="0" err="1"/>
              <a:t>SC.Sno</a:t>
            </a:r>
            <a:r>
              <a:rPr lang="en-US" altLang="zh-CN" sz="2200" dirty="0"/>
              <a:t> AND </a:t>
            </a:r>
            <a:r>
              <a:rPr lang="en-US" altLang="zh-CN" sz="2200" dirty="0" err="1"/>
              <a:t>SC.Cno</a:t>
            </a:r>
            <a:r>
              <a:rPr lang="en-US" altLang="zh-CN" sz="2200" dirty="0"/>
              <a:t>='81001';</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xmlns="" id="{D94403E3-C52F-606F-DE8F-236E3A997B95}"/>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建立视图（续）</a:t>
            </a:r>
          </a:p>
        </p:txBody>
      </p:sp>
      <p:sp>
        <p:nvSpPr>
          <p:cNvPr id="51203" name="Rectangle 3">
            <a:extLst>
              <a:ext uri="{FF2B5EF4-FFF2-40B4-BE49-F238E27FC236}">
                <a16:creationId xmlns:a16="http://schemas.microsoft.com/office/drawing/2014/main" xmlns="" id="{37D5B91C-6A18-AA02-1751-911885177796}"/>
              </a:ext>
            </a:extLst>
          </p:cNvPr>
          <p:cNvSpPr>
            <a:spLocks noGrp="1" noChangeArrowheads="1"/>
          </p:cNvSpPr>
          <p:nvPr>
            <p:ph type="body" idx="4294967295"/>
          </p:nvPr>
        </p:nvSpPr>
        <p:spPr>
          <a:xfrm>
            <a:off x="1243263" y="1098550"/>
            <a:ext cx="10469362" cy="5283200"/>
          </a:xfrm>
        </p:spPr>
        <p:txBody>
          <a:bodyPr/>
          <a:lstStyle/>
          <a:p>
            <a:pPr eaLnBrk="1" hangingPunct="1">
              <a:lnSpc>
                <a:spcPct val="130000"/>
              </a:lnSpc>
              <a:buSzTx/>
            </a:pPr>
            <a:r>
              <a:rPr lang="zh-CN" altLang="en-US" dirty="0"/>
              <a:t>视图也可以建立在一个或多个已定义好的视图上，或建立在基本表与视图上。</a:t>
            </a:r>
          </a:p>
          <a:p>
            <a:pPr eaLnBrk="1" hangingPunct="1">
              <a:lnSpc>
                <a:spcPct val="130000"/>
              </a:lnSpc>
              <a:buSzTx/>
            </a:pPr>
            <a:endParaRPr lang="zh-CN" altLang="en-US" sz="1200" dirty="0"/>
          </a:p>
          <a:p>
            <a:pPr eaLnBrk="1" hangingPunct="1">
              <a:lnSpc>
                <a:spcPct val="130000"/>
              </a:lnSpc>
              <a:buSzTx/>
              <a:buFont typeface="Wingdings" pitchFamily="2" charset="2"/>
              <a:buNone/>
            </a:pPr>
            <a:r>
              <a:rPr lang="en-US" altLang="zh-CN" sz="2400" dirty="0"/>
              <a:t>[</a:t>
            </a:r>
            <a:r>
              <a:rPr lang="zh-CN" altLang="en-US" sz="2400" dirty="0"/>
              <a:t>例</a:t>
            </a:r>
            <a:r>
              <a:rPr lang="en-US" altLang="zh-CN" sz="2400" dirty="0"/>
              <a:t>3.89]</a:t>
            </a:r>
            <a:r>
              <a:rPr lang="zh-CN" altLang="en-US" sz="2400" dirty="0"/>
              <a:t> 建立信息管理与信息系统专业选修了</a:t>
            </a:r>
            <a:r>
              <a:rPr lang="en-US" altLang="zh-CN" sz="2400" dirty="0"/>
              <a:t>81001</a:t>
            </a:r>
            <a:r>
              <a:rPr lang="zh-CN" altLang="en-US" sz="2400" dirty="0"/>
              <a:t>号课程且成绩在</a:t>
            </a:r>
            <a:r>
              <a:rPr lang="en-US" altLang="zh-CN" sz="2400" dirty="0"/>
              <a:t>90</a:t>
            </a:r>
            <a:r>
              <a:rPr lang="zh-CN" altLang="en-US" sz="2400" dirty="0"/>
              <a:t>分以上的学生的视图（包括学号、姓名、成绩属性） 。</a:t>
            </a:r>
            <a:r>
              <a:rPr lang="en-US" altLang="zh-CN" sz="2400" dirty="0"/>
              <a:t>	</a:t>
            </a:r>
          </a:p>
          <a:p>
            <a:pPr eaLnBrk="1" hangingPunct="1">
              <a:lnSpc>
                <a:spcPct val="130000"/>
              </a:lnSpc>
              <a:spcBef>
                <a:spcPct val="0"/>
              </a:spcBef>
              <a:buSzTx/>
              <a:buFont typeface="Wingdings" pitchFamily="2" charset="2"/>
              <a:buNone/>
            </a:pPr>
            <a:r>
              <a:rPr lang="en-US" altLang="zh-CN" sz="2400" dirty="0"/>
              <a:t>	CREATE VIEW IS_C2</a:t>
            </a:r>
          </a:p>
          <a:p>
            <a:pPr eaLnBrk="1" hangingPunct="1">
              <a:lnSpc>
                <a:spcPct val="130000"/>
              </a:lnSpc>
              <a:spcBef>
                <a:spcPct val="0"/>
              </a:spcBef>
              <a:buSzTx/>
              <a:buFont typeface="Wingdings" pitchFamily="2" charset="2"/>
              <a:buNone/>
            </a:pPr>
            <a:r>
              <a:rPr lang="en-US" altLang="zh-CN" sz="2400" dirty="0"/>
              <a:t>	AS</a:t>
            </a:r>
          </a:p>
          <a:p>
            <a:pPr eaLnBrk="1" hangingPunct="1">
              <a:lnSpc>
                <a:spcPct val="130000"/>
              </a:lnSpc>
              <a:spcBef>
                <a:spcPct val="0"/>
              </a:spcBef>
              <a:buSzTx/>
              <a:buFont typeface="Wingdings" pitchFamily="2" charset="2"/>
              <a:buNone/>
            </a:pPr>
            <a:r>
              <a:rPr lang="en-US" altLang="zh-CN" sz="2400" dirty="0"/>
              <a:t>	SELECT </a:t>
            </a:r>
            <a:r>
              <a:rPr lang="en-US" altLang="zh-CN" sz="2400" dirty="0" err="1"/>
              <a:t>Sno,Sname,Grade</a:t>
            </a:r>
            <a:endParaRPr lang="en-US" altLang="zh-CN" sz="2400" dirty="0"/>
          </a:p>
          <a:p>
            <a:pPr eaLnBrk="1" hangingPunct="1">
              <a:lnSpc>
                <a:spcPct val="130000"/>
              </a:lnSpc>
              <a:spcBef>
                <a:spcPct val="0"/>
              </a:spcBef>
              <a:buSzTx/>
              <a:buFont typeface="Wingdings" pitchFamily="2" charset="2"/>
              <a:buNone/>
            </a:pPr>
            <a:r>
              <a:rPr lang="en-US" altLang="zh-CN" sz="2400" dirty="0"/>
              <a:t>	FROM  IS_C1</a:t>
            </a:r>
          </a:p>
          <a:p>
            <a:pPr eaLnBrk="1" hangingPunct="1">
              <a:lnSpc>
                <a:spcPct val="130000"/>
              </a:lnSpc>
              <a:spcBef>
                <a:spcPct val="0"/>
              </a:spcBef>
              <a:buSzTx/>
              <a:buFont typeface="Wingdings" pitchFamily="2" charset="2"/>
              <a:buNone/>
            </a:pPr>
            <a:r>
              <a:rPr lang="en-US" altLang="zh-CN" sz="2400" dirty="0"/>
              <a:t>	WHERE Grade&gt;=90;</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xmlns="" id="{65C0E686-3FEE-0BB7-68A3-5661ACA8A846}"/>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建立视图（续）</a:t>
            </a:r>
          </a:p>
        </p:txBody>
      </p:sp>
      <p:sp>
        <p:nvSpPr>
          <p:cNvPr id="52227" name="Rectangle 3">
            <a:extLst>
              <a:ext uri="{FF2B5EF4-FFF2-40B4-BE49-F238E27FC236}">
                <a16:creationId xmlns:a16="http://schemas.microsoft.com/office/drawing/2014/main" xmlns="" id="{C24010E7-56A6-0A6B-331F-AE2822DCCE5A}"/>
              </a:ext>
            </a:extLst>
          </p:cNvPr>
          <p:cNvSpPr>
            <a:spLocks noGrp="1" noChangeArrowheads="1"/>
          </p:cNvSpPr>
          <p:nvPr>
            <p:ph type="body" idx="4294967295"/>
          </p:nvPr>
        </p:nvSpPr>
        <p:spPr>
          <a:xfrm>
            <a:off x="551384" y="1412776"/>
            <a:ext cx="11233248" cy="4854575"/>
          </a:xfrm>
        </p:spPr>
        <p:txBody>
          <a:bodyPr/>
          <a:lstStyle/>
          <a:p>
            <a:pPr eaLnBrk="1" hangingPunct="1">
              <a:buSzTx/>
            </a:pPr>
            <a:r>
              <a:rPr lang="zh-CN" altLang="en-US" dirty="0"/>
              <a:t>带表达式的视图</a:t>
            </a:r>
          </a:p>
          <a:p>
            <a:pPr eaLnBrk="1" hangingPunct="1">
              <a:buSzTx/>
            </a:pPr>
            <a:endParaRPr lang="zh-CN" altLang="en-US" sz="1200" dirty="0"/>
          </a:p>
          <a:p>
            <a:pPr eaLnBrk="1" hangingPunct="1">
              <a:buSzTx/>
              <a:buFont typeface="Wingdings" pitchFamily="2" charset="2"/>
              <a:buNone/>
            </a:pPr>
            <a:r>
              <a:rPr lang="en-US" altLang="zh-CN" sz="2400" dirty="0"/>
              <a:t>[</a:t>
            </a:r>
            <a:r>
              <a:rPr lang="zh-CN" altLang="en-US" sz="2400" dirty="0"/>
              <a:t>例</a:t>
            </a:r>
            <a:r>
              <a:rPr lang="en-US" altLang="zh-CN" sz="2400" dirty="0"/>
              <a:t>3.90]</a:t>
            </a:r>
            <a:r>
              <a:rPr lang="zh-CN" altLang="en-US" sz="2400" dirty="0"/>
              <a:t>将学生的学号、姓名、年龄定义为一个视图。</a:t>
            </a:r>
            <a:endParaRPr lang="en-US" altLang="zh-CN" sz="2400" dirty="0"/>
          </a:p>
          <a:p>
            <a:pPr eaLnBrk="1" hangingPunct="1">
              <a:buSzTx/>
              <a:buFont typeface="Wingdings" pitchFamily="2" charset="2"/>
              <a:buNone/>
            </a:pPr>
            <a:endParaRPr lang="en-US" altLang="zh-CN" sz="2000" dirty="0"/>
          </a:p>
          <a:p>
            <a:pPr eaLnBrk="1" hangingPunct="1">
              <a:buSzTx/>
              <a:buFont typeface="Wingdings" pitchFamily="2" charset="2"/>
              <a:buNone/>
            </a:pPr>
            <a:r>
              <a:rPr lang="en-US" altLang="zh-CN" sz="2000" dirty="0"/>
              <a:t>		</a:t>
            </a:r>
            <a:r>
              <a:rPr lang="en-US" altLang="zh-CN" sz="2200" dirty="0"/>
              <a:t>CREATE VIEW S_AGE(</a:t>
            </a:r>
            <a:r>
              <a:rPr lang="en-US" altLang="zh-CN" sz="2200" dirty="0" err="1"/>
              <a:t>Sno,Sname,Sage</a:t>
            </a:r>
            <a:r>
              <a:rPr lang="en-US" altLang="zh-CN" sz="2200" dirty="0"/>
              <a:t>)</a:t>
            </a:r>
          </a:p>
          <a:p>
            <a:pPr eaLnBrk="1" hangingPunct="1">
              <a:buSzTx/>
              <a:buFont typeface="Wingdings" pitchFamily="2" charset="2"/>
              <a:buNone/>
            </a:pPr>
            <a:r>
              <a:rPr lang="en-US" altLang="zh-CN" sz="2200" dirty="0"/>
              <a:t>		AS</a:t>
            </a:r>
          </a:p>
          <a:p>
            <a:pPr eaLnBrk="1" hangingPunct="1">
              <a:buSzTx/>
              <a:buFont typeface="Wingdings" pitchFamily="2" charset="2"/>
              <a:buNone/>
            </a:pPr>
            <a:r>
              <a:rPr lang="en-US" altLang="zh-CN" sz="2200" dirty="0"/>
              <a:t>		</a:t>
            </a:r>
            <a:r>
              <a:rPr lang="en-US" altLang="zh-CN" sz="2000" dirty="0"/>
              <a:t>SELECT </a:t>
            </a:r>
            <a:r>
              <a:rPr lang="en-US" altLang="zh-CN" sz="2000" dirty="0" err="1"/>
              <a:t>Sno,Sname</a:t>
            </a:r>
            <a:r>
              <a:rPr lang="en-US" altLang="zh-CN" sz="2000" dirty="0"/>
              <a:t>,(extract(year from </a:t>
            </a:r>
            <a:r>
              <a:rPr lang="en-US" altLang="zh-CN" sz="2000" dirty="0" err="1"/>
              <a:t>current_date</a:t>
            </a:r>
            <a:r>
              <a:rPr lang="en-US" altLang="zh-CN" sz="2000" dirty="0"/>
              <a:t>)-extract(year from </a:t>
            </a:r>
            <a:r>
              <a:rPr lang="en-US" altLang="zh-CN" sz="2000" dirty="0" err="1"/>
              <a:t>Sbirthdate</a:t>
            </a:r>
            <a:r>
              <a:rPr lang="en-US" altLang="zh-CN" sz="2000" dirty="0"/>
              <a:t>) )</a:t>
            </a:r>
          </a:p>
          <a:p>
            <a:pPr eaLnBrk="1" hangingPunct="1">
              <a:buSzTx/>
              <a:buFont typeface="Wingdings" pitchFamily="2" charset="2"/>
              <a:buNone/>
            </a:pPr>
            <a:r>
              <a:rPr lang="en-US" altLang="zh-CN" sz="2200" dirty="0"/>
              <a:t>		FROM Student; </a:t>
            </a:r>
          </a:p>
          <a:p>
            <a:pPr eaLnBrk="1" hangingPunct="1">
              <a:lnSpc>
                <a:spcPct val="150000"/>
              </a:lnSpc>
              <a:buSzTx/>
              <a:buFont typeface="Wingdings" pitchFamily="2" charset="2"/>
              <a:buNone/>
            </a:pPr>
            <a:endParaRPr lang="en-US" altLang="zh-CN" sz="22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xmlns="" id="{287979C4-BB0D-C69E-0522-F5D9E80ED153}"/>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建立视图（续）</a:t>
            </a:r>
          </a:p>
        </p:txBody>
      </p:sp>
      <p:sp>
        <p:nvSpPr>
          <p:cNvPr id="53251" name="Rectangle 3">
            <a:extLst>
              <a:ext uri="{FF2B5EF4-FFF2-40B4-BE49-F238E27FC236}">
                <a16:creationId xmlns:a16="http://schemas.microsoft.com/office/drawing/2014/main" xmlns="" id="{D5FCF9FC-3043-B27B-9A14-7CE09CF00055}"/>
              </a:ext>
            </a:extLst>
          </p:cNvPr>
          <p:cNvSpPr>
            <a:spLocks noGrp="1" noChangeArrowheads="1"/>
          </p:cNvSpPr>
          <p:nvPr>
            <p:ph type="body" idx="4294967295"/>
          </p:nvPr>
        </p:nvSpPr>
        <p:spPr>
          <a:xfrm>
            <a:off x="1299882" y="1340768"/>
            <a:ext cx="10972800" cy="4854575"/>
          </a:xfrm>
        </p:spPr>
        <p:txBody>
          <a:bodyPr/>
          <a:lstStyle/>
          <a:p>
            <a:pPr eaLnBrk="1" hangingPunct="1"/>
            <a:r>
              <a:rPr lang="zh-CN" altLang="en-US" dirty="0"/>
              <a:t>分组视图</a:t>
            </a:r>
          </a:p>
          <a:p>
            <a:pPr eaLnBrk="1" hangingPunct="1"/>
            <a:endParaRPr lang="zh-CN" altLang="en-US" sz="1200" dirty="0"/>
          </a:p>
          <a:p>
            <a:pPr eaLnBrk="1" hangingPunct="1">
              <a:buFont typeface="Wingdings" pitchFamily="2" charset="2"/>
              <a:buNone/>
            </a:pPr>
            <a:r>
              <a:rPr lang="en-US" altLang="zh-CN" sz="2400" dirty="0"/>
              <a:t>[</a:t>
            </a:r>
            <a:r>
              <a:rPr lang="zh-CN" altLang="en-US" sz="2400" dirty="0"/>
              <a:t>例</a:t>
            </a:r>
            <a:r>
              <a:rPr lang="en-US" altLang="zh-CN" sz="2400" dirty="0"/>
              <a:t>3.91]</a:t>
            </a:r>
            <a:r>
              <a:rPr lang="zh-CN" altLang="en-US" sz="2400" dirty="0"/>
              <a:t> 将学生的学号及平均成绩定义为一个视图。</a:t>
            </a:r>
            <a:endParaRPr lang="en-US" altLang="zh-CN" sz="2400" dirty="0"/>
          </a:p>
          <a:p>
            <a:pPr eaLnBrk="1" hangingPunct="1">
              <a:buFont typeface="Wingdings" pitchFamily="2" charset="2"/>
              <a:buNone/>
            </a:pPr>
            <a:endParaRPr lang="zh-CN" altLang="en-US" sz="2400" dirty="0"/>
          </a:p>
          <a:p>
            <a:pPr eaLnBrk="1" hangingPunct="1">
              <a:buFont typeface="Wingdings" pitchFamily="2" charset="2"/>
              <a:buNone/>
            </a:pPr>
            <a:r>
              <a:rPr lang="en-US" altLang="zh-CN" sz="2400" dirty="0"/>
              <a:t>		CREATE VIEW </a:t>
            </a:r>
            <a:r>
              <a:rPr lang="en-US" altLang="zh-CN" sz="2400" dirty="0" err="1"/>
              <a:t>S_GradeAVG</a:t>
            </a:r>
            <a:r>
              <a:rPr lang="en-US" altLang="zh-CN" sz="2400" dirty="0"/>
              <a:t>(</a:t>
            </a:r>
            <a:r>
              <a:rPr lang="en-US" altLang="zh-CN" sz="2400" dirty="0" err="1"/>
              <a:t>Sno,Gavg</a:t>
            </a:r>
            <a:r>
              <a:rPr lang="en-US" altLang="zh-CN" sz="2400" dirty="0"/>
              <a:t>)</a:t>
            </a:r>
          </a:p>
          <a:p>
            <a:pPr eaLnBrk="1" hangingPunct="1">
              <a:buFont typeface="Wingdings" pitchFamily="2" charset="2"/>
              <a:buNone/>
            </a:pPr>
            <a:r>
              <a:rPr lang="en-US" altLang="zh-CN" sz="2400" dirty="0"/>
              <a:t>		AS</a:t>
            </a:r>
          </a:p>
          <a:p>
            <a:pPr eaLnBrk="1" hangingPunct="1">
              <a:buFont typeface="Wingdings" pitchFamily="2" charset="2"/>
              <a:buNone/>
            </a:pPr>
            <a:r>
              <a:rPr lang="en-US" altLang="zh-CN" sz="2400" dirty="0"/>
              <a:t>		SELECT </a:t>
            </a:r>
            <a:r>
              <a:rPr lang="en-US" altLang="zh-CN" sz="2400" dirty="0" err="1"/>
              <a:t>Sno,AVG</a:t>
            </a:r>
            <a:r>
              <a:rPr lang="en-US" altLang="zh-CN" sz="2400" dirty="0"/>
              <a:t>(Grade)</a:t>
            </a:r>
          </a:p>
          <a:p>
            <a:pPr eaLnBrk="1" hangingPunct="1">
              <a:buFont typeface="Wingdings" pitchFamily="2" charset="2"/>
              <a:buNone/>
            </a:pPr>
            <a:r>
              <a:rPr lang="en-US" altLang="zh-CN" sz="2400" dirty="0"/>
              <a:t>		FROM SC</a:t>
            </a:r>
          </a:p>
          <a:p>
            <a:pPr eaLnBrk="1" hangingPunct="1">
              <a:buFont typeface="Wingdings" pitchFamily="2" charset="2"/>
              <a:buNone/>
            </a:pPr>
            <a:r>
              <a:rPr lang="en-US" altLang="zh-CN" sz="2400" dirty="0"/>
              <a:t>		GROUP BY </a:t>
            </a:r>
            <a:r>
              <a:rPr lang="en-US" altLang="zh-CN" sz="2400" dirty="0" err="1"/>
              <a:t>Sno</a:t>
            </a:r>
            <a:r>
              <a:rPr lang="en-US" altLang="zh-CN" sz="2400"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xmlns="" id="{ED095A4A-6A81-C79E-7259-C542207328D8}"/>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dirty="0"/>
              <a:t>插入一个元组（续）</a:t>
            </a:r>
          </a:p>
        </p:txBody>
      </p:sp>
      <p:sp>
        <p:nvSpPr>
          <p:cNvPr id="8195" name="Rectangle 3">
            <a:extLst>
              <a:ext uri="{FF2B5EF4-FFF2-40B4-BE49-F238E27FC236}">
                <a16:creationId xmlns:a16="http://schemas.microsoft.com/office/drawing/2014/main" xmlns="" id="{9C3A135A-C53E-9A95-FDC2-03799D765906}"/>
              </a:ext>
            </a:extLst>
          </p:cNvPr>
          <p:cNvSpPr>
            <a:spLocks noGrp="1" noChangeArrowheads="1"/>
          </p:cNvSpPr>
          <p:nvPr>
            <p:ph type="body" idx="4294967295"/>
          </p:nvPr>
        </p:nvSpPr>
        <p:spPr>
          <a:xfrm>
            <a:off x="1127448" y="1357313"/>
            <a:ext cx="8507412" cy="5500687"/>
          </a:xfrm>
        </p:spPr>
        <p:txBody>
          <a:bodyPr/>
          <a:lstStyle/>
          <a:p>
            <a:pPr eaLnBrk="1" hangingPunct="1">
              <a:lnSpc>
                <a:spcPct val="120000"/>
              </a:lnSpc>
            </a:pPr>
            <a:r>
              <a:rPr lang="en-US" altLang="zh-CN" dirty="0"/>
              <a:t> INTO</a:t>
            </a:r>
            <a:r>
              <a:rPr lang="zh-CN" altLang="en-US" dirty="0"/>
              <a:t>子句</a:t>
            </a:r>
          </a:p>
          <a:p>
            <a:pPr lvl="1">
              <a:lnSpc>
                <a:spcPct val="120000"/>
              </a:lnSpc>
            </a:pPr>
            <a:r>
              <a:rPr lang="zh-CN" altLang="zh-CN" dirty="0"/>
              <a:t>没有指明任何属性列名，新插入的元组必须在每个属性列上均有指定值</a:t>
            </a:r>
            <a:endParaRPr lang="en-US" altLang="zh-CN" dirty="0"/>
          </a:p>
          <a:p>
            <a:pPr lvl="1">
              <a:lnSpc>
                <a:spcPct val="120000"/>
              </a:lnSpc>
            </a:pPr>
            <a:r>
              <a:rPr lang="zh-CN" altLang="zh-CN" dirty="0"/>
              <a:t>没有出现的属性列，新元组在这些列上将取空值</a:t>
            </a:r>
            <a:endParaRPr lang="en-US" altLang="zh-CN" dirty="0"/>
          </a:p>
          <a:p>
            <a:pPr lvl="1">
              <a:lnSpc>
                <a:spcPct val="120000"/>
              </a:lnSpc>
            </a:pPr>
            <a:r>
              <a:rPr lang="zh-CN" altLang="zh-CN" dirty="0"/>
              <a:t>定义表时指定了相应属性列的缺省值，新元组在这些列上将取缺省值</a:t>
            </a:r>
            <a:endParaRPr lang="en-US" altLang="zh-CN" dirty="0"/>
          </a:p>
          <a:p>
            <a:pPr lvl="1">
              <a:lnSpc>
                <a:spcPct val="120000"/>
              </a:lnSpc>
            </a:pPr>
            <a:r>
              <a:rPr lang="zh-CN" altLang="zh-CN" dirty="0"/>
              <a:t>在表定义时说明了</a:t>
            </a:r>
            <a:r>
              <a:rPr lang="en-US" altLang="zh-CN" dirty="0"/>
              <a:t>NOT NULL</a:t>
            </a:r>
            <a:r>
              <a:rPr lang="zh-CN" altLang="zh-CN" dirty="0"/>
              <a:t>的属性列不能取空值</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xmlns="" id="{58D68988-CFCC-C8DF-647B-22996EC35E33}"/>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 </a:t>
            </a:r>
            <a:r>
              <a:rPr lang="zh-CN" altLang="en-US" sz="3600"/>
              <a:t>建立视图（续）</a:t>
            </a:r>
          </a:p>
        </p:txBody>
      </p:sp>
      <p:sp>
        <p:nvSpPr>
          <p:cNvPr id="54275" name="Rectangle 3">
            <a:extLst>
              <a:ext uri="{FF2B5EF4-FFF2-40B4-BE49-F238E27FC236}">
                <a16:creationId xmlns:a16="http://schemas.microsoft.com/office/drawing/2014/main" xmlns="" id="{535FB385-AEC0-7A84-9340-28AEC8F1F741}"/>
              </a:ext>
            </a:extLst>
          </p:cNvPr>
          <p:cNvSpPr>
            <a:spLocks noGrp="1" noChangeArrowheads="1"/>
          </p:cNvSpPr>
          <p:nvPr>
            <p:ph type="body" idx="4294967295"/>
          </p:nvPr>
        </p:nvSpPr>
        <p:spPr>
          <a:xfrm>
            <a:off x="1343472" y="1098550"/>
            <a:ext cx="9793088" cy="5334000"/>
          </a:xfrm>
        </p:spPr>
        <p:txBody>
          <a:bodyPr/>
          <a:lstStyle/>
          <a:p>
            <a:pPr algn="just" eaLnBrk="1" hangingPunct="1">
              <a:lnSpc>
                <a:spcPct val="120000"/>
              </a:lnSpc>
              <a:buFont typeface="Wingdings" pitchFamily="2" charset="2"/>
              <a:buNone/>
            </a:pPr>
            <a:r>
              <a:rPr lang="en-US" altLang="zh-CN" sz="2400" dirty="0"/>
              <a:t>[</a:t>
            </a:r>
            <a:r>
              <a:rPr lang="zh-CN" altLang="en-US" sz="2400" dirty="0"/>
              <a:t>例</a:t>
            </a:r>
            <a:r>
              <a:rPr lang="en-US" altLang="zh-CN" sz="2400" dirty="0"/>
              <a:t>3.92]</a:t>
            </a:r>
            <a:r>
              <a:rPr lang="zh-CN" altLang="en-US" sz="2400" dirty="0"/>
              <a:t> 将</a:t>
            </a:r>
            <a:r>
              <a:rPr lang="en-US" altLang="zh-CN" sz="2400" dirty="0"/>
              <a:t>Student</a:t>
            </a:r>
            <a:r>
              <a:rPr lang="zh-CN" altLang="en-US" sz="2400" dirty="0"/>
              <a:t>表中所有女生记录定义为一个视图。</a:t>
            </a:r>
          </a:p>
          <a:p>
            <a:pPr algn="just" eaLnBrk="1" hangingPunct="1">
              <a:lnSpc>
                <a:spcPct val="120000"/>
              </a:lnSpc>
              <a:buFont typeface="Wingdings" pitchFamily="2" charset="2"/>
              <a:buNone/>
            </a:pPr>
            <a:r>
              <a:rPr lang="en-US" altLang="zh-CN" sz="2000" dirty="0"/>
              <a:t>	</a:t>
            </a:r>
            <a:r>
              <a:rPr lang="en-US" altLang="zh-CN" sz="2200" dirty="0"/>
              <a:t>CREATE VIEW </a:t>
            </a:r>
            <a:r>
              <a:rPr lang="en-US" altLang="zh-CN" sz="2200" dirty="0" err="1"/>
              <a:t>F_Student</a:t>
            </a:r>
            <a:r>
              <a:rPr lang="en-US" altLang="zh-CN" sz="2200" dirty="0"/>
              <a:t>(</a:t>
            </a:r>
            <a:r>
              <a:rPr lang="en-US" altLang="zh-CN" sz="2200" dirty="0" err="1"/>
              <a:t>Fsno,Fname,Fsex,Fbirthdate,Fmajor</a:t>
            </a:r>
            <a:r>
              <a:rPr lang="en-US" altLang="zh-CN" sz="2200" dirty="0"/>
              <a:t>)</a:t>
            </a:r>
          </a:p>
          <a:p>
            <a:pPr algn="just" eaLnBrk="1" hangingPunct="1">
              <a:lnSpc>
                <a:spcPct val="120000"/>
              </a:lnSpc>
              <a:buFont typeface="Wingdings" pitchFamily="2" charset="2"/>
              <a:buNone/>
            </a:pPr>
            <a:r>
              <a:rPr lang="en-US" altLang="zh-CN" sz="2200" dirty="0"/>
              <a:t>	AS</a:t>
            </a:r>
          </a:p>
          <a:p>
            <a:pPr algn="just" eaLnBrk="1" hangingPunct="1">
              <a:lnSpc>
                <a:spcPct val="120000"/>
              </a:lnSpc>
              <a:buFont typeface="Wingdings" pitchFamily="2" charset="2"/>
              <a:buNone/>
            </a:pPr>
            <a:r>
              <a:rPr lang="en-US" altLang="zh-CN" sz="2200" dirty="0"/>
              <a:t>	SELECT *</a:t>
            </a:r>
          </a:p>
          <a:p>
            <a:pPr algn="just" eaLnBrk="1" hangingPunct="1">
              <a:lnSpc>
                <a:spcPct val="120000"/>
              </a:lnSpc>
              <a:buFont typeface="Wingdings" pitchFamily="2" charset="2"/>
              <a:buNone/>
            </a:pPr>
            <a:r>
              <a:rPr lang="en-US" altLang="zh-CN" sz="2200" dirty="0"/>
              <a:t>	FROM Student</a:t>
            </a:r>
          </a:p>
          <a:p>
            <a:pPr algn="just" eaLnBrk="1" hangingPunct="1">
              <a:lnSpc>
                <a:spcPct val="120000"/>
              </a:lnSpc>
              <a:buFont typeface="Wingdings" pitchFamily="2" charset="2"/>
              <a:buNone/>
            </a:pPr>
            <a:r>
              <a:rPr lang="en-US" altLang="zh-CN" sz="2200" dirty="0"/>
              <a:t>	WHERE </a:t>
            </a:r>
            <a:r>
              <a:rPr lang="en-US" altLang="zh-CN" sz="2200" dirty="0" err="1"/>
              <a:t>Ssex</a:t>
            </a:r>
            <a:r>
              <a:rPr lang="en-US" altLang="zh-CN" sz="2200" dirty="0"/>
              <a:t>='</a:t>
            </a:r>
            <a:r>
              <a:rPr lang="zh-CN" altLang="en-US" sz="2200" dirty="0"/>
              <a:t>女</a:t>
            </a:r>
            <a:r>
              <a:rPr lang="en-US" altLang="zh-CN" sz="2200" dirty="0"/>
              <a:t>';</a:t>
            </a:r>
          </a:p>
          <a:p>
            <a:pPr lvl="1" algn="just" eaLnBrk="1" hangingPunct="1">
              <a:lnSpc>
                <a:spcPct val="150000"/>
              </a:lnSpc>
            </a:pPr>
            <a:r>
              <a:rPr lang="zh-CN" altLang="en-US" sz="2200" dirty="0"/>
              <a:t>缺点：</a:t>
            </a:r>
          </a:p>
          <a:p>
            <a:pPr lvl="2" eaLnBrk="1" hangingPunct="1">
              <a:lnSpc>
                <a:spcPct val="150000"/>
              </a:lnSpc>
              <a:buFont typeface="Wingdings" pitchFamily="2" charset="2"/>
              <a:buChar char="l"/>
            </a:pPr>
            <a:r>
              <a:rPr lang="zh-CN" altLang="en-US" sz="2200" dirty="0"/>
              <a:t>修改基表</a:t>
            </a:r>
            <a:r>
              <a:rPr lang="en-US" altLang="zh-CN" sz="2200" dirty="0"/>
              <a:t>Student</a:t>
            </a:r>
            <a:r>
              <a:rPr lang="zh-CN" altLang="en-US" sz="2200" dirty="0"/>
              <a:t>的结构后，</a:t>
            </a:r>
            <a:r>
              <a:rPr lang="en-US" altLang="zh-CN" sz="2200" dirty="0"/>
              <a:t>Student</a:t>
            </a:r>
            <a:r>
              <a:rPr lang="zh-CN" altLang="en-US" sz="2200" dirty="0"/>
              <a:t>表与</a:t>
            </a:r>
            <a:r>
              <a:rPr lang="en-US" altLang="zh-CN" sz="2200" dirty="0" err="1"/>
              <a:t>F_Student</a:t>
            </a:r>
            <a:r>
              <a:rPr lang="zh-CN" altLang="en-US" sz="2200" dirty="0"/>
              <a:t>视图的映象关系被破坏，导致该视图不能正确工作</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xmlns="" id="{9B960976-A020-A2B9-7AC7-EA96195CA8A1}"/>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3.6.1  </a:t>
            </a:r>
            <a:r>
              <a:rPr lang="zh-CN" altLang="en-US" sz="3600"/>
              <a:t>定义视图</a:t>
            </a:r>
          </a:p>
        </p:txBody>
      </p:sp>
      <p:sp>
        <p:nvSpPr>
          <p:cNvPr id="43011" name="Rectangle 3">
            <a:extLst>
              <a:ext uri="{FF2B5EF4-FFF2-40B4-BE49-F238E27FC236}">
                <a16:creationId xmlns:a16="http://schemas.microsoft.com/office/drawing/2014/main" xmlns="" id="{E2863762-946A-03F1-F7F9-292900FE444A}"/>
              </a:ext>
            </a:extLst>
          </p:cNvPr>
          <p:cNvSpPr>
            <a:spLocks noGrp="1" noChangeArrowheads="1"/>
          </p:cNvSpPr>
          <p:nvPr>
            <p:ph type="body" idx="4294967295"/>
          </p:nvPr>
        </p:nvSpPr>
        <p:spPr>
          <a:xfrm>
            <a:off x="2423592" y="1340768"/>
            <a:ext cx="7715250" cy="4997450"/>
          </a:xfrm>
        </p:spPr>
        <p:txBody>
          <a:bodyPr/>
          <a:lstStyle/>
          <a:p>
            <a:pPr eaLnBrk="1" hangingPunct="1"/>
            <a:endParaRPr lang="en-US" altLang="zh-CN" dirty="0"/>
          </a:p>
          <a:p>
            <a:pPr eaLnBrk="1" hangingPunct="1">
              <a:buFont typeface="Wingdings" pitchFamily="2" charset="2"/>
              <a:buNone/>
            </a:pPr>
            <a:r>
              <a:rPr lang="en-US" altLang="zh-CN" dirty="0"/>
              <a:t>1.</a:t>
            </a:r>
            <a:r>
              <a:rPr lang="zh-CN" altLang="en-US" dirty="0"/>
              <a:t>建立视图</a:t>
            </a:r>
          </a:p>
          <a:p>
            <a:pPr eaLnBrk="1" hangingPunct="1">
              <a:buFont typeface="Wingdings" pitchFamily="2" charset="2"/>
              <a:buNone/>
            </a:pPr>
            <a:endParaRPr lang="zh-CN" altLang="en-US" dirty="0"/>
          </a:p>
          <a:p>
            <a:pPr eaLnBrk="1" hangingPunct="1">
              <a:buNone/>
            </a:pPr>
            <a:r>
              <a:rPr lang="en-US" altLang="zh-CN" dirty="0">
                <a:solidFill>
                  <a:srgbClr val="7030A0"/>
                </a:solidFill>
              </a:rPr>
              <a:t>2.</a:t>
            </a:r>
            <a:r>
              <a:rPr lang="zh-CN" altLang="en-US" dirty="0">
                <a:solidFill>
                  <a:srgbClr val="7030A0"/>
                </a:solidFill>
              </a:rPr>
              <a:t>删除视图</a:t>
            </a:r>
          </a:p>
        </p:txBody>
      </p:sp>
    </p:spTree>
    <p:extLst>
      <p:ext uri="{BB962C8B-B14F-4D97-AF65-F5344CB8AC3E}">
        <p14:creationId xmlns:p14="http://schemas.microsoft.com/office/powerpoint/2010/main" val="7657698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xmlns="" id="{06133EC7-BB02-F77A-A1BD-AE0A6B82EB4B}"/>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2. </a:t>
            </a:r>
            <a:r>
              <a:rPr lang="zh-CN" altLang="en-US" sz="3600"/>
              <a:t>删除视图</a:t>
            </a:r>
          </a:p>
        </p:txBody>
      </p:sp>
      <p:sp>
        <p:nvSpPr>
          <p:cNvPr id="55299" name="Rectangle 3">
            <a:extLst>
              <a:ext uri="{FF2B5EF4-FFF2-40B4-BE49-F238E27FC236}">
                <a16:creationId xmlns:a16="http://schemas.microsoft.com/office/drawing/2014/main" xmlns="" id="{8FCB371F-49A7-AEEE-94B2-66839AB6C2AD}"/>
              </a:ext>
            </a:extLst>
          </p:cNvPr>
          <p:cNvSpPr>
            <a:spLocks noGrp="1" noChangeArrowheads="1"/>
          </p:cNvSpPr>
          <p:nvPr>
            <p:ph type="body" idx="4294967295"/>
          </p:nvPr>
        </p:nvSpPr>
        <p:spPr>
          <a:xfrm>
            <a:off x="1371600" y="1109838"/>
            <a:ext cx="9601200" cy="5095875"/>
          </a:xfrm>
        </p:spPr>
        <p:txBody>
          <a:bodyPr/>
          <a:lstStyle/>
          <a:p>
            <a:pPr eaLnBrk="1" hangingPunct="1"/>
            <a:r>
              <a:rPr lang="zh-CN" altLang="en-US" dirty="0"/>
              <a:t>语句的格式：</a:t>
            </a:r>
          </a:p>
          <a:p>
            <a:pPr eaLnBrk="1" hangingPunct="1">
              <a:buFont typeface="Wingdings" pitchFamily="2" charset="2"/>
              <a:buNone/>
            </a:pPr>
            <a:r>
              <a:rPr lang="zh-CN" altLang="en-US" dirty="0"/>
              <a:t>		</a:t>
            </a:r>
            <a:r>
              <a:rPr lang="en-US" altLang="zh-CN" dirty="0"/>
              <a:t>DROP  VIEW  &lt;</a:t>
            </a:r>
            <a:r>
              <a:rPr lang="zh-CN" altLang="en-US" dirty="0"/>
              <a:t>视图名</a:t>
            </a:r>
            <a:r>
              <a:rPr lang="en-US" altLang="zh-CN" dirty="0"/>
              <a:t>&gt;[CASCADE]</a:t>
            </a:r>
            <a:r>
              <a:rPr lang="zh-CN" altLang="en-US" dirty="0"/>
              <a:t>;</a:t>
            </a:r>
          </a:p>
          <a:p>
            <a:pPr lvl="1">
              <a:lnSpc>
                <a:spcPct val="130000"/>
              </a:lnSpc>
            </a:pPr>
            <a:r>
              <a:rPr lang="zh-CN" altLang="en-US" dirty="0"/>
              <a:t>视图定义从数据字典中删除</a:t>
            </a:r>
          </a:p>
          <a:p>
            <a:pPr lvl="1">
              <a:lnSpc>
                <a:spcPct val="130000"/>
              </a:lnSpc>
            </a:pPr>
            <a:r>
              <a:rPr lang="zh-CN" altLang="en-US" dirty="0"/>
              <a:t>如果该视图上还导出了其他视图，使用</a:t>
            </a:r>
            <a:r>
              <a:rPr lang="en-US" altLang="zh-CN" dirty="0"/>
              <a:t>CASCADE</a:t>
            </a:r>
            <a:r>
              <a:rPr lang="zh-CN" altLang="en-US" dirty="0"/>
              <a:t>级联删除语句，把该视图和由它导出的所有视图一起删除 </a:t>
            </a:r>
          </a:p>
          <a:p>
            <a:pPr lvl="1">
              <a:lnSpc>
                <a:spcPct val="130000"/>
              </a:lnSpc>
            </a:pPr>
            <a:r>
              <a:rPr lang="zh-CN" altLang="en-US" dirty="0"/>
              <a:t>删除基表时，由该基表导出的所有视图定义都必须显式地使用</a:t>
            </a:r>
            <a:r>
              <a:rPr lang="en-US" altLang="zh-CN" dirty="0"/>
              <a:t>DROP VIEW</a:t>
            </a:r>
            <a:r>
              <a:rPr lang="zh-CN" altLang="en-US" dirty="0"/>
              <a:t>语句删除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xmlns="" id="{C7DBB9C1-EB34-8BF1-B160-E8F96908811D}"/>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删除视图</a:t>
            </a:r>
            <a:r>
              <a:rPr lang="en-US" altLang="zh-CN" sz="3600"/>
              <a:t>（</a:t>
            </a:r>
            <a:r>
              <a:rPr lang="zh-CN" altLang="en-US" sz="3600"/>
              <a:t>续）</a:t>
            </a:r>
          </a:p>
        </p:txBody>
      </p:sp>
      <p:sp>
        <p:nvSpPr>
          <p:cNvPr id="57347" name="Rectangle 3">
            <a:extLst>
              <a:ext uri="{FF2B5EF4-FFF2-40B4-BE49-F238E27FC236}">
                <a16:creationId xmlns:a16="http://schemas.microsoft.com/office/drawing/2014/main" xmlns="" id="{E82B7530-32BB-4140-7B3F-BAA2E85ABA56}"/>
              </a:ext>
            </a:extLst>
          </p:cNvPr>
          <p:cNvSpPr>
            <a:spLocks noGrp="1" noChangeArrowheads="1"/>
          </p:cNvSpPr>
          <p:nvPr>
            <p:ph type="body" idx="4294967295"/>
          </p:nvPr>
        </p:nvSpPr>
        <p:spPr>
          <a:xfrm>
            <a:off x="1371600" y="1132830"/>
            <a:ext cx="9908976" cy="5068887"/>
          </a:xfrm>
        </p:spPr>
        <p:txBody>
          <a:bodyPr/>
          <a:lstStyle/>
          <a:p>
            <a:pPr eaLnBrk="1" hangingPunct="1">
              <a:lnSpc>
                <a:spcPct val="110000"/>
              </a:lnSpc>
              <a:buSzTx/>
              <a:buFont typeface="Wingdings" pitchFamily="2" charset="2"/>
              <a:buNone/>
            </a:pPr>
            <a:r>
              <a:rPr lang="en-US" altLang="zh-CN" sz="2400" dirty="0"/>
              <a:t>[</a:t>
            </a:r>
            <a:r>
              <a:rPr lang="zh-CN" altLang="en-US" sz="2400" dirty="0"/>
              <a:t>例</a:t>
            </a:r>
            <a:r>
              <a:rPr lang="en-US" altLang="zh-CN" sz="2400" dirty="0"/>
              <a:t>3.93]</a:t>
            </a:r>
            <a:r>
              <a:rPr lang="zh-CN" altLang="en-US" sz="2400" dirty="0"/>
              <a:t> 删除视图</a:t>
            </a:r>
            <a:r>
              <a:rPr lang="en-US" altLang="zh-CN" sz="2400" dirty="0"/>
              <a:t>S_AGE</a:t>
            </a:r>
            <a:r>
              <a:rPr lang="zh-CN" altLang="en-US" sz="2400" dirty="0"/>
              <a:t>和视图</a:t>
            </a:r>
            <a:r>
              <a:rPr lang="en-US" altLang="zh-CN" sz="2400" dirty="0"/>
              <a:t>IS_C1</a:t>
            </a:r>
            <a:r>
              <a:rPr lang="zh-CN" altLang="en-US" sz="2400" dirty="0"/>
              <a:t>：</a:t>
            </a:r>
          </a:p>
          <a:p>
            <a:pPr eaLnBrk="1" hangingPunct="1">
              <a:lnSpc>
                <a:spcPct val="110000"/>
              </a:lnSpc>
              <a:buSzTx/>
              <a:buFont typeface="Wingdings" pitchFamily="2" charset="2"/>
              <a:buNone/>
            </a:pPr>
            <a:r>
              <a:rPr lang="en-US" altLang="zh-CN" sz="2400" dirty="0"/>
              <a:t>		DROP VIEW S_AGE;		</a:t>
            </a:r>
            <a:r>
              <a:rPr lang="en-US" altLang="zh-CN" sz="1800" dirty="0"/>
              <a:t>/*</a:t>
            </a:r>
            <a:r>
              <a:rPr lang="zh-CN" altLang="en-US" sz="1800" dirty="0"/>
              <a:t>成功执行*</a:t>
            </a:r>
            <a:r>
              <a:rPr lang="en-US" altLang="zh-CN" sz="1800" dirty="0"/>
              <a:t>/</a:t>
            </a:r>
            <a:endParaRPr lang="en-US" altLang="zh-CN" sz="2400" dirty="0"/>
          </a:p>
          <a:p>
            <a:pPr eaLnBrk="1" hangingPunct="1">
              <a:lnSpc>
                <a:spcPct val="110000"/>
              </a:lnSpc>
              <a:buSzTx/>
              <a:buFont typeface="Wingdings" pitchFamily="2" charset="2"/>
              <a:buNone/>
            </a:pPr>
            <a:r>
              <a:rPr lang="en-US" altLang="zh-CN" sz="2400" dirty="0"/>
              <a:t>		DROP VIEW IS_C1;		</a:t>
            </a:r>
            <a:r>
              <a:rPr lang="en-US" altLang="zh-CN" sz="1800" dirty="0"/>
              <a:t>/*</a:t>
            </a:r>
            <a:r>
              <a:rPr lang="zh-CN" altLang="en-US" sz="1800" dirty="0"/>
              <a:t>报告错误*</a:t>
            </a:r>
            <a:r>
              <a:rPr lang="en-US" altLang="zh-CN" sz="1800" dirty="0"/>
              <a:t>/</a:t>
            </a:r>
            <a:endParaRPr lang="en-US" altLang="zh-CN" sz="2400" dirty="0"/>
          </a:p>
          <a:p>
            <a:pPr eaLnBrk="1" hangingPunct="1">
              <a:lnSpc>
                <a:spcPct val="110000"/>
              </a:lnSpc>
              <a:buSzTx/>
              <a:buFont typeface="Wingdings" pitchFamily="2" charset="2"/>
              <a:buNone/>
            </a:pPr>
            <a:endParaRPr lang="en-US" altLang="zh-CN" sz="2400" dirty="0"/>
          </a:p>
          <a:p>
            <a:pPr eaLnBrk="1" hangingPunct="1">
              <a:lnSpc>
                <a:spcPct val="150000"/>
              </a:lnSpc>
              <a:spcBef>
                <a:spcPct val="0"/>
              </a:spcBef>
              <a:buSzTx/>
              <a:buFont typeface="Wingdings" pitchFamily="2" charset="2"/>
              <a:buChar char="n"/>
            </a:pPr>
            <a:r>
              <a:rPr lang="zh-CN" altLang="en-US" sz="2200" dirty="0"/>
              <a:t>执行</a:t>
            </a:r>
            <a:r>
              <a:rPr lang="en-US" altLang="zh-CN" sz="2200" dirty="0"/>
              <a:t>DROP VIEW IS_C1</a:t>
            </a:r>
            <a:r>
              <a:rPr lang="zh-CN" altLang="en-US" sz="2200" dirty="0"/>
              <a:t>语句时，由于</a:t>
            </a:r>
            <a:r>
              <a:rPr lang="en-US" altLang="zh-CN" sz="2200" dirty="0"/>
              <a:t>IS_C1</a:t>
            </a:r>
            <a:r>
              <a:rPr lang="zh-CN" altLang="en-US" sz="2200" dirty="0"/>
              <a:t>视图上还导出了</a:t>
            </a:r>
            <a:r>
              <a:rPr lang="en-US" altLang="zh-CN" sz="2200" dirty="0"/>
              <a:t>IS_C2</a:t>
            </a:r>
            <a:r>
              <a:rPr lang="zh-CN" altLang="en-US" sz="2200" dirty="0"/>
              <a:t>视图，所以该语句执行时会报告错误：视图 </a:t>
            </a:r>
            <a:r>
              <a:rPr lang="en-US" altLang="zh-CN" sz="2200" dirty="0"/>
              <a:t>IS_C2</a:t>
            </a:r>
            <a:r>
              <a:rPr lang="zh-CN" altLang="en-US" sz="2200" dirty="0"/>
              <a:t>依赖于视图</a:t>
            </a:r>
            <a:r>
              <a:rPr lang="en-US" altLang="zh-CN" sz="2200" dirty="0"/>
              <a:t>IS_C1</a:t>
            </a:r>
            <a:r>
              <a:rPr lang="zh-CN" altLang="en-US" sz="2200" dirty="0"/>
              <a:t>。</a:t>
            </a:r>
          </a:p>
          <a:p>
            <a:pPr eaLnBrk="1" hangingPunct="1">
              <a:lnSpc>
                <a:spcPct val="150000"/>
              </a:lnSpc>
              <a:spcBef>
                <a:spcPct val="0"/>
              </a:spcBef>
              <a:buSzTx/>
              <a:buFont typeface="Wingdings" pitchFamily="2" charset="2"/>
              <a:buChar char="n"/>
            </a:pPr>
            <a:r>
              <a:rPr lang="zh-CN" altLang="en-US" sz="2200" dirty="0"/>
              <a:t>如果导出视图也确定可以删除，则使用级联删除语句：</a:t>
            </a:r>
          </a:p>
          <a:p>
            <a:pPr eaLnBrk="1" hangingPunct="1">
              <a:lnSpc>
                <a:spcPct val="150000"/>
              </a:lnSpc>
              <a:spcBef>
                <a:spcPct val="0"/>
              </a:spcBef>
              <a:buSzTx/>
              <a:buFont typeface="Wingdings" pitchFamily="2" charset="2"/>
              <a:buNone/>
            </a:pPr>
            <a:r>
              <a:rPr lang="en-US" altLang="zh-CN" sz="2200" dirty="0"/>
              <a:t>     DROP VIEW IS_C1 CASCADE;       </a:t>
            </a:r>
          </a:p>
          <a:p>
            <a:pPr lvl="1" eaLnBrk="1" hangingPunct="1">
              <a:lnSpc>
                <a:spcPct val="150000"/>
              </a:lnSpc>
              <a:spcBef>
                <a:spcPct val="0"/>
              </a:spcBef>
              <a:buSzTx/>
              <a:buFont typeface="Wingdings" pitchFamily="2" charset="2"/>
              <a:buChar char="l"/>
            </a:pPr>
            <a:r>
              <a:rPr lang="zh-CN" altLang="en-US" sz="2200" dirty="0"/>
              <a:t>执行此语句不仅删除了</a:t>
            </a:r>
            <a:r>
              <a:rPr lang="en-US" altLang="zh-CN" sz="2200" dirty="0"/>
              <a:t>IS_C1</a:t>
            </a:r>
            <a:r>
              <a:rPr lang="zh-CN" altLang="en-US" sz="2200" dirty="0"/>
              <a:t>视图，还级联删除了由它导出的</a:t>
            </a:r>
            <a:r>
              <a:rPr lang="en-US" altLang="zh-CN" sz="2200" dirty="0"/>
              <a:t>IS_C2</a:t>
            </a:r>
            <a:r>
              <a:rPr lang="zh-CN" altLang="en-US" sz="2200" dirty="0"/>
              <a:t>视图</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xmlns="" id="{28E0DB22-D4F6-BE14-F00E-344DEE8BC894}"/>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3.6  </a:t>
            </a:r>
            <a:r>
              <a:rPr lang="zh-CN" altLang="en-US" sz="3600"/>
              <a:t>视图</a:t>
            </a:r>
          </a:p>
        </p:txBody>
      </p:sp>
      <p:sp>
        <p:nvSpPr>
          <p:cNvPr id="57347" name="Rectangle 3">
            <a:extLst>
              <a:ext uri="{FF2B5EF4-FFF2-40B4-BE49-F238E27FC236}">
                <a16:creationId xmlns:a16="http://schemas.microsoft.com/office/drawing/2014/main" xmlns="" id="{82BE5F87-FD1F-95D3-35E5-03C688736E45}"/>
              </a:ext>
            </a:extLst>
          </p:cNvPr>
          <p:cNvSpPr>
            <a:spLocks noGrp="1" noChangeArrowheads="1"/>
          </p:cNvSpPr>
          <p:nvPr>
            <p:ph type="body" idx="4294967295"/>
          </p:nvPr>
        </p:nvSpPr>
        <p:spPr>
          <a:xfrm>
            <a:off x="1634331" y="1268760"/>
            <a:ext cx="7704138" cy="4495800"/>
          </a:xfrm>
        </p:spPr>
        <p:txBody>
          <a:bodyPr/>
          <a:lstStyle/>
          <a:p>
            <a:pPr eaLnBrk="1" hangingPunct="1">
              <a:lnSpc>
                <a:spcPct val="170000"/>
              </a:lnSpc>
              <a:buFont typeface="Wingdings" pitchFamily="2" charset="2"/>
              <a:buNone/>
            </a:pPr>
            <a:r>
              <a:rPr lang="en-US" altLang="zh-CN" dirty="0"/>
              <a:t>3.6.1  </a:t>
            </a:r>
            <a:r>
              <a:rPr lang="zh-CN" altLang="en-US" dirty="0"/>
              <a:t>定义视图</a:t>
            </a:r>
          </a:p>
          <a:p>
            <a:pPr eaLnBrk="1" hangingPunct="1">
              <a:lnSpc>
                <a:spcPct val="170000"/>
              </a:lnSpc>
              <a:buFont typeface="Wingdings" pitchFamily="2" charset="2"/>
              <a:buNone/>
            </a:pPr>
            <a:r>
              <a:rPr lang="en-US" altLang="zh-CN" dirty="0">
                <a:solidFill>
                  <a:srgbClr val="00B050"/>
                </a:solidFill>
              </a:rPr>
              <a:t>3.6.2  </a:t>
            </a:r>
            <a:r>
              <a:rPr lang="zh-CN" altLang="en-US" dirty="0">
                <a:solidFill>
                  <a:srgbClr val="00B050"/>
                </a:solidFill>
              </a:rPr>
              <a:t>查询视图</a:t>
            </a:r>
          </a:p>
          <a:p>
            <a:pPr eaLnBrk="1" hangingPunct="1">
              <a:lnSpc>
                <a:spcPct val="170000"/>
              </a:lnSpc>
              <a:buFont typeface="Wingdings" pitchFamily="2" charset="2"/>
              <a:buNone/>
            </a:pPr>
            <a:r>
              <a:rPr lang="en-US" altLang="zh-CN" dirty="0"/>
              <a:t>3.6.3  </a:t>
            </a:r>
            <a:r>
              <a:rPr lang="zh-CN" altLang="en-US" dirty="0"/>
              <a:t>更新视图</a:t>
            </a:r>
          </a:p>
          <a:p>
            <a:pPr eaLnBrk="1" hangingPunct="1">
              <a:lnSpc>
                <a:spcPct val="170000"/>
              </a:lnSpc>
              <a:buFont typeface="Wingdings" pitchFamily="2" charset="2"/>
              <a:buNone/>
            </a:pPr>
            <a:r>
              <a:rPr lang="en-US" altLang="zh-CN" dirty="0"/>
              <a:t>3.6.4  </a:t>
            </a:r>
            <a:r>
              <a:rPr lang="zh-CN" altLang="en-US" dirty="0"/>
              <a:t>视图的作用</a:t>
            </a:r>
          </a:p>
          <a:p>
            <a:pPr eaLnBrk="1" hangingPunct="1">
              <a:buFont typeface="Wingdings" pitchFamily="2" charset="2"/>
              <a:buNone/>
            </a:pPr>
            <a:endParaRPr lang="en-US" altLang="zh-C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xmlns="" id="{F972F4CC-E0B8-FB97-56EF-DB924208458A}"/>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3.6.2  </a:t>
            </a:r>
            <a:r>
              <a:rPr lang="zh-CN" altLang="en-US" sz="3600"/>
              <a:t>查询视图</a:t>
            </a:r>
          </a:p>
        </p:txBody>
      </p:sp>
      <p:sp>
        <p:nvSpPr>
          <p:cNvPr id="58371" name="Rectangle 3">
            <a:extLst>
              <a:ext uri="{FF2B5EF4-FFF2-40B4-BE49-F238E27FC236}">
                <a16:creationId xmlns:a16="http://schemas.microsoft.com/office/drawing/2014/main" xmlns="" id="{DEBAD241-4D7F-526E-7052-F66EE6E0F418}"/>
              </a:ext>
            </a:extLst>
          </p:cNvPr>
          <p:cNvSpPr>
            <a:spLocks noGrp="1" noChangeArrowheads="1"/>
          </p:cNvSpPr>
          <p:nvPr>
            <p:ph type="body" idx="4294967295"/>
          </p:nvPr>
        </p:nvSpPr>
        <p:spPr>
          <a:xfrm>
            <a:off x="1371600" y="1268760"/>
            <a:ext cx="8229600" cy="4854575"/>
          </a:xfrm>
        </p:spPr>
        <p:txBody>
          <a:bodyPr/>
          <a:lstStyle/>
          <a:p>
            <a:pPr eaLnBrk="1" hangingPunct="1">
              <a:lnSpc>
                <a:spcPct val="130000"/>
              </a:lnSpc>
              <a:spcAft>
                <a:spcPct val="30000"/>
              </a:spcAft>
            </a:pPr>
            <a:r>
              <a:rPr lang="zh-CN" altLang="en-US" dirty="0"/>
              <a:t>用户角度：查询视图与查询基本表相同</a:t>
            </a:r>
          </a:p>
          <a:p>
            <a:pPr eaLnBrk="1" hangingPunct="1">
              <a:lnSpc>
                <a:spcPct val="130000"/>
              </a:lnSpc>
            </a:pPr>
            <a:r>
              <a:rPr lang="zh-CN" altLang="en-US" dirty="0"/>
              <a:t>关系数据库管理系统实现视图查询的方法</a:t>
            </a:r>
          </a:p>
          <a:p>
            <a:pPr lvl="1">
              <a:lnSpc>
                <a:spcPct val="170000"/>
              </a:lnSpc>
            </a:pPr>
            <a:r>
              <a:rPr lang="zh-CN" altLang="en-US" dirty="0"/>
              <a:t>视图消解法（</a:t>
            </a:r>
            <a:r>
              <a:rPr lang="en-US" altLang="zh-CN" dirty="0"/>
              <a:t>View Resolution</a:t>
            </a:r>
            <a:r>
              <a:rPr lang="zh-CN" altLang="en-US" dirty="0"/>
              <a:t>）</a:t>
            </a:r>
          </a:p>
          <a:p>
            <a:pPr lvl="2">
              <a:lnSpc>
                <a:spcPct val="170000"/>
              </a:lnSpc>
              <a:buSzPct val="87000"/>
              <a:buFont typeface="Wingdings" pitchFamily="2" charset="2"/>
              <a:buChar char="l"/>
            </a:pPr>
            <a:r>
              <a:rPr lang="zh-CN" altLang="en-US" sz="2200" dirty="0"/>
              <a:t>进行有效性检查</a:t>
            </a:r>
          </a:p>
          <a:p>
            <a:pPr lvl="2">
              <a:lnSpc>
                <a:spcPct val="170000"/>
              </a:lnSpc>
              <a:buSzPct val="87000"/>
              <a:buFont typeface="Wingdings" pitchFamily="2" charset="2"/>
              <a:buChar char="l"/>
            </a:pPr>
            <a:r>
              <a:rPr lang="zh-CN" altLang="en-US" sz="2200" dirty="0"/>
              <a:t>转换成等价的对基本表的查询</a:t>
            </a:r>
          </a:p>
          <a:p>
            <a:pPr lvl="2">
              <a:lnSpc>
                <a:spcPct val="170000"/>
              </a:lnSpc>
              <a:buSzPct val="87000"/>
              <a:buFont typeface="Wingdings" pitchFamily="2" charset="2"/>
              <a:buChar char="l"/>
            </a:pPr>
            <a:r>
              <a:rPr lang="zh-CN" altLang="en-US" sz="2200" dirty="0"/>
              <a:t>执行</a:t>
            </a:r>
            <a:r>
              <a:rPr lang="zh-CN" altLang="en-US" sz="2200" dirty="0">
                <a:solidFill>
                  <a:srgbClr val="FF00FF"/>
                </a:solidFill>
              </a:rPr>
              <a:t>修正</a:t>
            </a:r>
            <a:r>
              <a:rPr lang="zh-CN" altLang="en-US" sz="2200" dirty="0"/>
              <a:t>后的查询</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xmlns="" id="{A8960D79-F377-BB65-EFB6-94B2F16CFBC0}"/>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查询视图（续）</a:t>
            </a:r>
          </a:p>
        </p:txBody>
      </p:sp>
      <p:sp>
        <p:nvSpPr>
          <p:cNvPr id="59395" name="Rectangle 3">
            <a:extLst>
              <a:ext uri="{FF2B5EF4-FFF2-40B4-BE49-F238E27FC236}">
                <a16:creationId xmlns:a16="http://schemas.microsoft.com/office/drawing/2014/main" xmlns="" id="{B7656D81-B821-3E6F-30B6-B74FFE9B0471}"/>
              </a:ext>
            </a:extLst>
          </p:cNvPr>
          <p:cNvSpPr>
            <a:spLocks noGrp="1" noChangeArrowheads="1"/>
          </p:cNvSpPr>
          <p:nvPr>
            <p:ph type="body" idx="4294967295"/>
          </p:nvPr>
        </p:nvSpPr>
        <p:spPr>
          <a:xfrm>
            <a:off x="839416" y="1412776"/>
            <a:ext cx="10585176" cy="4495800"/>
          </a:xfrm>
        </p:spPr>
        <p:txBody>
          <a:bodyPr/>
          <a:lstStyle/>
          <a:p>
            <a:pPr marL="0" eaLnBrk="1" hangingPunct="1">
              <a:lnSpc>
                <a:spcPct val="150000"/>
              </a:lnSpc>
              <a:spcBef>
                <a:spcPct val="0"/>
              </a:spcBef>
              <a:buNone/>
            </a:pPr>
            <a:r>
              <a:rPr lang="en-US" altLang="zh-CN" sz="2400" dirty="0"/>
              <a:t>[</a:t>
            </a:r>
            <a:r>
              <a:rPr lang="zh-CN" altLang="en-US" sz="2400" dirty="0"/>
              <a:t>例</a:t>
            </a:r>
            <a:r>
              <a:rPr lang="en-US" altLang="zh-CN" sz="2400" dirty="0"/>
              <a:t>3.94]</a:t>
            </a:r>
            <a:r>
              <a:rPr lang="zh-CN" altLang="en-US" sz="2400" dirty="0"/>
              <a:t>在信息管理与信息系统专业学生的视图中，找出年龄小于等于</a:t>
            </a:r>
            <a:r>
              <a:rPr lang="en-US" altLang="zh-CN" sz="2400" dirty="0"/>
              <a:t>20</a:t>
            </a:r>
            <a:r>
              <a:rPr lang="zh-CN" altLang="en-US" sz="2400" dirty="0"/>
              <a:t>岁的学生（包括学生的学号和出生日期）</a:t>
            </a:r>
            <a:endParaRPr lang="en-US" altLang="zh-CN" sz="2400" dirty="0"/>
          </a:p>
          <a:p>
            <a:pPr marL="0" eaLnBrk="1" hangingPunct="1">
              <a:lnSpc>
                <a:spcPct val="150000"/>
              </a:lnSpc>
              <a:spcBef>
                <a:spcPct val="0"/>
              </a:spcBef>
              <a:buNone/>
            </a:pPr>
            <a:endParaRPr lang="zh-CN" altLang="en-US" sz="2400" dirty="0"/>
          </a:p>
          <a:p>
            <a:pPr marL="0" eaLnBrk="1" hangingPunct="1">
              <a:lnSpc>
                <a:spcPct val="150000"/>
              </a:lnSpc>
              <a:spcBef>
                <a:spcPct val="0"/>
              </a:spcBef>
              <a:buNone/>
            </a:pPr>
            <a:r>
              <a:rPr lang="en-US" altLang="zh-CN" sz="2400" dirty="0"/>
              <a:t>SELECT </a:t>
            </a:r>
            <a:r>
              <a:rPr lang="en-US" altLang="zh-CN" sz="2400" dirty="0" err="1"/>
              <a:t>Sno</a:t>
            </a:r>
            <a:r>
              <a:rPr lang="en-US" altLang="zh-CN" sz="2400" dirty="0"/>
              <a:t>, </a:t>
            </a:r>
            <a:r>
              <a:rPr lang="en-US" altLang="zh-CN" sz="2400" dirty="0" err="1"/>
              <a:t>Sbirthdate</a:t>
            </a:r>
            <a:endParaRPr lang="en-US" altLang="zh-CN" sz="2400" dirty="0"/>
          </a:p>
          <a:p>
            <a:pPr marL="0" eaLnBrk="1" hangingPunct="1">
              <a:lnSpc>
                <a:spcPct val="150000"/>
              </a:lnSpc>
              <a:spcBef>
                <a:spcPct val="0"/>
              </a:spcBef>
              <a:buNone/>
            </a:pPr>
            <a:r>
              <a:rPr lang="en-US" altLang="zh-CN" sz="2400" dirty="0"/>
              <a:t>FROM </a:t>
            </a:r>
            <a:r>
              <a:rPr lang="en-US" altLang="zh-CN" sz="2400" dirty="0" err="1"/>
              <a:t>IS_Student</a:t>
            </a:r>
            <a:endParaRPr lang="en-US" altLang="zh-CN" sz="2400" dirty="0"/>
          </a:p>
          <a:p>
            <a:pPr marL="0" eaLnBrk="1" hangingPunct="1">
              <a:lnSpc>
                <a:spcPct val="150000"/>
              </a:lnSpc>
              <a:spcBef>
                <a:spcPct val="0"/>
              </a:spcBef>
              <a:buNone/>
            </a:pPr>
            <a:r>
              <a:rPr lang="en-US" altLang="zh-CN" sz="2200" dirty="0"/>
              <a:t>WHERE (extract(year from </a:t>
            </a:r>
            <a:r>
              <a:rPr lang="en-US" altLang="zh-CN" sz="2200" dirty="0" err="1"/>
              <a:t>current_date</a:t>
            </a:r>
            <a:r>
              <a:rPr lang="en-US" altLang="zh-CN" sz="2200" dirty="0"/>
              <a:t>)-extract(year from </a:t>
            </a:r>
            <a:r>
              <a:rPr lang="en-US" altLang="zh-CN" sz="2200" dirty="0" err="1"/>
              <a:t>Sbirthdate</a:t>
            </a:r>
            <a:r>
              <a:rPr lang="en-US" altLang="zh-CN" sz="2200" dirty="0"/>
              <a:t>) )&lt;=20;</a:t>
            </a:r>
          </a:p>
          <a:p>
            <a:pPr marL="0" eaLnBrk="1" hangingPunct="1">
              <a:buNone/>
            </a:pPr>
            <a:endParaRPr lang="en-US" altLang="zh-CN" sz="24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xmlns="" id="{09B6C83A-126D-D5A2-1B11-4258B3D55A1C}"/>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查询视图（续）</a:t>
            </a:r>
          </a:p>
        </p:txBody>
      </p:sp>
      <p:sp>
        <p:nvSpPr>
          <p:cNvPr id="60419" name="Rectangle 3">
            <a:extLst>
              <a:ext uri="{FF2B5EF4-FFF2-40B4-BE49-F238E27FC236}">
                <a16:creationId xmlns:a16="http://schemas.microsoft.com/office/drawing/2014/main" xmlns="" id="{85235521-B892-96BD-F747-84FA67BA510A}"/>
              </a:ext>
            </a:extLst>
          </p:cNvPr>
          <p:cNvSpPr>
            <a:spLocks noGrp="1" noChangeArrowheads="1"/>
          </p:cNvSpPr>
          <p:nvPr>
            <p:ph type="body" idx="4294967295"/>
          </p:nvPr>
        </p:nvSpPr>
        <p:spPr>
          <a:xfrm>
            <a:off x="1309687" y="1098550"/>
            <a:ext cx="8353425" cy="4578350"/>
          </a:xfrm>
        </p:spPr>
        <p:txBody>
          <a:bodyPr/>
          <a:lstStyle/>
          <a:p>
            <a:pPr marL="0" eaLnBrk="1" hangingPunct="1">
              <a:lnSpc>
                <a:spcPct val="150000"/>
              </a:lnSpc>
              <a:spcBef>
                <a:spcPct val="0"/>
              </a:spcBef>
              <a:buNone/>
            </a:pPr>
            <a:r>
              <a:rPr lang="zh-CN" altLang="en-US" sz="2400" dirty="0">
                <a:solidFill>
                  <a:srgbClr val="FF00FF"/>
                </a:solidFill>
              </a:rPr>
              <a:t>视图消解：</a:t>
            </a:r>
            <a:endParaRPr lang="en-US" altLang="zh-CN" sz="2400" dirty="0">
              <a:solidFill>
                <a:srgbClr val="FF00FF"/>
              </a:solidFill>
            </a:endParaRPr>
          </a:p>
          <a:p>
            <a:pPr marL="0" eaLnBrk="1" hangingPunct="1">
              <a:lnSpc>
                <a:spcPct val="150000"/>
              </a:lnSpc>
              <a:spcBef>
                <a:spcPct val="0"/>
              </a:spcBef>
              <a:buNone/>
            </a:pPr>
            <a:r>
              <a:rPr lang="en-US" altLang="zh-CN" sz="2400" dirty="0"/>
              <a:t>1.</a:t>
            </a:r>
            <a:r>
              <a:rPr lang="zh-CN" altLang="en-US" sz="2400" dirty="0"/>
              <a:t>先找到视图</a:t>
            </a:r>
            <a:r>
              <a:rPr lang="en-US" altLang="zh-CN" sz="2400" dirty="0" err="1"/>
              <a:t>IS_Student</a:t>
            </a:r>
            <a:r>
              <a:rPr lang="zh-CN" altLang="en-US" sz="2400" dirty="0"/>
              <a:t>的定义</a:t>
            </a:r>
          </a:p>
          <a:p>
            <a:pPr marL="0" eaLnBrk="1" hangingPunct="1">
              <a:lnSpc>
                <a:spcPct val="150000"/>
              </a:lnSpc>
              <a:spcBef>
                <a:spcPct val="0"/>
              </a:spcBef>
              <a:buNone/>
            </a:pPr>
            <a:r>
              <a:rPr lang="en-US" altLang="zh-CN" sz="2400" dirty="0"/>
              <a:t>CREATE VIEW </a:t>
            </a:r>
            <a:r>
              <a:rPr lang="en-US" altLang="zh-CN" sz="2400" dirty="0" err="1"/>
              <a:t>IS_Student</a:t>
            </a:r>
            <a:endParaRPr lang="en-US" altLang="zh-CN" sz="2400" dirty="0"/>
          </a:p>
          <a:p>
            <a:pPr marL="0" eaLnBrk="1" hangingPunct="1">
              <a:lnSpc>
                <a:spcPct val="150000"/>
              </a:lnSpc>
              <a:spcBef>
                <a:spcPct val="0"/>
              </a:spcBef>
              <a:buNone/>
            </a:pPr>
            <a:r>
              <a:rPr lang="en-US" altLang="zh-CN" sz="2400" dirty="0"/>
              <a:t>AS</a:t>
            </a:r>
          </a:p>
          <a:p>
            <a:pPr marL="0" eaLnBrk="1" hangingPunct="1">
              <a:lnSpc>
                <a:spcPct val="150000"/>
              </a:lnSpc>
              <a:spcBef>
                <a:spcPct val="0"/>
              </a:spcBef>
              <a:buNone/>
            </a:pPr>
            <a:r>
              <a:rPr lang="en-US" altLang="zh-CN" sz="2400" dirty="0"/>
              <a:t>SELECT </a:t>
            </a:r>
            <a:r>
              <a:rPr lang="en-US" altLang="zh-CN" sz="2400" dirty="0" err="1"/>
              <a:t>Sno,Sname,Ssex,Sbirthdate</a:t>
            </a:r>
            <a:endParaRPr lang="en-US" altLang="zh-CN" sz="2400" dirty="0"/>
          </a:p>
          <a:p>
            <a:pPr marL="0" eaLnBrk="1" hangingPunct="1">
              <a:lnSpc>
                <a:spcPct val="150000"/>
              </a:lnSpc>
              <a:spcBef>
                <a:spcPct val="0"/>
              </a:spcBef>
              <a:buNone/>
            </a:pPr>
            <a:r>
              <a:rPr lang="en-US" altLang="zh-CN" sz="2400" dirty="0"/>
              <a:t>FROM Student</a:t>
            </a:r>
          </a:p>
          <a:p>
            <a:pPr marL="0" eaLnBrk="1" hangingPunct="1">
              <a:lnSpc>
                <a:spcPct val="150000"/>
              </a:lnSpc>
              <a:spcBef>
                <a:spcPct val="0"/>
              </a:spcBef>
              <a:buNone/>
            </a:pPr>
            <a:r>
              <a:rPr lang="en-US" altLang="zh-CN" sz="2400" dirty="0"/>
              <a:t>WHERE </a:t>
            </a:r>
            <a:r>
              <a:rPr lang="en-US" altLang="zh-CN" sz="2400" dirty="0" err="1"/>
              <a:t>Smajor</a:t>
            </a:r>
            <a:r>
              <a:rPr lang="en-US" altLang="zh-CN" sz="2400" dirty="0"/>
              <a:t>='</a:t>
            </a:r>
            <a:r>
              <a:rPr lang="zh-CN" altLang="en-US" sz="2400" dirty="0"/>
              <a:t>信息管理与信息系统</a:t>
            </a:r>
            <a:r>
              <a:rPr lang="en-US" altLang="zh-CN" sz="2400" dirty="0"/>
              <a:t>'</a:t>
            </a:r>
          </a:p>
          <a:p>
            <a:pPr marL="0" eaLnBrk="1" hangingPunct="1">
              <a:lnSpc>
                <a:spcPct val="150000"/>
              </a:lnSpc>
              <a:spcBef>
                <a:spcPct val="0"/>
              </a:spcBef>
              <a:buNone/>
            </a:pPr>
            <a:r>
              <a:rPr lang="en-US" altLang="zh-CN" sz="2400" dirty="0"/>
              <a:t>WITH CHECK OPTION;</a:t>
            </a:r>
          </a:p>
          <a:p>
            <a:pPr marL="0" eaLnBrk="1" hangingPunct="1">
              <a:buNone/>
            </a:pPr>
            <a:endParaRPr lang="en-US" altLang="zh-CN" sz="24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xmlns="" id="{5FDAD91F-0586-D24A-FB4D-E22C2169E6F6}"/>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查询视图（续）</a:t>
            </a:r>
          </a:p>
        </p:txBody>
      </p:sp>
      <p:sp>
        <p:nvSpPr>
          <p:cNvPr id="61443" name="Rectangle 3">
            <a:extLst>
              <a:ext uri="{FF2B5EF4-FFF2-40B4-BE49-F238E27FC236}">
                <a16:creationId xmlns:a16="http://schemas.microsoft.com/office/drawing/2014/main" xmlns="" id="{554D4374-DE2B-0910-2A19-B7556E5E8C2E}"/>
              </a:ext>
            </a:extLst>
          </p:cNvPr>
          <p:cNvSpPr>
            <a:spLocks noGrp="1" noChangeArrowheads="1"/>
          </p:cNvSpPr>
          <p:nvPr>
            <p:ph type="body" idx="4294967295"/>
          </p:nvPr>
        </p:nvSpPr>
        <p:spPr>
          <a:xfrm>
            <a:off x="1415480" y="1340768"/>
            <a:ext cx="10225136" cy="4495800"/>
          </a:xfrm>
        </p:spPr>
        <p:txBody>
          <a:bodyPr/>
          <a:lstStyle/>
          <a:p>
            <a:pPr marL="0" eaLnBrk="1" hangingPunct="1">
              <a:lnSpc>
                <a:spcPct val="150000"/>
              </a:lnSpc>
              <a:spcBef>
                <a:spcPct val="0"/>
              </a:spcBef>
              <a:buNone/>
            </a:pPr>
            <a:r>
              <a:rPr lang="en-US" altLang="zh-CN" sz="2400" dirty="0"/>
              <a:t>2.</a:t>
            </a:r>
            <a:r>
              <a:rPr lang="zh-CN" altLang="en-US" sz="2400" dirty="0"/>
              <a:t>进行视图消解，转换后的查询语句为：</a:t>
            </a:r>
          </a:p>
          <a:p>
            <a:pPr marL="0" eaLnBrk="1" hangingPunct="1">
              <a:lnSpc>
                <a:spcPct val="150000"/>
              </a:lnSpc>
              <a:spcBef>
                <a:spcPct val="0"/>
              </a:spcBef>
              <a:buNone/>
            </a:pPr>
            <a:endParaRPr lang="en-US" altLang="zh-CN" sz="2400" dirty="0"/>
          </a:p>
          <a:p>
            <a:pPr marL="0" eaLnBrk="1" hangingPunct="1">
              <a:lnSpc>
                <a:spcPct val="150000"/>
              </a:lnSpc>
              <a:spcBef>
                <a:spcPct val="0"/>
              </a:spcBef>
              <a:buNone/>
            </a:pPr>
            <a:r>
              <a:rPr lang="en-US" altLang="zh-CN" sz="2400" dirty="0"/>
              <a:t>SELECT </a:t>
            </a:r>
            <a:r>
              <a:rPr lang="en-US" altLang="zh-CN" sz="2400" dirty="0" err="1"/>
              <a:t>Sno,Sbirthdate</a:t>
            </a:r>
            <a:endParaRPr lang="en-US" altLang="zh-CN" sz="2400" dirty="0"/>
          </a:p>
          <a:p>
            <a:pPr marL="0" eaLnBrk="1" hangingPunct="1">
              <a:lnSpc>
                <a:spcPct val="150000"/>
              </a:lnSpc>
              <a:spcBef>
                <a:spcPct val="0"/>
              </a:spcBef>
              <a:buNone/>
            </a:pPr>
            <a:r>
              <a:rPr lang="en-US" altLang="zh-CN" sz="2400" dirty="0"/>
              <a:t>FROM Student</a:t>
            </a:r>
          </a:p>
          <a:p>
            <a:pPr marL="0" eaLnBrk="1" hangingPunct="1">
              <a:lnSpc>
                <a:spcPct val="150000"/>
              </a:lnSpc>
              <a:spcBef>
                <a:spcPct val="0"/>
              </a:spcBef>
              <a:buNone/>
            </a:pPr>
            <a:r>
              <a:rPr lang="en-US" altLang="zh-CN" sz="2400" dirty="0"/>
              <a:t>WHERE </a:t>
            </a:r>
            <a:r>
              <a:rPr lang="en-US" altLang="zh-CN" sz="2400" dirty="0" err="1"/>
              <a:t>Smajor</a:t>
            </a:r>
            <a:r>
              <a:rPr lang="en-US" altLang="zh-CN" sz="2400" dirty="0"/>
              <a:t>='</a:t>
            </a:r>
            <a:r>
              <a:rPr lang="zh-CN" altLang="en-US" sz="2400" dirty="0"/>
              <a:t>信息管理与信息系统</a:t>
            </a:r>
            <a:r>
              <a:rPr lang="en-US" altLang="zh-CN" sz="2400" dirty="0"/>
              <a:t>' AND</a:t>
            </a:r>
          </a:p>
          <a:p>
            <a:pPr marL="0" eaLnBrk="1" hangingPunct="1">
              <a:lnSpc>
                <a:spcPct val="150000"/>
              </a:lnSpc>
              <a:spcBef>
                <a:spcPct val="0"/>
              </a:spcBef>
              <a:buNone/>
            </a:pPr>
            <a:r>
              <a:rPr lang="en-US" altLang="zh-CN" sz="2400" dirty="0"/>
              <a:t>(extract(year from </a:t>
            </a:r>
            <a:r>
              <a:rPr lang="en-US" altLang="zh-CN" sz="2400" dirty="0" err="1"/>
              <a:t>current_date</a:t>
            </a:r>
            <a:r>
              <a:rPr lang="en-US" altLang="zh-CN" sz="2400" dirty="0"/>
              <a:t>)-extract(year from </a:t>
            </a:r>
            <a:r>
              <a:rPr lang="en-US" altLang="zh-CN" sz="2400" dirty="0" err="1"/>
              <a:t>Sbirthdate</a:t>
            </a:r>
            <a:r>
              <a:rPr lang="en-US" altLang="zh-CN" sz="2400" dirty="0"/>
              <a:t>) )&lt;=20;</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xmlns="" id="{18F005B9-BC37-AAEF-CD65-877806301F0C}"/>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查询视图（续）</a:t>
            </a:r>
          </a:p>
        </p:txBody>
      </p:sp>
      <p:sp>
        <p:nvSpPr>
          <p:cNvPr id="62467" name="Rectangle 3">
            <a:extLst>
              <a:ext uri="{FF2B5EF4-FFF2-40B4-BE49-F238E27FC236}">
                <a16:creationId xmlns:a16="http://schemas.microsoft.com/office/drawing/2014/main" xmlns="" id="{668CCE6F-6FB3-2429-DA95-2EA1C28EC784}"/>
              </a:ext>
            </a:extLst>
          </p:cNvPr>
          <p:cNvSpPr>
            <a:spLocks noGrp="1" noChangeArrowheads="1"/>
          </p:cNvSpPr>
          <p:nvPr>
            <p:ph type="body" idx="4294967295"/>
          </p:nvPr>
        </p:nvSpPr>
        <p:spPr>
          <a:xfrm>
            <a:off x="1415480" y="1098550"/>
            <a:ext cx="10657184" cy="5400675"/>
          </a:xfrm>
        </p:spPr>
        <p:txBody>
          <a:bodyPr/>
          <a:lstStyle/>
          <a:p>
            <a:pPr marL="0" indent="0" eaLnBrk="1" hangingPunct="1">
              <a:lnSpc>
                <a:spcPct val="120000"/>
              </a:lnSpc>
              <a:spcBef>
                <a:spcPct val="0"/>
              </a:spcBef>
              <a:buNone/>
            </a:pPr>
            <a:r>
              <a:rPr lang="en-US" altLang="zh-CN" sz="2400" dirty="0"/>
              <a:t>[</a:t>
            </a:r>
            <a:r>
              <a:rPr lang="zh-CN" altLang="en-US" sz="2400" dirty="0"/>
              <a:t>例</a:t>
            </a:r>
            <a:r>
              <a:rPr lang="en-US" altLang="zh-CN" sz="2400" dirty="0"/>
              <a:t>3.95]</a:t>
            </a:r>
            <a:r>
              <a:rPr lang="zh-CN" altLang="en-US" sz="2400" dirty="0"/>
              <a:t>查询选修了</a:t>
            </a:r>
            <a:r>
              <a:rPr lang="en-US" altLang="zh-CN" sz="2400" dirty="0"/>
              <a:t>81001</a:t>
            </a:r>
            <a:r>
              <a:rPr lang="zh-CN" altLang="en-US" sz="2400" dirty="0"/>
              <a:t>号课程的信息管理与信息系统专业学生。</a:t>
            </a:r>
          </a:p>
          <a:p>
            <a:pPr marL="0" indent="0" eaLnBrk="1" hangingPunct="1">
              <a:lnSpc>
                <a:spcPct val="120000"/>
              </a:lnSpc>
              <a:spcBef>
                <a:spcPct val="0"/>
              </a:spcBef>
              <a:buNone/>
            </a:pPr>
            <a:r>
              <a:rPr lang="en-US" altLang="zh-CN" sz="2000" dirty="0"/>
              <a:t>SELECT </a:t>
            </a:r>
            <a:r>
              <a:rPr lang="en-US" altLang="zh-CN" sz="2000" dirty="0" err="1"/>
              <a:t>IS_Student.Sno,Sname</a:t>
            </a:r>
            <a:endParaRPr lang="en-US" altLang="zh-CN" sz="2000" dirty="0"/>
          </a:p>
          <a:p>
            <a:pPr marL="0" indent="0" eaLnBrk="1" hangingPunct="1">
              <a:lnSpc>
                <a:spcPct val="120000"/>
              </a:lnSpc>
              <a:spcBef>
                <a:spcPct val="0"/>
              </a:spcBef>
              <a:buNone/>
            </a:pPr>
            <a:r>
              <a:rPr lang="en-US" altLang="zh-CN" sz="2000" dirty="0"/>
              <a:t>FROM </a:t>
            </a:r>
            <a:r>
              <a:rPr lang="en-US" altLang="zh-CN" sz="2000" dirty="0" err="1"/>
              <a:t>IS_Student,SC</a:t>
            </a:r>
            <a:endParaRPr lang="en-US" altLang="zh-CN" sz="2000" dirty="0"/>
          </a:p>
          <a:p>
            <a:pPr marL="0" indent="0" eaLnBrk="1" hangingPunct="1">
              <a:lnSpc>
                <a:spcPct val="120000"/>
              </a:lnSpc>
              <a:spcBef>
                <a:spcPct val="0"/>
              </a:spcBef>
              <a:buNone/>
            </a:pPr>
            <a:r>
              <a:rPr lang="en-US" altLang="zh-CN" sz="2000" dirty="0"/>
              <a:t>WHERE </a:t>
            </a:r>
            <a:r>
              <a:rPr lang="en-US" altLang="zh-CN" sz="2000" dirty="0" err="1"/>
              <a:t>IS_Student.Sno</a:t>
            </a:r>
            <a:r>
              <a:rPr lang="en-US" altLang="zh-CN" sz="2000" dirty="0"/>
              <a:t>=</a:t>
            </a:r>
            <a:r>
              <a:rPr lang="en-US" altLang="zh-CN" sz="2000" dirty="0" err="1"/>
              <a:t>SC.Sno</a:t>
            </a:r>
            <a:r>
              <a:rPr lang="en-US" altLang="zh-CN" sz="2000" dirty="0"/>
              <a:t> AND </a:t>
            </a:r>
            <a:r>
              <a:rPr lang="en-US" altLang="zh-CN" sz="2000" dirty="0" err="1"/>
              <a:t>SC.Cno</a:t>
            </a:r>
            <a:r>
              <a:rPr lang="en-US" altLang="zh-CN" sz="2000" dirty="0"/>
              <a:t>='81001’;</a:t>
            </a:r>
          </a:p>
          <a:p>
            <a:pPr marL="0" indent="0" eaLnBrk="1" hangingPunct="1">
              <a:lnSpc>
                <a:spcPct val="120000"/>
              </a:lnSpc>
              <a:spcBef>
                <a:spcPct val="0"/>
              </a:spcBef>
              <a:buNone/>
            </a:pPr>
            <a:endParaRPr lang="en-US" altLang="zh-CN" sz="2400" dirty="0"/>
          </a:p>
          <a:p>
            <a:pPr marL="0" indent="0" eaLnBrk="1" hangingPunct="1">
              <a:lnSpc>
                <a:spcPct val="120000"/>
              </a:lnSpc>
              <a:spcBef>
                <a:spcPct val="0"/>
              </a:spcBef>
              <a:buNone/>
            </a:pPr>
            <a:r>
              <a:rPr lang="zh-CN" altLang="en-US" sz="2400" dirty="0"/>
              <a:t>关系数据库管理系统先从数据字典中取出视图</a:t>
            </a:r>
            <a:r>
              <a:rPr lang="en-US" altLang="zh-CN" sz="2400" dirty="0" err="1"/>
              <a:t>IS_Student</a:t>
            </a:r>
            <a:r>
              <a:rPr lang="zh-CN" altLang="en-US" sz="2400" dirty="0"/>
              <a:t>的定义，然后进行视图消解，把上面查询转换为：</a:t>
            </a:r>
            <a:endParaRPr lang="en-US" altLang="zh-CN" sz="2400" dirty="0"/>
          </a:p>
          <a:p>
            <a:pPr marL="0" indent="0" eaLnBrk="1" hangingPunct="1">
              <a:lnSpc>
                <a:spcPct val="120000"/>
              </a:lnSpc>
              <a:spcBef>
                <a:spcPct val="0"/>
              </a:spcBef>
              <a:buNone/>
            </a:pPr>
            <a:endParaRPr lang="zh-CN" altLang="en-US" sz="2400" dirty="0"/>
          </a:p>
          <a:p>
            <a:pPr marL="0" indent="0" eaLnBrk="1" hangingPunct="1">
              <a:lnSpc>
                <a:spcPct val="120000"/>
              </a:lnSpc>
              <a:spcBef>
                <a:spcPct val="0"/>
              </a:spcBef>
              <a:buNone/>
            </a:pPr>
            <a:r>
              <a:rPr lang="en-US" altLang="zh-CN" sz="2000" dirty="0"/>
              <a:t>SELECT </a:t>
            </a:r>
            <a:r>
              <a:rPr lang="en-US" altLang="zh-CN" sz="2000" dirty="0" err="1"/>
              <a:t>Student.Sno,Sname</a:t>
            </a:r>
            <a:endParaRPr lang="en-US" altLang="zh-CN" sz="2000" dirty="0"/>
          </a:p>
          <a:p>
            <a:pPr marL="0" indent="0" eaLnBrk="1" hangingPunct="1">
              <a:lnSpc>
                <a:spcPct val="120000"/>
              </a:lnSpc>
              <a:spcBef>
                <a:spcPct val="0"/>
              </a:spcBef>
              <a:buNone/>
            </a:pPr>
            <a:r>
              <a:rPr lang="en-US" altLang="zh-CN" sz="2000" dirty="0"/>
              <a:t>FROM  </a:t>
            </a:r>
            <a:r>
              <a:rPr lang="en-US" altLang="zh-CN" sz="2000" dirty="0" err="1"/>
              <a:t>Student,SC</a:t>
            </a:r>
            <a:endParaRPr lang="en-US" altLang="zh-CN" sz="2000" dirty="0"/>
          </a:p>
          <a:p>
            <a:pPr marL="0" indent="0" eaLnBrk="1" hangingPunct="1">
              <a:lnSpc>
                <a:spcPct val="120000"/>
              </a:lnSpc>
              <a:spcBef>
                <a:spcPct val="0"/>
              </a:spcBef>
              <a:buNone/>
            </a:pPr>
            <a:r>
              <a:rPr lang="en-US" altLang="zh-CN" sz="2000" dirty="0"/>
              <a:t>WHERE </a:t>
            </a:r>
            <a:r>
              <a:rPr lang="en-US" altLang="zh-CN" sz="2000" dirty="0" err="1"/>
              <a:t>Student.Sno</a:t>
            </a:r>
            <a:r>
              <a:rPr lang="en-US" altLang="zh-CN" sz="2000" dirty="0"/>
              <a:t>=</a:t>
            </a:r>
            <a:r>
              <a:rPr lang="en-US" altLang="zh-CN" sz="2000" dirty="0" err="1"/>
              <a:t>SC.Sno</a:t>
            </a:r>
            <a:r>
              <a:rPr lang="en-US" altLang="zh-CN" sz="2000" dirty="0"/>
              <a:t> AND </a:t>
            </a:r>
            <a:r>
              <a:rPr lang="en-US" altLang="zh-CN" sz="2000" dirty="0" err="1"/>
              <a:t>SC.Cno</a:t>
            </a:r>
            <a:r>
              <a:rPr lang="en-US" altLang="zh-CN" sz="2000" dirty="0"/>
              <a:t>='81001' AND </a:t>
            </a:r>
            <a:r>
              <a:rPr lang="en-US" altLang="zh-CN" sz="2000" dirty="0" err="1"/>
              <a:t>Smajor</a:t>
            </a:r>
            <a:r>
              <a:rPr lang="en-US" altLang="zh-CN" sz="2000" dirty="0"/>
              <a:t>='</a:t>
            </a:r>
            <a:r>
              <a:rPr lang="zh-CN" altLang="en-US" sz="2000" dirty="0"/>
              <a:t>信息管理与信息系统</a:t>
            </a:r>
            <a:r>
              <a:rPr lang="en-US" altLang="zh-CN" sz="2000" dirty="0"/>
              <a:t>';</a:t>
            </a:r>
          </a:p>
          <a:p>
            <a:pPr lvl="1" indent="0">
              <a:lnSpc>
                <a:spcPct val="120000"/>
              </a:lnSpc>
              <a:spcBef>
                <a:spcPct val="0"/>
              </a:spcBef>
              <a:buNone/>
            </a:pPr>
            <a:endParaRPr lang="zh-CN" altLang="en-US" dirty="0"/>
          </a:p>
          <a:p>
            <a:pPr lvl="1" indent="0">
              <a:lnSpc>
                <a:spcPct val="120000"/>
              </a:lnSpc>
              <a:spcBef>
                <a:spcPct val="0"/>
              </a:spcBef>
              <a:buNone/>
            </a:pPr>
            <a:endParaRPr lang="en-US" altLang="zh-CN"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xmlns="" id="{E7EF02D8-BD1E-2776-EF7D-3BD6E3D80B9B}"/>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dirty="0"/>
              <a:t>插入一个元组（续）</a:t>
            </a:r>
          </a:p>
        </p:txBody>
      </p:sp>
      <p:sp>
        <p:nvSpPr>
          <p:cNvPr id="9219" name="Rectangle 3">
            <a:extLst>
              <a:ext uri="{FF2B5EF4-FFF2-40B4-BE49-F238E27FC236}">
                <a16:creationId xmlns:a16="http://schemas.microsoft.com/office/drawing/2014/main" xmlns="" id="{6C1B35CB-445B-EECB-B9D7-2A8C49D4469D}"/>
              </a:ext>
            </a:extLst>
          </p:cNvPr>
          <p:cNvSpPr>
            <a:spLocks noGrp="1" noChangeArrowheads="1"/>
          </p:cNvSpPr>
          <p:nvPr>
            <p:ph type="body" idx="4294967295"/>
          </p:nvPr>
        </p:nvSpPr>
        <p:spPr>
          <a:xfrm>
            <a:off x="2135560" y="1357313"/>
            <a:ext cx="8507412" cy="5500687"/>
          </a:xfrm>
        </p:spPr>
        <p:txBody>
          <a:bodyPr/>
          <a:lstStyle/>
          <a:p>
            <a:pPr eaLnBrk="1" hangingPunct="1">
              <a:lnSpc>
                <a:spcPct val="120000"/>
              </a:lnSpc>
            </a:pPr>
            <a:r>
              <a:rPr lang="en-US" altLang="zh-CN" dirty="0"/>
              <a:t>VALUES</a:t>
            </a:r>
            <a:r>
              <a:rPr lang="zh-CN" altLang="en-US" dirty="0"/>
              <a:t>子句</a:t>
            </a:r>
          </a:p>
          <a:p>
            <a:pPr lvl="1">
              <a:lnSpc>
                <a:spcPct val="120000"/>
              </a:lnSpc>
            </a:pPr>
            <a:r>
              <a:rPr lang="zh-CN" altLang="en-US" dirty="0"/>
              <a:t> 提供的值必须与</a:t>
            </a:r>
            <a:r>
              <a:rPr lang="en-US" altLang="zh-CN" dirty="0"/>
              <a:t>INTO</a:t>
            </a:r>
            <a:r>
              <a:rPr lang="zh-CN" altLang="en-US" dirty="0"/>
              <a:t>子句匹配</a:t>
            </a:r>
          </a:p>
          <a:p>
            <a:pPr lvl="2">
              <a:lnSpc>
                <a:spcPct val="120000"/>
              </a:lnSpc>
              <a:buSzPct val="87000"/>
              <a:buFont typeface="Wingdings" pitchFamily="2" charset="2"/>
              <a:buChar char="l"/>
            </a:pPr>
            <a:r>
              <a:rPr lang="zh-CN" altLang="en-US" sz="2200" dirty="0"/>
              <a:t>值的个数</a:t>
            </a:r>
          </a:p>
          <a:p>
            <a:pPr lvl="2">
              <a:lnSpc>
                <a:spcPct val="120000"/>
              </a:lnSpc>
              <a:buSzPct val="87000"/>
              <a:buFont typeface="Wingdings" pitchFamily="2" charset="2"/>
              <a:buChar char="l"/>
            </a:pPr>
            <a:r>
              <a:rPr lang="zh-CN" altLang="en-US" sz="2200" dirty="0"/>
              <a:t>值的类型</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xmlns="" id="{D1F1BEF6-5309-7DE5-1C4F-424FF31FB312}"/>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查询视图（续）</a:t>
            </a:r>
          </a:p>
        </p:txBody>
      </p:sp>
      <p:sp>
        <p:nvSpPr>
          <p:cNvPr id="64515" name="Rectangle 3">
            <a:extLst>
              <a:ext uri="{FF2B5EF4-FFF2-40B4-BE49-F238E27FC236}">
                <a16:creationId xmlns:a16="http://schemas.microsoft.com/office/drawing/2014/main" xmlns="" id="{343487BE-2658-8088-553C-9E8126F5BB0B}"/>
              </a:ext>
            </a:extLst>
          </p:cNvPr>
          <p:cNvSpPr>
            <a:spLocks noGrp="1" noChangeArrowheads="1"/>
          </p:cNvSpPr>
          <p:nvPr>
            <p:ph type="body" idx="4294967295"/>
          </p:nvPr>
        </p:nvSpPr>
        <p:spPr>
          <a:xfrm>
            <a:off x="1199456" y="1109969"/>
            <a:ext cx="10153128" cy="5210869"/>
          </a:xfrm>
        </p:spPr>
        <p:txBody>
          <a:bodyPr/>
          <a:lstStyle/>
          <a:p>
            <a:pPr eaLnBrk="1" hangingPunct="1">
              <a:lnSpc>
                <a:spcPct val="150000"/>
              </a:lnSpc>
              <a:spcBef>
                <a:spcPct val="0"/>
              </a:spcBef>
            </a:pPr>
            <a:r>
              <a:rPr lang="zh-CN" altLang="en-US" dirty="0"/>
              <a:t>视图消解法的局限</a:t>
            </a:r>
            <a:endParaRPr lang="en-US" altLang="zh-CN" dirty="0"/>
          </a:p>
          <a:p>
            <a:pPr eaLnBrk="1" hangingPunct="1">
              <a:lnSpc>
                <a:spcPct val="150000"/>
              </a:lnSpc>
              <a:spcBef>
                <a:spcPct val="0"/>
              </a:spcBef>
              <a:buFont typeface="Wingdings" pitchFamily="2" charset="2"/>
              <a:buNone/>
            </a:pPr>
            <a:r>
              <a:rPr lang="zh-CN" altLang="en-US" sz="2400" dirty="0"/>
              <a:t>有些情况下，</a:t>
            </a:r>
            <a:r>
              <a:rPr lang="zh-CN" altLang="zh-CN" sz="2400" dirty="0">
                <a:latin typeface="Times New Roman" panose="02020603050405020304" pitchFamily="18" charset="0"/>
                <a:cs typeface="Times New Roman" panose="02020603050405020304" pitchFamily="18" charset="0"/>
              </a:rPr>
              <a:t>视图查询的转换</a:t>
            </a:r>
            <a:r>
              <a:rPr lang="zh-CN" altLang="en-US" sz="2400" dirty="0"/>
              <a:t>不能直接进行，查询会出问题</a:t>
            </a:r>
          </a:p>
          <a:p>
            <a:pPr eaLnBrk="1" hangingPunct="1">
              <a:lnSpc>
                <a:spcPct val="150000"/>
              </a:lnSpc>
              <a:spcBef>
                <a:spcPct val="0"/>
              </a:spcBef>
              <a:buFont typeface="Wingdings" pitchFamily="2" charset="2"/>
              <a:buNone/>
            </a:pPr>
            <a:r>
              <a:rPr lang="en-US" altLang="zh-CN" sz="2400" dirty="0"/>
              <a:t>[</a:t>
            </a:r>
            <a:r>
              <a:rPr lang="zh-CN" altLang="en-US" sz="2400" dirty="0"/>
              <a:t>例</a:t>
            </a:r>
            <a:r>
              <a:rPr lang="en-US" altLang="zh-CN" sz="2400" dirty="0"/>
              <a:t>3.96]</a:t>
            </a:r>
            <a:r>
              <a:rPr lang="zh-CN" altLang="en-US" sz="2400" dirty="0"/>
              <a:t>在</a:t>
            </a:r>
            <a:r>
              <a:rPr lang="en-US" altLang="zh-CN" sz="2400" dirty="0" err="1"/>
              <a:t>S_GradeAVG</a:t>
            </a:r>
            <a:r>
              <a:rPr lang="zh-CN" altLang="en-US" sz="2400" dirty="0"/>
              <a:t>视图（例</a:t>
            </a:r>
            <a:r>
              <a:rPr lang="en-US" altLang="zh-CN" sz="2400" dirty="0"/>
              <a:t>3.91</a:t>
            </a:r>
            <a:r>
              <a:rPr lang="zh-CN" altLang="en-US" sz="2400" dirty="0"/>
              <a:t>中定义的视图）中查询平均成绩在</a:t>
            </a:r>
            <a:r>
              <a:rPr lang="en-US" altLang="zh-CN" sz="2400" dirty="0"/>
              <a:t>90</a:t>
            </a:r>
            <a:r>
              <a:rPr lang="zh-CN" altLang="en-US" sz="2400" dirty="0"/>
              <a:t>分以上的学生学号和平均成绩</a:t>
            </a:r>
            <a:endParaRPr lang="en-US" altLang="zh-CN" sz="2400" dirty="0"/>
          </a:p>
          <a:p>
            <a:pPr eaLnBrk="1" hangingPunct="1">
              <a:lnSpc>
                <a:spcPct val="150000"/>
              </a:lnSpc>
              <a:spcBef>
                <a:spcPct val="0"/>
              </a:spcBef>
              <a:buFont typeface="Wingdings" pitchFamily="2" charset="2"/>
              <a:buNone/>
            </a:pPr>
            <a:r>
              <a:rPr lang="en-US" altLang="zh-CN" sz="2400" dirty="0"/>
              <a:t>  SELECT *</a:t>
            </a:r>
          </a:p>
          <a:p>
            <a:pPr eaLnBrk="1" hangingPunct="1">
              <a:lnSpc>
                <a:spcPct val="150000"/>
              </a:lnSpc>
              <a:spcBef>
                <a:spcPct val="0"/>
              </a:spcBef>
              <a:buFont typeface="Wingdings" pitchFamily="2" charset="2"/>
              <a:buNone/>
            </a:pPr>
            <a:r>
              <a:rPr lang="en-US" altLang="zh-CN" sz="2400" dirty="0"/>
              <a:t>  FROM  </a:t>
            </a:r>
            <a:r>
              <a:rPr lang="en-US" altLang="zh-CN" sz="2400" dirty="0" err="1"/>
              <a:t>S_GradeAVG</a:t>
            </a:r>
            <a:r>
              <a:rPr lang="en-US" altLang="zh-CN" sz="2400" dirty="0"/>
              <a:t>              </a:t>
            </a:r>
            <a:r>
              <a:rPr lang="en-US" altLang="zh-CN" sz="1600" dirty="0"/>
              <a:t>/*FROM </a:t>
            </a:r>
            <a:r>
              <a:rPr lang="zh-CN" altLang="en-US" sz="1600" dirty="0"/>
              <a:t>后面是视图</a:t>
            </a:r>
            <a:r>
              <a:rPr lang="en-US" altLang="zh-CN" sz="1600" dirty="0" err="1"/>
              <a:t>S_GradeAVG</a:t>
            </a:r>
            <a:r>
              <a:rPr lang="en-US" altLang="zh-CN" sz="1600" dirty="0"/>
              <a:t>*/</a:t>
            </a:r>
            <a:endParaRPr lang="en-US" altLang="zh-CN" sz="2400" dirty="0"/>
          </a:p>
          <a:p>
            <a:pPr eaLnBrk="1" hangingPunct="1">
              <a:lnSpc>
                <a:spcPct val="150000"/>
              </a:lnSpc>
              <a:spcBef>
                <a:spcPct val="0"/>
              </a:spcBef>
              <a:buFont typeface="Wingdings" pitchFamily="2" charset="2"/>
              <a:buNone/>
            </a:pPr>
            <a:r>
              <a:rPr lang="en-US" altLang="zh-CN" sz="2400" dirty="0"/>
              <a:t>  WHERE </a:t>
            </a:r>
            <a:r>
              <a:rPr lang="en-US" altLang="zh-CN" sz="2400" dirty="0" err="1"/>
              <a:t>Gavg</a:t>
            </a:r>
            <a:r>
              <a:rPr lang="en-US" altLang="zh-CN" sz="2400" dirty="0"/>
              <a:t>&gt;=90;</a:t>
            </a:r>
            <a:endParaRPr lang="en-US" altLang="zh-CN" sz="20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xmlns="" id="{2924D132-360B-A700-52CE-9E7A35E1E262}"/>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查询视图（续）</a:t>
            </a:r>
          </a:p>
        </p:txBody>
      </p:sp>
      <p:sp>
        <p:nvSpPr>
          <p:cNvPr id="64515" name="Rectangle 3">
            <a:extLst>
              <a:ext uri="{FF2B5EF4-FFF2-40B4-BE49-F238E27FC236}">
                <a16:creationId xmlns:a16="http://schemas.microsoft.com/office/drawing/2014/main" xmlns="" id="{293696DA-A8E4-603A-0FF7-BC7243FAE53D}"/>
              </a:ext>
            </a:extLst>
          </p:cNvPr>
          <p:cNvSpPr>
            <a:spLocks noGrp="1" noChangeArrowheads="1"/>
          </p:cNvSpPr>
          <p:nvPr>
            <p:ph type="body" idx="4294967295"/>
          </p:nvPr>
        </p:nvSpPr>
        <p:spPr>
          <a:xfrm>
            <a:off x="1343472" y="1196752"/>
            <a:ext cx="8143875" cy="4849366"/>
          </a:xfrm>
        </p:spPr>
        <p:txBody>
          <a:bodyPr/>
          <a:lstStyle/>
          <a:p>
            <a:pPr eaLnBrk="1" hangingPunct="1">
              <a:lnSpc>
                <a:spcPct val="150000"/>
              </a:lnSpc>
              <a:spcBef>
                <a:spcPct val="0"/>
              </a:spcBef>
            </a:pPr>
            <a:r>
              <a:rPr lang="zh-CN" altLang="en-US" dirty="0"/>
              <a:t>视图消解法的局限</a:t>
            </a:r>
            <a:endParaRPr lang="en-US" altLang="zh-CN" dirty="0"/>
          </a:p>
          <a:p>
            <a:pPr eaLnBrk="1" hangingPunct="1">
              <a:lnSpc>
                <a:spcPct val="150000"/>
              </a:lnSpc>
              <a:spcBef>
                <a:spcPct val="0"/>
              </a:spcBef>
              <a:buFont typeface="Wingdings" pitchFamily="2" charset="2"/>
              <a:buNone/>
            </a:pPr>
            <a:r>
              <a:rPr lang="zh-CN" altLang="en-US" sz="2400" dirty="0"/>
              <a:t>例</a:t>
            </a:r>
            <a:r>
              <a:rPr lang="en-US" altLang="zh-CN" sz="2400" dirty="0"/>
              <a:t>3.91</a:t>
            </a:r>
            <a:r>
              <a:rPr lang="zh-CN" altLang="en-US" sz="2400" dirty="0"/>
              <a:t>中视图</a:t>
            </a:r>
            <a:r>
              <a:rPr lang="en-US" altLang="zh-CN" sz="2400" dirty="0" err="1"/>
              <a:t>S_GradeAVG</a:t>
            </a:r>
            <a:r>
              <a:rPr lang="zh-CN" altLang="en-US" sz="2400" dirty="0"/>
              <a:t>的定义为：</a:t>
            </a:r>
          </a:p>
          <a:p>
            <a:pPr eaLnBrk="1" hangingPunct="1">
              <a:lnSpc>
                <a:spcPct val="150000"/>
              </a:lnSpc>
              <a:spcBef>
                <a:spcPct val="0"/>
              </a:spcBef>
              <a:buFont typeface="Wingdings" pitchFamily="2" charset="2"/>
              <a:buNone/>
            </a:pPr>
            <a:r>
              <a:rPr lang="en-US" altLang="zh-CN" sz="2400" dirty="0"/>
              <a:t>CREATE VIEW </a:t>
            </a:r>
            <a:r>
              <a:rPr lang="en-US" altLang="zh-CN" sz="2400" dirty="0" err="1"/>
              <a:t>S_GradeAVG</a:t>
            </a:r>
            <a:r>
              <a:rPr lang="en-US" altLang="zh-CN" sz="2400" dirty="0"/>
              <a:t>(</a:t>
            </a:r>
            <a:r>
              <a:rPr lang="en-US" altLang="zh-CN" sz="2400" dirty="0" err="1"/>
              <a:t>Sno,Gavg</a:t>
            </a:r>
            <a:r>
              <a:rPr lang="en-US" altLang="zh-CN" sz="2400" dirty="0"/>
              <a:t>)</a:t>
            </a:r>
          </a:p>
          <a:p>
            <a:pPr eaLnBrk="1" hangingPunct="1">
              <a:lnSpc>
                <a:spcPct val="150000"/>
              </a:lnSpc>
              <a:spcBef>
                <a:spcPct val="0"/>
              </a:spcBef>
              <a:buFont typeface="Wingdings" pitchFamily="2" charset="2"/>
              <a:buNone/>
            </a:pPr>
            <a:r>
              <a:rPr lang="en-US" altLang="zh-CN" sz="2400" dirty="0"/>
              <a:t>AS</a:t>
            </a:r>
          </a:p>
          <a:p>
            <a:pPr eaLnBrk="1" hangingPunct="1">
              <a:lnSpc>
                <a:spcPct val="150000"/>
              </a:lnSpc>
              <a:spcBef>
                <a:spcPct val="0"/>
              </a:spcBef>
              <a:buFont typeface="Wingdings" pitchFamily="2" charset="2"/>
              <a:buNone/>
            </a:pPr>
            <a:r>
              <a:rPr lang="en-US" altLang="zh-CN" sz="2400" dirty="0"/>
              <a:t>SELECT </a:t>
            </a:r>
            <a:r>
              <a:rPr lang="en-US" altLang="zh-CN" sz="2400" dirty="0" err="1"/>
              <a:t>Sno,AVG</a:t>
            </a:r>
            <a:r>
              <a:rPr lang="en-US" altLang="zh-CN" sz="2400" dirty="0"/>
              <a:t>(Grade)</a:t>
            </a:r>
          </a:p>
          <a:p>
            <a:pPr eaLnBrk="1" hangingPunct="1">
              <a:lnSpc>
                <a:spcPct val="150000"/>
              </a:lnSpc>
              <a:spcBef>
                <a:spcPct val="0"/>
              </a:spcBef>
              <a:buFont typeface="Wingdings" pitchFamily="2" charset="2"/>
              <a:buNone/>
            </a:pPr>
            <a:r>
              <a:rPr lang="en-US" altLang="zh-CN" sz="2400" dirty="0"/>
              <a:t>FROM SC</a:t>
            </a:r>
          </a:p>
          <a:p>
            <a:pPr eaLnBrk="1" hangingPunct="1">
              <a:lnSpc>
                <a:spcPct val="150000"/>
              </a:lnSpc>
              <a:spcBef>
                <a:spcPct val="0"/>
              </a:spcBef>
              <a:buFont typeface="Wingdings" pitchFamily="2" charset="2"/>
              <a:buNone/>
            </a:pPr>
            <a:r>
              <a:rPr lang="en-US" altLang="zh-CN" sz="2400" dirty="0"/>
              <a:t>GROUP BY </a:t>
            </a:r>
            <a:r>
              <a:rPr lang="en-US" altLang="zh-CN" sz="2400" dirty="0" err="1"/>
              <a:t>Sno</a:t>
            </a:r>
            <a:r>
              <a:rPr lang="en-US" altLang="zh-CN" sz="2400" dirty="0"/>
              <a:t>;</a:t>
            </a:r>
            <a:endParaRPr lang="en-US" altLang="zh-CN" sz="20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xmlns="" id="{903AA873-3AAA-AA44-842C-8088FE99FA12}"/>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查询视图（续）</a:t>
            </a:r>
          </a:p>
        </p:txBody>
      </p:sp>
      <p:sp>
        <p:nvSpPr>
          <p:cNvPr id="65539" name="Rectangle 3">
            <a:extLst>
              <a:ext uri="{FF2B5EF4-FFF2-40B4-BE49-F238E27FC236}">
                <a16:creationId xmlns:a16="http://schemas.microsoft.com/office/drawing/2014/main" xmlns="" id="{6175EAFC-25AE-AACE-9304-73A6C05A8A97}"/>
              </a:ext>
            </a:extLst>
          </p:cNvPr>
          <p:cNvSpPr>
            <a:spLocks noGrp="1" noChangeArrowheads="1"/>
          </p:cNvSpPr>
          <p:nvPr>
            <p:ph type="body" idx="4294967295"/>
          </p:nvPr>
        </p:nvSpPr>
        <p:spPr>
          <a:xfrm>
            <a:off x="1559496" y="1098550"/>
            <a:ext cx="8060432" cy="4778276"/>
          </a:xfrm>
        </p:spPr>
        <p:txBody>
          <a:bodyPr/>
          <a:lstStyle/>
          <a:p>
            <a:pPr eaLnBrk="1" hangingPunct="1">
              <a:lnSpc>
                <a:spcPct val="90000"/>
              </a:lnSpc>
              <a:buFont typeface="Wingdings" pitchFamily="2" charset="2"/>
              <a:buNone/>
            </a:pPr>
            <a:r>
              <a:rPr lang="zh-CN" altLang="en-US" sz="2400" dirty="0"/>
              <a:t>错误：</a:t>
            </a:r>
          </a:p>
          <a:p>
            <a:pPr lvl="1">
              <a:lnSpc>
                <a:spcPct val="90000"/>
              </a:lnSpc>
              <a:buFont typeface="Wingdings" pitchFamily="2" charset="2"/>
              <a:buNone/>
            </a:pPr>
            <a:r>
              <a:rPr lang="en-US" altLang="zh-CN" dirty="0"/>
              <a:t>SELECT </a:t>
            </a:r>
            <a:r>
              <a:rPr lang="en-US" altLang="zh-CN" dirty="0" err="1"/>
              <a:t>Sno</a:t>
            </a:r>
            <a:r>
              <a:rPr lang="en-US" altLang="zh-CN" dirty="0"/>
              <a:t>,</a:t>
            </a:r>
            <a:r>
              <a:rPr lang="zh-CN" altLang="en-US" dirty="0"/>
              <a:t> </a:t>
            </a:r>
            <a:r>
              <a:rPr lang="en-US" altLang="zh-CN" dirty="0"/>
              <a:t>AVG</a:t>
            </a:r>
            <a:r>
              <a:rPr lang="zh-CN" altLang="en-US" dirty="0"/>
              <a:t>(</a:t>
            </a:r>
            <a:r>
              <a:rPr lang="en-US" altLang="zh-CN" dirty="0"/>
              <a:t>Grade</a:t>
            </a:r>
            <a:r>
              <a:rPr lang="zh-CN" altLang="en-US" dirty="0"/>
              <a:t>)</a:t>
            </a:r>
            <a:endParaRPr lang="zh-CN" altLang="en-US" sz="2800" dirty="0"/>
          </a:p>
          <a:p>
            <a:pPr lvl="1">
              <a:lnSpc>
                <a:spcPct val="90000"/>
              </a:lnSpc>
              <a:buFont typeface="Wingdings" pitchFamily="2" charset="2"/>
              <a:buNone/>
            </a:pPr>
            <a:r>
              <a:rPr lang="en-US" altLang="zh-CN" dirty="0"/>
              <a:t>FROM     SC</a:t>
            </a:r>
          </a:p>
          <a:p>
            <a:pPr lvl="1">
              <a:lnSpc>
                <a:spcPct val="90000"/>
              </a:lnSpc>
              <a:buFont typeface="Wingdings" pitchFamily="2" charset="2"/>
              <a:buNone/>
            </a:pPr>
            <a:r>
              <a:rPr lang="en-US" altLang="zh-CN" dirty="0"/>
              <a:t>WHERE  </a:t>
            </a:r>
            <a:r>
              <a:rPr lang="en-US" altLang="zh-CN" dirty="0">
                <a:solidFill>
                  <a:srgbClr val="FF00FF"/>
                </a:solidFill>
              </a:rPr>
              <a:t>AVG</a:t>
            </a:r>
            <a:r>
              <a:rPr lang="zh-CN" altLang="en-US" dirty="0">
                <a:solidFill>
                  <a:srgbClr val="FF00FF"/>
                </a:solidFill>
              </a:rPr>
              <a:t>(</a:t>
            </a:r>
            <a:r>
              <a:rPr lang="en-US" altLang="zh-CN" dirty="0">
                <a:solidFill>
                  <a:srgbClr val="FF00FF"/>
                </a:solidFill>
              </a:rPr>
              <a:t>Grade</a:t>
            </a:r>
            <a:r>
              <a:rPr lang="zh-CN" altLang="en-US" dirty="0">
                <a:solidFill>
                  <a:srgbClr val="FF00FF"/>
                </a:solidFill>
              </a:rPr>
              <a:t>)</a:t>
            </a:r>
            <a:r>
              <a:rPr lang="en-US" altLang="zh-CN" dirty="0">
                <a:solidFill>
                  <a:srgbClr val="FF00FF"/>
                </a:solidFill>
              </a:rPr>
              <a:t>&gt;=90</a:t>
            </a:r>
          </a:p>
          <a:p>
            <a:pPr lvl="1">
              <a:lnSpc>
                <a:spcPct val="90000"/>
              </a:lnSpc>
              <a:buFont typeface="Wingdings" pitchFamily="2" charset="2"/>
              <a:buNone/>
            </a:pPr>
            <a:r>
              <a:rPr lang="en-US" altLang="zh-CN" dirty="0"/>
              <a:t>GROUP BY </a:t>
            </a:r>
            <a:r>
              <a:rPr lang="en-US" altLang="zh-CN" dirty="0" err="1"/>
              <a:t>Sno</a:t>
            </a:r>
            <a:r>
              <a:rPr lang="zh-CN" altLang="en-US" dirty="0"/>
              <a:t>;</a:t>
            </a:r>
          </a:p>
          <a:p>
            <a:pPr lvl="1">
              <a:lnSpc>
                <a:spcPct val="90000"/>
              </a:lnSpc>
              <a:buFont typeface="Wingdings" pitchFamily="2" charset="2"/>
              <a:buNone/>
            </a:pPr>
            <a:endParaRPr lang="zh-CN" altLang="en-US" sz="2000" dirty="0"/>
          </a:p>
          <a:p>
            <a:pPr eaLnBrk="1" hangingPunct="1">
              <a:lnSpc>
                <a:spcPct val="90000"/>
              </a:lnSpc>
              <a:buFont typeface="Wingdings" pitchFamily="2" charset="2"/>
              <a:buNone/>
            </a:pPr>
            <a:r>
              <a:rPr lang="zh-CN" altLang="en-US" sz="2400" dirty="0"/>
              <a:t>正确：</a:t>
            </a:r>
          </a:p>
          <a:p>
            <a:pPr lvl="1">
              <a:lnSpc>
                <a:spcPct val="90000"/>
              </a:lnSpc>
              <a:buFont typeface="Wingdings" pitchFamily="2" charset="2"/>
              <a:buNone/>
            </a:pPr>
            <a:r>
              <a:rPr lang="en-US" altLang="zh-CN" dirty="0"/>
              <a:t>SELECT  </a:t>
            </a:r>
            <a:r>
              <a:rPr lang="en-US" altLang="zh-CN" dirty="0" err="1"/>
              <a:t>Sno</a:t>
            </a:r>
            <a:r>
              <a:rPr lang="zh-CN" altLang="en-US" dirty="0"/>
              <a:t>,</a:t>
            </a:r>
            <a:r>
              <a:rPr lang="en-US" altLang="zh-CN" dirty="0"/>
              <a:t>AVG</a:t>
            </a:r>
            <a:r>
              <a:rPr lang="zh-CN" altLang="en-US" dirty="0"/>
              <a:t>(</a:t>
            </a:r>
            <a:r>
              <a:rPr lang="en-US" altLang="zh-CN" dirty="0"/>
              <a:t>Grade</a:t>
            </a:r>
            <a:r>
              <a:rPr lang="zh-CN" altLang="en-US" dirty="0"/>
              <a:t>)</a:t>
            </a:r>
            <a:endParaRPr lang="zh-CN" altLang="en-US" sz="2800" dirty="0"/>
          </a:p>
          <a:p>
            <a:pPr lvl="1">
              <a:lnSpc>
                <a:spcPct val="90000"/>
              </a:lnSpc>
              <a:buFont typeface="Wingdings" pitchFamily="2" charset="2"/>
              <a:buNone/>
            </a:pPr>
            <a:r>
              <a:rPr lang="en-US" altLang="zh-CN" dirty="0"/>
              <a:t>FROM  SC</a:t>
            </a:r>
          </a:p>
          <a:p>
            <a:pPr lvl="1">
              <a:lnSpc>
                <a:spcPct val="90000"/>
              </a:lnSpc>
              <a:buFont typeface="Wingdings" pitchFamily="2" charset="2"/>
              <a:buNone/>
            </a:pPr>
            <a:r>
              <a:rPr lang="en-US" altLang="zh-CN" dirty="0"/>
              <a:t>GROUP BY </a:t>
            </a:r>
            <a:r>
              <a:rPr lang="en-US" altLang="zh-CN" dirty="0" err="1"/>
              <a:t>Sno</a:t>
            </a:r>
            <a:endParaRPr lang="en-US" altLang="zh-CN" dirty="0"/>
          </a:p>
          <a:p>
            <a:pPr lvl="1">
              <a:lnSpc>
                <a:spcPct val="90000"/>
              </a:lnSpc>
              <a:buFont typeface="Wingdings" pitchFamily="2" charset="2"/>
              <a:buNone/>
            </a:pPr>
            <a:r>
              <a:rPr lang="en-US" altLang="zh-CN" dirty="0">
                <a:solidFill>
                  <a:srgbClr val="FF00FF"/>
                </a:solidFill>
              </a:rPr>
              <a:t>HAVING AVG</a:t>
            </a:r>
            <a:r>
              <a:rPr lang="zh-CN" altLang="en-US" dirty="0">
                <a:solidFill>
                  <a:srgbClr val="FF00FF"/>
                </a:solidFill>
              </a:rPr>
              <a:t>(</a:t>
            </a:r>
            <a:r>
              <a:rPr lang="en-US" altLang="zh-CN" dirty="0">
                <a:solidFill>
                  <a:srgbClr val="FF00FF"/>
                </a:solidFill>
              </a:rPr>
              <a:t>Grade</a:t>
            </a:r>
            <a:r>
              <a:rPr lang="zh-CN" altLang="en-US" dirty="0">
                <a:solidFill>
                  <a:srgbClr val="FF00FF"/>
                </a:solidFill>
              </a:rPr>
              <a:t>)</a:t>
            </a:r>
            <a:r>
              <a:rPr lang="en-US" altLang="zh-CN" dirty="0">
                <a:solidFill>
                  <a:srgbClr val="FF00FF"/>
                </a:solidFill>
              </a:rPr>
              <a:t>&gt;=90</a:t>
            </a:r>
            <a:r>
              <a:rPr lang="zh-CN" altLang="en-US" dirty="0">
                <a:solidFill>
                  <a:srgbClr val="FF00FF"/>
                </a:solidFill>
              </a:rPr>
              <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a:extLst>
              <a:ext uri="{FF2B5EF4-FFF2-40B4-BE49-F238E27FC236}">
                <a16:creationId xmlns:a16="http://schemas.microsoft.com/office/drawing/2014/main" xmlns="" id="{67F3545A-DC0B-0B53-8305-F49802946FD3}"/>
              </a:ext>
            </a:extLst>
          </p:cNvPr>
          <p:cNvSpPr>
            <a:spLocks noGrp="1" noChangeArrowheads="1"/>
          </p:cNvSpPr>
          <p:nvPr>
            <p:ph type="title" idx="4294967295"/>
          </p:nvPr>
        </p:nvSpPr>
        <p:spPr>
          <a:xfrm>
            <a:off x="0" y="-33338"/>
            <a:ext cx="10972800" cy="1131888"/>
          </a:xfrm>
        </p:spPr>
        <p:txBody>
          <a:bodyPr/>
          <a:lstStyle/>
          <a:p>
            <a:r>
              <a:rPr lang="zh-CN" altLang="en-US" sz="3600"/>
              <a:t>查询视图（续）</a:t>
            </a:r>
          </a:p>
        </p:txBody>
      </p:sp>
      <p:sp>
        <p:nvSpPr>
          <p:cNvPr id="66563" name="内容占位符 2">
            <a:extLst>
              <a:ext uri="{FF2B5EF4-FFF2-40B4-BE49-F238E27FC236}">
                <a16:creationId xmlns:a16="http://schemas.microsoft.com/office/drawing/2014/main" xmlns="" id="{1DE5F365-FC19-4812-4411-EE25F14B9F6F}"/>
              </a:ext>
            </a:extLst>
          </p:cNvPr>
          <p:cNvSpPr>
            <a:spLocks noGrp="1" noChangeArrowheads="1"/>
          </p:cNvSpPr>
          <p:nvPr>
            <p:ph idx="4294967295"/>
          </p:nvPr>
        </p:nvSpPr>
        <p:spPr>
          <a:xfrm>
            <a:off x="1219200" y="1098550"/>
            <a:ext cx="9989368" cy="5473700"/>
          </a:xfrm>
        </p:spPr>
        <p:txBody>
          <a:bodyPr>
            <a:normAutofit/>
          </a:bodyPr>
          <a:lstStyle/>
          <a:p>
            <a:pPr>
              <a:lnSpc>
                <a:spcPct val="150000"/>
              </a:lnSpc>
              <a:spcBef>
                <a:spcPct val="0"/>
              </a:spcBef>
              <a:buFont typeface="Wingdings" pitchFamily="2" charset="2"/>
              <a:buNone/>
            </a:pPr>
            <a:r>
              <a:rPr lang="zh-CN" altLang="en-US" sz="2400" dirty="0"/>
              <a:t>例</a:t>
            </a:r>
            <a:r>
              <a:rPr lang="en-US" altLang="zh-CN" sz="2400" dirty="0"/>
              <a:t>3.96</a:t>
            </a:r>
            <a:r>
              <a:rPr lang="zh-CN" altLang="en-US" sz="2400" dirty="0"/>
              <a:t>也可以用如下</a:t>
            </a:r>
            <a:r>
              <a:rPr lang="en-US" altLang="zh-CN" sz="2400" dirty="0"/>
              <a:t>SQL</a:t>
            </a:r>
            <a:r>
              <a:rPr lang="zh-CN" altLang="en-US" sz="2400" dirty="0"/>
              <a:t>语句完成：</a:t>
            </a:r>
            <a:endParaRPr lang="en-US" altLang="zh-CN" sz="2400" dirty="0"/>
          </a:p>
          <a:p>
            <a:pPr>
              <a:lnSpc>
                <a:spcPct val="150000"/>
              </a:lnSpc>
              <a:spcBef>
                <a:spcPct val="0"/>
              </a:spcBef>
              <a:buFont typeface="Wingdings" pitchFamily="2" charset="2"/>
              <a:buNone/>
            </a:pPr>
            <a:r>
              <a:rPr lang="en-US" altLang="zh-CN" sz="2200" dirty="0"/>
              <a:t>SELECT *</a:t>
            </a:r>
          </a:p>
          <a:p>
            <a:pPr>
              <a:lnSpc>
                <a:spcPct val="150000"/>
              </a:lnSpc>
              <a:spcBef>
                <a:spcPct val="0"/>
              </a:spcBef>
              <a:buFont typeface="Wingdings" pitchFamily="2" charset="2"/>
              <a:buNone/>
            </a:pPr>
            <a:r>
              <a:rPr lang="en-US" altLang="zh-CN" sz="2200" dirty="0"/>
              <a:t>FROM (SELECT </a:t>
            </a:r>
            <a:r>
              <a:rPr lang="en-US" altLang="zh-CN" sz="2200" dirty="0" err="1"/>
              <a:t>Sno,AVG</a:t>
            </a:r>
            <a:r>
              <a:rPr lang="en-US" altLang="zh-CN" sz="2200" dirty="0"/>
              <a:t>(Grade) 		</a:t>
            </a:r>
            <a:r>
              <a:rPr lang="en-US" altLang="zh-CN" sz="1600" dirty="0"/>
              <a:t>/*</a:t>
            </a:r>
            <a:r>
              <a:rPr lang="zh-CN" altLang="en-US" sz="1600" dirty="0"/>
              <a:t>子查询生成一个派生表</a:t>
            </a:r>
            <a:r>
              <a:rPr lang="en-US" altLang="zh-CN" sz="1600" dirty="0" err="1"/>
              <a:t>S_GradeAVG</a:t>
            </a:r>
            <a:r>
              <a:rPr lang="en-US" altLang="zh-CN" sz="1600" dirty="0"/>
              <a:t>*/</a:t>
            </a:r>
            <a:endParaRPr lang="en-US" altLang="zh-CN" sz="2200" dirty="0"/>
          </a:p>
          <a:p>
            <a:pPr>
              <a:lnSpc>
                <a:spcPct val="150000"/>
              </a:lnSpc>
              <a:spcBef>
                <a:spcPct val="0"/>
              </a:spcBef>
              <a:buFont typeface="Wingdings" pitchFamily="2" charset="2"/>
              <a:buNone/>
            </a:pPr>
            <a:r>
              <a:rPr lang="en-US" altLang="zh-CN" sz="2200" dirty="0"/>
              <a:t>	   	FROM SC </a:t>
            </a:r>
          </a:p>
          <a:p>
            <a:pPr>
              <a:lnSpc>
                <a:spcPct val="150000"/>
              </a:lnSpc>
              <a:spcBef>
                <a:spcPct val="0"/>
              </a:spcBef>
              <a:buFont typeface="Wingdings" pitchFamily="2" charset="2"/>
              <a:buNone/>
            </a:pPr>
            <a:r>
              <a:rPr lang="en-US" altLang="zh-CN" sz="2200" dirty="0"/>
              <a:t> 	   	GROUP BY Sno ) AS </a:t>
            </a:r>
            <a:r>
              <a:rPr lang="en-US" altLang="zh-CN" sz="2200" dirty="0" err="1"/>
              <a:t>S_GradeAVG</a:t>
            </a:r>
            <a:r>
              <a:rPr lang="en-US" altLang="zh-CN" sz="2200" dirty="0"/>
              <a:t>(Sno, </a:t>
            </a:r>
            <a:r>
              <a:rPr lang="en-US" altLang="zh-CN" sz="2200" dirty="0" err="1"/>
              <a:t>Gavg</a:t>
            </a:r>
            <a:r>
              <a:rPr lang="en-US" altLang="zh-CN" sz="2200" dirty="0"/>
              <a:t>) </a:t>
            </a:r>
          </a:p>
          <a:p>
            <a:pPr>
              <a:lnSpc>
                <a:spcPct val="150000"/>
              </a:lnSpc>
              <a:spcBef>
                <a:spcPct val="0"/>
              </a:spcBef>
              <a:buFont typeface="Wingdings" pitchFamily="2" charset="2"/>
              <a:buNone/>
            </a:pPr>
            <a:r>
              <a:rPr lang="en-US" altLang="zh-CN" sz="2200" dirty="0"/>
              <a:t>WHERE </a:t>
            </a:r>
            <a:r>
              <a:rPr lang="en-US" altLang="zh-CN" sz="2200" dirty="0" err="1"/>
              <a:t>Gavg</a:t>
            </a:r>
            <a:r>
              <a:rPr lang="en-US" altLang="zh-CN" sz="2200" dirty="0"/>
              <a:t>&gt;=90;</a:t>
            </a:r>
          </a:p>
          <a:p>
            <a:pPr>
              <a:lnSpc>
                <a:spcPct val="150000"/>
              </a:lnSpc>
              <a:spcBef>
                <a:spcPct val="0"/>
              </a:spcBef>
              <a:buFont typeface="Wingdings" pitchFamily="2" charset="2"/>
              <a:buChar char="n"/>
            </a:pPr>
            <a:r>
              <a:rPr lang="zh-CN" altLang="zh-CN" sz="2200" dirty="0">
                <a:solidFill>
                  <a:srgbClr val="000000"/>
                </a:solidFill>
                <a:latin typeface="Times New Roman" panose="02020603050405020304" pitchFamily="18" charset="0"/>
                <a:cs typeface="Times New Roman" panose="02020603050405020304" pitchFamily="18" charset="0"/>
              </a:rPr>
              <a:t>对视图查询与基于派生表查询</a:t>
            </a:r>
            <a:r>
              <a:rPr lang="zh-CN" altLang="en-US" sz="2200" dirty="0">
                <a:solidFill>
                  <a:srgbClr val="000000"/>
                </a:solidFill>
                <a:latin typeface="Times New Roman" panose="02020603050405020304" pitchFamily="18" charset="0"/>
                <a:cs typeface="Times New Roman" panose="02020603050405020304" pitchFamily="18" charset="0"/>
              </a:rPr>
              <a:t>的</a:t>
            </a:r>
            <a:r>
              <a:rPr lang="zh-CN" altLang="zh-CN" sz="2200" dirty="0">
                <a:solidFill>
                  <a:srgbClr val="000000"/>
                </a:solidFill>
                <a:latin typeface="Times New Roman" panose="02020603050405020304" pitchFamily="18" charset="0"/>
                <a:cs typeface="Times New Roman" panose="02020603050405020304" pitchFamily="18" charset="0"/>
              </a:rPr>
              <a:t>区别</a:t>
            </a:r>
            <a:endParaRPr lang="en-US" altLang="zh-CN" sz="2200" dirty="0">
              <a:solidFill>
                <a:srgbClr val="000000"/>
              </a:solidFill>
              <a:latin typeface="Times New Roman" panose="02020603050405020304" pitchFamily="18" charset="0"/>
              <a:cs typeface="Times New Roman" panose="02020603050405020304" pitchFamily="18" charset="0"/>
            </a:endParaRPr>
          </a:p>
          <a:p>
            <a:pPr lvl="1">
              <a:lnSpc>
                <a:spcPct val="150000"/>
              </a:lnSpc>
              <a:spcBef>
                <a:spcPct val="0"/>
              </a:spcBef>
              <a:buFont typeface="Wingdings" pitchFamily="2" charset="2"/>
              <a:buChar char="l"/>
            </a:pPr>
            <a:r>
              <a:rPr lang="zh-CN" altLang="zh-CN" sz="2000" dirty="0">
                <a:latin typeface="Times New Roman" panose="02020603050405020304" pitchFamily="18" charset="0"/>
                <a:cs typeface="Times New Roman" panose="02020603050405020304" pitchFamily="18" charset="0"/>
              </a:rPr>
              <a:t>视图一旦定义，将保存在数据字典，之后的所有查询都可以直接引用该视图</a:t>
            </a:r>
            <a:endParaRPr lang="en-US" altLang="zh-CN" sz="2000" dirty="0">
              <a:latin typeface="Times New Roman" panose="02020603050405020304" pitchFamily="18" charset="0"/>
              <a:cs typeface="Times New Roman" panose="02020603050405020304" pitchFamily="18" charset="0"/>
            </a:endParaRPr>
          </a:p>
          <a:p>
            <a:pPr lvl="1">
              <a:lnSpc>
                <a:spcPct val="150000"/>
              </a:lnSpc>
              <a:spcBef>
                <a:spcPct val="0"/>
              </a:spcBef>
              <a:buFont typeface="Wingdings" pitchFamily="2" charset="2"/>
              <a:buChar char="l"/>
            </a:pPr>
            <a:r>
              <a:rPr lang="zh-CN" altLang="zh-CN" sz="2000" dirty="0">
                <a:solidFill>
                  <a:srgbClr val="000000"/>
                </a:solidFill>
                <a:latin typeface="Times New Roman" panose="02020603050405020304" pitchFamily="18" charset="0"/>
                <a:cs typeface="Times New Roman" panose="02020603050405020304" pitchFamily="18" charset="0"/>
              </a:rPr>
              <a:t>派生表只是在语句执行时临时定义，语句执行后该派生表定义即被删除</a:t>
            </a:r>
            <a:endParaRPr lang="en-US" altLang="zh-CN" sz="2000" dirty="0"/>
          </a:p>
          <a:p>
            <a:pPr>
              <a:lnSpc>
                <a:spcPct val="150000"/>
              </a:lnSpc>
              <a:spcBef>
                <a:spcPct val="0"/>
              </a:spcBef>
            </a:pP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xmlns="" id="{372FEE82-744C-F1A0-35B5-951E438744D8}"/>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3.6 </a:t>
            </a:r>
            <a:r>
              <a:rPr lang="zh-CN" altLang="en-US" sz="3600"/>
              <a:t>视图</a:t>
            </a:r>
          </a:p>
        </p:txBody>
      </p:sp>
      <p:sp>
        <p:nvSpPr>
          <p:cNvPr id="67587" name="Rectangle 3">
            <a:extLst>
              <a:ext uri="{FF2B5EF4-FFF2-40B4-BE49-F238E27FC236}">
                <a16:creationId xmlns:a16="http://schemas.microsoft.com/office/drawing/2014/main" xmlns="" id="{A7AA3BC8-B8B9-59B3-D683-27F95B2E52F0}"/>
              </a:ext>
            </a:extLst>
          </p:cNvPr>
          <p:cNvSpPr>
            <a:spLocks noGrp="1" noChangeArrowheads="1"/>
          </p:cNvSpPr>
          <p:nvPr>
            <p:ph type="body" idx="4294967295"/>
          </p:nvPr>
        </p:nvSpPr>
        <p:spPr>
          <a:xfrm>
            <a:off x="1703512" y="1340768"/>
            <a:ext cx="7786687" cy="4495800"/>
          </a:xfrm>
        </p:spPr>
        <p:txBody>
          <a:bodyPr/>
          <a:lstStyle/>
          <a:p>
            <a:pPr eaLnBrk="1" hangingPunct="1">
              <a:lnSpc>
                <a:spcPct val="170000"/>
              </a:lnSpc>
              <a:buFont typeface="Wingdings" pitchFamily="2" charset="2"/>
              <a:buNone/>
            </a:pPr>
            <a:r>
              <a:rPr lang="en-US" altLang="zh-CN" dirty="0"/>
              <a:t>3.6.1  </a:t>
            </a:r>
            <a:r>
              <a:rPr lang="zh-CN" altLang="en-US" dirty="0"/>
              <a:t>定义视图</a:t>
            </a:r>
          </a:p>
          <a:p>
            <a:pPr eaLnBrk="1" hangingPunct="1">
              <a:lnSpc>
                <a:spcPct val="170000"/>
              </a:lnSpc>
              <a:buFont typeface="Wingdings" pitchFamily="2" charset="2"/>
              <a:buNone/>
            </a:pPr>
            <a:r>
              <a:rPr lang="en-US" altLang="zh-CN" dirty="0"/>
              <a:t>3.6.2  </a:t>
            </a:r>
            <a:r>
              <a:rPr lang="zh-CN" altLang="en-US" dirty="0"/>
              <a:t>查询视图</a:t>
            </a:r>
          </a:p>
          <a:p>
            <a:pPr eaLnBrk="1" hangingPunct="1">
              <a:lnSpc>
                <a:spcPct val="170000"/>
              </a:lnSpc>
              <a:buFont typeface="Wingdings" pitchFamily="2" charset="2"/>
              <a:buNone/>
            </a:pPr>
            <a:r>
              <a:rPr lang="en-US" altLang="zh-CN" dirty="0">
                <a:solidFill>
                  <a:srgbClr val="00B050"/>
                </a:solidFill>
              </a:rPr>
              <a:t>3.6.3  </a:t>
            </a:r>
            <a:r>
              <a:rPr lang="zh-CN" altLang="en-US" dirty="0">
                <a:solidFill>
                  <a:srgbClr val="00B050"/>
                </a:solidFill>
              </a:rPr>
              <a:t>更新视图</a:t>
            </a:r>
          </a:p>
          <a:p>
            <a:pPr eaLnBrk="1" hangingPunct="1">
              <a:lnSpc>
                <a:spcPct val="170000"/>
              </a:lnSpc>
              <a:buFont typeface="Wingdings" pitchFamily="2" charset="2"/>
              <a:buNone/>
            </a:pPr>
            <a:r>
              <a:rPr lang="en-US" altLang="zh-CN" dirty="0"/>
              <a:t>3.6.4  </a:t>
            </a:r>
            <a:r>
              <a:rPr lang="zh-CN" altLang="en-US" dirty="0"/>
              <a:t>视图的作用</a:t>
            </a:r>
          </a:p>
          <a:p>
            <a:pPr eaLnBrk="1" hangingPunct="1">
              <a:buFont typeface="Wingdings" pitchFamily="2" charset="2"/>
              <a:buNone/>
            </a:pPr>
            <a:endParaRPr lang="en-US" altLang="zh-C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xmlns="" id="{9C1C115C-55B8-2134-9A54-07D36BBB20DF}"/>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3.6.3 </a:t>
            </a:r>
            <a:r>
              <a:rPr lang="zh-CN" altLang="en-US" sz="3600"/>
              <a:t>更新视图</a:t>
            </a:r>
          </a:p>
        </p:txBody>
      </p:sp>
      <p:sp>
        <p:nvSpPr>
          <p:cNvPr id="68611" name="Rectangle 3">
            <a:extLst>
              <a:ext uri="{FF2B5EF4-FFF2-40B4-BE49-F238E27FC236}">
                <a16:creationId xmlns:a16="http://schemas.microsoft.com/office/drawing/2014/main" xmlns="" id="{49A54C36-2700-F3C2-47AC-0C7A5DE88CA9}"/>
              </a:ext>
            </a:extLst>
          </p:cNvPr>
          <p:cNvSpPr>
            <a:spLocks noGrp="1" noChangeArrowheads="1"/>
          </p:cNvSpPr>
          <p:nvPr>
            <p:ph type="body" idx="4294967295"/>
          </p:nvPr>
        </p:nvSpPr>
        <p:spPr>
          <a:xfrm>
            <a:off x="1340644" y="1340768"/>
            <a:ext cx="9435876" cy="5127625"/>
          </a:xfrm>
        </p:spPr>
        <p:txBody>
          <a:bodyPr/>
          <a:lstStyle/>
          <a:p>
            <a:pPr eaLnBrk="1" hangingPunct="1">
              <a:lnSpc>
                <a:spcPct val="150000"/>
              </a:lnSpc>
              <a:buFont typeface="Wingdings" pitchFamily="2" charset="2"/>
              <a:buChar char="n"/>
            </a:pPr>
            <a:r>
              <a:rPr lang="zh-CN" altLang="en-US" sz="2200" dirty="0"/>
              <a:t>更新视图：通过视图来插入（</a:t>
            </a:r>
            <a:r>
              <a:rPr lang="en-US" altLang="zh-CN" sz="2200" dirty="0"/>
              <a:t>INSERT</a:t>
            </a:r>
            <a:r>
              <a:rPr lang="zh-CN" altLang="en-US" sz="2200" dirty="0"/>
              <a:t>）、删除（</a:t>
            </a:r>
            <a:r>
              <a:rPr lang="en-US" altLang="zh-CN" sz="2200" dirty="0"/>
              <a:t>DELETE</a:t>
            </a:r>
            <a:r>
              <a:rPr lang="zh-CN" altLang="en-US" sz="2200" dirty="0"/>
              <a:t>）和修改（</a:t>
            </a:r>
            <a:r>
              <a:rPr lang="en-US" altLang="zh-CN" sz="2200" dirty="0"/>
              <a:t>UPDATE</a:t>
            </a:r>
            <a:r>
              <a:rPr lang="zh-CN" altLang="en-US" sz="2200" dirty="0"/>
              <a:t>）数据。</a:t>
            </a:r>
          </a:p>
          <a:p>
            <a:pPr eaLnBrk="1" hangingPunct="1">
              <a:lnSpc>
                <a:spcPct val="150000"/>
              </a:lnSpc>
              <a:buFont typeface="Wingdings" pitchFamily="2" charset="2"/>
              <a:buChar char="n"/>
            </a:pPr>
            <a:r>
              <a:rPr lang="zh-CN" altLang="en-US" sz="2200" dirty="0"/>
              <a:t>视图的更新操作通过视图消解，转换为对</a:t>
            </a:r>
            <a:r>
              <a:rPr lang="zh-CN" altLang="en-US" sz="2200" dirty="0">
                <a:solidFill>
                  <a:srgbClr val="FF00FF"/>
                </a:solidFill>
              </a:rPr>
              <a:t>基本表的更新</a:t>
            </a:r>
            <a:r>
              <a:rPr lang="zh-CN" altLang="en-US" sz="2200" dirty="0"/>
              <a:t>操作</a:t>
            </a:r>
          </a:p>
          <a:p>
            <a:pPr eaLnBrk="1" hangingPunct="1">
              <a:lnSpc>
                <a:spcPct val="150000"/>
              </a:lnSpc>
              <a:buFont typeface="Wingdings" pitchFamily="2" charset="2"/>
              <a:buChar char="n"/>
            </a:pPr>
            <a:r>
              <a:rPr lang="zh-CN" altLang="en-US" sz="2200" dirty="0"/>
              <a:t>为防止用户有意无意地对不属于视图范围内的基本表数据进行操作，可在定义视图时加上</a:t>
            </a:r>
            <a:r>
              <a:rPr lang="en-US" altLang="zh-CN" sz="2200" dirty="0">
                <a:solidFill>
                  <a:srgbClr val="FF00FF"/>
                </a:solidFill>
              </a:rPr>
              <a:t>WITH CHECK OPTION</a:t>
            </a:r>
            <a:r>
              <a:rPr lang="zh-CN" altLang="en-US" sz="2200" dirty="0"/>
              <a:t>子句</a:t>
            </a:r>
            <a:endParaRPr lang="en-US" altLang="zh-CN" sz="2200" dirty="0"/>
          </a:p>
          <a:p>
            <a:pPr lvl="1" eaLnBrk="1" hangingPunct="1">
              <a:lnSpc>
                <a:spcPct val="150000"/>
              </a:lnSpc>
              <a:buFont typeface="Wingdings" pitchFamily="2" charset="2"/>
              <a:buChar char="l"/>
            </a:pPr>
            <a:r>
              <a:rPr lang="zh-CN" altLang="en-US" sz="2200" dirty="0"/>
              <a:t>在视图上增、删、改数据时，关系数据库管理系统会检查视图定义中的条件，若不满足条件则拒绝执行该操作</a:t>
            </a:r>
          </a:p>
          <a:p>
            <a:pPr eaLnBrk="1" hangingPunct="1">
              <a:lnSpc>
                <a:spcPct val="130000"/>
              </a:lnSpc>
              <a:buFont typeface="Wingdings" pitchFamily="2" charset="2"/>
              <a:buNone/>
            </a:pPr>
            <a:endParaRPr lang="en-US" altLang="zh-CN" sz="22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xmlns="" id="{A6907DF2-99F6-AD5B-2B43-249462FF3978}"/>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更新视图（续）</a:t>
            </a:r>
          </a:p>
        </p:txBody>
      </p:sp>
      <p:sp>
        <p:nvSpPr>
          <p:cNvPr id="69635" name="Rectangle 3">
            <a:extLst>
              <a:ext uri="{FF2B5EF4-FFF2-40B4-BE49-F238E27FC236}">
                <a16:creationId xmlns:a16="http://schemas.microsoft.com/office/drawing/2014/main" xmlns="" id="{364AE6E5-B2D6-02E9-9727-06BA1BB83671}"/>
              </a:ext>
            </a:extLst>
          </p:cNvPr>
          <p:cNvSpPr>
            <a:spLocks noGrp="1" noChangeArrowheads="1"/>
          </p:cNvSpPr>
          <p:nvPr>
            <p:ph type="body" idx="4294967295"/>
          </p:nvPr>
        </p:nvSpPr>
        <p:spPr>
          <a:xfrm>
            <a:off x="1308176" y="1092692"/>
            <a:ext cx="10044408" cy="5127625"/>
          </a:xfrm>
        </p:spPr>
        <p:txBody>
          <a:bodyPr>
            <a:normAutofit/>
          </a:bodyPr>
          <a:lstStyle/>
          <a:p>
            <a:pPr marL="0" indent="0" eaLnBrk="1" hangingPunct="1">
              <a:lnSpc>
                <a:spcPct val="130000"/>
              </a:lnSpc>
              <a:buNone/>
            </a:pPr>
            <a:r>
              <a:rPr lang="en-US" altLang="zh-CN" sz="2400" dirty="0"/>
              <a:t>[</a:t>
            </a:r>
            <a:r>
              <a:rPr lang="zh-CN" altLang="en-US" sz="2400" dirty="0"/>
              <a:t>例</a:t>
            </a:r>
            <a:r>
              <a:rPr lang="en-US" altLang="zh-CN" sz="2400" dirty="0"/>
              <a:t>3.97]</a:t>
            </a:r>
            <a:r>
              <a:rPr lang="zh-CN" altLang="en-US" sz="2400" dirty="0"/>
              <a:t>将信息管理与信息系统专业学生视图</a:t>
            </a:r>
            <a:r>
              <a:rPr lang="en-US" altLang="zh-CN" sz="2400" dirty="0" err="1"/>
              <a:t>IS_Student</a:t>
            </a:r>
            <a:r>
              <a:rPr lang="zh-CN" altLang="en-US" sz="2400" dirty="0"/>
              <a:t>中学号为“</a:t>
            </a:r>
            <a:r>
              <a:rPr lang="en-US" altLang="zh-CN" sz="2400" dirty="0"/>
              <a:t>20180005”</a:t>
            </a:r>
            <a:r>
              <a:rPr lang="zh-CN" altLang="en-US" sz="2400" dirty="0"/>
              <a:t>的学生姓名改为“刘新奇”。</a:t>
            </a:r>
            <a:endParaRPr lang="zh-CN" altLang="en-US" sz="2000" dirty="0"/>
          </a:p>
          <a:p>
            <a:pPr marL="0" indent="0" eaLnBrk="1" hangingPunct="1">
              <a:lnSpc>
                <a:spcPct val="130000"/>
              </a:lnSpc>
              <a:buNone/>
            </a:pPr>
            <a:r>
              <a:rPr lang="en-US" altLang="zh-CN" sz="2200" dirty="0"/>
              <a:t>UPDATE </a:t>
            </a:r>
            <a:r>
              <a:rPr lang="en-US" altLang="zh-CN" sz="2200" dirty="0" err="1"/>
              <a:t>IS_Student</a:t>
            </a:r>
            <a:endParaRPr lang="en-US" altLang="zh-CN" sz="2200" dirty="0"/>
          </a:p>
          <a:p>
            <a:pPr marL="0" indent="0" eaLnBrk="1" hangingPunct="1">
              <a:lnSpc>
                <a:spcPct val="130000"/>
              </a:lnSpc>
              <a:buNone/>
            </a:pPr>
            <a:r>
              <a:rPr lang="en-US" altLang="zh-CN" sz="2200" dirty="0"/>
              <a:t>SET </a:t>
            </a:r>
            <a:r>
              <a:rPr lang="en-US" altLang="zh-CN" sz="2200" dirty="0" err="1"/>
              <a:t>Sname</a:t>
            </a:r>
            <a:r>
              <a:rPr lang="en-US" altLang="zh-CN" sz="2200" dirty="0"/>
              <a:t>=‘</a:t>
            </a:r>
            <a:r>
              <a:rPr lang="zh-CN" altLang="en-US" sz="2200" dirty="0"/>
              <a:t>刘新奇</a:t>
            </a:r>
            <a:r>
              <a:rPr lang="en-US" altLang="zh-CN" sz="2200" dirty="0"/>
              <a:t>'</a:t>
            </a:r>
          </a:p>
          <a:p>
            <a:pPr marL="0" indent="0" eaLnBrk="1" hangingPunct="1">
              <a:lnSpc>
                <a:spcPct val="130000"/>
              </a:lnSpc>
              <a:buNone/>
            </a:pPr>
            <a:r>
              <a:rPr lang="en-US" altLang="zh-CN" sz="2200" dirty="0"/>
              <a:t>WHERE </a:t>
            </a:r>
            <a:r>
              <a:rPr lang="en-US" altLang="zh-CN" sz="2200" dirty="0" err="1"/>
              <a:t>Sno</a:t>
            </a:r>
            <a:r>
              <a:rPr lang="en-US" altLang="zh-CN" sz="2200" dirty="0"/>
              <a:t>='20180005';</a:t>
            </a:r>
          </a:p>
          <a:p>
            <a:pPr marL="0" indent="0" eaLnBrk="1" hangingPunct="1">
              <a:lnSpc>
                <a:spcPct val="130000"/>
              </a:lnSpc>
              <a:buNone/>
            </a:pPr>
            <a:r>
              <a:rPr lang="zh-CN" altLang="en-US" sz="2200" dirty="0"/>
              <a:t>视图消解后，对视图</a:t>
            </a:r>
            <a:r>
              <a:rPr lang="en-US" altLang="zh-CN" sz="2200" dirty="0" err="1"/>
              <a:t>IS_Student</a:t>
            </a:r>
            <a:r>
              <a:rPr lang="zh-CN" altLang="en-US" sz="2200" dirty="0"/>
              <a:t>的更新语句就转换为对基本表</a:t>
            </a:r>
            <a:r>
              <a:rPr lang="en-US" altLang="zh-CN" sz="2200" dirty="0"/>
              <a:t>Student</a:t>
            </a:r>
            <a:r>
              <a:rPr lang="zh-CN" altLang="en-US" sz="2200" dirty="0"/>
              <a:t>的更新：</a:t>
            </a:r>
          </a:p>
          <a:p>
            <a:pPr marL="0" indent="0" eaLnBrk="1" hangingPunct="1">
              <a:lnSpc>
                <a:spcPct val="130000"/>
              </a:lnSpc>
              <a:buNone/>
            </a:pPr>
            <a:r>
              <a:rPr lang="en-US" altLang="zh-CN" sz="2200" dirty="0"/>
              <a:t>UPDATE Student</a:t>
            </a:r>
          </a:p>
          <a:p>
            <a:pPr marL="0" indent="0" eaLnBrk="1" hangingPunct="1">
              <a:lnSpc>
                <a:spcPct val="130000"/>
              </a:lnSpc>
              <a:buNone/>
            </a:pPr>
            <a:r>
              <a:rPr lang="en-US" altLang="zh-CN" sz="2200" dirty="0"/>
              <a:t>SET </a:t>
            </a:r>
            <a:r>
              <a:rPr lang="en-US" altLang="zh-CN" sz="2200" dirty="0" err="1"/>
              <a:t>Sname</a:t>
            </a:r>
            <a:r>
              <a:rPr lang="en-US" altLang="zh-CN" sz="2200" dirty="0"/>
              <a:t>=‘</a:t>
            </a:r>
            <a:r>
              <a:rPr lang="zh-CN" altLang="en-US" sz="2200" dirty="0"/>
              <a:t>刘新奇</a:t>
            </a:r>
            <a:r>
              <a:rPr lang="en-US" altLang="zh-CN" sz="2200" dirty="0"/>
              <a:t>'</a:t>
            </a:r>
          </a:p>
          <a:p>
            <a:pPr marL="0" indent="0" eaLnBrk="1" hangingPunct="1">
              <a:lnSpc>
                <a:spcPct val="130000"/>
              </a:lnSpc>
              <a:buNone/>
            </a:pPr>
            <a:r>
              <a:rPr lang="en-US" altLang="zh-CN" sz="2200" dirty="0"/>
              <a:t>WHERE </a:t>
            </a:r>
            <a:r>
              <a:rPr lang="en-US" altLang="zh-CN" sz="2200" dirty="0" err="1"/>
              <a:t>Sno</a:t>
            </a:r>
            <a:r>
              <a:rPr lang="en-US" altLang="zh-CN" sz="2200" dirty="0"/>
              <a:t>='20180005' AND </a:t>
            </a:r>
            <a:r>
              <a:rPr lang="en-US" altLang="zh-CN" sz="2200" dirty="0" err="1"/>
              <a:t>Smajor</a:t>
            </a:r>
            <a:r>
              <a:rPr lang="en-US" altLang="zh-CN" sz="2200" dirty="0"/>
              <a:t>='</a:t>
            </a:r>
            <a:r>
              <a:rPr lang="zh-CN" altLang="en-US" sz="2200" dirty="0"/>
              <a:t>信息管理与信息系统</a:t>
            </a:r>
            <a:r>
              <a:rPr lang="en-US" altLang="zh-CN" sz="2200" dirty="0"/>
              <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xmlns="" id="{5DE5E4DF-346E-7468-5A62-32D7D0EB2F0F}"/>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更新视图（续）</a:t>
            </a:r>
          </a:p>
        </p:txBody>
      </p:sp>
      <p:sp>
        <p:nvSpPr>
          <p:cNvPr id="70659" name="Rectangle 3">
            <a:extLst>
              <a:ext uri="{FF2B5EF4-FFF2-40B4-BE49-F238E27FC236}">
                <a16:creationId xmlns:a16="http://schemas.microsoft.com/office/drawing/2014/main" xmlns="" id="{04C61626-516E-65BA-CD4A-EE41A0D906D7}"/>
              </a:ext>
            </a:extLst>
          </p:cNvPr>
          <p:cNvSpPr>
            <a:spLocks noGrp="1" noChangeArrowheads="1"/>
          </p:cNvSpPr>
          <p:nvPr>
            <p:ph type="body" idx="4294967295"/>
          </p:nvPr>
        </p:nvSpPr>
        <p:spPr>
          <a:xfrm>
            <a:off x="911424" y="1268760"/>
            <a:ext cx="10061376" cy="5095875"/>
          </a:xfrm>
        </p:spPr>
        <p:txBody>
          <a:bodyPr/>
          <a:lstStyle/>
          <a:p>
            <a:pPr eaLnBrk="1" hangingPunct="1">
              <a:buFont typeface="Wingdings" pitchFamily="2" charset="2"/>
              <a:buNone/>
            </a:pPr>
            <a:r>
              <a:rPr lang="en-US" altLang="zh-CN" sz="2400" dirty="0"/>
              <a:t>[</a:t>
            </a:r>
            <a:r>
              <a:rPr lang="zh-CN" altLang="en-US" sz="2400" dirty="0"/>
              <a:t>例</a:t>
            </a:r>
            <a:r>
              <a:rPr lang="en-US" altLang="zh-CN" sz="2400" dirty="0"/>
              <a:t>3.98]</a:t>
            </a:r>
            <a:r>
              <a:rPr lang="zh-CN" altLang="en-US" sz="2400" dirty="0"/>
              <a:t>向信息管理与信息系统专业学生视图</a:t>
            </a:r>
            <a:r>
              <a:rPr lang="en-US" altLang="zh-CN" sz="2400" dirty="0" err="1"/>
              <a:t>IS_Student</a:t>
            </a:r>
            <a:r>
              <a:rPr lang="zh-CN" altLang="en-US" sz="2400" dirty="0"/>
              <a:t>中插入一个新的学生记录</a:t>
            </a:r>
            <a:r>
              <a:rPr lang="en-US" altLang="zh-CN" sz="2400" dirty="0"/>
              <a:t>(20180207</a:t>
            </a:r>
            <a:r>
              <a:rPr lang="zh-CN" altLang="en-US" sz="2400" dirty="0"/>
              <a:t>，赵新，男，</a:t>
            </a:r>
            <a:r>
              <a:rPr lang="en-US" altLang="zh-CN" sz="2400" dirty="0"/>
              <a:t>2001-7-19)</a:t>
            </a:r>
          </a:p>
          <a:p>
            <a:pPr eaLnBrk="1" hangingPunct="1">
              <a:buFont typeface="Wingdings" pitchFamily="2" charset="2"/>
              <a:buNone/>
            </a:pPr>
            <a:endParaRPr lang="zh-CN" altLang="en-US" sz="2400" dirty="0"/>
          </a:p>
          <a:p>
            <a:pPr eaLnBrk="1" hangingPunct="1">
              <a:buFont typeface="Wingdings" pitchFamily="2" charset="2"/>
              <a:buNone/>
            </a:pPr>
            <a:r>
              <a:rPr lang="en-US" altLang="zh-CN" sz="2200" dirty="0"/>
              <a:t>INSERT INTO </a:t>
            </a:r>
            <a:r>
              <a:rPr lang="en-US" altLang="zh-CN" sz="2200" dirty="0" err="1"/>
              <a:t>IS_Student</a:t>
            </a:r>
            <a:endParaRPr lang="en-US" altLang="zh-CN" sz="2200" dirty="0"/>
          </a:p>
          <a:p>
            <a:pPr eaLnBrk="1" hangingPunct="1">
              <a:buFont typeface="Wingdings" pitchFamily="2" charset="2"/>
              <a:buNone/>
            </a:pPr>
            <a:r>
              <a:rPr lang="en-US" altLang="zh-CN" sz="2200" dirty="0"/>
              <a:t>VALUES('20180207','</a:t>
            </a:r>
            <a:r>
              <a:rPr lang="zh-CN" altLang="en-US" sz="2200" dirty="0"/>
              <a:t>赵新</a:t>
            </a:r>
            <a:r>
              <a:rPr lang="en-US" altLang="zh-CN" sz="2200" dirty="0"/>
              <a:t>','</a:t>
            </a:r>
            <a:r>
              <a:rPr lang="zh-CN" altLang="en-US" sz="2200" dirty="0"/>
              <a:t>男</a:t>
            </a:r>
            <a:r>
              <a:rPr lang="en-US" altLang="zh-CN" sz="2200" dirty="0"/>
              <a:t>','2001-7-19','</a:t>
            </a:r>
            <a:r>
              <a:rPr lang="zh-CN" altLang="en-US" sz="2200" dirty="0"/>
              <a:t>信息管理与信息系统</a:t>
            </a:r>
            <a:r>
              <a:rPr lang="en-US" altLang="zh-CN" sz="2200" dirty="0"/>
              <a:t>’);</a:t>
            </a:r>
          </a:p>
          <a:p>
            <a:pPr eaLnBrk="1" hangingPunct="1">
              <a:buFont typeface="Wingdings" pitchFamily="2" charset="2"/>
              <a:buNone/>
            </a:pPr>
            <a:endParaRPr lang="en-US" altLang="zh-CN" sz="2200" dirty="0"/>
          </a:p>
          <a:p>
            <a:pPr eaLnBrk="1" hangingPunct="1">
              <a:buFont typeface="Wingdings" pitchFamily="2" charset="2"/>
              <a:buNone/>
            </a:pPr>
            <a:r>
              <a:rPr lang="zh-CN" altLang="en-US" sz="2200" dirty="0"/>
              <a:t>转换为对基本表的更新：</a:t>
            </a:r>
          </a:p>
          <a:p>
            <a:pPr eaLnBrk="1" hangingPunct="1">
              <a:buFont typeface="Wingdings" pitchFamily="2" charset="2"/>
              <a:buNone/>
            </a:pPr>
            <a:r>
              <a:rPr lang="en-US" altLang="zh-CN" sz="2200" dirty="0"/>
              <a:t>INSERT INTO Student(</a:t>
            </a:r>
            <a:r>
              <a:rPr lang="en-US" altLang="zh-CN" sz="2200" dirty="0" err="1"/>
              <a:t>Sno,Sname,Ssex,Sbirthdate,Smajor</a:t>
            </a:r>
            <a:r>
              <a:rPr lang="en-US" altLang="zh-CN" sz="2200" dirty="0"/>
              <a:t>)</a:t>
            </a:r>
          </a:p>
          <a:p>
            <a:pPr eaLnBrk="1" hangingPunct="1">
              <a:buFont typeface="Wingdings" pitchFamily="2" charset="2"/>
              <a:buNone/>
            </a:pPr>
            <a:r>
              <a:rPr lang="en-US" altLang="zh-CN" sz="2200" dirty="0"/>
              <a:t>VALUES('20180207','</a:t>
            </a:r>
            <a:r>
              <a:rPr lang="zh-CN" altLang="en-US" sz="2200" dirty="0"/>
              <a:t>赵新</a:t>
            </a:r>
            <a:r>
              <a:rPr lang="en-US" altLang="zh-CN" sz="2200" dirty="0"/>
              <a:t>','</a:t>
            </a:r>
            <a:r>
              <a:rPr lang="zh-CN" altLang="en-US" sz="2200" dirty="0"/>
              <a:t>男</a:t>
            </a:r>
            <a:r>
              <a:rPr lang="en-US" altLang="zh-CN" sz="2200" dirty="0"/>
              <a:t>','2001-7-19,'</a:t>
            </a:r>
            <a:r>
              <a:rPr lang="zh-CN" altLang="en-US" sz="2200" dirty="0"/>
              <a:t>信息管理与信息系统</a:t>
            </a:r>
            <a:r>
              <a:rPr lang="en-US" altLang="zh-CN" sz="2200" dirty="0"/>
              <a:t>’ );</a:t>
            </a:r>
          </a:p>
          <a:p>
            <a:pPr eaLnBrk="1" hangingPunct="1">
              <a:buFont typeface="Wingdings" pitchFamily="2" charset="2"/>
              <a:buNone/>
            </a:pPr>
            <a:endParaRPr lang="en-US" altLang="zh-CN" sz="2200" dirty="0"/>
          </a:p>
          <a:p>
            <a:pPr eaLnBrk="1" hangingPunct="1">
              <a:buFont typeface="Wingdings" pitchFamily="2" charset="2"/>
              <a:buNone/>
            </a:pPr>
            <a:r>
              <a:rPr lang="zh-CN" altLang="en-US" sz="2200" dirty="0"/>
              <a:t>系统自动将</a:t>
            </a:r>
            <a:r>
              <a:rPr lang="en-US" altLang="zh-CN" sz="2200" dirty="0"/>
              <a:t>'</a:t>
            </a:r>
            <a:r>
              <a:rPr lang="zh-CN" altLang="en-US" sz="2200" dirty="0"/>
              <a:t>信息管理与信息系统</a:t>
            </a:r>
            <a:r>
              <a:rPr lang="en-US" altLang="zh-CN" sz="2200" dirty="0"/>
              <a:t>'</a:t>
            </a:r>
            <a:r>
              <a:rPr lang="zh-CN" altLang="en-US" sz="2200" dirty="0"/>
              <a:t>放入</a:t>
            </a:r>
            <a:r>
              <a:rPr lang="en-US" altLang="zh-CN" sz="2200" dirty="0"/>
              <a:t>VALUES</a:t>
            </a:r>
            <a:r>
              <a:rPr lang="zh-CN" altLang="en-US" sz="2200" dirty="0"/>
              <a:t>子句中</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xmlns="" id="{E8740558-5889-6126-6748-BE6B278CF7D1}"/>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更新视图（续）</a:t>
            </a:r>
          </a:p>
        </p:txBody>
      </p:sp>
      <p:sp>
        <p:nvSpPr>
          <p:cNvPr id="70659" name="Rectangle 3">
            <a:extLst>
              <a:ext uri="{FF2B5EF4-FFF2-40B4-BE49-F238E27FC236}">
                <a16:creationId xmlns:a16="http://schemas.microsoft.com/office/drawing/2014/main" xmlns="" id="{703A5904-5AEE-3373-A88F-2BE0AFBF4FB3}"/>
              </a:ext>
            </a:extLst>
          </p:cNvPr>
          <p:cNvSpPr>
            <a:spLocks noGrp="1" noChangeArrowheads="1"/>
          </p:cNvSpPr>
          <p:nvPr>
            <p:ph type="body" idx="4294967295"/>
          </p:nvPr>
        </p:nvSpPr>
        <p:spPr>
          <a:xfrm>
            <a:off x="1343472" y="1196752"/>
            <a:ext cx="10297144" cy="5184775"/>
          </a:xfrm>
        </p:spPr>
        <p:txBody>
          <a:bodyPr/>
          <a:lstStyle/>
          <a:p>
            <a:pPr marL="0" indent="0" eaLnBrk="1" hangingPunct="1">
              <a:lnSpc>
                <a:spcPct val="120000"/>
              </a:lnSpc>
              <a:buNone/>
            </a:pPr>
            <a:r>
              <a:rPr lang="en-US" altLang="zh-CN" sz="2400" dirty="0"/>
              <a:t>[</a:t>
            </a:r>
            <a:r>
              <a:rPr lang="zh-CN" altLang="en-US" sz="2400" dirty="0"/>
              <a:t>例</a:t>
            </a:r>
            <a:r>
              <a:rPr lang="en-US" altLang="zh-CN" sz="2400" dirty="0"/>
              <a:t>3.99]</a:t>
            </a:r>
            <a:r>
              <a:rPr lang="zh-CN" altLang="en-US" sz="2400" dirty="0"/>
              <a:t>删除信息管理与信息系统专业学生视图</a:t>
            </a:r>
            <a:r>
              <a:rPr lang="en-US" altLang="zh-CN" sz="2400" dirty="0" err="1"/>
              <a:t>IS_Student</a:t>
            </a:r>
            <a:r>
              <a:rPr lang="zh-CN" altLang="en-US" sz="2400" dirty="0"/>
              <a:t>中学号为“</a:t>
            </a:r>
            <a:r>
              <a:rPr lang="en-US" altLang="zh-CN" sz="2400" dirty="0"/>
              <a:t>20180207”</a:t>
            </a:r>
            <a:r>
              <a:rPr lang="zh-CN" altLang="en-US" sz="2400" dirty="0"/>
              <a:t>的记录。</a:t>
            </a:r>
            <a:endParaRPr lang="en-US" altLang="zh-CN" sz="2400" dirty="0"/>
          </a:p>
          <a:p>
            <a:pPr marL="0" indent="0" eaLnBrk="1" hangingPunct="1">
              <a:lnSpc>
                <a:spcPct val="120000"/>
              </a:lnSpc>
              <a:buNone/>
            </a:pPr>
            <a:endParaRPr lang="zh-CN" altLang="en-US" sz="2400" dirty="0"/>
          </a:p>
          <a:p>
            <a:pPr marL="0" indent="0" eaLnBrk="1" hangingPunct="1">
              <a:lnSpc>
                <a:spcPct val="120000"/>
              </a:lnSpc>
              <a:buNone/>
            </a:pPr>
            <a:r>
              <a:rPr lang="en-US" altLang="zh-CN" sz="2400" dirty="0"/>
              <a:t>DELETE FROM </a:t>
            </a:r>
            <a:r>
              <a:rPr lang="en-US" altLang="zh-CN" sz="2400" dirty="0" err="1"/>
              <a:t>IS_Student</a:t>
            </a:r>
            <a:endParaRPr lang="en-US" altLang="zh-CN" sz="2400" dirty="0"/>
          </a:p>
          <a:p>
            <a:pPr marL="0" indent="0" eaLnBrk="1" hangingPunct="1">
              <a:lnSpc>
                <a:spcPct val="120000"/>
              </a:lnSpc>
              <a:buNone/>
            </a:pPr>
            <a:r>
              <a:rPr lang="en-US" altLang="zh-CN" sz="2400" dirty="0"/>
              <a:t>WHERE </a:t>
            </a:r>
            <a:r>
              <a:rPr lang="en-US" altLang="zh-CN" sz="2400" dirty="0" err="1"/>
              <a:t>Sno</a:t>
            </a:r>
            <a:r>
              <a:rPr lang="en-US" altLang="zh-CN" sz="2400" dirty="0"/>
              <a:t>='20180207’;</a:t>
            </a:r>
          </a:p>
          <a:p>
            <a:pPr marL="0" indent="0" eaLnBrk="1" hangingPunct="1">
              <a:lnSpc>
                <a:spcPct val="120000"/>
              </a:lnSpc>
              <a:buNone/>
            </a:pPr>
            <a:endParaRPr lang="en-US" altLang="zh-CN" sz="1100" dirty="0"/>
          </a:p>
          <a:p>
            <a:pPr marL="0" indent="0" eaLnBrk="1" hangingPunct="1">
              <a:lnSpc>
                <a:spcPct val="120000"/>
              </a:lnSpc>
              <a:buNone/>
            </a:pPr>
            <a:r>
              <a:rPr lang="zh-CN" altLang="en-US" sz="2400" dirty="0"/>
              <a:t>转换为对基本表的更新：</a:t>
            </a:r>
            <a:endParaRPr lang="en-US" altLang="zh-CN" sz="2400" dirty="0"/>
          </a:p>
          <a:p>
            <a:pPr marL="0" indent="0" eaLnBrk="1" hangingPunct="1">
              <a:lnSpc>
                <a:spcPct val="120000"/>
              </a:lnSpc>
              <a:buNone/>
            </a:pPr>
            <a:endParaRPr lang="zh-CN" altLang="en-US" sz="1400" dirty="0"/>
          </a:p>
          <a:p>
            <a:pPr marL="0" indent="0" eaLnBrk="1" hangingPunct="1">
              <a:lnSpc>
                <a:spcPct val="120000"/>
              </a:lnSpc>
              <a:buNone/>
            </a:pPr>
            <a:r>
              <a:rPr lang="en-US" altLang="zh-CN" sz="2400" dirty="0"/>
              <a:t>DELETE FROM Student</a:t>
            </a:r>
          </a:p>
          <a:p>
            <a:pPr marL="0" indent="0" eaLnBrk="1" hangingPunct="1">
              <a:lnSpc>
                <a:spcPct val="120000"/>
              </a:lnSpc>
              <a:buNone/>
            </a:pPr>
            <a:r>
              <a:rPr lang="en-US" altLang="zh-CN" sz="2400" dirty="0"/>
              <a:t>WHERE </a:t>
            </a:r>
            <a:r>
              <a:rPr lang="en-US" altLang="zh-CN" sz="2400" dirty="0" err="1"/>
              <a:t>Sno</a:t>
            </a:r>
            <a:r>
              <a:rPr lang="en-US" altLang="zh-CN" sz="2400" dirty="0"/>
              <a:t>='20180207' AND </a:t>
            </a:r>
            <a:r>
              <a:rPr lang="en-US" altLang="zh-CN" sz="2400" dirty="0" err="1"/>
              <a:t>Smajor</a:t>
            </a:r>
            <a:r>
              <a:rPr lang="en-US" altLang="zh-CN" sz="2400" dirty="0"/>
              <a:t>='</a:t>
            </a:r>
            <a:r>
              <a:rPr lang="zh-CN" altLang="en-US" sz="2400" dirty="0"/>
              <a:t>信息管理与信息系统</a:t>
            </a:r>
            <a:r>
              <a:rPr lang="en-US" altLang="zh-CN" sz="2400" dirty="0"/>
              <a:t>';</a:t>
            </a:r>
          </a:p>
          <a:p>
            <a:pPr marL="0" indent="0" eaLnBrk="1" hangingPunct="1">
              <a:buNone/>
            </a:pPr>
            <a:endParaRPr lang="en-US" altLang="zh-CN" sz="32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xmlns="" id="{E331F4A2-989E-3891-B0B4-632CE899881F}"/>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更新视图（续）</a:t>
            </a:r>
          </a:p>
        </p:txBody>
      </p:sp>
      <p:sp>
        <p:nvSpPr>
          <p:cNvPr id="72707" name="Rectangle 3">
            <a:extLst>
              <a:ext uri="{FF2B5EF4-FFF2-40B4-BE49-F238E27FC236}">
                <a16:creationId xmlns:a16="http://schemas.microsoft.com/office/drawing/2014/main" xmlns="" id="{485C2FEF-A865-D847-C604-2AED0AD41277}"/>
              </a:ext>
            </a:extLst>
          </p:cNvPr>
          <p:cNvSpPr>
            <a:spLocks noGrp="1" noChangeArrowheads="1"/>
          </p:cNvSpPr>
          <p:nvPr>
            <p:ph type="body" idx="4294967295"/>
          </p:nvPr>
        </p:nvSpPr>
        <p:spPr>
          <a:xfrm>
            <a:off x="1371600" y="1108549"/>
            <a:ext cx="10197008" cy="5095875"/>
          </a:xfrm>
        </p:spPr>
        <p:txBody>
          <a:bodyPr/>
          <a:lstStyle/>
          <a:p>
            <a:pPr eaLnBrk="1" hangingPunct="1"/>
            <a:r>
              <a:rPr lang="zh-CN" altLang="en-US" dirty="0"/>
              <a:t>并不是所有的视图都是可更新的</a:t>
            </a:r>
            <a:endParaRPr lang="zh-CN" altLang="en-US" sz="3200" dirty="0"/>
          </a:p>
          <a:p>
            <a:pPr marL="0" lvl="1" indent="0">
              <a:lnSpc>
                <a:spcPct val="150000"/>
              </a:lnSpc>
              <a:spcBef>
                <a:spcPct val="0"/>
              </a:spcBef>
              <a:buNone/>
            </a:pPr>
            <a:r>
              <a:rPr lang="zh-CN" altLang="en-US" dirty="0"/>
              <a:t>例</a:t>
            </a:r>
            <a:r>
              <a:rPr lang="en-US" altLang="zh-CN" dirty="0"/>
              <a:t>3.91</a:t>
            </a:r>
            <a:r>
              <a:rPr lang="zh-CN" altLang="en-US" dirty="0"/>
              <a:t>定义的视图</a:t>
            </a:r>
            <a:r>
              <a:rPr lang="en-US" altLang="zh-CN" dirty="0" err="1"/>
              <a:t>S_GradeAVG</a:t>
            </a:r>
            <a:r>
              <a:rPr lang="zh-CN" altLang="en-US" dirty="0"/>
              <a:t>是由学号和平均成绩两个属性列组成的，平均成绩是由</a:t>
            </a:r>
            <a:r>
              <a:rPr lang="en-US" altLang="zh-CN" dirty="0"/>
              <a:t>Student</a:t>
            </a:r>
            <a:r>
              <a:rPr lang="zh-CN" altLang="en-US" dirty="0"/>
              <a:t>表中对元组分组后计算平均值得来</a:t>
            </a:r>
            <a:endParaRPr lang="en-US" altLang="zh-CN" dirty="0"/>
          </a:p>
          <a:p>
            <a:pPr marL="0" lvl="1" indent="0">
              <a:lnSpc>
                <a:spcPct val="150000"/>
              </a:lnSpc>
              <a:spcBef>
                <a:spcPct val="0"/>
              </a:spcBef>
              <a:buNone/>
            </a:pPr>
            <a:r>
              <a:rPr lang="en-US" altLang="zh-CN" sz="2200" dirty="0"/>
              <a:t>CREATE VIEW </a:t>
            </a:r>
            <a:r>
              <a:rPr lang="en-US" altLang="zh-CN" sz="2200" dirty="0" err="1"/>
              <a:t>S_GradeAVG</a:t>
            </a:r>
            <a:r>
              <a:rPr lang="en-US" altLang="zh-CN" sz="2200" dirty="0"/>
              <a:t>(</a:t>
            </a:r>
            <a:r>
              <a:rPr lang="en-US" altLang="zh-CN" sz="2200" dirty="0" err="1"/>
              <a:t>Sno,Gavg</a:t>
            </a:r>
            <a:r>
              <a:rPr lang="en-US" altLang="zh-CN" sz="2200" dirty="0"/>
              <a:t>)</a:t>
            </a:r>
          </a:p>
          <a:p>
            <a:pPr marL="0" lvl="1" indent="0">
              <a:lnSpc>
                <a:spcPct val="150000"/>
              </a:lnSpc>
              <a:spcBef>
                <a:spcPct val="0"/>
              </a:spcBef>
              <a:buNone/>
            </a:pPr>
            <a:r>
              <a:rPr lang="en-US" altLang="zh-CN" sz="2200" dirty="0"/>
              <a:t>AS</a:t>
            </a:r>
          </a:p>
          <a:p>
            <a:pPr marL="0" lvl="1" indent="0">
              <a:lnSpc>
                <a:spcPct val="150000"/>
              </a:lnSpc>
              <a:spcBef>
                <a:spcPct val="0"/>
              </a:spcBef>
              <a:buNone/>
            </a:pPr>
            <a:r>
              <a:rPr lang="en-US" altLang="zh-CN" sz="2200" dirty="0"/>
              <a:t>SELECT </a:t>
            </a:r>
            <a:r>
              <a:rPr lang="en-US" altLang="zh-CN" sz="2200" dirty="0" err="1"/>
              <a:t>Sno,AVG</a:t>
            </a:r>
            <a:r>
              <a:rPr lang="en-US" altLang="zh-CN" sz="2200" dirty="0"/>
              <a:t>(Grade)</a:t>
            </a:r>
          </a:p>
          <a:p>
            <a:pPr marL="0" lvl="1" indent="0">
              <a:lnSpc>
                <a:spcPct val="150000"/>
              </a:lnSpc>
              <a:spcBef>
                <a:spcPct val="0"/>
              </a:spcBef>
              <a:buNone/>
            </a:pPr>
            <a:r>
              <a:rPr lang="en-US" altLang="zh-CN" sz="2200" dirty="0"/>
              <a:t>FROM SC</a:t>
            </a:r>
          </a:p>
          <a:p>
            <a:pPr marL="0" lvl="1" indent="0">
              <a:lnSpc>
                <a:spcPct val="150000"/>
              </a:lnSpc>
              <a:spcBef>
                <a:spcPct val="0"/>
              </a:spcBef>
              <a:buNone/>
            </a:pPr>
            <a:r>
              <a:rPr lang="en-US" altLang="zh-CN" sz="2200" dirty="0"/>
              <a:t>GROUP BY </a:t>
            </a:r>
            <a:r>
              <a:rPr lang="en-US" altLang="zh-CN" sz="2200" dirty="0" err="1"/>
              <a:t>Sno</a:t>
            </a:r>
            <a:r>
              <a:rPr lang="en-US" altLang="zh-CN" sz="2200"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xmlns="" id="{302DFDCA-5E4F-59B6-09D6-AD1C97770504}"/>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dirty="0"/>
              <a:t>插入一个元组（续）</a:t>
            </a:r>
          </a:p>
        </p:txBody>
      </p:sp>
      <p:sp>
        <p:nvSpPr>
          <p:cNvPr id="9219" name="Rectangle 3">
            <a:extLst>
              <a:ext uri="{FF2B5EF4-FFF2-40B4-BE49-F238E27FC236}">
                <a16:creationId xmlns:a16="http://schemas.microsoft.com/office/drawing/2014/main" xmlns="" id="{D026DF1B-ACC9-6E6A-0638-3981DFC2DF17}"/>
              </a:ext>
            </a:extLst>
          </p:cNvPr>
          <p:cNvSpPr>
            <a:spLocks noGrp="1" noChangeArrowheads="1"/>
          </p:cNvSpPr>
          <p:nvPr>
            <p:ph type="body" idx="4294967295"/>
          </p:nvPr>
        </p:nvSpPr>
        <p:spPr>
          <a:xfrm>
            <a:off x="1055440" y="1268760"/>
            <a:ext cx="9649072" cy="5040313"/>
          </a:xfrm>
        </p:spPr>
        <p:txBody>
          <a:bodyPr/>
          <a:lstStyle/>
          <a:p>
            <a:pPr marL="0" eaLnBrk="1" hangingPunct="1">
              <a:buSzTx/>
              <a:buNone/>
            </a:pPr>
            <a:r>
              <a:rPr lang="en-US" altLang="zh-CN" sz="2400" dirty="0"/>
              <a:t>[</a:t>
            </a:r>
            <a:r>
              <a:rPr lang="zh-CN" altLang="en-US" sz="2400" dirty="0"/>
              <a:t>例</a:t>
            </a:r>
            <a:r>
              <a:rPr lang="en-US" altLang="zh-CN" sz="2400" dirty="0"/>
              <a:t>3.71]</a:t>
            </a:r>
            <a:r>
              <a:rPr lang="zh-CN" altLang="en-US" sz="2400" dirty="0"/>
              <a:t> 将一个新学生元组（学号：</a:t>
            </a:r>
            <a:r>
              <a:rPr lang="en-US" altLang="zh-CN" sz="2400" dirty="0"/>
              <a:t>20180009</a:t>
            </a:r>
            <a:r>
              <a:rPr lang="zh-CN" altLang="en-US" sz="2400" dirty="0"/>
              <a:t>，姓名：陈冬，性别：男，出生日期：</a:t>
            </a:r>
            <a:r>
              <a:rPr lang="en-US" altLang="zh-CN" sz="2400" dirty="0"/>
              <a:t>2000-5-22</a:t>
            </a:r>
            <a:r>
              <a:rPr lang="zh-CN" altLang="en-US" sz="2400" dirty="0"/>
              <a:t>，主修专业：信息管理与信息系统）插入到</a:t>
            </a:r>
            <a:r>
              <a:rPr lang="en-US" altLang="zh-CN" sz="2400" dirty="0"/>
              <a:t>Student</a:t>
            </a:r>
            <a:r>
              <a:rPr lang="zh-CN" altLang="en-US" sz="2400" dirty="0"/>
              <a:t>表中。</a:t>
            </a:r>
          </a:p>
          <a:p>
            <a:pPr marL="0" eaLnBrk="1" hangingPunct="1">
              <a:buSzTx/>
              <a:buNone/>
            </a:pPr>
            <a:endParaRPr lang="en-US" altLang="zh-CN" sz="2000" dirty="0"/>
          </a:p>
          <a:p>
            <a:pPr marL="0" eaLnBrk="1" hangingPunct="1">
              <a:lnSpc>
                <a:spcPct val="150000"/>
              </a:lnSpc>
              <a:spcBef>
                <a:spcPct val="0"/>
              </a:spcBef>
              <a:buSzTx/>
              <a:buNone/>
            </a:pPr>
            <a:r>
              <a:rPr lang="en-US" altLang="zh-CN" sz="2200" dirty="0"/>
              <a:t>INSERT INTO Student (</a:t>
            </a:r>
            <a:r>
              <a:rPr lang="en-US" altLang="zh-CN" sz="2200" dirty="0" err="1"/>
              <a:t>Sno,Sname,Ssex,Smajor,Sbirthdate</a:t>
            </a:r>
            <a:r>
              <a:rPr lang="en-US" altLang="zh-CN" sz="2200" dirty="0"/>
              <a:t>)</a:t>
            </a:r>
          </a:p>
          <a:p>
            <a:pPr marL="0" eaLnBrk="1" hangingPunct="1">
              <a:lnSpc>
                <a:spcPct val="150000"/>
              </a:lnSpc>
              <a:spcBef>
                <a:spcPct val="0"/>
              </a:spcBef>
              <a:buSzTx/>
              <a:buNone/>
            </a:pPr>
            <a:r>
              <a:rPr lang="en-US" altLang="zh-CN" sz="2200" dirty="0"/>
              <a:t>VALUES ('20180009', '</a:t>
            </a:r>
            <a:r>
              <a:rPr lang="zh-CN" altLang="en-US" sz="2200" dirty="0"/>
              <a:t>陈冬</a:t>
            </a:r>
            <a:r>
              <a:rPr lang="en-US" altLang="zh-CN" sz="2200" dirty="0"/>
              <a:t>', '</a:t>
            </a:r>
            <a:r>
              <a:rPr lang="zh-CN" altLang="en-US" sz="2200" dirty="0"/>
              <a:t>男</a:t>
            </a:r>
            <a:r>
              <a:rPr lang="en-US" altLang="zh-CN" sz="2200" dirty="0"/>
              <a:t>','</a:t>
            </a:r>
            <a:r>
              <a:rPr lang="zh-CN" altLang="en-US" sz="2200" dirty="0"/>
              <a:t>信息管理与信息系统</a:t>
            </a:r>
            <a:r>
              <a:rPr lang="en-US" altLang="zh-CN" sz="2200" dirty="0"/>
              <a:t>', '2000-5-22’);</a:t>
            </a:r>
          </a:p>
          <a:p>
            <a:pPr marL="0" eaLnBrk="1" hangingPunct="1">
              <a:buSzTx/>
              <a:buNone/>
            </a:pPr>
            <a:endParaRPr lang="en-US" altLang="zh-CN" sz="2200" dirty="0"/>
          </a:p>
          <a:p>
            <a:pPr marL="0" eaLnBrk="1" hangingPunct="1">
              <a:buSzTx/>
              <a:buFont typeface="Wingdings" pitchFamily="2" charset="2"/>
              <a:buChar char="n"/>
            </a:pPr>
            <a:r>
              <a:rPr lang="en-US" altLang="zh-CN" sz="2200" dirty="0"/>
              <a:t>INTO</a:t>
            </a:r>
            <a:r>
              <a:rPr lang="zh-CN" altLang="en-US" sz="2200" dirty="0"/>
              <a:t>子句中指出表名</a:t>
            </a:r>
            <a:r>
              <a:rPr lang="en-US" altLang="zh-CN" sz="2200" dirty="0"/>
              <a:t>Student</a:t>
            </a:r>
            <a:r>
              <a:rPr lang="zh-CN" altLang="en-US" sz="2200" dirty="0"/>
              <a:t>，并指出新增加的元组在哪些属性上要赋值，属性的顺序可以与</a:t>
            </a:r>
            <a:r>
              <a:rPr lang="en-US" altLang="zh-CN" sz="2200" dirty="0"/>
              <a:t>CREATE TABLE</a:t>
            </a:r>
            <a:r>
              <a:rPr lang="zh-CN" altLang="en-US" sz="2200" dirty="0"/>
              <a:t>中的顺序不一样</a:t>
            </a:r>
            <a:endParaRPr lang="en-US" altLang="zh-CN" sz="2200" dirty="0"/>
          </a:p>
          <a:p>
            <a:pPr marL="0" eaLnBrk="1" hangingPunct="1">
              <a:buSzTx/>
              <a:buFont typeface="Wingdings" pitchFamily="2" charset="2"/>
              <a:buChar char="n"/>
            </a:pPr>
            <a:r>
              <a:rPr lang="en-US" altLang="zh-CN" sz="2200" dirty="0"/>
              <a:t>VALUES</a:t>
            </a:r>
            <a:r>
              <a:rPr lang="zh-CN" altLang="en-US" sz="2200" dirty="0"/>
              <a:t>子句按照</a:t>
            </a:r>
            <a:r>
              <a:rPr lang="en-US" altLang="zh-CN" sz="2200" dirty="0"/>
              <a:t>INTO</a:t>
            </a:r>
            <a:r>
              <a:rPr lang="zh-CN" altLang="en-US" sz="2200" dirty="0"/>
              <a:t>子句指定的属性次序对新元组的各属性赋值</a:t>
            </a:r>
            <a:endParaRPr lang="en-US" altLang="zh-CN" sz="2200" dirty="0"/>
          </a:p>
          <a:p>
            <a:pPr marL="0" eaLnBrk="1" hangingPunct="1">
              <a:buSzTx/>
              <a:buFont typeface="Wingdings" pitchFamily="2" charset="2"/>
              <a:buChar char="n"/>
            </a:pPr>
            <a:r>
              <a:rPr lang="zh-CN" altLang="en-US" sz="2200" dirty="0"/>
              <a:t>字符串常数要用单引号（英文符号）括起来</a:t>
            </a:r>
          </a:p>
          <a:p>
            <a:pPr marL="0" eaLnBrk="1" hangingPunct="1">
              <a:buSzTx/>
              <a:buNone/>
            </a:pPr>
            <a:endParaRPr lang="en-US" altLang="zh-CN" sz="24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xmlns="" id="{E221E4E8-0C13-59C8-1211-9BE24E9D513A}"/>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更新视图（续）</a:t>
            </a:r>
          </a:p>
        </p:txBody>
      </p:sp>
      <p:sp>
        <p:nvSpPr>
          <p:cNvPr id="71683" name="Rectangle 3">
            <a:extLst>
              <a:ext uri="{FF2B5EF4-FFF2-40B4-BE49-F238E27FC236}">
                <a16:creationId xmlns:a16="http://schemas.microsoft.com/office/drawing/2014/main" xmlns="" id="{65F22B11-0E59-491F-E77D-37B9FD9F749C}"/>
              </a:ext>
            </a:extLst>
          </p:cNvPr>
          <p:cNvSpPr>
            <a:spLocks noGrp="1" noChangeArrowheads="1"/>
          </p:cNvSpPr>
          <p:nvPr>
            <p:ph type="body" idx="4294967295"/>
          </p:nvPr>
        </p:nvSpPr>
        <p:spPr>
          <a:xfrm>
            <a:off x="839416" y="1079042"/>
            <a:ext cx="10657184" cy="5400675"/>
          </a:xfrm>
        </p:spPr>
        <p:txBody>
          <a:bodyPr/>
          <a:lstStyle/>
          <a:p>
            <a:pPr marL="0" indent="0" eaLnBrk="1" hangingPunct="1">
              <a:lnSpc>
                <a:spcPct val="150000"/>
              </a:lnSpc>
              <a:spcBef>
                <a:spcPct val="0"/>
              </a:spcBef>
              <a:buNone/>
            </a:pPr>
            <a:r>
              <a:rPr lang="zh-CN" altLang="en-US" sz="2400" dirty="0"/>
              <a:t>如果想把视图</a:t>
            </a:r>
            <a:r>
              <a:rPr lang="en-US" altLang="zh-CN" sz="2400" dirty="0" err="1"/>
              <a:t>S_GradeAVG</a:t>
            </a:r>
            <a:r>
              <a:rPr lang="zh-CN" altLang="en-US" sz="2400" dirty="0"/>
              <a:t>中学号为“</a:t>
            </a:r>
            <a:r>
              <a:rPr lang="en-US" altLang="zh-CN" sz="2400" dirty="0"/>
              <a:t>20180001”</a:t>
            </a:r>
            <a:r>
              <a:rPr lang="zh-CN" altLang="en-US" sz="2400" dirty="0"/>
              <a:t>学生的平均成绩改成</a:t>
            </a:r>
            <a:r>
              <a:rPr lang="en-US" altLang="zh-CN" sz="2400" dirty="0"/>
              <a:t>90</a:t>
            </a:r>
            <a:r>
              <a:rPr lang="zh-CN" altLang="en-US" sz="2400" dirty="0"/>
              <a:t>分</a:t>
            </a:r>
          </a:p>
          <a:p>
            <a:pPr marL="0" indent="0" eaLnBrk="1" hangingPunct="1">
              <a:lnSpc>
                <a:spcPct val="150000"/>
              </a:lnSpc>
              <a:spcBef>
                <a:spcPct val="0"/>
              </a:spcBef>
              <a:buNone/>
            </a:pPr>
            <a:r>
              <a:rPr lang="en-US" altLang="zh-CN" sz="2400" dirty="0"/>
              <a:t>  UPDATE </a:t>
            </a:r>
            <a:r>
              <a:rPr lang="en-US" altLang="zh-CN" sz="2400" dirty="0" err="1"/>
              <a:t>S_GradeAVG</a:t>
            </a:r>
            <a:endParaRPr lang="en-US" altLang="zh-CN" sz="2400" dirty="0"/>
          </a:p>
          <a:p>
            <a:pPr marL="0" indent="0" eaLnBrk="1" hangingPunct="1">
              <a:lnSpc>
                <a:spcPct val="150000"/>
              </a:lnSpc>
              <a:spcBef>
                <a:spcPct val="0"/>
              </a:spcBef>
              <a:buNone/>
            </a:pPr>
            <a:r>
              <a:rPr lang="en-US" altLang="zh-CN" sz="2400" dirty="0"/>
              <a:t>  SET </a:t>
            </a:r>
            <a:r>
              <a:rPr lang="en-US" altLang="zh-CN" sz="2400" dirty="0" err="1"/>
              <a:t>Gavg</a:t>
            </a:r>
            <a:r>
              <a:rPr lang="en-US" altLang="zh-CN" sz="2400" dirty="0"/>
              <a:t>=90</a:t>
            </a:r>
          </a:p>
          <a:p>
            <a:pPr marL="0" indent="0" eaLnBrk="1" hangingPunct="1">
              <a:lnSpc>
                <a:spcPct val="150000"/>
              </a:lnSpc>
              <a:spcBef>
                <a:spcPct val="0"/>
              </a:spcBef>
              <a:buNone/>
            </a:pPr>
            <a:r>
              <a:rPr lang="en-US" altLang="zh-CN" sz="2400" dirty="0"/>
              <a:t>  WHERE </a:t>
            </a:r>
            <a:r>
              <a:rPr lang="en-US" altLang="zh-CN" sz="2400" dirty="0" err="1"/>
              <a:t>Sno</a:t>
            </a:r>
            <a:r>
              <a:rPr lang="en-US" altLang="zh-CN" sz="2400" dirty="0"/>
              <a:t>='20180001';</a:t>
            </a:r>
          </a:p>
          <a:p>
            <a:pPr marL="0" indent="0" eaLnBrk="1" hangingPunct="1">
              <a:lnSpc>
                <a:spcPct val="150000"/>
              </a:lnSpc>
              <a:spcBef>
                <a:spcPct val="0"/>
              </a:spcBef>
              <a:buFont typeface="Wingdings" pitchFamily="2" charset="2"/>
              <a:buChar char="n"/>
            </a:pPr>
            <a:r>
              <a:rPr lang="zh-CN" altLang="en-US" sz="2400" dirty="0" smtClean="0"/>
              <a:t> 对</a:t>
            </a:r>
            <a:r>
              <a:rPr lang="zh-CN" altLang="en-US" sz="2400" dirty="0"/>
              <a:t>视图的更新是无法转换成对基本表</a:t>
            </a:r>
            <a:r>
              <a:rPr lang="en-US" altLang="zh-CN" sz="2400" dirty="0"/>
              <a:t>SC</a:t>
            </a:r>
            <a:r>
              <a:rPr lang="zh-CN" altLang="en-US" sz="2400" dirty="0"/>
              <a:t>的更新，因为系统无法修改各科</a:t>
            </a:r>
            <a:r>
              <a:rPr lang="zh-CN" altLang="en-US" sz="2400" dirty="0" smtClean="0"/>
              <a:t>成</a:t>
            </a:r>
            <a:endParaRPr lang="en-US" altLang="zh-CN" sz="2400" dirty="0" smtClean="0"/>
          </a:p>
          <a:p>
            <a:pPr marL="0" indent="0" eaLnBrk="1" hangingPunct="1">
              <a:lnSpc>
                <a:spcPct val="150000"/>
              </a:lnSpc>
              <a:spcBef>
                <a:spcPct val="0"/>
              </a:spcBef>
              <a:buNone/>
            </a:pPr>
            <a:r>
              <a:rPr lang="en-US" altLang="zh-CN" sz="2400" dirty="0"/>
              <a:t> </a:t>
            </a:r>
            <a:r>
              <a:rPr lang="en-US" altLang="zh-CN" sz="2400" dirty="0" smtClean="0"/>
              <a:t>   </a:t>
            </a:r>
            <a:r>
              <a:rPr lang="zh-CN" altLang="en-US" sz="2400" dirty="0" smtClean="0"/>
              <a:t>绩</a:t>
            </a:r>
            <a:r>
              <a:rPr lang="zh-CN" altLang="en-US" sz="2400" dirty="0"/>
              <a:t>，以使</a:t>
            </a:r>
            <a:r>
              <a:rPr lang="en-US" altLang="zh-CN" sz="2400" dirty="0"/>
              <a:t>20180001</a:t>
            </a:r>
            <a:r>
              <a:rPr lang="zh-CN" altLang="en-US" sz="2400" dirty="0"/>
              <a:t>学生平均成绩成为</a:t>
            </a:r>
            <a:r>
              <a:rPr lang="en-US" altLang="zh-CN" sz="2400" dirty="0"/>
              <a:t>90</a:t>
            </a:r>
          </a:p>
          <a:p>
            <a:pPr marL="0" indent="0" eaLnBrk="1" hangingPunct="1">
              <a:lnSpc>
                <a:spcPct val="150000"/>
              </a:lnSpc>
              <a:spcBef>
                <a:spcPct val="0"/>
              </a:spcBef>
              <a:buFont typeface="Wingdings" pitchFamily="2" charset="2"/>
              <a:buChar char="n"/>
            </a:pPr>
            <a:r>
              <a:rPr lang="zh-CN" altLang="en-US" sz="2400" dirty="0" smtClean="0"/>
              <a:t> 所以</a:t>
            </a:r>
            <a:r>
              <a:rPr lang="en-US" altLang="zh-CN" sz="2400" dirty="0" err="1"/>
              <a:t>S_GradeAVG</a:t>
            </a:r>
            <a:r>
              <a:rPr lang="zh-CN" altLang="en-US" sz="2400" dirty="0"/>
              <a:t>视图是不可更新的</a:t>
            </a:r>
          </a:p>
          <a:p>
            <a:pPr marL="0" indent="0" eaLnBrk="1" hangingPunct="1"/>
            <a:endParaRPr lang="zh-CN"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xmlns="" id="{6F514557-F0C0-966D-2C8B-71E7E0307E41}"/>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a:t>更新视图（续）</a:t>
            </a:r>
            <a:endParaRPr lang="zh-CN" altLang="en-US" sz="3600">
              <a:latin typeface="宋体" panose="02010600030101010101" pitchFamily="2" charset="-122"/>
            </a:endParaRPr>
          </a:p>
        </p:txBody>
      </p:sp>
      <p:sp>
        <p:nvSpPr>
          <p:cNvPr id="74755" name="Rectangle 3">
            <a:extLst>
              <a:ext uri="{FF2B5EF4-FFF2-40B4-BE49-F238E27FC236}">
                <a16:creationId xmlns:a16="http://schemas.microsoft.com/office/drawing/2014/main" xmlns="" id="{A7CF2634-4C38-1C42-B6ED-88C11EBAFF9F}"/>
              </a:ext>
            </a:extLst>
          </p:cNvPr>
          <p:cNvSpPr>
            <a:spLocks noGrp="1" noChangeArrowheads="1"/>
          </p:cNvSpPr>
          <p:nvPr>
            <p:ph type="body" idx="4294967295"/>
          </p:nvPr>
        </p:nvSpPr>
        <p:spPr>
          <a:xfrm>
            <a:off x="1371600" y="1095102"/>
            <a:ext cx="10341024" cy="5283200"/>
          </a:xfrm>
        </p:spPr>
        <p:txBody>
          <a:bodyPr/>
          <a:lstStyle/>
          <a:p>
            <a:pPr>
              <a:lnSpc>
                <a:spcPct val="150000"/>
              </a:lnSpc>
            </a:pPr>
            <a:r>
              <a:rPr lang="zh-CN" altLang="zh-CN" dirty="0">
                <a:latin typeface="宋体" panose="02010600030101010101" pitchFamily="2" charset="-122"/>
              </a:rPr>
              <a:t>一般地，</a:t>
            </a:r>
            <a:r>
              <a:rPr lang="zh-CN" altLang="zh-CN" dirty="0">
                <a:solidFill>
                  <a:srgbClr val="FF00FF"/>
                </a:solidFill>
                <a:latin typeface="宋体" panose="02010600030101010101" pitchFamily="2" charset="-122"/>
              </a:rPr>
              <a:t>行列子集视图</a:t>
            </a:r>
            <a:r>
              <a:rPr lang="zh-CN" altLang="zh-CN" dirty="0">
                <a:latin typeface="宋体" panose="02010600030101010101" pitchFamily="2" charset="-122"/>
              </a:rPr>
              <a:t>是可更新的</a:t>
            </a:r>
            <a:endParaRPr lang="en-US" altLang="zh-CN" dirty="0">
              <a:latin typeface="宋体" panose="02010600030101010101" pitchFamily="2" charset="-122"/>
            </a:endParaRPr>
          </a:p>
          <a:p>
            <a:pPr>
              <a:lnSpc>
                <a:spcPct val="150000"/>
              </a:lnSpc>
            </a:pPr>
            <a:r>
              <a:rPr lang="zh-CN" altLang="en-US" dirty="0">
                <a:latin typeface="宋体" panose="02010600030101010101" pitchFamily="2" charset="-122"/>
              </a:rPr>
              <a:t>除行列子集视图外，有些视图理论上是可更新的，还有些视图从理论上就是不可更新的</a:t>
            </a:r>
            <a:endParaRPr lang="en-US" altLang="zh-CN" dirty="0">
              <a:latin typeface="宋体" panose="02010600030101010101" pitchFamily="2" charset="-122"/>
            </a:endParaRPr>
          </a:p>
          <a:p>
            <a:pPr>
              <a:lnSpc>
                <a:spcPct val="150000"/>
              </a:lnSpc>
            </a:pPr>
            <a:r>
              <a:rPr lang="zh-CN" altLang="en-US" dirty="0">
                <a:solidFill>
                  <a:srgbClr val="FF00FF"/>
                </a:solidFill>
                <a:latin typeface="宋体" panose="02010600030101010101" pitchFamily="2" charset="-122"/>
              </a:rPr>
              <a:t>不可更新</a:t>
            </a:r>
            <a:r>
              <a:rPr lang="zh-CN" altLang="en-US" dirty="0">
                <a:latin typeface="宋体" panose="02010600030101010101" pitchFamily="2" charset="-122"/>
              </a:rPr>
              <a:t>的视图与</a:t>
            </a:r>
            <a:r>
              <a:rPr lang="zh-CN" altLang="en-US" dirty="0">
                <a:solidFill>
                  <a:srgbClr val="FF00FF"/>
                </a:solidFill>
                <a:latin typeface="宋体" panose="02010600030101010101" pitchFamily="2" charset="-122"/>
              </a:rPr>
              <a:t>不允许更新</a:t>
            </a:r>
            <a:r>
              <a:rPr lang="zh-CN" altLang="en-US" dirty="0">
                <a:latin typeface="宋体" panose="02010600030101010101" pitchFamily="2" charset="-122"/>
              </a:rPr>
              <a:t>的视图不同</a:t>
            </a:r>
            <a:endParaRPr lang="en-US" altLang="zh-CN" dirty="0">
              <a:latin typeface="宋体" panose="02010600030101010101" pitchFamily="2" charset="-122"/>
            </a:endParaRPr>
          </a:p>
          <a:p>
            <a:pPr lvl="1">
              <a:lnSpc>
                <a:spcPct val="150000"/>
              </a:lnSpc>
            </a:pPr>
            <a:r>
              <a:rPr lang="zh-CN" altLang="en-US" dirty="0">
                <a:latin typeface="宋体" panose="02010600030101010101" pitchFamily="2" charset="-122"/>
              </a:rPr>
              <a:t>前者指理论上已证明是不可更新视图</a:t>
            </a:r>
            <a:endParaRPr lang="en-US" altLang="zh-CN" dirty="0">
              <a:latin typeface="宋体" panose="02010600030101010101" pitchFamily="2" charset="-122"/>
            </a:endParaRPr>
          </a:p>
          <a:p>
            <a:pPr lvl="1">
              <a:lnSpc>
                <a:spcPct val="150000"/>
              </a:lnSpc>
            </a:pPr>
            <a:r>
              <a:rPr lang="zh-CN" altLang="en-US" dirty="0">
                <a:latin typeface="宋体" panose="02010600030101010101" pitchFamily="2" charset="-122"/>
              </a:rPr>
              <a:t>后者指实际系统中不支持其更新，但它本身有可能是可更新的视图</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xmlns="" id="{F4A28BB8-D0CA-AC5A-95CC-2F4C9421CCB6}"/>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3.6  </a:t>
            </a:r>
            <a:r>
              <a:rPr lang="zh-CN" altLang="en-US" sz="3600"/>
              <a:t>视图</a:t>
            </a:r>
          </a:p>
        </p:txBody>
      </p:sp>
      <p:sp>
        <p:nvSpPr>
          <p:cNvPr id="75779" name="Rectangle 3">
            <a:extLst>
              <a:ext uri="{FF2B5EF4-FFF2-40B4-BE49-F238E27FC236}">
                <a16:creationId xmlns:a16="http://schemas.microsoft.com/office/drawing/2014/main" xmlns="" id="{21B2D3D3-858B-F98E-2EEA-BB8069D9C073}"/>
              </a:ext>
            </a:extLst>
          </p:cNvPr>
          <p:cNvSpPr>
            <a:spLocks noGrp="1" noChangeArrowheads="1"/>
          </p:cNvSpPr>
          <p:nvPr>
            <p:ph type="body" idx="4294967295"/>
          </p:nvPr>
        </p:nvSpPr>
        <p:spPr>
          <a:xfrm>
            <a:off x="1919536" y="1268760"/>
            <a:ext cx="7859712" cy="4495800"/>
          </a:xfrm>
        </p:spPr>
        <p:txBody>
          <a:bodyPr/>
          <a:lstStyle/>
          <a:p>
            <a:pPr eaLnBrk="1" hangingPunct="1">
              <a:lnSpc>
                <a:spcPct val="180000"/>
              </a:lnSpc>
              <a:buFont typeface="Wingdings" pitchFamily="2" charset="2"/>
              <a:buNone/>
            </a:pPr>
            <a:r>
              <a:rPr lang="en-US" altLang="zh-CN" dirty="0"/>
              <a:t>3.6.1  </a:t>
            </a:r>
            <a:r>
              <a:rPr lang="zh-CN" altLang="en-US" dirty="0"/>
              <a:t>定义视图</a:t>
            </a:r>
          </a:p>
          <a:p>
            <a:pPr eaLnBrk="1" hangingPunct="1">
              <a:lnSpc>
                <a:spcPct val="180000"/>
              </a:lnSpc>
              <a:buFont typeface="Wingdings" pitchFamily="2" charset="2"/>
              <a:buNone/>
            </a:pPr>
            <a:r>
              <a:rPr lang="en-US" altLang="zh-CN" dirty="0"/>
              <a:t>3.6.2  </a:t>
            </a:r>
            <a:r>
              <a:rPr lang="zh-CN" altLang="en-US" dirty="0"/>
              <a:t>查询视图</a:t>
            </a:r>
          </a:p>
          <a:p>
            <a:pPr eaLnBrk="1" hangingPunct="1">
              <a:lnSpc>
                <a:spcPct val="180000"/>
              </a:lnSpc>
              <a:buFont typeface="Wingdings" pitchFamily="2" charset="2"/>
              <a:buNone/>
            </a:pPr>
            <a:r>
              <a:rPr lang="en-US" altLang="zh-CN" dirty="0"/>
              <a:t>3.6.3  </a:t>
            </a:r>
            <a:r>
              <a:rPr lang="zh-CN" altLang="en-US" dirty="0"/>
              <a:t>更新视图</a:t>
            </a:r>
          </a:p>
          <a:p>
            <a:pPr eaLnBrk="1" hangingPunct="1">
              <a:lnSpc>
                <a:spcPct val="180000"/>
              </a:lnSpc>
              <a:buFont typeface="Wingdings" pitchFamily="2" charset="2"/>
              <a:buNone/>
            </a:pPr>
            <a:r>
              <a:rPr lang="en-US" altLang="zh-CN" dirty="0">
                <a:solidFill>
                  <a:srgbClr val="00B050"/>
                </a:solidFill>
              </a:rPr>
              <a:t>3.6.4  </a:t>
            </a:r>
            <a:r>
              <a:rPr lang="zh-CN" altLang="en-US" dirty="0">
                <a:solidFill>
                  <a:srgbClr val="00B050"/>
                </a:solidFill>
              </a:rPr>
              <a:t>视图的作用</a:t>
            </a:r>
          </a:p>
          <a:p>
            <a:pPr eaLnBrk="1" hangingPunct="1">
              <a:buFont typeface="Wingdings" pitchFamily="2" charset="2"/>
              <a:buNone/>
            </a:pPr>
            <a:endParaRPr lang="en-US" altLang="zh-CN" dirty="0">
              <a:solidFill>
                <a:srgbClr val="0033CC"/>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xmlns="" id="{08AD16CA-937F-055D-C693-9738625ED945}"/>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3.6.4  </a:t>
            </a:r>
            <a:r>
              <a:rPr lang="zh-CN" altLang="en-US" sz="3600"/>
              <a:t>视图的作用</a:t>
            </a:r>
          </a:p>
        </p:txBody>
      </p:sp>
      <p:sp>
        <p:nvSpPr>
          <p:cNvPr id="76803" name="Rectangle 3">
            <a:extLst>
              <a:ext uri="{FF2B5EF4-FFF2-40B4-BE49-F238E27FC236}">
                <a16:creationId xmlns:a16="http://schemas.microsoft.com/office/drawing/2014/main" xmlns="" id="{A2355871-3330-8AEE-1801-BEED3DA6AE63}"/>
              </a:ext>
            </a:extLst>
          </p:cNvPr>
          <p:cNvSpPr>
            <a:spLocks noGrp="1" noChangeArrowheads="1"/>
          </p:cNvSpPr>
          <p:nvPr>
            <p:ph type="body" idx="4294967295"/>
          </p:nvPr>
        </p:nvSpPr>
        <p:spPr>
          <a:xfrm>
            <a:off x="1343472" y="1268760"/>
            <a:ext cx="8578850" cy="5430639"/>
          </a:xfrm>
        </p:spPr>
        <p:txBody>
          <a:bodyPr/>
          <a:lstStyle/>
          <a:p>
            <a:pPr eaLnBrk="1" hangingPunct="1">
              <a:lnSpc>
                <a:spcPct val="150000"/>
              </a:lnSpc>
              <a:buNone/>
            </a:pPr>
            <a:r>
              <a:rPr lang="en-US" altLang="zh-CN" dirty="0">
                <a:solidFill>
                  <a:srgbClr val="7030A0"/>
                </a:solidFill>
              </a:rPr>
              <a:t>1.</a:t>
            </a:r>
            <a:r>
              <a:rPr lang="zh-CN" altLang="en-US" dirty="0">
                <a:solidFill>
                  <a:srgbClr val="7030A0"/>
                </a:solidFill>
              </a:rPr>
              <a:t>视图能够对机密数据提供安全保护</a:t>
            </a:r>
          </a:p>
          <a:p>
            <a:pPr marL="0" indent="0" eaLnBrk="1" hangingPunct="1">
              <a:lnSpc>
                <a:spcPct val="150000"/>
              </a:lnSpc>
              <a:buNone/>
            </a:pPr>
            <a:r>
              <a:rPr lang="en-US" altLang="zh-CN" dirty="0"/>
              <a:t>2.</a:t>
            </a:r>
            <a:r>
              <a:rPr lang="zh-CN" altLang="en-US" dirty="0"/>
              <a:t>视图对重构数据库提供了一定程度的逻辑独立性 </a:t>
            </a:r>
            <a:endParaRPr lang="en-US" altLang="zh-CN" dirty="0"/>
          </a:p>
          <a:p>
            <a:pPr marL="0" indent="0" eaLnBrk="1" hangingPunct="1">
              <a:lnSpc>
                <a:spcPct val="150000"/>
              </a:lnSpc>
              <a:buNone/>
            </a:pPr>
            <a:r>
              <a:rPr lang="en-US" altLang="zh-CN" dirty="0"/>
              <a:t>3.</a:t>
            </a:r>
            <a:r>
              <a:rPr lang="zh-CN" altLang="en-US" dirty="0"/>
              <a:t>视图能够简化用户的操作</a:t>
            </a:r>
          </a:p>
          <a:p>
            <a:pPr marL="0" indent="0" eaLnBrk="1" hangingPunct="1">
              <a:lnSpc>
                <a:spcPct val="150000"/>
              </a:lnSpc>
              <a:buNone/>
            </a:pPr>
            <a:r>
              <a:rPr lang="en-US" altLang="zh-CN" dirty="0"/>
              <a:t>4.</a:t>
            </a:r>
            <a:r>
              <a:rPr lang="zh-CN" altLang="en-US" dirty="0"/>
              <a:t>视图使用户能以多种角度看待同一数据 </a:t>
            </a:r>
          </a:p>
          <a:p>
            <a:pPr eaLnBrk="1" hangingPunct="1"/>
            <a:endParaRPr lang="en-US" altLang="zh-CN"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xmlns="" id="{B3C3CF70-A4C1-00AC-B002-C628C983411F}"/>
              </a:ext>
            </a:extLst>
          </p:cNvPr>
          <p:cNvSpPr>
            <a:spLocks noGrp="1" noChangeArrowheads="1"/>
          </p:cNvSpPr>
          <p:nvPr>
            <p:ph type="title" idx="4294967295"/>
          </p:nvPr>
        </p:nvSpPr>
        <p:spPr>
          <a:xfrm>
            <a:off x="0" y="-33338"/>
            <a:ext cx="10972800" cy="1131888"/>
          </a:xfrm>
        </p:spPr>
        <p:txBody>
          <a:bodyPr/>
          <a:lstStyle/>
          <a:p>
            <a:r>
              <a:rPr lang="zh-CN" altLang="en-US" sz="3600"/>
              <a:t>视图的作用（续）</a:t>
            </a:r>
          </a:p>
        </p:txBody>
      </p:sp>
      <p:sp>
        <p:nvSpPr>
          <p:cNvPr id="77827" name="Rectangle 3">
            <a:extLst>
              <a:ext uri="{FF2B5EF4-FFF2-40B4-BE49-F238E27FC236}">
                <a16:creationId xmlns:a16="http://schemas.microsoft.com/office/drawing/2014/main" xmlns="" id="{3D485DFB-1841-9E5D-0394-9A564DED61F1}"/>
              </a:ext>
            </a:extLst>
          </p:cNvPr>
          <p:cNvSpPr>
            <a:spLocks noGrp="1" noChangeArrowheads="1"/>
          </p:cNvSpPr>
          <p:nvPr>
            <p:ph type="body" idx="4294967295"/>
          </p:nvPr>
        </p:nvSpPr>
        <p:spPr>
          <a:xfrm>
            <a:off x="1371600" y="1098550"/>
            <a:ext cx="9601200" cy="5600477"/>
          </a:xfrm>
        </p:spPr>
        <p:txBody>
          <a:bodyPr/>
          <a:lstStyle/>
          <a:p>
            <a:pPr>
              <a:lnSpc>
                <a:spcPct val="150000"/>
              </a:lnSpc>
            </a:pPr>
            <a:r>
              <a:rPr lang="en-US" altLang="zh-CN" dirty="0"/>
              <a:t>1.</a:t>
            </a:r>
            <a:r>
              <a:rPr lang="zh-CN" altLang="en-US" dirty="0"/>
              <a:t>视图能够对机密数据提供安全保护</a:t>
            </a:r>
          </a:p>
          <a:p>
            <a:pPr lvl="1">
              <a:lnSpc>
                <a:spcPct val="150000"/>
              </a:lnSpc>
            </a:pPr>
            <a:r>
              <a:rPr lang="zh-CN" altLang="zh-CN" dirty="0">
                <a:latin typeface="Times New Roman" panose="02020603050405020304" pitchFamily="18" charset="0"/>
                <a:cs typeface="Times New Roman" panose="02020603050405020304" pitchFamily="18" charset="0"/>
              </a:rPr>
              <a:t>对不同的用户定义不同的视图，使机密数据不出现在不应看到这些数据的用户视图上</a:t>
            </a:r>
            <a:endParaRPr lang="en-US" altLang="zh-CN" dirty="0">
              <a:latin typeface="Times New Roman" panose="02020603050405020304" pitchFamily="18" charset="0"/>
              <a:cs typeface="Times New Roman" panose="02020603050405020304" pitchFamily="18" charset="0"/>
            </a:endParaRPr>
          </a:p>
          <a:p>
            <a:pPr lvl="1">
              <a:lnSpc>
                <a:spcPct val="150000"/>
              </a:lnSpc>
            </a:pPr>
            <a:r>
              <a:rPr lang="zh-CN" altLang="zh-CN" dirty="0">
                <a:latin typeface="Times New Roman" panose="02020603050405020304" pitchFamily="18" charset="0"/>
                <a:cs typeface="Times New Roman" panose="02020603050405020304" pitchFamily="18" charset="0"/>
              </a:rPr>
              <a:t>自动提供了对机密数据的安全保护功能</a:t>
            </a:r>
            <a:endParaRPr lang="en-US" altLang="zh-CN" dirty="0">
              <a:latin typeface="Times New Roman" panose="02020603050405020304" pitchFamily="18" charset="0"/>
              <a:cs typeface="Times New Roman" panose="02020603050405020304" pitchFamily="18" charset="0"/>
            </a:endParaRPr>
          </a:p>
          <a:p>
            <a:pPr lvl="1">
              <a:lnSpc>
                <a:spcPct val="150000"/>
              </a:lnSpc>
            </a:pPr>
            <a:r>
              <a:rPr lang="zh-CN" altLang="zh-CN" dirty="0">
                <a:latin typeface="Times New Roman" panose="02020603050405020304" pitchFamily="18" charset="0"/>
                <a:cs typeface="Times New Roman" panose="02020603050405020304" pitchFamily="18" charset="0"/>
              </a:rPr>
              <a:t>例如，</a:t>
            </a:r>
            <a:r>
              <a:rPr lang="en-US" altLang="zh-CN" dirty="0">
                <a:latin typeface="Arial" panose="020B0604020202020204" pitchFamily="34" charset="0"/>
                <a:ea typeface="宋体" panose="02010600030101010101" pitchFamily="2" charset="-122"/>
              </a:rPr>
              <a:t>Student</a:t>
            </a:r>
            <a:r>
              <a:rPr lang="zh-CN" altLang="zh-CN" dirty="0">
                <a:latin typeface="Arial" panose="020B0604020202020204" pitchFamily="34" charset="0"/>
                <a:ea typeface="宋体" panose="02010600030101010101" pitchFamily="2" charset="-122"/>
                <a:cs typeface="Times New Roman" panose="02020603050405020304" pitchFamily="18" charset="0"/>
              </a:rPr>
              <a:t>表涉及全校</a:t>
            </a:r>
            <a:r>
              <a:rPr lang="en-US" altLang="zh-CN" dirty="0">
                <a:latin typeface="Arial" panose="020B0604020202020204" pitchFamily="34" charset="0"/>
                <a:ea typeface="宋体" panose="02010600030101010101" pitchFamily="2" charset="-122"/>
              </a:rPr>
              <a:t>30</a:t>
            </a:r>
            <a:r>
              <a:rPr lang="zh-CN" altLang="zh-CN" dirty="0">
                <a:latin typeface="Arial" panose="020B0604020202020204" pitchFamily="34" charset="0"/>
                <a:ea typeface="宋体" panose="02010600030101010101" pitchFamily="2" charset="-122"/>
                <a:cs typeface="Times New Roman" panose="02020603050405020304" pitchFamily="18" charset="0"/>
              </a:rPr>
              <a:t>个院系的学生数据</a:t>
            </a:r>
            <a:endParaRPr lang="en-US" altLang="zh-CN" dirty="0">
              <a:latin typeface="Arial" panose="020B0604020202020204" pitchFamily="34" charset="0"/>
              <a:ea typeface="宋体" panose="02010600030101010101" pitchFamily="2" charset="-122"/>
              <a:cs typeface="Times New Roman" panose="02020603050405020304" pitchFamily="18" charset="0"/>
            </a:endParaRPr>
          </a:p>
          <a:p>
            <a:pPr lvl="2">
              <a:lnSpc>
                <a:spcPct val="150000"/>
              </a:lnSpc>
              <a:buFont typeface="Wingdings" pitchFamily="2" charset="2"/>
              <a:buChar char="l"/>
            </a:pPr>
            <a:r>
              <a:rPr lang="zh-CN" altLang="zh-CN" sz="2200" dirty="0">
                <a:latin typeface="Arial" panose="020B0604020202020204" pitchFamily="34" charset="0"/>
                <a:ea typeface="宋体" panose="02010600030101010101" pitchFamily="2" charset="-122"/>
                <a:cs typeface="Times New Roman" panose="02020603050405020304" pitchFamily="18" charset="0"/>
              </a:rPr>
              <a:t>可以在其上定义</a:t>
            </a:r>
            <a:r>
              <a:rPr lang="en-US" altLang="zh-CN" sz="2200" dirty="0">
                <a:latin typeface="Arial" panose="020B0604020202020204" pitchFamily="34" charset="0"/>
                <a:ea typeface="宋体" panose="02010600030101010101" pitchFamily="2" charset="-122"/>
              </a:rPr>
              <a:t>30</a:t>
            </a:r>
            <a:r>
              <a:rPr lang="zh-CN" altLang="zh-CN" sz="2200" dirty="0">
                <a:latin typeface="Arial" panose="020B0604020202020204" pitchFamily="34" charset="0"/>
                <a:ea typeface="宋体" panose="02010600030101010101" pitchFamily="2" charset="-122"/>
                <a:cs typeface="Times New Roman" panose="02020603050405020304" pitchFamily="18" charset="0"/>
              </a:rPr>
              <a:t>个视图</a:t>
            </a:r>
            <a:endParaRPr lang="en-US" altLang="zh-CN" sz="2200" dirty="0">
              <a:latin typeface="Arial" panose="020B0604020202020204" pitchFamily="34" charset="0"/>
              <a:ea typeface="宋体" panose="02010600030101010101" pitchFamily="2" charset="-122"/>
              <a:cs typeface="Times New Roman" panose="02020603050405020304" pitchFamily="18" charset="0"/>
            </a:endParaRPr>
          </a:p>
          <a:p>
            <a:pPr lvl="2">
              <a:lnSpc>
                <a:spcPct val="150000"/>
              </a:lnSpc>
              <a:buFont typeface="Wingdings" pitchFamily="2" charset="2"/>
              <a:buChar char="l"/>
            </a:pPr>
            <a:r>
              <a:rPr lang="zh-CN" altLang="zh-CN" sz="2200" dirty="0">
                <a:latin typeface="Times New Roman" panose="02020603050405020304" pitchFamily="18" charset="0"/>
                <a:cs typeface="Times New Roman" panose="02020603050405020304" pitchFamily="18" charset="0"/>
              </a:rPr>
              <a:t>每个视图只包含一个院系的学生数据</a:t>
            </a:r>
            <a:endParaRPr lang="en-US" altLang="zh-CN" sz="2200" dirty="0">
              <a:latin typeface="Times New Roman" panose="02020603050405020304" pitchFamily="18" charset="0"/>
              <a:cs typeface="Times New Roman" panose="02020603050405020304" pitchFamily="18" charset="0"/>
            </a:endParaRPr>
          </a:p>
          <a:p>
            <a:pPr lvl="2">
              <a:lnSpc>
                <a:spcPct val="150000"/>
              </a:lnSpc>
              <a:buFont typeface="Wingdings" pitchFamily="2" charset="2"/>
              <a:buChar char="l"/>
            </a:pPr>
            <a:r>
              <a:rPr lang="zh-CN" altLang="zh-CN" sz="2200" dirty="0">
                <a:latin typeface="Times New Roman" panose="02020603050405020304" pitchFamily="18" charset="0"/>
                <a:cs typeface="Times New Roman" panose="02020603050405020304" pitchFamily="18" charset="0"/>
              </a:rPr>
              <a:t>只允许每个院系的主任查询和修改本院系的学生视图</a:t>
            </a:r>
            <a:endParaRPr lang="en-US" altLang="zh-CN" sz="2200" dirty="0"/>
          </a:p>
          <a:p>
            <a:pPr>
              <a:buFont typeface="Wingdings" pitchFamily="2" charset="2"/>
              <a:buNone/>
            </a:pPr>
            <a:endParaRPr lang="en-US" altLang="zh-CN"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xmlns="" id="{08AD16CA-937F-055D-C693-9738625ED945}"/>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3.6.4  </a:t>
            </a:r>
            <a:r>
              <a:rPr lang="zh-CN" altLang="en-US" sz="3600"/>
              <a:t>视图的作用</a:t>
            </a:r>
          </a:p>
        </p:txBody>
      </p:sp>
      <p:sp>
        <p:nvSpPr>
          <p:cNvPr id="76803" name="Rectangle 3">
            <a:extLst>
              <a:ext uri="{FF2B5EF4-FFF2-40B4-BE49-F238E27FC236}">
                <a16:creationId xmlns:a16="http://schemas.microsoft.com/office/drawing/2014/main" xmlns="" id="{A2355871-3330-8AEE-1801-BEED3DA6AE63}"/>
              </a:ext>
            </a:extLst>
          </p:cNvPr>
          <p:cNvSpPr>
            <a:spLocks noGrp="1" noChangeArrowheads="1"/>
          </p:cNvSpPr>
          <p:nvPr>
            <p:ph type="body" idx="4294967295"/>
          </p:nvPr>
        </p:nvSpPr>
        <p:spPr>
          <a:xfrm>
            <a:off x="1343472" y="1340768"/>
            <a:ext cx="8578850" cy="5358631"/>
          </a:xfrm>
        </p:spPr>
        <p:txBody>
          <a:bodyPr/>
          <a:lstStyle/>
          <a:p>
            <a:pPr eaLnBrk="1" hangingPunct="1">
              <a:lnSpc>
                <a:spcPct val="150000"/>
              </a:lnSpc>
              <a:buNone/>
            </a:pPr>
            <a:r>
              <a:rPr lang="en-US" altLang="zh-CN" dirty="0"/>
              <a:t>1.</a:t>
            </a:r>
            <a:r>
              <a:rPr lang="zh-CN" altLang="en-US" dirty="0"/>
              <a:t>视图能够对机密数据提供安全保护</a:t>
            </a:r>
          </a:p>
          <a:p>
            <a:pPr eaLnBrk="1" hangingPunct="1">
              <a:lnSpc>
                <a:spcPct val="150000"/>
              </a:lnSpc>
              <a:buNone/>
            </a:pPr>
            <a:r>
              <a:rPr lang="en-US" altLang="zh-CN" dirty="0">
                <a:solidFill>
                  <a:srgbClr val="7030A0"/>
                </a:solidFill>
              </a:rPr>
              <a:t>2.</a:t>
            </a:r>
            <a:r>
              <a:rPr lang="zh-CN" altLang="en-US" dirty="0">
                <a:solidFill>
                  <a:srgbClr val="7030A0"/>
                </a:solidFill>
              </a:rPr>
              <a:t>视图对重构数据库提供了一定程度的逻辑独立性 </a:t>
            </a:r>
            <a:endParaRPr lang="en-US" altLang="zh-CN" dirty="0">
              <a:solidFill>
                <a:srgbClr val="7030A0"/>
              </a:solidFill>
            </a:endParaRPr>
          </a:p>
          <a:p>
            <a:pPr marL="0" indent="0" eaLnBrk="1" hangingPunct="1">
              <a:lnSpc>
                <a:spcPct val="150000"/>
              </a:lnSpc>
              <a:buNone/>
            </a:pPr>
            <a:r>
              <a:rPr lang="en-US" altLang="zh-CN" dirty="0"/>
              <a:t>3.</a:t>
            </a:r>
            <a:r>
              <a:rPr lang="zh-CN" altLang="en-US" dirty="0"/>
              <a:t>视图能够简化用户的操作</a:t>
            </a:r>
          </a:p>
          <a:p>
            <a:pPr marL="0" indent="0" eaLnBrk="1" hangingPunct="1">
              <a:lnSpc>
                <a:spcPct val="150000"/>
              </a:lnSpc>
              <a:buNone/>
            </a:pPr>
            <a:r>
              <a:rPr lang="en-US" altLang="zh-CN" dirty="0"/>
              <a:t>4.</a:t>
            </a:r>
            <a:r>
              <a:rPr lang="zh-CN" altLang="en-US" dirty="0"/>
              <a:t>视图使用户能以多种角度看待同一数据 </a:t>
            </a:r>
          </a:p>
          <a:p>
            <a:pPr eaLnBrk="1" hangingPunct="1"/>
            <a:endParaRPr lang="en-US" altLang="zh-CN" dirty="0"/>
          </a:p>
        </p:txBody>
      </p:sp>
    </p:spTree>
    <p:extLst>
      <p:ext uri="{BB962C8B-B14F-4D97-AF65-F5344CB8AC3E}">
        <p14:creationId xmlns:p14="http://schemas.microsoft.com/office/powerpoint/2010/main" val="110338789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xmlns="" id="{F3A7C843-DAFE-D1F5-E671-617AF749D984}"/>
              </a:ext>
            </a:extLst>
          </p:cNvPr>
          <p:cNvSpPr>
            <a:spLocks noGrp="1" noChangeArrowheads="1"/>
          </p:cNvSpPr>
          <p:nvPr>
            <p:ph type="title" idx="4294967295"/>
          </p:nvPr>
        </p:nvSpPr>
        <p:spPr>
          <a:xfrm>
            <a:off x="0" y="-33338"/>
            <a:ext cx="10972800" cy="1131888"/>
          </a:xfrm>
        </p:spPr>
        <p:txBody>
          <a:bodyPr/>
          <a:lstStyle/>
          <a:p>
            <a:r>
              <a:rPr lang="zh-CN" altLang="en-US" sz="3600"/>
              <a:t>视图的作用（续）</a:t>
            </a:r>
          </a:p>
        </p:txBody>
      </p:sp>
      <p:sp>
        <p:nvSpPr>
          <p:cNvPr id="78851" name="Rectangle 3">
            <a:extLst>
              <a:ext uri="{FF2B5EF4-FFF2-40B4-BE49-F238E27FC236}">
                <a16:creationId xmlns:a16="http://schemas.microsoft.com/office/drawing/2014/main" xmlns="" id="{FC4A1375-5F58-C9F3-B685-C3BC7B690C1C}"/>
              </a:ext>
            </a:extLst>
          </p:cNvPr>
          <p:cNvSpPr>
            <a:spLocks noGrp="1" noChangeArrowheads="1"/>
          </p:cNvSpPr>
          <p:nvPr>
            <p:ph type="body" idx="4294967295"/>
          </p:nvPr>
        </p:nvSpPr>
        <p:spPr>
          <a:xfrm>
            <a:off x="1343472" y="1098550"/>
            <a:ext cx="8963025" cy="5502275"/>
          </a:xfrm>
        </p:spPr>
        <p:txBody>
          <a:bodyPr/>
          <a:lstStyle/>
          <a:p>
            <a:pPr>
              <a:lnSpc>
                <a:spcPct val="150000"/>
              </a:lnSpc>
            </a:pPr>
            <a:r>
              <a:rPr lang="en-US" altLang="zh-CN" dirty="0"/>
              <a:t>2.</a:t>
            </a:r>
            <a:r>
              <a:rPr lang="zh-CN" altLang="en-US" dirty="0"/>
              <a:t>视图对重构数据库提供了一定程度的逻辑独立性</a:t>
            </a:r>
          </a:p>
          <a:p>
            <a:pPr lvl="1">
              <a:lnSpc>
                <a:spcPct val="150000"/>
              </a:lnSpc>
            </a:pPr>
            <a:r>
              <a:rPr lang="zh-CN" altLang="zh-CN" dirty="0">
                <a:latin typeface="Times New Roman" panose="02020603050405020304" pitchFamily="18" charset="0"/>
                <a:cs typeface="Times New Roman" panose="02020603050405020304" pitchFamily="18" charset="0"/>
              </a:rPr>
              <a:t>数据的逻辑独立性是指当数据库重构造时，如增加新的关系或对原有关系增加新的字段等，用户的应用程序不会受影响</a:t>
            </a:r>
            <a:endParaRPr lang="en-US" altLang="zh-CN" dirty="0"/>
          </a:p>
          <a:p>
            <a:pPr lvl="1">
              <a:lnSpc>
                <a:spcPct val="150000"/>
              </a:lnSpc>
            </a:pPr>
            <a:r>
              <a:rPr lang="zh-CN" altLang="en-US" dirty="0"/>
              <a:t>数据库重构 ：</a:t>
            </a:r>
          </a:p>
          <a:p>
            <a:pPr>
              <a:lnSpc>
                <a:spcPct val="150000"/>
              </a:lnSpc>
              <a:buFont typeface="Wingdings" pitchFamily="2" charset="2"/>
              <a:buNone/>
            </a:pPr>
            <a:r>
              <a:rPr lang="zh-CN" altLang="en-US" sz="2400" dirty="0"/>
              <a:t>例：学生关系</a:t>
            </a:r>
            <a:r>
              <a:rPr lang="en-US" altLang="zh-CN" sz="2400" dirty="0"/>
              <a:t>Student</a:t>
            </a:r>
            <a:r>
              <a:rPr lang="zh-CN" altLang="en-US" sz="2400" dirty="0"/>
              <a:t>(</a:t>
            </a:r>
            <a:r>
              <a:rPr lang="en-US" altLang="zh-CN" sz="2400" dirty="0" err="1"/>
              <a:t>Sno</a:t>
            </a:r>
            <a:r>
              <a:rPr lang="zh-CN" altLang="en-US" sz="2400" dirty="0"/>
              <a:t>,</a:t>
            </a:r>
            <a:r>
              <a:rPr lang="en-US" altLang="zh-CN" sz="2400" dirty="0" err="1"/>
              <a:t>Sname</a:t>
            </a:r>
            <a:r>
              <a:rPr lang="zh-CN" altLang="en-US" sz="2400" dirty="0"/>
              <a:t>,</a:t>
            </a:r>
            <a:r>
              <a:rPr lang="en-US" altLang="zh-CN" sz="2400" dirty="0" err="1"/>
              <a:t>Ssex</a:t>
            </a:r>
            <a:r>
              <a:rPr lang="zh-CN" altLang="en-US" sz="2400" dirty="0"/>
              <a:t>,</a:t>
            </a:r>
            <a:r>
              <a:rPr lang="en-US" altLang="zh-CN" sz="2400" dirty="0" err="1"/>
              <a:t>Sbirthdate</a:t>
            </a:r>
            <a:r>
              <a:rPr lang="zh-CN" altLang="en-US" sz="2400" dirty="0"/>
              <a:t>,</a:t>
            </a:r>
            <a:r>
              <a:rPr lang="en-US" altLang="zh-CN" sz="2400" dirty="0" err="1"/>
              <a:t>Smajor</a:t>
            </a:r>
            <a:r>
              <a:rPr lang="zh-CN" altLang="en-US" sz="2400" dirty="0"/>
              <a:t>)</a:t>
            </a:r>
            <a:r>
              <a:rPr lang="en-US" altLang="zh-CN" sz="2400" dirty="0"/>
              <a:t> </a:t>
            </a:r>
          </a:p>
          <a:p>
            <a:pPr>
              <a:lnSpc>
                <a:spcPct val="150000"/>
              </a:lnSpc>
              <a:buFont typeface="Wingdings" pitchFamily="2" charset="2"/>
              <a:buNone/>
            </a:pPr>
            <a:r>
              <a:rPr lang="en-US" altLang="zh-CN" sz="2400" dirty="0"/>
              <a:t>	   “</a:t>
            </a:r>
            <a:r>
              <a:rPr lang="zh-CN" altLang="en-US" sz="2400" dirty="0"/>
              <a:t>垂直”地分成两个基本表：</a:t>
            </a:r>
          </a:p>
          <a:p>
            <a:pPr>
              <a:lnSpc>
                <a:spcPct val="150000"/>
              </a:lnSpc>
              <a:buFont typeface="Wingdings" pitchFamily="2" charset="2"/>
              <a:buNone/>
            </a:pPr>
            <a:r>
              <a:rPr lang="zh-CN" altLang="en-US" sz="2400" dirty="0"/>
              <a:t>        </a:t>
            </a:r>
            <a:r>
              <a:rPr lang="en-US" altLang="zh-CN" sz="2400" dirty="0"/>
              <a:t>SX</a:t>
            </a:r>
            <a:r>
              <a:rPr lang="zh-CN" altLang="en-US" sz="2400" dirty="0"/>
              <a:t>(</a:t>
            </a:r>
            <a:r>
              <a:rPr lang="en-US" altLang="zh-CN" sz="2400" dirty="0" err="1"/>
              <a:t>Sno</a:t>
            </a:r>
            <a:r>
              <a:rPr lang="zh-CN" altLang="en-US" sz="2400" dirty="0"/>
              <a:t>,</a:t>
            </a:r>
            <a:r>
              <a:rPr lang="en-US" altLang="zh-CN" sz="2400" dirty="0" err="1"/>
              <a:t>Sname</a:t>
            </a:r>
            <a:r>
              <a:rPr lang="zh-CN" altLang="en-US" sz="2400" dirty="0"/>
              <a:t>,</a:t>
            </a:r>
            <a:r>
              <a:rPr lang="en-US" altLang="zh-CN" sz="2400" dirty="0" err="1"/>
              <a:t>Sbirthdate</a:t>
            </a:r>
            <a:r>
              <a:rPr lang="zh-CN" altLang="en-US" sz="2400" dirty="0"/>
              <a:t>)</a:t>
            </a:r>
            <a:r>
              <a:rPr lang="en-US" altLang="zh-CN" sz="2400" dirty="0"/>
              <a:t>        </a:t>
            </a:r>
          </a:p>
          <a:p>
            <a:pPr>
              <a:lnSpc>
                <a:spcPct val="150000"/>
              </a:lnSpc>
              <a:buFont typeface="Wingdings" pitchFamily="2" charset="2"/>
              <a:buNone/>
            </a:pPr>
            <a:r>
              <a:rPr lang="zh-CN" altLang="en-US" sz="2400" dirty="0"/>
              <a:t>	    </a:t>
            </a:r>
            <a:r>
              <a:rPr lang="en-US" altLang="zh-CN" sz="2400" dirty="0"/>
              <a:t>SY</a:t>
            </a:r>
            <a:r>
              <a:rPr lang="zh-CN" altLang="en-US" sz="2400" dirty="0"/>
              <a:t>(</a:t>
            </a:r>
            <a:r>
              <a:rPr lang="en-US" altLang="zh-CN" sz="2400" dirty="0" err="1"/>
              <a:t>Sno</a:t>
            </a:r>
            <a:r>
              <a:rPr lang="zh-CN" altLang="en-US" sz="2400" dirty="0"/>
              <a:t>,</a:t>
            </a:r>
            <a:r>
              <a:rPr lang="en-US" altLang="zh-CN" sz="2400" dirty="0" err="1"/>
              <a:t>Ssex</a:t>
            </a:r>
            <a:r>
              <a:rPr lang="zh-CN" altLang="en-US" sz="2400" dirty="0"/>
              <a:t>,</a:t>
            </a:r>
            <a:r>
              <a:rPr lang="en-US" altLang="zh-CN" sz="2400" dirty="0" err="1"/>
              <a:t>Smajor</a:t>
            </a:r>
            <a:r>
              <a:rPr lang="zh-CN" altLang="en-US" sz="2400" dirty="0"/>
              <a:t>)</a:t>
            </a:r>
          </a:p>
          <a:p>
            <a:pPr>
              <a:buFont typeface="Wingdings" pitchFamily="2" charset="2"/>
              <a:buNone/>
            </a:pPr>
            <a:endParaRPr lang="en-US" altLang="zh-CN" sz="2000" dirty="0"/>
          </a:p>
          <a:p>
            <a:pPr>
              <a:buFont typeface="Wingdings" pitchFamily="2" charset="2"/>
              <a:buNone/>
            </a:pPr>
            <a:endParaRPr lang="en-US" altLang="zh-CN"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a:extLst>
              <a:ext uri="{FF2B5EF4-FFF2-40B4-BE49-F238E27FC236}">
                <a16:creationId xmlns:a16="http://schemas.microsoft.com/office/drawing/2014/main" xmlns="" id="{43557E79-3634-514F-8A8F-01C616994535}"/>
              </a:ext>
            </a:extLst>
          </p:cNvPr>
          <p:cNvSpPr>
            <a:spLocks noGrp="1" noChangeArrowheads="1"/>
          </p:cNvSpPr>
          <p:nvPr>
            <p:ph type="title" idx="4294967295"/>
          </p:nvPr>
        </p:nvSpPr>
        <p:spPr>
          <a:xfrm>
            <a:off x="0" y="-33338"/>
            <a:ext cx="10972800" cy="1131888"/>
          </a:xfrm>
        </p:spPr>
        <p:txBody>
          <a:bodyPr/>
          <a:lstStyle/>
          <a:p>
            <a:r>
              <a:rPr lang="zh-CN" altLang="en-US" sz="3600"/>
              <a:t>视图的作用（续）</a:t>
            </a:r>
          </a:p>
        </p:txBody>
      </p:sp>
      <p:sp>
        <p:nvSpPr>
          <p:cNvPr id="79875" name="内容占位符 2">
            <a:extLst>
              <a:ext uri="{FF2B5EF4-FFF2-40B4-BE49-F238E27FC236}">
                <a16:creationId xmlns:a16="http://schemas.microsoft.com/office/drawing/2014/main" xmlns="" id="{53079FD9-A356-9736-B407-0D095879CB92}"/>
              </a:ext>
            </a:extLst>
          </p:cNvPr>
          <p:cNvSpPr>
            <a:spLocks noGrp="1" noChangeArrowheads="1"/>
          </p:cNvSpPr>
          <p:nvPr>
            <p:ph idx="4294967295"/>
          </p:nvPr>
        </p:nvSpPr>
        <p:spPr>
          <a:xfrm>
            <a:off x="1343472" y="1098550"/>
            <a:ext cx="9144000" cy="5210175"/>
          </a:xfrm>
        </p:spPr>
        <p:txBody>
          <a:bodyPr>
            <a:normAutofit lnSpcReduction="10000"/>
          </a:bodyPr>
          <a:lstStyle/>
          <a:p>
            <a:pPr>
              <a:lnSpc>
                <a:spcPct val="150000"/>
              </a:lnSpc>
              <a:spcBef>
                <a:spcPct val="0"/>
              </a:spcBef>
              <a:buFont typeface="Wingdings" pitchFamily="2" charset="2"/>
              <a:buNone/>
            </a:pPr>
            <a:r>
              <a:rPr lang="zh-CN" altLang="en-US" sz="2400" dirty="0"/>
              <a:t>通过建立一个视图</a:t>
            </a:r>
            <a:r>
              <a:rPr lang="en-US" altLang="zh-CN" sz="2400" dirty="0"/>
              <a:t>Student</a:t>
            </a:r>
            <a:r>
              <a:rPr lang="zh-CN" altLang="en-US" sz="2400" dirty="0"/>
              <a:t>：</a:t>
            </a:r>
          </a:p>
          <a:p>
            <a:pPr lvl="1">
              <a:lnSpc>
                <a:spcPct val="150000"/>
              </a:lnSpc>
              <a:spcBef>
                <a:spcPct val="0"/>
              </a:spcBef>
              <a:buFont typeface="Wingdings" pitchFamily="2" charset="2"/>
              <a:buNone/>
            </a:pPr>
            <a:r>
              <a:rPr lang="en-US" altLang="zh-CN" sz="2200" dirty="0"/>
              <a:t>CREATE VIEW  Student</a:t>
            </a:r>
            <a:r>
              <a:rPr lang="zh-CN" altLang="en-US" sz="2200" dirty="0"/>
              <a:t>(</a:t>
            </a:r>
            <a:r>
              <a:rPr lang="en-US" altLang="zh-CN" sz="2200" dirty="0" err="1"/>
              <a:t>Sno,Sname,Ssex,Sbirthdate</a:t>
            </a:r>
            <a:r>
              <a:rPr lang="zh-CN" altLang="en-US" sz="2200" dirty="0"/>
              <a:t>,</a:t>
            </a:r>
            <a:r>
              <a:rPr lang="en-US" altLang="zh-CN" sz="2200" dirty="0" err="1"/>
              <a:t>Smajor</a:t>
            </a:r>
            <a:r>
              <a:rPr lang="zh-CN" altLang="en-US" sz="2200" dirty="0"/>
              <a:t>)</a:t>
            </a:r>
          </a:p>
          <a:p>
            <a:pPr lvl="1">
              <a:lnSpc>
                <a:spcPct val="150000"/>
              </a:lnSpc>
              <a:spcBef>
                <a:spcPct val="0"/>
              </a:spcBef>
              <a:buFont typeface="Wingdings" pitchFamily="2" charset="2"/>
              <a:buNone/>
            </a:pPr>
            <a:r>
              <a:rPr lang="en-US" altLang="zh-CN" sz="2200" dirty="0"/>
              <a:t>AS  </a:t>
            </a:r>
          </a:p>
          <a:p>
            <a:pPr lvl="1">
              <a:lnSpc>
                <a:spcPct val="150000"/>
              </a:lnSpc>
              <a:spcBef>
                <a:spcPct val="0"/>
              </a:spcBef>
              <a:buFont typeface="Wingdings" pitchFamily="2" charset="2"/>
              <a:buNone/>
            </a:pPr>
            <a:r>
              <a:rPr lang="en-US" altLang="zh-CN" sz="2200" dirty="0"/>
              <a:t>SELECT  </a:t>
            </a:r>
            <a:r>
              <a:rPr lang="en-US" altLang="zh-CN" sz="2200" dirty="0" err="1"/>
              <a:t>SX.Sno</a:t>
            </a:r>
            <a:r>
              <a:rPr lang="zh-CN" altLang="en-US" sz="2200" dirty="0"/>
              <a:t>,</a:t>
            </a:r>
            <a:r>
              <a:rPr lang="en-US" altLang="zh-CN" sz="2200" dirty="0" err="1"/>
              <a:t>SX.Sname</a:t>
            </a:r>
            <a:r>
              <a:rPr lang="zh-CN" altLang="en-US" sz="2200" dirty="0"/>
              <a:t>,</a:t>
            </a:r>
            <a:r>
              <a:rPr lang="en-US" altLang="zh-CN" sz="2200" dirty="0" err="1"/>
              <a:t>SY.Ssex</a:t>
            </a:r>
            <a:r>
              <a:rPr lang="zh-CN" altLang="en-US" sz="2200" dirty="0"/>
              <a:t>,</a:t>
            </a:r>
            <a:r>
              <a:rPr lang="en-US" altLang="zh-CN" sz="2200" dirty="0" err="1"/>
              <a:t>SX.Sbirthdate</a:t>
            </a:r>
            <a:r>
              <a:rPr lang="zh-CN" altLang="en-US" sz="2200" dirty="0"/>
              <a:t>,</a:t>
            </a:r>
            <a:r>
              <a:rPr lang="en-US" altLang="zh-CN" sz="2200" dirty="0" err="1"/>
              <a:t>SY.Smajor</a:t>
            </a:r>
            <a:endParaRPr lang="en-US" altLang="zh-CN" sz="2200" dirty="0"/>
          </a:p>
          <a:p>
            <a:pPr lvl="1">
              <a:lnSpc>
                <a:spcPct val="150000"/>
              </a:lnSpc>
              <a:spcBef>
                <a:spcPct val="0"/>
              </a:spcBef>
              <a:buFont typeface="Wingdings" pitchFamily="2" charset="2"/>
              <a:buNone/>
            </a:pPr>
            <a:r>
              <a:rPr lang="en-US" altLang="zh-CN" sz="2200" dirty="0"/>
              <a:t>FROM  SX</a:t>
            </a:r>
            <a:r>
              <a:rPr lang="zh-CN" altLang="en-US" sz="2200" dirty="0"/>
              <a:t>,</a:t>
            </a:r>
            <a:r>
              <a:rPr lang="en-US" altLang="zh-CN" sz="2200" dirty="0"/>
              <a:t>SY</a:t>
            </a:r>
          </a:p>
          <a:p>
            <a:pPr lvl="1">
              <a:lnSpc>
                <a:spcPct val="150000"/>
              </a:lnSpc>
              <a:spcBef>
                <a:spcPct val="0"/>
              </a:spcBef>
              <a:buFont typeface="Wingdings" pitchFamily="2" charset="2"/>
              <a:buNone/>
            </a:pPr>
            <a:r>
              <a:rPr lang="en-US" altLang="zh-CN" sz="2200" dirty="0"/>
              <a:t>WHERE  </a:t>
            </a:r>
            <a:r>
              <a:rPr lang="en-US" altLang="zh-CN" sz="2200" dirty="0" err="1"/>
              <a:t>SX.Sno</a:t>
            </a:r>
            <a:r>
              <a:rPr lang="en-US" altLang="zh-CN" sz="2200" dirty="0"/>
              <a:t>=</a:t>
            </a:r>
            <a:r>
              <a:rPr lang="en-US" altLang="zh-CN" sz="2200" dirty="0" err="1"/>
              <a:t>SY.Sno</a:t>
            </a:r>
            <a:r>
              <a:rPr lang="zh-CN" altLang="en-US" sz="2200" dirty="0"/>
              <a:t>;</a:t>
            </a:r>
          </a:p>
          <a:p>
            <a:pPr lvl="1">
              <a:lnSpc>
                <a:spcPct val="150000"/>
              </a:lnSpc>
              <a:spcBef>
                <a:spcPct val="0"/>
              </a:spcBef>
            </a:pPr>
            <a:r>
              <a:rPr lang="zh-CN" altLang="en-US" sz="2000" dirty="0"/>
              <a:t>使用户的外模式保持不变，用户的应用程序通过视图仍然能够查找数据</a:t>
            </a:r>
            <a:endParaRPr lang="en-US" altLang="zh-CN" sz="2000" dirty="0"/>
          </a:p>
          <a:p>
            <a:pPr lvl="1">
              <a:lnSpc>
                <a:spcPct val="150000"/>
              </a:lnSpc>
            </a:pPr>
            <a:r>
              <a:rPr lang="zh-CN" altLang="en-US" dirty="0"/>
              <a:t>视图只能在一定程度上提供数据的逻辑独立性</a:t>
            </a:r>
          </a:p>
          <a:p>
            <a:pPr lvl="2">
              <a:lnSpc>
                <a:spcPct val="150000"/>
              </a:lnSpc>
              <a:buSzPct val="87000"/>
              <a:buFont typeface="Wingdings" pitchFamily="2" charset="2"/>
              <a:buChar char="l"/>
            </a:pPr>
            <a:r>
              <a:rPr lang="zh-CN" altLang="en-US" sz="2200" dirty="0"/>
              <a:t>对视图的更新是有条件的，因此应用程序中修改数据的语句可能仍会因基本表结构的改变而相应修改</a:t>
            </a:r>
          </a:p>
          <a:p>
            <a:pPr lvl="1">
              <a:lnSpc>
                <a:spcPct val="150000"/>
              </a:lnSpc>
              <a:spcBef>
                <a:spcPct val="0"/>
              </a:spcBef>
            </a:pPr>
            <a:endParaRPr lang="zh-CN" altLang="en-US" sz="2000" dirty="0"/>
          </a:p>
          <a:p>
            <a:endParaRPr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xmlns="" id="{08AD16CA-937F-055D-C693-9738625ED945}"/>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3.6.4  </a:t>
            </a:r>
            <a:r>
              <a:rPr lang="zh-CN" altLang="en-US" sz="3600"/>
              <a:t>视图的作用</a:t>
            </a:r>
          </a:p>
        </p:txBody>
      </p:sp>
      <p:sp>
        <p:nvSpPr>
          <p:cNvPr id="76803" name="Rectangle 3">
            <a:extLst>
              <a:ext uri="{FF2B5EF4-FFF2-40B4-BE49-F238E27FC236}">
                <a16:creationId xmlns:a16="http://schemas.microsoft.com/office/drawing/2014/main" xmlns="" id="{A2355871-3330-8AEE-1801-BEED3DA6AE63}"/>
              </a:ext>
            </a:extLst>
          </p:cNvPr>
          <p:cNvSpPr>
            <a:spLocks noGrp="1" noChangeArrowheads="1"/>
          </p:cNvSpPr>
          <p:nvPr>
            <p:ph type="body" idx="4294967295"/>
          </p:nvPr>
        </p:nvSpPr>
        <p:spPr>
          <a:xfrm>
            <a:off x="1343472" y="1196752"/>
            <a:ext cx="8578850" cy="5502647"/>
          </a:xfrm>
        </p:spPr>
        <p:txBody>
          <a:bodyPr/>
          <a:lstStyle/>
          <a:p>
            <a:pPr eaLnBrk="1" hangingPunct="1">
              <a:lnSpc>
                <a:spcPct val="150000"/>
              </a:lnSpc>
              <a:buNone/>
            </a:pPr>
            <a:r>
              <a:rPr lang="en-US" altLang="zh-CN" dirty="0"/>
              <a:t>1.</a:t>
            </a:r>
            <a:r>
              <a:rPr lang="zh-CN" altLang="en-US" dirty="0"/>
              <a:t>视图能够对机密数据提供安全保护</a:t>
            </a:r>
          </a:p>
          <a:p>
            <a:pPr marL="0" indent="0" eaLnBrk="1" hangingPunct="1">
              <a:lnSpc>
                <a:spcPct val="150000"/>
              </a:lnSpc>
              <a:buNone/>
            </a:pPr>
            <a:r>
              <a:rPr lang="en-US" altLang="zh-CN" dirty="0"/>
              <a:t>2.</a:t>
            </a:r>
            <a:r>
              <a:rPr lang="zh-CN" altLang="en-US" dirty="0"/>
              <a:t>视图对重构数据库提供了一定程度的逻辑独立性 </a:t>
            </a:r>
            <a:endParaRPr lang="en-US" altLang="zh-CN" dirty="0"/>
          </a:p>
          <a:p>
            <a:pPr marL="0" indent="0" eaLnBrk="1" hangingPunct="1">
              <a:lnSpc>
                <a:spcPct val="150000"/>
              </a:lnSpc>
              <a:buNone/>
            </a:pPr>
            <a:r>
              <a:rPr lang="en-US" altLang="zh-CN" dirty="0">
                <a:solidFill>
                  <a:srgbClr val="7030A0"/>
                </a:solidFill>
              </a:rPr>
              <a:t>3.</a:t>
            </a:r>
            <a:r>
              <a:rPr lang="zh-CN" altLang="en-US" dirty="0">
                <a:solidFill>
                  <a:srgbClr val="7030A0"/>
                </a:solidFill>
              </a:rPr>
              <a:t>视图能够简化用户的操作</a:t>
            </a:r>
          </a:p>
          <a:p>
            <a:pPr marL="0" indent="0" eaLnBrk="1" hangingPunct="1">
              <a:lnSpc>
                <a:spcPct val="150000"/>
              </a:lnSpc>
              <a:buNone/>
            </a:pPr>
            <a:r>
              <a:rPr lang="en-US" altLang="zh-CN" dirty="0"/>
              <a:t>4.</a:t>
            </a:r>
            <a:r>
              <a:rPr lang="zh-CN" altLang="en-US" dirty="0"/>
              <a:t>视图使用户能以多种角度看待同一数据 </a:t>
            </a:r>
          </a:p>
          <a:p>
            <a:pPr eaLnBrk="1" hangingPunct="1"/>
            <a:endParaRPr lang="en-US" altLang="zh-CN" dirty="0"/>
          </a:p>
        </p:txBody>
      </p:sp>
    </p:spTree>
    <p:extLst>
      <p:ext uri="{BB962C8B-B14F-4D97-AF65-F5344CB8AC3E}">
        <p14:creationId xmlns:p14="http://schemas.microsoft.com/office/powerpoint/2010/main" val="300205998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xmlns="" id="{6FE1038F-707C-F488-C0AD-2057726EFF02}"/>
              </a:ext>
            </a:extLst>
          </p:cNvPr>
          <p:cNvSpPr>
            <a:spLocks noGrp="1" noChangeArrowheads="1"/>
          </p:cNvSpPr>
          <p:nvPr>
            <p:ph type="title" idx="4294967295"/>
          </p:nvPr>
        </p:nvSpPr>
        <p:spPr>
          <a:xfrm>
            <a:off x="0" y="-33338"/>
            <a:ext cx="10972800" cy="1131888"/>
          </a:xfrm>
        </p:spPr>
        <p:txBody>
          <a:bodyPr/>
          <a:lstStyle/>
          <a:p>
            <a:r>
              <a:rPr lang="zh-CN" altLang="en-US" sz="3600"/>
              <a:t>视图的作用（续）</a:t>
            </a:r>
          </a:p>
        </p:txBody>
      </p:sp>
      <p:sp>
        <p:nvSpPr>
          <p:cNvPr id="80899" name="Rectangle 3">
            <a:extLst>
              <a:ext uri="{FF2B5EF4-FFF2-40B4-BE49-F238E27FC236}">
                <a16:creationId xmlns:a16="http://schemas.microsoft.com/office/drawing/2014/main" xmlns="" id="{83207337-C2EB-1349-7231-8E5E1AC989B3}"/>
              </a:ext>
            </a:extLst>
          </p:cNvPr>
          <p:cNvSpPr>
            <a:spLocks noGrp="1" noChangeArrowheads="1"/>
          </p:cNvSpPr>
          <p:nvPr>
            <p:ph type="body" idx="4294967295"/>
          </p:nvPr>
        </p:nvSpPr>
        <p:spPr>
          <a:xfrm>
            <a:off x="1343472" y="1268760"/>
            <a:ext cx="10153128" cy="4994275"/>
          </a:xfrm>
        </p:spPr>
        <p:txBody>
          <a:bodyPr/>
          <a:lstStyle/>
          <a:p>
            <a:pPr>
              <a:lnSpc>
                <a:spcPct val="150000"/>
              </a:lnSpc>
            </a:pPr>
            <a:r>
              <a:rPr lang="en-US" altLang="zh-CN" dirty="0"/>
              <a:t>3.</a:t>
            </a:r>
            <a:r>
              <a:rPr lang="zh-CN" altLang="en-US" dirty="0"/>
              <a:t>视图能够</a:t>
            </a:r>
            <a:r>
              <a:rPr lang="zh-CN" altLang="en-US" dirty="0">
                <a:solidFill>
                  <a:srgbClr val="FF00FF"/>
                </a:solidFill>
              </a:rPr>
              <a:t>简化</a:t>
            </a:r>
            <a:r>
              <a:rPr lang="zh-CN" altLang="en-US" dirty="0"/>
              <a:t>用户的操作</a:t>
            </a:r>
          </a:p>
          <a:p>
            <a:pPr>
              <a:lnSpc>
                <a:spcPct val="150000"/>
              </a:lnSpc>
              <a:buFont typeface="Wingdings" pitchFamily="2" charset="2"/>
              <a:buNone/>
            </a:pPr>
            <a:r>
              <a:rPr lang="zh-CN" altLang="en-US" sz="2400" dirty="0"/>
              <a:t>    当视图中数据不是直接来自基本表时，定义视图能够简化用户的操作</a:t>
            </a:r>
          </a:p>
          <a:p>
            <a:pPr lvl="1">
              <a:lnSpc>
                <a:spcPct val="150000"/>
              </a:lnSpc>
            </a:pPr>
            <a:r>
              <a:rPr lang="zh-CN" altLang="en-US" dirty="0"/>
              <a:t>基于多张表连接形成的视图</a:t>
            </a:r>
          </a:p>
          <a:p>
            <a:pPr lvl="1">
              <a:lnSpc>
                <a:spcPct val="150000"/>
              </a:lnSpc>
            </a:pPr>
            <a:r>
              <a:rPr lang="zh-CN" altLang="en-US" dirty="0"/>
              <a:t>基于复杂嵌套查询的视图</a:t>
            </a:r>
          </a:p>
          <a:p>
            <a:pPr lvl="1">
              <a:lnSpc>
                <a:spcPct val="150000"/>
              </a:lnSpc>
            </a:pPr>
            <a:r>
              <a:rPr lang="zh-CN" altLang="en-US" dirty="0"/>
              <a:t>含导出属性的视图</a:t>
            </a:r>
            <a:endParaRPr lang="en-US" altLang="zh-CN" dirty="0"/>
          </a:p>
          <a:p>
            <a:pPr lvl="1">
              <a:lnSpc>
                <a:spcPct val="180000"/>
              </a:lnSpc>
            </a:pPr>
            <a:endParaRPr lang="zh-CN" altLang="en-US" sz="2000" dirty="0"/>
          </a:p>
          <a:p>
            <a:pPr>
              <a:lnSpc>
                <a:spcPct val="180000"/>
              </a:lnSpc>
            </a:pPr>
            <a:endParaRPr lang="en-US" altLang="zh-C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xmlns="" id="{5D038984-DD80-C973-9580-B8151CD6EE27}"/>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dirty="0"/>
              <a:t>插入一个元组（续）</a:t>
            </a:r>
          </a:p>
        </p:txBody>
      </p:sp>
      <p:sp>
        <p:nvSpPr>
          <p:cNvPr id="11267" name="Rectangle 3">
            <a:extLst>
              <a:ext uri="{FF2B5EF4-FFF2-40B4-BE49-F238E27FC236}">
                <a16:creationId xmlns:a16="http://schemas.microsoft.com/office/drawing/2014/main" xmlns="" id="{401D0E47-FD9B-5A7B-5059-EB65184DA7EF}"/>
              </a:ext>
            </a:extLst>
          </p:cNvPr>
          <p:cNvSpPr>
            <a:spLocks noGrp="1" noChangeArrowheads="1"/>
          </p:cNvSpPr>
          <p:nvPr>
            <p:ph type="body" idx="4294967295"/>
          </p:nvPr>
        </p:nvSpPr>
        <p:spPr>
          <a:xfrm>
            <a:off x="1271464" y="1340768"/>
            <a:ext cx="8712200" cy="4767262"/>
          </a:xfrm>
        </p:spPr>
        <p:txBody>
          <a:bodyPr/>
          <a:lstStyle/>
          <a:p>
            <a:pPr eaLnBrk="1" hangingPunct="1">
              <a:buSzTx/>
              <a:buFont typeface="Wingdings" pitchFamily="2" charset="2"/>
              <a:buNone/>
            </a:pPr>
            <a:r>
              <a:rPr lang="en-US" altLang="zh-CN" sz="2400" dirty="0"/>
              <a:t>[</a:t>
            </a:r>
            <a:r>
              <a:rPr lang="zh-CN" altLang="en-US" sz="2400" dirty="0"/>
              <a:t>例</a:t>
            </a:r>
            <a:r>
              <a:rPr lang="en-US" altLang="zh-CN" sz="2400" dirty="0"/>
              <a:t>3.72]</a:t>
            </a:r>
            <a:r>
              <a:rPr lang="zh-CN" altLang="en-US" sz="2400" dirty="0"/>
              <a:t> 将学生张成民的信息插入到</a:t>
            </a:r>
            <a:r>
              <a:rPr lang="en-US" altLang="zh-CN" sz="2400" dirty="0"/>
              <a:t>Student</a:t>
            </a:r>
            <a:r>
              <a:rPr lang="zh-CN" altLang="en-US" sz="2400" dirty="0"/>
              <a:t>表中</a:t>
            </a:r>
            <a:endParaRPr lang="en-US" altLang="zh-CN" sz="2400" dirty="0"/>
          </a:p>
          <a:p>
            <a:pPr eaLnBrk="1" hangingPunct="1">
              <a:buSzTx/>
              <a:buFont typeface="Wingdings" pitchFamily="2" charset="2"/>
              <a:buNone/>
            </a:pPr>
            <a:endParaRPr lang="zh-CN" altLang="en-US" sz="2400" dirty="0"/>
          </a:p>
          <a:p>
            <a:pPr eaLnBrk="1" hangingPunct="1">
              <a:lnSpc>
                <a:spcPct val="150000"/>
              </a:lnSpc>
              <a:spcBef>
                <a:spcPct val="0"/>
              </a:spcBef>
              <a:buSzTx/>
              <a:buFont typeface="Wingdings" pitchFamily="2" charset="2"/>
              <a:buNone/>
            </a:pPr>
            <a:r>
              <a:rPr lang="en-US" altLang="zh-CN" sz="2200" dirty="0"/>
              <a:t>INSERT INTO Student</a:t>
            </a:r>
          </a:p>
          <a:p>
            <a:pPr eaLnBrk="1" hangingPunct="1">
              <a:lnSpc>
                <a:spcPct val="150000"/>
              </a:lnSpc>
              <a:spcBef>
                <a:spcPct val="0"/>
              </a:spcBef>
              <a:buSzTx/>
              <a:buFont typeface="Wingdings" pitchFamily="2" charset="2"/>
              <a:buNone/>
            </a:pPr>
            <a:r>
              <a:rPr lang="en-US" altLang="zh-CN" sz="2200" dirty="0"/>
              <a:t>VALUES ('20180008', '</a:t>
            </a:r>
            <a:r>
              <a:rPr lang="zh-CN" altLang="en-US" sz="2200" dirty="0"/>
              <a:t>张成民</a:t>
            </a:r>
            <a:r>
              <a:rPr lang="en-US" altLang="zh-CN" sz="2200" dirty="0"/>
              <a:t>', '</a:t>
            </a:r>
            <a:r>
              <a:rPr lang="zh-CN" altLang="en-US" sz="2200" dirty="0"/>
              <a:t>男</a:t>
            </a:r>
            <a:r>
              <a:rPr lang="en-US" altLang="zh-CN" sz="2200" dirty="0"/>
              <a:t>','2000-4-15','</a:t>
            </a:r>
            <a:r>
              <a:rPr lang="zh-CN" altLang="en-US" sz="2200" dirty="0"/>
              <a:t>计算机科学与技术</a:t>
            </a:r>
            <a:r>
              <a:rPr lang="en-US" altLang="zh-CN" sz="2200" dirty="0"/>
              <a:t>');</a:t>
            </a:r>
          </a:p>
          <a:p>
            <a:pPr eaLnBrk="1" hangingPunct="1">
              <a:lnSpc>
                <a:spcPct val="150000"/>
              </a:lnSpc>
              <a:spcBef>
                <a:spcPct val="0"/>
              </a:spcBef>
              <a:buSzTx/>
              <a:buFont typeface="Wingdings" pitchFamily="2" charset="2"/>
              <a:buNone/>
            </a:pPr>
            <a:endParaRPr lang="en-US" altLang="zh-CN" sz="2400" dirty="0"/>
          </a:p>
          <a:p>
            <a:pPr eaLnBrk="1" hangingPunct="1">
              <a:lnSpc>
                <a:spcPct val="150000"/>
              </a:lnSpc>
              <a:spcBef>
                <a:spcPct val="0"/>
              </a:spcBef>
              <a:buSzTx/>
              <a:buFont typeface="Wingdings" pitchFamily="2" charset="2"/>
              <a:buChar char="n"/>
            </a:pPr>
            <a:r>
              <a:rPr lang="en-US" altLang="zh-CN" sz="2200" dirty="0"/>
              <a:t>INTO</a:t>
            </a:r>
            <a:r>
              <a:rPr lang="zh-CN" altLang="en-US" sz="2200" dirty="0"/>
              <a:t>子句中只指出了表名，没有指出属性名。</a:t>
            </a:r>
            <a:endParaRPr lang="en-US" altLang="zh-CN" sz="2200" dirty="0"/>
          </a:p>
          <a:p>
            <a:pPr eaLnBrk="1" hangingPunct="1">
              <a:lnSpc>
                <a:spcPct val="150000"/>
              </a:lnSpc>
              <a:spcBef>
                <a:spcPct val="0"/>
              </a:spcBef>
              <a:buSzTx/>
              <a:buFont typeface="Wingdings" pitchFamily="2" charset="2"/>
              <a:buChar char="n"/>
            </a:pPr>
            <a:r>
              <a:rPr lang="zh-CN" altLang="en-US" sz="2200" dirty="0"/>
              <a:t>表示</a:t>
            </a:r>
            <a:r>
              <a:rPr lang="en-US" altLang="zh-CN" sz="2200" dirty="0"/>
              <a:t>VALUES</a:t>
            </a:r>
            <a:r>
              <a:rPr lang="zh-CN" altLang="en-US" sz="2200" dirty="0"/>
              <a:t>子句要在表的所有属性列上都指定值</a:t>
            </a:r>
            <a:endParaRPr lang="en-US" altLang="zh-CN" sz="2200" dirty="0"/>
          </a:p>
          <a:p>
            <a:pPr eaLnBrk="1" hangingPunct="1">
              <a:lnSpc>
                <a:spcPct val="150000"/>
              </a:lnSpc>
              <a:spcBef>
                <a:spcPct val="0"/>
              </a:spcBef>
              <a:buSzTx/>
              <a:buFont typeface="Wingdings" pitchFamily="2" charset="2"/>
              <a:buChar char="n"/>
            </a:pPr>
            <a:r>
              <a:rPr lang="zh-CN" altLang="en-US" sz="2200" dirty="0"/>
              <a:t>属性列的次序与</a:t>
            </a:r>
            <a:r>
              <a:rPr lang="en-US" altLang="zh-CN" sz="2200" dirty="0"/>
              <a:t>CREATE TABLE</a:t>
            </a:r>
            <a:r>
              <a:rPr lang="zh-CN" altLang="en-US" sz="2200" dirty="0"/>
              <a:t>中的次序相同。</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xmlns="" id="{57F5BB17-F225-8B4F-E440-F1BD90648DD3}"/>
              </a:ext>
            </a:extLst>
          </p:cNvPr>
          <p:cNvSpPr>
            <a:spLocks noGrp="1" noChangeArrowheads="1"/>
          </p:cNvSpPr>
          <p:nvPr>
            <p:ph type="title" idx="4294967295"/>
          </p:nvPr>
        </p:nvSpPr>
        <p:spPr>
          <a:xfrm>
            <a:off x="0" y="-33338"/>
            <a:ext cx="10972800" cy="1131888"/>
          </a:xfrm>
        </p:spPr>
        <p:txBody>
          <a:bodyPr/>
          <a:lstStyle/>
          <a:p>
            <a:r>
              <a:rPr lang="zh-CN" altLang="en-US" sz="3600"/>
              <a:t>视图的作用（续）</a:t>
            </a:r>
          </a:p>
        </p:txBody>
      </p:sp>
      <p:sp>
        <p:nvSpPr>
          <p:cNvPr id="81923" name="Rectangle 3">
            <a:extLst>
              <a:ext uri="{FF2B5EF4-FFF2-40B4-BE49-F238E27FC236}">
                <a16:creationId xmlns:a16="http://schemas.microsoft.com/office/drawing/2014/main" xmlns="" id="{3D0DB62D-D083-4133-439D-70A6F4C2E603}"/>
              </a:ext>
            </a:extLst>
          </p:cNvPr>
          <p:cNvSpPr>
            <a:spLocks noGrp="1" noChangeArrowheads="1"/>
          </p:cNvSpPr>
          <p:nvPr>
            <p:ph type="body" idx="4294967295"/>
          </p:nvPr>
        </p:nvSpPr>
        <p:spPr>
          <a:xfrm>
            <a:off x="1343472" y="1268760"/>
            <a:ext cx="8435975" cy="4897438"/>
          </a:xfrm>
        </p:spPr>
        <p:txBody>
          <a:bodyPr/>
          <a:lstStyle/>
          <a:p>
            <a:pPr>
              <a:lnSpc>
                <a:spcPct val="110000"/>
              </a:lnSpc>
            </a:pPr>
            <a:r>
              <a:rPr lang="en-US" altLang="zh-CN" dirty="0"/>
              <a:t> </a:t>
            </a:r>
            <a:r>
              <a:rPr lang="zh-CN" altLang="en-US" dirty="0"/>
              <a:t>适当的利用视图可以更清晰的表达查询</a:t>
            </a:r>
          </a:p>
          <a:p>
            <a:pPr lvl="1">
              <a:lnSpc>
                <a:spcPct val="110000"/>
              </a:lnSpc>
            </a:pPr>
            <a:r>
              <a:rPr lang="zh-CN" altLang="en-US" dirty="0"/>
              <a:t>经常查询“对每个同学找出他获得最高成绩的课程号”</a:t>
            </a:r>
            <a:endParaRPr lang="en-US" altLang="zh-CN" dirty="0"/>
          </a:p>
          <a:p>
            <a:pPr lvl="1">
              <a:lnSpc>
                <a:spcPct val="110000"/>
              </a:lnSpc>
            </a:pPr>
            <a:r>
              <a:rPr lang="zh-CN" altLang="en-US" dirty="0"/>
              <a:t>可以先定义一个视图，求出每个同学获得的最高成绩 </a:t>
            </a:r>
            <a:endParaRPr lang="en-US" altLang="zh-CN" dirty="0"/>
          </a:p>
          <a:p>
            <a:pPr lvl="1">
              <a:lnSpc>
                <a:spcPct val="110000"/>
              </a:lnSpc>
              <a:buFont typeface="Wingdings" pitchFamily="2" charset="2"/>
              <a:buNone/>
            </a:pPr>
            <a:endParaRPr lang="zh-CN" altLang="en-US" dirty="0"/>
          </a:p>
          <a:p>
            <a:pPr>
              <a:lnSpc>
                <a:spcPct val="110000"/>
              </a:lnSpc>
              <a:buFont typeface="Wingdings" pitchFamily="2" charset="2"/>
              <a:buNone/>
            </a:pPr>
            <a:r>
              <a:rPr lang="zh-CN" altLang="en-US" sz="2400" dirty="0"/>
              <a:t>	 </a:t>
            </a:r>
            <a:r>
              <a:rPr lang="en-US" altLang="zh-CN" sz="2400" dirty="0"/>
              <a:t>CREATE VIEW </a:t>
            </a:r>
            <a:r>
              <a:rPr lang="en-US" altLang="zh-CN" sz="2400" dirty="0" err="1"/>
              <a:t>VMGrade</a:t>
            </a:r>
            <a:endParaRPr lang="en-US" altLang="zh-CN" sz="2400" dirty="0"/>
          </a:p>
          <a:p>
            <a:pPr>
              <a:lnSpc>
                <a:spcPct val="110000"/>
              </a:lnSpc>
              <a:buFont typeface="Wingdings" pitchFamily="2" charset="2"/>
              <a:buNone/>
            </a:pPr>
            <a:r>
              <a:rPr lang="en-US" altLang="zh-CN" sz="2400" dirty="0"/>
              <a:t>     AS</a:t>
            </a:r>
          </a:p>
          <a:p>
            <a:pPr>
              <a:lnSpc>
                <a:spcPct val="110000"/>
              </a:lnSpc>
              <a:buFont typeface="Wingdings" pitchFamily="2" charset="2"/>
              <a:buNone/>
            </a:pPr>
            <a:r>
              <a:rPr lang="en-US" altLang="zh-CN" sz="2400" dirty="0"/>
              <a:t>     SELECT </a:t>
            </a:r>
            <a:r>
              <a:rPr lang="en-US" altLang="zh-CN" sz="2400" dirty="0" err="1"/>
              <a:t>Sno</a:t>
            </a:r>
            <a:r>
              <a:rPr lang="en-US" altLang="zh-CN" sz="2400" dirty="0"/>
              <a:t>,</a:t>
            </a:r>
            <a:r>
              <a:rPr lang="zh-CN" altLang="en-US" sz="2400" dirty="0"/>
              <a:t> </a:t>
            </a:r>
            <a:r>
              <a:rPr lang="en-US" altLang="zh-CN" sz="2400" dirty="0"/>
              <a:t>MAX</a:t>
            </a:r>
            <a:r>
              <a:rPr lang="zh-CN" altLang="en-US" sz="2400" dirty="0"/>
              <a:t>(</a:t>
            </a:r>
            <a:r>
              <a:rPr lang="en-US" altLang="zh-CN" sz="2400" dirty="0"/>
              <a:t>Grade</a:t>
            </a:r>
            <a:r>
              <a:rPr lang="zh-CN" altLang="en-US" sz="2400" dirty="0"/>
              <a:t>)</a:t>
            </a:r>
            <a:r>
              <a:rPr lang="en-US" altLang="zh-CN" sz="2400" dirty="0"/>
              <a:t>  </a:t>
            </a:r>
            <a:r>
              <a:rPr lang="en-US" altLang="zh-CN" sz="2400" dirty="0" err="1"/>
              <a:t>Mgrade</a:t>
            </a:r>
            <a:endParaRPr lang="en-US" altLang="zh-CN" sz="2400" dirty="0"/>
          </a:p>
          <a:p>
            <a:pPr>
              <a:lnSpc>
                <a:spcPct val="110000"/>
              </a:lnSpc>
              <a:buFont typeface="Wingdings" pitchFamily="2" charset="2"/>
              <a:buNone/>
            </a:pPr>
            <a:r>
              <a:rPr lang="en-US" altLang="zh-CN" sz="2400" dirty="0"/>
              <a:t>     FROM  SC</a:t>
            </a:r>
          </a:p>
          <a:p>
            <a:pPr>
              <a:lnSpc>
                <a:spcPct val="110000"/>
              </a:lnSpc>
              <a:buFont typeface="Wingdings" pitchFamily="2" charset="2"/>
              <a:buNone/>
            </a:pPr>
            <a:r>
              <a:rPr lang="en-US" altLang="zh-CN" sz="2400" dirty="0"/>
              <a:t>     GROUP BY </a:t>
            </a:r>
            <a:r>
              <a:rPr lang="en-US" altLang="zh-CN" sz="2400" dirty="0" err="1"/>
              <a:t>Sno</a:t>
            </a:r>
            <a:r>
              <a:rPr lang="en-US" altLang="zh-CN" sz="2400" dirty="0"/>
              <a: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a:extLst>
              <a:ext uri="{FF2B5EF4-FFF2-40B4-BE49-F238E27FC236}">
                <a16:creationId xmlns:a16="http://schemas.microsoft.com/office/drawing/2014/main" xmlns="" id="{F7553599-2B8F-71B3-C9F5-A0A12F8C2102}"/>
              </a:ext>
            </a:extLst>
          </p:cNvPr>
          <p:cNvSpPr>
            <a:spLocks noGrp="1" noChangeArrowheads="1"/>
          </p:cNvSpPr>
          <p:nvPr>
            <p:ph type="title" idx="4294967295"/>
          </p:nvPr>
        </p:nvSpPr>
        <p:spPr>
          <a:xfrm>
            <a:off x="0" y="-33338"/>
            <a:ext cx="10972800" cy="1131888"/>
          </a:xfrm>
        </p:spPr>
        <p:txBody>
          <a:bodyPr/>
          <a:lstStyle/>
          <a:p>
            <a:r>
              <a:rPr lang="zh-CN" altLang="en-US" sz="3600"/>
              <a:t>视图的作用（续）</a:t>
            </a:r>
          </a:p>
        </p:txBody>
      </p:sp>
      <p:sp>
        <p:nvSpPr>
          <p:cNvPr id="82947" name="内容占位符 2">
            <a:extLst>
              <a:ext uri="{FF2B5EF4-FFF2-40B4-BE49-F238E27FC236}">
                <a16:creationId xmlns:a16="http://schemas.microsoft.com/office/drawing/2014/main" xmlns="" id="{E6B37CB8-AE31-0B1D-9A78-6146E1AED7F8}"/>
              </a:ext>
            </a:extLst>
          </p:cNvPr>
          <p:cNvSpPr>
            <a:spLocks noGrp="1" noChangeArrowheads="1"/>
          </p:cNvSpPr>
          <p:nvPr>
            <p:ph idx="4294967295"/>
          </p:nvPr>
        </p:nvSpPr>
        <p:spPr>
          <a:xfrm>
            <a:off x="1371600" y="1340768"/>
            <a:ext cx="8229600" cy="5356225"/>
          </a:xfrm>
        </p:spPr>
        <p:txBody>
          <a:bodyPr/>
          <a:lstStyle/>
          <a:p>
            <a:pPr>
              <a:lnSpc>
                <a:spcPct val="150000"/>
              </a:lnSpc>
              <a:spcBef>
                <a:spcPct val="0"/>
              </a:spcBef>
              <a:buFont typeface="Wingdings" pitchFamily="2" charset="2"/>
              <a:buNone/>
            </a:pPr>
            <a:r>
              <a:rPr lang="zh-CN" altLang="en-US" dirty="0"/>
              <a:t>然后用如下的查询语句完成查询：</a:t>
            </a:r>
          </a:p>
          <a:p>
            <a:pPr>
              <a:lnSpc>
                <a:spcPct val="150000"/>
              </a:lnSpc>
              <a:spcBef>
                <a:spcPct val="0"/>
              </a:spcBef>
              <a:buFont typeface="Wingdings" pitchFamily="2" charset="2"/>
              <a:buNone/>
            </a:pPr>
            <a:r>
              <a:rPr lang="zh-CN" altLang="en-US" sz="2400" dirty="0"/>
              <a:t>     </a:t>
            </a:r>
            <a:r>
              <a:rPr lang="en-US" altLang="zh-CN" sz="2400" dirty="0"/>
              <a:t>SELECT </a:t>
            </a:r>
            <a:r>
              <a:rPr lang="en-US" altLang="zh-CN" sz="2400" dirty="0" err="1"/>
              <a:t>SC.Sno</a:t>
            </a:r>
            <a:r>
              <a:rPr lang="zh-CN" altLang="en-US" sz="2400" dirty="0"/>
              <a:t>,</a:t>
            </a:r>
            <a:r>
              <a:rPr lang="en-US" altLang="zh-CN" sz="2400" dirty="0" err="1"/>
              <a:t>Cno</a:t>
            </a:r>
            <a:endParaRPr lang="en-US" altLang="zh-CN" sz="2400" dirty="0"/>
          </a:p>
          <a:p>
            <a:pPr>
              <a:lnSpc>
                <a:spcPct val="150000"/>
              </a:lnSpc>
              <a:spcBef>
                <a:spcPct val="0"/>
              </a:spcBef>
              <a:buFont typeface="Wingdings" pitchFamily="2" charset="2"/>
              <a:buNone/>
            </a:pPr>
            <a:r>
              <a:rPr lang="en-US" altLang="zh-CN" sz="2400" dirty="0"/>
              <a:t>     FROM SC</a:t>
            </a:r>
            <a:r>
              <a:rPr lang="zh-CN" altLang="en-US" sz="2400" dirty="0"/>
              <a:t>,</a:t>
            </a:r>
            <a:r>
              <a:rPr lang="en-US" altLang="zh-CN" sz="2400" dirty="0" err="1"/>
              <a:t>VMGrade</a:t>
            </a:r>
            <a:r>
              <a:rPr lang="en-US" altLang="zh-CN" sz="2400" dirty="0"/>
              <a:t> </a:t>
            </a:r>
          </a:p>
          <a:p>
            <a:pPr>
              <a:lnSpc>
                <a:spcPct val="150000"/>
              </a:lnSpc>
              <a:spcBef>
                <a:spcPct val="0"/>
              </a:spcBef>
              <a:buFont typeface="Wingdings" pitchFamily="2" charset="2"/>
              <a:buNone/>
            </a:pPr>
            <a:r>
              <a:rPr lang="en-US" altLang="zh-CN" sz="2400" dirty="0"/>
              <a:t>     WHERE </a:t>
            </a:r>
            <a:r>
              <a:rPr lang="en-US" altLang="zh-CN" sz="2400" dirty="0" err="1"/>
              <a:t>SC.Sno</a:t>
            </a:r>
            <a:r>
              <a:rPr lang="en-US" altLang="zh-CN" sz="2400" dirty="0"/>
              <a:t>=</a:t>
            </a:r>
            <a:r>
              <a:rPr lang="en-US" altLang="zh-CN" sz="2400" dirty="0" err="1"/>
              <a:t>VMGrade.Sno</a:t>
            </a:r>
            <a:r>
              <a:rPr lang="en-US" altLang="zh-CN" sz="2400" dirty="0"/>
              <a:t> AND       </a:t>
            </a:r>
          </a:p>
          <a:p>
            <a:pPr>
              <a:lnSpc>
                <a:spcPct val="150000"/>
              </a:lnSpc>
              <a:spcBef>
                <a:spcPct val="0"/>
              </a:spcBef>
              <a:buFont typeface="Wingdings" pitchFamily="2" charset="2"/>
              <a:buNone/>
            </a:pPr>
            <a:r>
              <a:rPr lang="en-US" altLang="zh-CN" sz="2400" dirty="0"/>
              <a:t>                    </a:t>
            </a:r>
            <a:r>
              <a:rPr lang="en-US" altLang="zh-CN" sz="2400" dirty="0" err="1"/>
              <a:t>SC.Grade</a:t>
            </a:r>
            <a:r>
              <a:rPr lang="en-US" altLang="zh-CN" sz="2400" dirty="0"/>
              <a:t>=</a:t>
            </a:r>
            <a:r>
              <a:rPr lang="en-US" altLang="zh-CN" sz="2400" dirty="0" err="1"/>
              <a:t>VMGrade</a:t>
            </a:r>
            <a:r>
              <a:rPr lang="en-US" altLang="zh-CN" sz="2400" dirty="0"/>
              <a:t> .</a:t>
            </a:r>
            <a:r>
              <a:rPr lang="en-US" altLang="zh-CN" sz="2400" dirty="0" err="1"/>
              <a:t>Mgrade</a:t>
            </a:r>
            <a:r>
              <a:rPr lang="en-US" altLang="zh-CN" sz="2400" dirty="0"/>
              <a:t>; </a:t>
            </a:r>
          </a:p>
          <a:p>
            <a:endParaRPr lang="zh-CN" alt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xmlns="" id="{08AD16CA-937F-055D-C693-9738625ED945}"/>
              </a:ext>
            </a:extLst>
          </p:cNvPr>
          <p:cNvSpPr>
            <a:spLocks noGrp="1" noChangeArrowheads="1"/>
          </p:cNvSpPr>
          <p:nvPr>
            <p:ph type="title" idx="4294967295"/>
          </p:nvPr>
        </p:nvSpPr>
        <p:spPr>
          <a:xfrm>
            <a:off x="0" y="-33338"/>
            <a:ext cx="10972800" cy="1131888"/>
          </a:xfrm>
        </p:spPr>
        <p:txBody>
          <a:bodyPr/>
          <a:lstStyle/>
          <a:p>
            <a:pPr eaLnBrk="1" hangingPunct="1"/>
            <a:r>
              <a:rPr lang="en-US" altLang="zh-CN" sz="3600"/>
              <a:t>3.6.4  </a:t>
            </a:r>
            <a:r>
              <a:rPr lang="zh-CN" altLang="en-US" sz="3600"/>
              <a:t>视图的作用</a:t>
            </a:r>
          </a:p>
        </p:txBody>
      </p:sp>
      <p:sp>
        <p:nvSpPr>
          <p:cNvPr id="76803" name="Rectangle 3">
            <a:extLst>
              <a:ext uri="{FF2B5EF4-FFF2-40B4-BE49-F238E27FC236}">
                <a16:creationId xmlns:a16="http://schemas.microsoft.com/office/drawing/2014/main" xmlns="" id="{A2355871-3330-8AEE-1801-BEED3DA6AE63}"/>
              </a:ext>
            </a:extLst>
          </p:cNvPr>
          <p:cNvSpPr>
            <a:spLocks noGrp="1" noChangeArrowheads="1"/>
          </p:cNvSpPr>
          <p:nvPr>
            <p:ph type="body" idx="4294967295"/>
          </p:nvPr>
        </p:nvSpPr>
        <p:spPr>
          <a:xfrm>
            <a:off x="1343472" y="1340769"/>
            <a:ext cx="8578850" cy="4176464"/>
          </a:xfrm>
        </p:spPr>
        <p:txBody>
          <a:bodyPr/>
          <a:lstStyle/>
          <a:p>
            <a:pPr eaLnBrk="1" hangingPunct="1">
              <a:lnSpc>
                <a:spcPct val="150000"/>
              </a:lnSpc>
              <a:buNone/>
            </a:pPr>
            <a:r>
              <a:rPr lang="en-US" altLang="zh-CN" dirty="0"/>
              <a:t>1.</a:t>
            </a:r>
            <a:r>
              <a:rPr lang="zh-CN" altLang="en-US" dirty="0"/>
              <a:t>视图能够对机密数据提供安全保护</a:t>
            </a:r>
          </a:p>
          <a:p>
            <a:pPr marL="0" indent="0" eaLnBrk="1" hangingPunct="1">
              <a:lnSpc>
                <a:spcPct val="150000"/>
              </a:lnSpc>
              <a:buNone/>
            </a:pPr>
            <a:r>
              <a:rPr lang="en-US" altLang="zh-CN" dirty="0"/>
              <a:t>2.</a:t>
            </a:r>
            <a:r>
              <a:rPr lang="zh-CN" altLang="en-US" dirty="0"/>
              <a:t>视图对重构数据库提供了一定程度的逻辑独立性 </a:t>
            </a:r>
            <a:endParaRPr lang="en-US" altLang="zh-CN" dirty="0"/>
          </a:p>
          <a:p>
            <a:pPr marL="0" indent="0" eaLnBrk="1" hangingPunct="1">
              <a:lnSpc>
                <a:spcPct val="150000"/>
              </a:lnSpc>
              <a:buNone/>
            </a:pPr>
            <a:r>
              <a:rPr lang="en-US" altLang="zh-CN" dirty="0"/>
              <a:t>3.</a:t>
            </a:r>
            <a:r>
              <a:rPr lang="zh-CN" altLang="en-US" dirty="0"/>
              <a:t>视图能够简化用户的操作</a:t>
            </a:r>
          </a:p>
          <a:p>
            <a:pPr marL="0" indent="0" eaLnBrk="1" hangingPunct="1">
              <a:lnSpc>
                <a:spcPct val="150000"/>
              </a:lnSpc>
              <a:buNone/>
            </a:pPr>
            <a:r>
              <a:rPr lang="en-US" altLang="zh-CN" dirty="0">
                <a:solidFill>
                  <a:srgbClr val="7030A0"/>
                </a:solidFill>
              </a:rPr>
              <a:t>4.</a:t>
            </a:r>
            <a:r>
              <a:rPr lang="zh-CN" altLang="en-US" dirty="0">
                <a:solidFill>
                  <a:srgbClr val="7030A0"/>
                </a:solidFill>
              </a:rPr>
              <a:t>视图使用户能以多种角度看待同一数据 </a:t>
            </a:r>
            <a:endParaRPr lang="en-US" altLang="zh-CN" dirty="0"/>
          </a:p>
        </p:txBody>
      </p:sp>
    </p:spTree>
    <p:extLst>
      <p:ext uri="{BB962C8B-B14F-4D97-AF65-F5344CB8AC3E}">
        <p14:creationId xmlns:p14="http://schemas.microsoft.com/office/powerpoint/2010/main" val="420770265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a:extLst>
              <a:ext uri="{FF2B5EF4-FFF2-40B4-BE49-F238E27FC236}">
                <a16:creationId xmlns:a16="http://schemas.microsoft.com/office/drawing/2014/main" xmlns="" id="{C593D0B7-7F55-B636-F4C4-E7F1A5D1E292}"/>
              </a:ext>
            </a:extLst>
          </p:cNvPr>
          <p:cNvSpPr>
            <a:spLocks noGrp="1" noChangeArrowheads="1"/>
          </p:cNvSpPr>
          <p:nvPr>
            <p:ph type="title" idx="4294967295"/>
          </p:nvPr>
        </p:nvSpPr>
        <p:spPr>
          <a:xfrm>
            <a:off x="0" y="-33338"/>
            <a:ext cx="10972800" cy="1131888"/>
          </a:xfrm>
        </p:spPr>
        <p:txBody>
          <a:bodyPr/>
          <a:lstStyle/>
          <a:p>
            <a:r>
              <a:rPr lang="zh-CN" altLang="en-US" sz="3600"/>
              <a:t>视图的作用（续）</a:t>
            </a:r>
          </a:p>
        </p:txBody>
      </p:sp>
      <p:sp>
        <p:nvSpPr>
          <p:cNvPr id="83971" name="内容占位符 2">
            <a:extLst>
              <a:ext uri="{FF2B5EF4-FFF2-40B4-BE49-F238E27FC236}">
                <a16:creationId xmlns:a16="http://schemas.microsoft.com/office/drawing/2014/main" xmlns="" id="{5A4A4DDA-08E1-BB16-B682-FF74A1CBCF0C}"/>
              </a:ext>
            </a:extLst>
          </p:cNvPr>
          <p:cNvSpPr>
            <a:spLocks noGrp="1" noChangeArrowheads="1"/>
          </p:cNvSpPr>
          <p:nvPr>
            <p:ph idx="4294967295"/>
          </p:nvPr>
        </p:nvSpPr>
        <p:spPr>
          <a:xfrm>
            <a:off x="1055440" y="1340768"/>
            <a:ext cx="10153128" cy="4854575"/>
          </a:xfrm>
        </p:spPr>
        <p:txBody>
          <a:bodyPr/>
          <a:lstStyle/>
          <a:p>
            <a:pPr>
              <a:lnSpc>
                <a:spcPct val="150000"/>
              </a:lnSpc>
            </a:pPr>
            <a:r>
              <a:rPr lang="en-US" altLang="zh-CN" dirty="0"/>
              <a:t>4.</a:t>
            </a:r>
            <a:r>
              <a:rPr lang="zh-CN" altLang="en-US" dirty="0"/>
              <a:t>视图使用户能以</a:t>
            </a:r>
            <a:r>
              <a:rPr lang="zh-CN" altLang="en-US" dirty="0">
                <a:solidFill>
                  <a:srgbClr val="FF00FF"/>
                </a:solidFill>
              </a:rPr>
              <a:t>多种角度</a:t>
            </a:r>
            <a:r>
              <a:rPr lang="zh-CN" altLang="en-US" dirty="0"/>
              <a:t>看待同一数据</a:t>
            </a:r>
          </a:p>
          <a:p>
            <a:pPr lvl="1">
              <a:lnSpc>
                <a:spcPct val="150000"/>
              </a:lnSpc>
            </a:pPr>
            <a:r>
              <a:rPr lang="zh-CN" altLang="en-US" dirty="0"/>
              <a:t>视图机制能使不同用户以不同方式看待同一数据，</a:t>
            </a:r>
            <a:endParaRPr lang="en-US" altLang="zh-CN" dirty="0"/>
          </a:p>
          <a:p>
            <a:pPr lvl="1">
              <a:lnSpc>
                <a:spcPct val="150000"/>
              </a:lnSpc>
              <a:buFont typeface="Wingdings" pitchFamily="2" charset="2"/>
              <a:buNone/>
            </a:pPr>
            <a:r>
              <a:rPr lang="en-US" altLang="zh-CN" dirty="0"/>
              <a:t>   </a:t>
            </a:r>
            <a:r>
              <a:rPr lang="zh-CN" altLang="en-US" dirty="0"/>
              <a:t>适应数据库共享的需要</a:t>
            </a:r>
            <a:endParaRPr lang="en-US" altLang="zh-CN" dirty="0"/>
          </a:p>
          <a:p>
            <a:pPr lvl="1">
              <a:lnSpc>
                <a:spcPct val="150000"/>
              </a:lnSpc>
            </a:pPr>
            <a:r>
              <a:rPr lang="zh-CN" altLang="zh-CN" dirty="0"/>
              <a:t>希望了解学生的平均成绩</a:t>
            </a:r>
            <a:r>
              <a:rPr lang="zh-CN" altLang="en-US" dirty="0"/>
              <a:t>，</a:t>
            </a:r>
            <a:r>
              <a:rPr lang="zh-CN" altLang="zh-CN" dirty="0"/>
              <a:t>学生的最高成绩和最低成绩，都可以在基本表</a:t>
            </a:r>
            <a:r>
              <a:rPr lang="en-US" altLang="zh-CN" dirty="0"/>
              <a:t>SC</a:t>
            </a:r>
            <a:r>
              <a:rPr lang="zh-CN" altLang="zh-CN" dirty="0"/>
              <a:t>上定义自己感兴趣的视图，直接对这些视图查询</a:t>
            </a:r>
          </a:p>
          <a:p>
            <a:pPr lvl="1">
              <a:lnSpc>
                <a:spcPct val="150000"/>
              </a:lnSpc>
              <a:buFont typeface="Wingdings" pitchFamily="2" charset="2"/>
              <a:buNone/>
            </a:pPr>
            <a:endParaRPr lang="zh-CN" altLang="en-US" dirty="0"/>
          </a:p>
          <a:p>
            <a:endParaRPr lang="zh-CN" alt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页脚占位符 4">
            <a:extLst>
              <a:ext uri="{FF2B5EF4-FFF2-40B4-BE49-F238E27FC236}">
                <a16:creationId xmlns:a16="http://schemas.microsoft.com/office/drawing/2014/main" xmlns="" id="{303BE49E-0C63-F2F6-028D-0A6A6FBAEFCF}"/>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en-US" altLang="zh-CN" sz="1800" b="0"/>
          </a:p>
        </p:txBody>
      </p:sp>
      <p:sp>
        <p:nvSpPr>
          <p:cNvPr id="84995" name="Rectangle 2">
            <a:extLst>
              <a:ext uri="{FF2B5EF4-FFF2-40B4-BE49-F238E27FC236}">
                <a16:creationId xmlns:a16="http://schemas.microsoft.com/office/drawing/2014/main" xmlns="" id="{16C48E51-825F-DDE8-BC94-A2DA14D54B7D}"/>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dirty="0"/>
              <a:t>第</a:t>
            </a:r>
            <a:r>
              <a:rPr lang="en-US" altLang="zh-CN" sz="3600" dirty="0"/>
              <a:t>3</a:t>
            </a:r>
            <a:r>
              <a:rPr lang="zh-CN" altLang="en-US" sz="3600" dirty="0"/>
              <a:t>章</a:t>
            </a:r>
            <a:r>
              <a:rPr lang="zh-CN" altLang="en-US" sz="3600" dirty="0">
                <a:ea typeface="黑体" panose="02010609060101010101" pitchFamily="49" charset="-122"/>
              </a:rPr>
              <a:t>  </a:t>
            </a:r>
            <a:r>
              <a:rPr lang="zh-CN" altLang="en-US" sz="3600" dirty="0"/>
              <a:t>关系数据库标准语言</a:t>
            </a:r>
            <a:r>
              <a:rPr lang="en-US" altLang="zh-CN" sz="3600" dirty="0">
                <a:ea typeface="黑体" panose="02010609060101010101" pitchFamily="49" charset="-122"/>
              </a:rPr>
              <a:t>SQL</a:t>
            </a:r>
          </a:p>
        </p:txBody>
      </p:sp>
      <p:sp>
        <p:nvSpPr>
          <p:cNvPr id="84996" name="Rectangle 3">
            <a:extLst>
              <a:ext uri="{FF2B5EF4-FFF2-40B4-BE49-F238E27FC236}">
                <a16:creationId xmlns:a16="http://schemas.microsoft.com/office/drawing/2014/main" xmlns="" id="{0F0AF4E3-A4F8-06A9-7053-4C5346DFED09}"/>
              </a:ext>
            </a:extLst>
          </p:cNvPr>
          <p:cNvSpPr>
            <a:spLocks noGrp="1" noChangeArrowheads="1"/>
          </p:cNvSpPr>
          <p:nvPr>
            <p:ph type="body" idx="4294967295"/>
          </p:nvPr>
        </p:nvSpPr>
        <p:spPr>
          <a:xfrm>
            <a:off x="1919536" y="1240252"/>
            <a:ext cx="6508750" cy="4994275"/>
          </a:xfrm>
        </p:spPr>
        <p:txBody>
          <a:bodyPr/>
          <a:lstStyle/>
          <a:p>
            <a:pPr algn="just" eaLnBrk="1" hangingPunct="1">
              <a:lnSpc>
                <a:spcPct val="130000"/>
              </a:lnSpc>
              <a:buFont typeface="Wingdings" pitchFamily="2" charset="2"/>
              <a:buNone/>
            </a:pPr>
            <a:r>
              <a:rPr lang="en-US" altLang="zh-CN" dirty="0"/>
              <a:t>3.1 SQL</a:t>
            </a:r>
            <a:r>
              <a:rPr lang="zh-CN" altLang="en-US" dirty="0"/>
              <a:t>概述</a:t>
            </a:r>
            <a:endParaRPr lang="en-US" altLang="zh-CN" dirty="0"/>
          </a:p>
          <a:p>
            <a:pPr algn="just" eaLnBrk="1" hangingPunct="1">
              <a:lnSpc>
                <a:spcPct val="130000"/>
              </a:lnSpc>
              <a:buFont typeface="Wingdings" pitchFamily="2" charset="2"/>
              <a:buNone/>
            </a:pPr>
            <a:r>
              <a:rPr lang="en-US" altLang="zh-CN" dirty="0"/>
              <a:t>3.2 </a:t>
            </a:r>
            <a:r>
              <a:rPr lang="zh-CN" altLang="en-US" dirty="0"/>
              <a:t>数据定义</a:t>
            </a:r>
          </a:p>
          <a:p>
            <a:pPr algn="just" eaLnBrk="1" hangingPunct="1">
              <a:lnSpc>
                <a:spcPct val="130000"/>
              </a:lnSpc>
              <a:buFont typeface="Wingdings" pitchFamily="2" charset="2"/>
              <a:buNone/>
            </a:pPr>
            <a:r>
              <a:rPr lang="en-US" altLang="zh-CN" dirty="0"/>
              <a:t>3.3 </a:t>
            </a:r>
            <a:r>
              <a:rPr lang="zh-CN" altLang="en-US" dirty="0"/>
              <a:t>数据查询</a:t>
            </a:r>
          </a:p>
          <a:p>
            <a:pPr algn="just" eaLnBrk="1" hangingPunct="1">
              <a:lnSpc>
                <a:spcPct val="130000"/>
              </a:lnSpc>
              <a:buFont typeface="Wingdings" pitchFamily="2" charset="2"/>
              <a:buNone/>
            </a:pPr>
            <a:r>
              <a:rPr lang="en-US" altLang="zh-CN" dirty="0"/>
              <a:t>3.4 </a:t>
            </a:r>
            <a:r>
              <a:rPr lang="zh-CN" altLang="en-US" dirty="0"/>
              <a:t>数据更新</a:t>
            </a:r>
            <a:endParaRPr lang="zh-CN" altLang="en-US" sz="3200" dirty="0"/>
          </a:p>
          <a:p>
            <a:pPr algn="just" eaLnBrk="1" hangingPunct="1">
              <a:lnSpc>
                <a:spcPct val="130000"/>
              </a:lnSpc>
              <a:buFont typeface="Wingdings" pitchFamily="2" charset="2"/>
              <a:buNone/>
            </a:pPr>
            <a:r>
              <a:rPr lang="en-US" altLang="zh-CN" dirty="0"/>
              <a:t>3.5 </a:t>
            </a:r>
            <a:r>
              <a:rPr lang="zh-CN" altLang="en-US" dirty="0"/>
              <a:t>空值的处理</a:t>
            </a:r>
          </a:p>
          <a:p>
            <a:pPr algn="just" eaLnBrk="1" hangingPunct="1">
              <a:lnSpc>
                <a:spcPct val="130000"/>
              </a:lnSpc>
              <a:buFont typeface="Wingdings" pitchFamily="2" charset="2"/>
              <a:buNone/>
            </a:pPr>
            <a:r>
              <a:rPr lang="en-US" altLang="zh-CN" dirty="0"/>
              <a:t>3.6 </a:t>
            </a:r>
            <a:r>
              <a:rPr lang="zh-CN" altLang="en-US" dirty="0"/>
              <a:t>视图</a:t>
            </a:r>
          </a:p>
          <a:p>
            <a:pPr algn="just" eaLnBrk="1" hangingPunct="1">
              <a:lnSpc>
                <a:spcPct val="130000"/>
              </a:lnSpc>
              <a:buFont typeface="Wingdings" pitchFamily="2" charset="2"/>
              <a:buNone/>
            </a:pPr>
            <a:r>
              <a:rPr lang="zh-CN" altLang="en-US" dirty="0">
                <a:solidFill>
                  <a:srgbClr val="0066FF"/>
                </a:solidFill>
              </a:rPr>
              <a:t>本章小结</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a:extLst>
              <a:ext uri="{FF2B5EF4-FFF2-40B4-BE49-F238E27FC236}">
                <a16:creationId xmlns:a16="http://schemas.microsoft.com/office/drawing/2014/main" xmlns="" id="{E7420C6B-DBE5-11F6-5CE3-58C9AB9C2A36}"/>
              </a:ext>
            </a:extLst>
          </p:cNvPr>
          <p:cNvSpPr>
            <a:spLocks noGrp="1" noChangeArrowheads="1"/>
          </p:cNvSpPr>
          <p:nvPr>
            <p:ph type="title" idx="4294967295"/>
          </p:nvPr>
        </p:nvSpPr>
        <p:spPr>
          <a:xfrm>
            <a:off x="0" y="-33338"/>
            <a:ext cx="10972800" cy="1131888"/>
          </a:xfrm>
        </p:spPr>
        <p:txBody>
          <a:bodyPr/>
          <a:lstStyle/>
          <a:p>
            <a:pPr eaLnBrk="1" hangingPunct="1"/>
            <a:r>
              <a:rPr lang="zh-CN" altLang="en-US" sz="3600" dirty="0"/>
              <a:t>本章小结</a:t>
            </a:r>
          </a:p>
        </p:txBody>
      </p:sp>
      <p:sp>
        <p:nvSpPr>
          <p:cNvPr id="86019" name="内容占位符 2">
            <a:extLst>
              <a:ext uri="{FF2B5EF4-FFF2-40B4-BE49-F238E27FC236}">
                <a16:creationId xmlns:a16="http://schemas.microsoft.com/office/drawing/2014/main" xmlns="" id="{7F147133-D252-DFF4-3772-E8AB29B12916}"/>
              </a:ext>
            </a:extLst>
          </p:cNvPr>
          <p:cNvSpPr>
            <a:spLocks noGrp="1" noChangeArrowheads="1"/>
          </p:cNvSpPr>
          <p:nvPr>
            <p:ph idx="4294967295"/>
          </p:nvPr>
        </p:nvSpPr>
        <p:spPr>
          <a:xfrm>
            <a:off x="695400" y="1096433"/>
            <a:ext cx="11017224" cy="5670550"/>
          </a:xfrm>
        </p:spPr>
        <p:txBody>
          <a:bodyPr/>
          <a:lstStyle/>
          <a:p>
            <a:pPr eaLnBrk="1" hangingPunct="1">
              <a:lnSpc>
                <a:spcPct val="150000"/>
              </a:lnSpc>
            </a:pPr>
            <a:r>
              <a:rPr lang="en-US" altLang="zh-CN" dirty="0"/>
              <a:t>SQL</a:t>
            </a:r>
            <a:r>
              <a:rPr lang="zh-CN" altLang="en-US" dirty="0"/>
              <a:t>可以分为数据定义、数据查询、数据更新、数据控制四大部分。</a:t>
            </a:r>
            <a:endParaRPr lang="en-US" altLang="zh-CN" dirty="0"/>
          </a:p>
          <a:p>
            <a:pPr eaLnBrk="1" hangingPunct="1">
              <a:lnSpc>
                <a:spcPct val="150000"/>
              </a:lnSpc>
            </a:pPr>
            <a:r>
              <a:rPr lang="zh-CN" altLang="zh-CN"/>
              <a:t>数据</a:t>
            </a:r>
            <a:r>
              <a:rPr lang="zh-CN" altLang="zh-CN" dirty="0"/>
              <a:t>控制中的数据安全性和完整性控制</a:t>
            </a:r>
            <a:r>
              <a:rPr lang="zh-CN" altLang="en-US" dirty="0"/>
              <a:t>将在</a:t>
            </a:r>
            <a:r>
              <a:rPr lang="zh-CN" altLang="zh-CN" dirty="0"/>
              <a:t>第</a:t>
            </a:r>
            <a:r>
              <a:rPr lang="en-US" altLang="zh-CN" dirty="0"/>
              <a:t>4</a:t>
            </a:r>
            <a:r>
              <a:rPr lang="zh-CN" altLang="zh-CN" dirty="0"/>
              <a:t>章和第</a:t>
            </a:r>
            <a:r>
              <a:rPr lang="en-US" altLang="zh-CN" dirty="0"/>
              <a:t>5</a:t>
            </a:r>
            <a:r>
              <a:rPr lang="zh-CN" altLang="zh-CN" dirty="0"/>
              <a:t>章中讲解</a:t>
            </a:r>
            <a:r>
              <a:rPr lang="zh-CN" altLang="en-US" dirty="0"/>
              <a:t>。</a:t>
            </a:r>
            <a:endParaRPr lang="en-US" altLang="zh-CN" dirty="0"/>
          </a:p>
          <a:p>
            <a:pPr eaLnBrk="1" hangingPunct="1">
              <a:lnSpc>
                <a:spcPct val="150000"/>
              </a:lnSpc>
            </a:pPr>
            <a:r>
              <a:rPr lang="en-US" altLang="zh-CN" dirty="0"/>
              <a:t>SQL</a:t>
            </a:r>
            <a:r>
              <a:rPr lang="zh-CN" altLang="zh-CN" dirty="0"/>
              <a:t>是关系数据库的标准语言</a:t>
            </a:r>
            <a:endParaRPr lang="en-US" altLang="zh-CN" dirty="0"/>
          </a:p>
          <a:p>
            <a:pPr eaLnBrk="1" hangingPunct="1">
              <a:lnSpc>
                <a:spcPct val="150000"/>
              </a:lnSpc>
            </a:pPr>
            <a:r>
              <a:rPr lang="en-US" altLang="zh-CN" dirty="0"/>
              <a:t>SQL</a:t>
            </a:r>
            <a:r>
              <a:rPr lang="zh-CN" altLang="zh-CN" dirty="0"/>
              <a:t>的数据查询功能非常丰富，也比较复杂</a:t>
            </a:r>
            <a:r>
              <a:rPr lang="zh-CN" altLang="en-US" dirty="0"/>
              <a:t>。</a:t>
            </a:r>
          </a:p>
        </p:txBody>
      </p:sp>
    </p:spTree>
  </p:cSld>
  <p:clrMapOvr>
    <a:masterClrMapping/>
  </p:clrMapOvr>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572</TotalTime>
  <Pages>0</Pages>
  <Words>4241</Words>
  <Characters>0</Characters>
  <Application>Microsoft Office PowerPoint</Application>
  <DocSecurity>0</DocSecurity>
  <PresentationFormat>宽屏</PresentationFormat>
  <Lines>0</Lines>
  <Paragraphs>710</Paragraphs>
  <Slides>95</Slides>
  <Notes>1</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95</vt:i4>
      </vt:variant>
    </vt:vector>
  </HeadingPairs>
  <TitlesOfParts>
    <vt:vector size="106" baseType="lpstr">
      <vt:lpstr>Times-Roman</vt:lpstr>
      <vt:lpstr>黑体</vt:lpstr>
      <vt:lpstr>华文琥珀</vt:lpstr>
      <vt:lpstr>隶书</vt:lpstr>
      <vt:lpstr>宋体</vt:lpstr>
      <vt:lpstr>Arial</vt:lpstr>
      <vt:lpstr>Calibri</vt:lpstr>
      <vt:lpstr>Times New Roman</vt:lpstr>
      <vt:lpstr>Wingdings</vt:lpstr>
      <vt:lpstr>数据库系统概论</vt:lpstr>
      <vt:lpstr>2_数据库系统概论</vt:lpstr>
      <vt:lpstr>PowerPoint 演示文稿</vt:lpstr>
      <vt:lpstr>第3章  关系数据库标准语言SQL</vt:lpstr>
      <vt:lpstr>3.4  数据更新 </vt:lpstr>
      <vt:lpstr>插入数据</vt:lpstr>
      <vt:lpstr>1. 插入一个元组</vt:lpstr>
      <vt:lpstr>插入一个元组（续）</vt:lpstr>
      <vt:lpstr>插入一个元组（续）</vt:lpstr>
      <vt:lpstr>插入一个元组（续）</vt:lpstr>
      <vt:lpstr>插入一个元组（续）</vt:lpstr>
      <vt:lpstr>插入一个元组（续）</vt:lpstr>
      <vt:lpstr>插入数据（续）</vt:lpstr>
      <vt:lpstr>2. 插入子查询结果</vt:lpstr>
      <vt:lpstr>插入子查询结果（续）</vt:lpstr>
      <vt:lpstr>插入子查询结果（续）</vt:lpstr>
      <vt:lpstr>3.4  数据更新 </vt:lpstr>
      <vt:lpstr>3.4.2  修改数据</vt:lpstr>
      <vt:lpstr>插入数据（续）</vt:lpstr>
      <vt:lpstr>1. 修改某一个元组的值</vt:lpstr>
      <vt:lpstr>插入数据（续）</vt:lpstr>
      <vt:lpstr>2. 修改多个元组的值</vt:lpstr>
      <vt:lpstr>插入数据（续）</vt:lpstr>
      <vt:lpstr>3. 带子查询的修改语句</vt:lpstr>
      <vt:lpstr>修改数据（续）</vt:lpstr>
      <vt:lpstr>3.4  数据更新 </vt:lpstr>
      <vt:lpstr>3.4.3  删除数据</vt:lpstr>
      <vt:lpstr>删除数据</vt:lpstr>
      <vt:lpstr>1. 删除某一个元组的值</vt:lpstr>
      <vt:lpstr>删除数据</vt:lpstr>
      <vt:lpstr>2. 删除多个元组的值</vt:lpstr>
      <vt:lpstr>删除数据</vt:lpstr>
      <vt:lpstr>3. 带子查询的删除语句</vt:lpstr>
      <vt:lpstr>第3章  关系数据库标准语言SQL</vt:lpstr>
      <vt:lpstr>3.5 空值的处理</vt:lpstr>
      <vt:lpstr>空值的处理</vt:lpstr>
      <vt:lpstr>1. 空值的产生</vt:lpstr>
      <vt:lpstr>空值的产生（续）</vt:lpstr>
      <vt:lpstr>空值的处理</vt:lpstr>
      <vt:lpstr>2. 空值的判断</vt:lpstr>
      <vt:lpstr>空值的处理</vt:lpstr>
      <vt:lpstr>3. 空值约束</vt:lpstr>
      <vt:lpstr>空值的处理</vt:lpstr>
      <vt:lpstr>4. 空值的算术运算、比较运算和逻辑运算</vt:lpstr>
      <vt:lpstr>空值的算术运算、比较运算和逻辑运算(续)</vt:lpstr>
      <vt:lpstr>空值的算术运算、比较运算和逻辑运算（续）</vt:lpstr>
      <vt:lpstr>空值的算术运算、比较运算和逻辑运算（续）</vt:lpstr>
      <vt:lpstr>第3章  关系数据库标准语言SQL</vt:lpstr>
      <vt:lpstr>3.6  视图</vt:lpstr>
      <vt:lpstr>3.6  视图</vt:lpstr>
      <vt:lpstr>3.6.1  定义视图</vt:lpstr>
      <vt:lpstr>1. 建立视图</vt:lpstr>
      <vt:lpstr>建立视图（续）</vt:lpstr>
      <vt:lpstr>建立视图（续）</vt:lpstr>
      <vt:lpstr>建立视图（续）</vt:lpstr>
      <vt:lpstr>建立视图（续）</vt:lpstr>
      <vt:lpstr>建立视图（续）</vt:lpstr>
      <vt:lpstr>建立视图（续）</vt:lpstr>
      <vt:lpstr>建立视图（续）</vt:lpstr>
      <vt:lpstr>建立视图（续）</vt:lpstr>
      <vt:lpstr>建立视图（续）</vt:lpstr>
      <vt:lpstr> 建立视图（续）</vt:lpstr>
      <vt:lpstr>3.6.1  定义视图</vt:lpstr>
      <vt:lpstr>2. 删除视图</vt:lpstr>
      <vt:lpstr>删除视图（续）</vt:lpstr>
      <vt:lpstr>3.6  视图</vt:lpstr>
      <vt:lpstr>3.6.2  查询视图</vt:lpstr>
      <vt:lpstr>查询视图（续）</vt:lpstr>
      <vt:lpstr>查询视图（续）</vt:lpstr>
      <vt:lpstr>查询视图（续）</vt:lpstr>
      <vt:lpstr>查询视图（续）</vt:lpstr>
      <vt:lpstr>查询视图（续）</vt:lpstr>
      <vt:lpstr>查询视图（续）</vt:lpstr>
      <vt:lpstr>查询视图（续）</vt:lpstr>
      <vt:lpstr>查询视图（续）</vt:lpstr>
      <vt:lpstr>3.6 视图</vt:lpstr>
      <vt:lpstr>3.6.3 更新视图</vt:lpstr>
      <vt:lpstr>更新视图（续）</vt:lpstr>
      <vt:lpstr>更新视图（续）</vt:lpstr>
      <vt:lpstr>更新视图（续）</vt:lpstr>
      <vt:lpstr>更新视图（续）</vt:lpstr>
      <vt:lpstr>更新视图（续）</vt:lpstr>
      <vt:lpstr>更新视图（续）</vt:lpstr>
      <vt:lpstr>3.6  视图</vt:lpstr>
      <vt:lpstr>3.6.4  视图的作用</vt:lpstr>
      <vt:lpstr>视图的作用（续）</vt:lpstr>
      <vt:lpstr>3.6.4  视图的作用</vt:lpstr>
      <vt:lpstr>视图的作用（续）</vt:lpstr>
      <vt:lpstr>视图的作用（续）</vt:lpstr>
      <vt:lpstr>3.6.4  视图的作用</vt:lpstr>
      <vt:lpstr>视图的作用（续）</vt:lpstr>
      <vt:lpstr>视图的作用（续）</vt:lpstr>
      <vt:lpstr>视图的作用（续）</vt:lpstr>
      <vt:lpstr>3.6.4  视图的作用</vt:lpstr>
      <vt:lpstr>视图的作用（续）</vt:lpstr>
      <vt:lpstr>第3章  关系数据库标准语言SQL</vt:lpstr>
      <vt:lpstr>本章小结</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guixiang</dc:creator>
  <cp:keywords/>
  <dc:description/>
  <cp:lastModifiedBy>倪文慧</cp:lastModifiedBy>
  <cp:revision>165</cp:revision>
  <dcterms:created xsi:type="dcterms:W3CDTF">2014-10-23T05:15:22Z</dcterms:created>
  <dcterms:modified xsi:type="dcterms:W3CDTF">2023-04-25T09:04:07Z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2052-11.3.0.8775</vt:lpwstr>
  </property>
</Properties>
</file>