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13"/>
  </p:notesMasterIdLst>
  <p:sldIdLst>
    <p:sldId id="1150" r:id="rId2"/>
    <p:sldId id="390" r:id="rId3"/>
    <p:sldId id="506" r:id="rId4"/>
    <p:sldId id="513" r:id="rId5"/>
    <p:sldId id="391" r:id="rId6"/>
    <p:sldId id="474" r:id="rId7"/>
    <p:sldId id="392" r:id="rId8"/>
    <p:sldId id="517" r:id="rId9"/>
    <p:sldId id="514" r:id="rId10"/>
    <p:sldId id="515" r:id="rId11"/>
    <p:sldId id="516" r:id="rId12"/>
    <p:sldId id="394" r:id="rId13"/>
    <p:sldId id="482" r:id="rId14"/>
    <p:sldId id="518" r:id="rId15"/>
    <p:sldId id="399" r:id="rId16"/>
    <p:sldId id="398" r:id="rId17"/>
    <p:sldId id="486" r:id="rId18"/>
    <p:sldId id="487" r:id="rId19"/>
    <p:sldId id="488" r:id="rId20"/>
    <p:sldId id="489" r:id="rId21"/>
    <p:sldId id="491" r:id="rId22"/>
    <p:sldId id="492" r:id="rId23"/>
    <p:sldId id="397" r:id="rId24"/>
    <p:sldId id="519" r:id="rId25"/>
    <p:sldId id="509" r:id="rId26"/>
    <p:sldId id="403" r:id="rId27"/>
    <p:sldId id="404" r:id="rId28"/>
    <p:sldId id="406" r:id="rId29"/>
    <p:sldId id="493" r:id="rId30"/>
    <p:sldId id="473" r:id="rId31"/>
    <p:sldId id="510" r:id="rId32"/>
    <p:sldId id="408" r:id="rId33"/>
    <p:sldId id="409" r:id="rId34"/>
    <p:sldId id="410" r:id="rId35"/>
    <p:sldId id="520" r:id="rId36"/>
    <p:sldId id="521" r:id="rId37"/>
    <p:sldId id="411" r:id="rId38"/>
    <p:sldId id="412" r:id="rId39"/>
    <p:sldId id="413" r:id="rId40"/>
    <p:sldId id="505" r:id="rId41"/>
    <p:sldId id="414" r:id="rId42"/>
    <p:sldId id="415" r:id="rId43"/>
    <p:sldId id="416" r:id="rId44"/>
    <p:sldId id="417" r:id="rId45"/>
    <p:sldId id="418" r:id="rId46"/>
    <p:sldId id="419" r:id="rId47"/>
    <p:sldId id="420" r:id="rId48"/>
    <p:sldId id="421" r:id="rId49"/>
    <p:sldId id="422" r:id="rId50"/>
    <p:sldId id="423" r:id="rId51"/>
    <p:sldId id="424" r:id="rId52"/>
    <p:sldId id="425" r:id="rId53"/>
    <p:sldId id="426" r:id="rId54"/>
    <p:sldId id="427" r:id="rId55"/>
    <p:sldId id="428" r:id="rId56"/>
    <p:sldId id="429" r:id="rId57"/>
    <p:sldId id="430" r:id="rId58"/>
    <p:sldId id="431" r:id="rId59"/>
    <p:sldId id="432" r:id="rId60"/>
    <p:sldId id="433" r:id="rId61"/>
    <p:sldId id="434" r:id="rId62"/>
    <p:sldId id="495" r:id="rId63"/>
    <p:sldId id="496" r:id="rId64"/>
    <p:sldId id="523" r:id="rId65"/>
    <p:sldId id="522" r:id="rId66"/>
    <p:sldId id="436" r:id="rId67"/>
    <p:sldId id="437" r:id="rId68"/>
    <p:sldId id="438" r:id="rId69"/>
    <p:sldId id="439" r:id="rId70"/>
    <p:sldId id="497" r:id="rId71"/>
    <p:sldId id="440" r:id="rId72"/>
    <p:sldId id="441" r:id="rId73"/>
    <p:sldId id="442" r:id="rId74"/>
    <p:sldId id="443" r:id="rId75"/>
    <p:sldId id="444" r:id="rId76"/>
    <p:sldId id="445" r:id="rId77"/>
    <p:sldId id="446" r:id="rId78"/>
    <p:sldId id="447" r:id="rId79"/>
    <p:sldId id="448" r:id="rId80"/>
    <p:sldId id="449" r:id="rId81"/>
    <p:sldId id="451" r:id="rId82"/>
    <p:sldId id="452" r:id="rId83"/>
    <p:sldId id="453" r:id="rId84"/>
    <p:sldId id="454" r:id="rId85"/>
    <p:sldId id="455" r:id="rId86"/>
    <p:sldId id="456" r:id="rId87"/>
    <p:sldId id="457" r:id="rId88"/>
    <p:sldId id="458" r:id="rId89"/>
    <p:sldId id="498" r:id="rId90"/>
    <p:sldId id="459" r:id="rId91"/>
    <p:sldId id="499" r:id="rId92"/>
    <p:sldId id="460" r:id="rId93"/>
    <p:sldId id="461" r:id="rId94"/>
    <p:sldId id="462" r:id="rId95"/>
    <p:sldId id="524" r:id="rId96"/>
    <p:sldId id="463" r:id="rId97"/>
    <p:sldId id="464" r:id="rId98"/>
    <p:sldId id="500" r:id="rId99"/>
    <p:sldId id="465" r:id="rId100"/>
    <p:sldId id="466" r:id="rId101"/>
    <p:sldId id="501" r:id="rId102"/>
    <p:sldId id="503" r:id="rId103"/>
    <p:sldId id="525" r:id="rId104"/>
    <p:sldId id="467" r:id="rId105"/>
    <p:sldId id="468" r:id="rId106"/>
    <p:sldId id="504" r:id="rId107"/>
    <p:sldId id="511" r:id="rId108"/>
    <p:sldId id="469" r:id="rId109"/>
    <p:sldId id="470" r:id="rId110"/>
    <p:sldId id="471" r:id="rId111"/>
    <p:sldId id="512" r:id="rId112"/>
  </p:sldIdLst>
  <p:sldSz cx="12192000" cy="6858000"/>
  <p:notesSz cx="6834188" cy="9979025"/>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EEDF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24"/>
    <p:restoredTop sz="94729"/>
  </p:normalViewPr>
  <p:slideViewPr>
    <p:cSldViewPr snapToObjects="1">
      <p:cViewPr varScale="1">
        <p:scale>
          <a:sx n="79" d="100"/>
          <a:sy n="79" d="100"/>
        </p:scale>
        <p:origin x="36" y="68"/>
      </p:cViewPr>
      <p:guideLst>
        <p:guide orient="horz" pos="2142"/>
        <p:guide pos="3840"/>
      </p:guideLst>
    </p:cSldViewPr>
  </p:slideViewPr>
  <p:notesTextViewPr>
    <p:cViewPr>
      <p:scale>
        <a:sx n="100" d="100"/>
        <a:sy n="100" d="100"/>
      </p:scale>
      <p:origin x="0" y="0"/>
    </p:cViewPr>
  </p:notesTextViewPr>
  <p:sorterViewPr>
    <p:cViewPr>
      <p:scale>
        <a:sx n="66" d="100"/>
        <a:sy n="66" d="100"/>
      </p:scale>
      <p:origin x="0" y="1038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xmlns="" id="{2A509CC4-2345-AE4A-8F9E-F558391494AB}"/>
              </a:ext>
            </a:extLst>
          </p:cNvPr>
          <p:cNvSpPr>
            <a:spLocks noGrp="1" noChangeArrowheads="1"/>
          </p:cNvSpPr>
          <p:nvPr>
            <p:ph type="hdr" sz="quarter"/>
          </p:nvPr>
        </p:nvSpPr>
        <p:spPr bwMode="auto">
          <a:xfrm>
            <a:off x="0" y="0"/>
            <a:ext cx="2960688"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buFont typeface="Arial" panose="020B0604020202020204" pitchFamily="34" charset="0"/>
              <a:buNone/>
              <a:defRPr sz="1200"/>
            </a:lvl1pPr>
          </a:lstStyle>
          <a:p>
            <a:pPr>
              <a:defRPr/>
            </a:pPr>
            <a:endParaRPr lang="zh-CN" altLang="en-US"/>
          </a:p>
        </p:txBody>
      </p:sp>
      <p:sp>
        <p:nvSpPr>
          <p:cNvPr id="2051" name="Rectangle 3">
            <a:extLst>
              <a:ext uri="{FF2B5EF4-FFF2-40B4-BE49-F238E27FC236}">
                <a16:creationId xmlns:a16="http://schemas.microsoft.com/office/drawing/2014/main" xmlns="" id="{BEC86119-399B-3C4C-9445-9A7D693643AE}"/>
              </a:ext>
            </a:extLst>
          </p:cNvPr>
          <p:cNvSpPr>
            <a:spLocks noGrp="1" noChangeArrowheads="1"/>
          </p:cNvSpPr>
          <p:nvPr>
            <p:ph type="dt" idx="1"/>
          </p:nvPr>
        </p:nvSpPr>
        <p:spPr bwMode="auto">
          <a:xfrm>
            <a:off x="3870325" y="0"/>
            <a:ext cx="2962275"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buFont typeface="Arial" panose="020B0604020202020204" pitchFamily="34" charset="0"/>
              <a:buNone/>
              <a:defRPr sz="1200"/>
            </a:lvl1pPr>
          </a:lstStyle>
          <a:p>
            <a:pPr>
              <a:defRPr/>
            </a:pPr>
            <a:fld id="{92A026D6-4D49-2747-9F77-FD7618AC3D02}" type="datetimeFigureOut">
              <a:rPr lang="zh-CN" altLang="en-US"/>
              <a:pPr>
                <a:defRPr/>
              </a:pPr>
              <a:t>2023/4/25</a:t>
            </a:fld>
            <a:endParaRPr lang="en-US"/>
          </a:p>
        </p:txBody>
      </p:sp>
      <p:sp>
        <p:nvSpPr>
          <p:cNvPr id="3076" name="Rectangle 4">
            <a:extLst>
              <a:ext uri="{FF2B5EF4-FFF2-40B4-BE49-F238E27FC236}">
                <a16:creationId xmlns:a16="http://schemas.microsoft.com/office/drawing/2014/main" xmlns="" id="{CC03956A-9B15-0C47-B5A2-D1211FDA36DB}"/>
              </a:ext>
            </a:extLst>
          </p:cNvPr>
          <p:cNvSpPr>
            <a:spLocks noGrp="1" noRot="1" noChangeAspect="1" noChangeArrowheads="1"/>
          </p:cNvSpPr>
          <p:nvPr>
            <p:ph type="sldImg" idx="2"/>
          </p:nvPr>
        </p:nvSpPr>
        <p:spPr bwMode="auto">
          <a:xfrm>
            <a:off x="90488" y="747713"/>
            <a:ext cx="6651625" cy="374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Rectangle 5">
            <a:extLst>
              <a:ext uri="{FF2B5EF4-FFF2-40B4-BE49-F238E27FC236}">
                <a16:creationId xmlns:a16="http://schemas.microsoft.com/office/drawing/2014/main" xmlns="" id="{36B94B7C-6765-F14D-8596-50F7A8E2E94A}"/>
              </a:ext>
            </a:extLst>
          </p:cNvPr>
          <p:cNvSpPr>
            <a:spLocks noGrp="1" noChangeArrowheads="1"/>
          </p:cNvSpPr>
          <p:nvPr>
            <p:ph type="body" sz="quarter" idx="3"/>
          </p:nvPr>
        </p:nvSpPr>
        <p:spPr bwMode="auto">
          <a:xfrm>
            <a:off x="682625" y="4740275"/>
            <a:ext cx="5467350" cy="44894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a:extLst>
              <a:ext uri="{FF2B5EF4-FFF2-40B4-BE49-F238E27FC236}">
                <a16:creationId xmlns:a16="http://schemas.microsoft.com/office/drawing/2014/main" xmlns="" id="{68ED664E-1DFE-EA49-8355-D72722852156}"/>
              </a:ext>
            </a:extLst>
          </p:cNvPr>
          <p:cNvSpPr>
            <a:spLocks noGrp="1" noChangeArrowheads="1"/>
          </p:cNvSpPr>
          <p:nvPr>
            <p:ph type="ftr" sz="quarter" idx="4"/>
          </p:nvPr>
        </p:nvSpPr>
        <p:spPr bwMode="auto">
          <a:xfrm>
            <a:off x="0" y="9477375"/>
            <a:ext cx="2960688" cy="5000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buFont typeface="Arial" panose="020B0604020202020204" pitchFamily="34" charset="0"/>
              <a:buNone/>
              <a:defRPr sz="1200"/>
            </a:lvl1pPr>
          </a:lstStyle>
          <a:p>
            <a:pPr>
              <a:defRPr/>
            </a:pPr>
            <a:endParaRPr lang="en-US"/>
          </a:p>
        </p:txBody>
      </p:sp>
      <p:sp>
        <p:nvSpPr>
          <p:cNvPr id="2055" name="Rectangle 7">
            <a:extLst>
              <a:ext uri="{FF2B5EF4-FFF2-40B4-BE49-F238E27FC236}">
                <a16:creationId xmlns:a16="http://schemas.microsoft.com/office/drawing/2014/main" xmlns="" id="{ABF66393-E507-1C49-AEED-1354AF8EE93E}"/>
              </a:ext>
            </a:extLst>
          </p:cNvPr>
          <p:cNvSpPr>
            <a:spLocks noGrp="1" noChangeArrowheads="1"/>
          </p:cNvSpPr>
          <p:nvPr>
            <p:ph type="sldNum" sz="quarter" idx="5"/>
          </p:nvPr>
        </p:nvSpPr>
        <p:spPr bwMode="auto">
          <a:xfrm>
            <a:off x="3870325" y="9477375"/>
            <a:ext cx="2962275" cy="5000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buFont typeface="Arial" panose="020B0604020202020204" pitchFamily="34" charset="0"/>
              <a:buNone/>
              <a:defRPr sz="1200"/>
            </a:lvl1pPr>
          </a:lstStyle>
          <a:p>
            <a:pPr>
              <a:defRPr/>
            </a:pPr>
            <a:fld id="{057464AA-51A8-5F4D-A176-626D56EA0F06}" type="slidenum">
              <a:rPr lang="zh-CN" altLang="en-US"/>
              <a:pPr>
                <a:defRPr/>
              </a:pPr>
              <a:t>‹#›</a:t>
            </a:fld>
            <a:endParaRPr lang="en-US" altLang="zh-CN"/>
          </a:p>
        </p:txBody>
      </p:sp>
    </p:spTree>
    <p:extLst>
      <p:ext uri="{BB962C8B-B14F-4D97-AF65-F5344CB8AC3E}">
        <p14:creationId xmlns:p14="http://schemas.microsoft.com/office/powerpoint/2010/main" val="1399648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376900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a:extLst>
              <a:ext uri="{FF2B5EF4-FFF2-40B4-BE49-F238E27FC236}">
                <a16:creationId xmlns:a16="http://schemas.microsoft.com/office/drawing/2014/main" xmlns="" id="{D43112E5-08DE-334B-B8F0-0A0D0F77499D}"/>
              </a:ext>
            </a:extLst>
          </p:cNvPr>
          <p:cNvSpPr>
            <a:spLocks noGrp="1" noRot="1" noChangeAspect="1" noChangeArrowheads="1" noTextEdit="1"/>
          </p:cNvSpPr>
          <p:nvPr>
            <p:ph type="sldImg"/>
          </p:nvPr>
        </p:nvSpPr>
        <p:spPr>
          <a:xfrm>
            <a:off x="90488" y="747713"/>
            <a:ext cx="6651625" cy="3741737"/>
          </a:xfrm>
        </p:spPr>
      </p:sp>
      <p:sp>
        <p:nvSpPr>
          <p:cNvPr id="24578" name="备注占位符 2">
            <a:extLst>
              <a:ext uri="{FF2B5EF4-FFF2-40B4-BE49-F238E27FC236}">
                <a16:creationId xmlns:a16="http://schemas.microsoft.com/office/drawing/2014/main" xmlns="" id="{1659B674-5C4E-5440-9240-056504C640F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579" name="灯片编号占位符 3">
            <a:extLst>
              <a:ext uri="{FF2B5EF4-FFF2-40B4-BE49-F238E27FC236}">
                <a16:creationId xmlns:a16="http://schemas.microsoft.com/office/drawing/2014/main" xmlns="" id="{1E0EA5BA-7E8C-CB47-B2A3-57436E76EFA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2862756-6C79-2643-8BC2-249CC836AB1C}" type="slidenum">
              <a:rPr lang="zh-CN" altLang="en-US" smtClean="0">
                <a:latin typeface="Arial" panose="020B0604020202020204" pitchFamily="34" charset="0"/>
              </a:rPr>
              <a:pPr>
                <a:spcBef>
                  <a:spcPct val="0"/>
                </a:spcBef>
                <a:buFontTx/>
                <a:buNone/>
              </a:pPr>
              <a:t>20</a:t>
            </a:fld>
            <a:endParaRPr lang="en-US" altLang="zh-CN">
              <a:latin typeface="Arial" panose="020B0604020202020204" pitchFamily="34" charset="0"/>
            </a:endParaRPr>
          </a:p>
        </p:txBody>
      </p:sp>
    </p:spTree>
    <p:extLst>
      <p:ext uri="{BB962C8B-B14F-4D97-AF65-F5344CB8AC3E}">
        <p14:creationId xmlns:p14="http://schemas.microsoft.com/office/powerpoint/2010/main" val="2692957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a:extLst>
              <a:ext uri="{FF2B5EF4-FFF2-40B4-BE49-F238E27FC236}">
                <a16:creationId xmlns:a16="http://schemas.microsoft.com/office/drawing/2014/main" xmlns="" id="{745A18F8-CA01-3640-8990-86B87909F06A}"/>
              </a:ext>
            </a:extLst>
          </p:cNvPr>
          <p:cNvSpPr>
            <a:spLocks noGrp="1" noRot="1" noChangeAspect="1" noChangeArrowheads="1" noTextEdit="1"/>
          </p:cNvSpPr>
          <p:nvPr>
            <p:ph type="sldImg"/>
          </p:nvPr>
        </p:nvSpPr>
        <p:spPr>
          <a:xfrm>
            <a:off x="90488" y="747713"/>
            <a:ext cx="6651625" cy="3741737"/>
          </a:xfrm>
        </p:spPr>
      </p:sp>
      <p:sp>
        <p:nvSpPr>
          <p:cNvPr id="39938" name="备注占位符 2">
            <a:extLst>
              <a:ext uri="{FF2B5EF4-FFF2-40B4-BE49-F238E27FC236}">
                <a16:creationId xmlns:a16="http://schemas.microsoft.com/office/drawing/2014/main" xmlns="" id="{D7608392-76CC-F245-90F5-9A04C2BBC6C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en-US"/>
          </a:p>
        </p:txBody>
      </p:sp>
      <p:sp>
        <p:nvSpPr>
          <p:cNvPr id="39939" name="灯片编号占位符 3">
            <a:extLst>
              <a:ext uri="{FF2B5EF4-FFF2-40B4-BE49-F238E27FC236}">
                <a16:creationId xmlns:a16="http://schemas.microsoft.com/office/drawing/2014/main" xmlns="" id="{C8771E8E-03EC-9547-A7D8-6E45D08A97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DCDD137-A1B1-EC48-BB22-F494700C573A}" type="slidenum">
              <a:rPr lang="zh-CN" altLang="en-US" smtClean="0"/>
              <a:pPr/>
              <a:t>32</a:t>
            </a:fld>
            <a:endParaRPr lang="en-US" altLang="zh-CN"/>
          </a:p>
        </p:txBody>
      </p:sp>
    </p:spTree>
    <p:extLst>
      <p:ext uri="{BB962C8B-B14F-4D97-AF65-F5344CB8AC3E}">
        <p14:creationId xmlns:p14="http://schemas.microsoft.com/office/powerpoint/2010/main" val="1684252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768467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25948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36513"/>
            <a:ext cx="2743200" cy="62309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36513"/>
            <a:ext cx="8026400" cy="62309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84990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219200" y="685801"/>
            <a:ext cx="9855200" cy="563563"/>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828800"/>
            <a:ext cx="53848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828800"/>
            <a:ext cx="53848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14357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59098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4007223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339851"/>
            <a:ext cx="53848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339851"/>
            <a:ext cx="53848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35517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571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823863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3366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959576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835051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a:blip r:embed="rId14"/>
          <a:stretch>
            <a:fillRect/>
          </a:stretch>
        </a:blipFill>
        <a:effectLst/>
      </p:bgPr>
    </p:bg>
    <p:spTree>
      <p:nvGrpSpPr>
        <p:cNvPr id="1" name=""/>
        <p:cNvGrpSpPr/>
        <p:nvPr/>
      </p:nvGrpSpPr>
      <p:grpSpPr>
        <a:xfrm>
          <a:off x="0" y="0"/>
          <a:ext cx="0" cy="0"/>
          <a:chOff x="0" y="0"/>
          <a:chExt cx="0" cy="0"/>
        </a:xfrm>
      </p:grpSpPr>
      <p:sp>
        <p:nvSpPr>
          <p:cNvPr id="1029" name="Rectangle 2">
            <a:extLst>
              <a:ext uri="{FF2B5EF4-FFF2-40B4-BE49-F238E27FC236}">
                <a16:creationId xmlns:a16="http://schemas.microsoft.com/office/drawing/2014/main" xmlns="" id="{01F23CE3-156A-C24F-8939-3880EE9EE4D8}"/>
              </a:ext>
            </a:extLst>
          </p:cNvPr>
          <p:cNvSpPr>
            <a:spLocks noGrp="1" noChangeArrowheads="1"/>
          </p:cNvSpPr>
          <p:nvPr>
            <p:ph type="title"/>
          </p:nvPr>
        </p:nvSpPr>
        <p:spPr bwMode="auto">
          <a:xfrm>
            <a:off x="609600" y="-36513"/>
            <a:ext cx="10972800" cy="113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dirty="0"/>
              <a:t>单击此处编辑母版标题样式</a:t>
            </a:r>
          </a:p>
        </p:txBody>
      </p:sp>
      <p:sp>
        <p:nvSpPr>
          <p:cNvPr id="1030" name="Rectangle 3">
            <a:extLst>
              <a:ext uri="{FF2B5EF4-FFF2-40B4-BE49-F238E27FC236}">
                <a16:creationId xmlns:a16="http://schemas.microsoft.com/office/drawing/2014/main" xmlns="" id="{05CB3293-C2EB-2E41-94D6-4E59B6D4A535}"/>
              </a:ext>
            </a:extLst>
          </p:cNvPr>
          <p:cNvSpPr>
            <a:spLocks noGrp="1" noChangeArrowheads="1"/>
          </p:cNvSpPr>
          <p:nvPr>
            <p:ph type="body" idx="1"/>
          </p:nvPr>
        </p:nvSpPr>
        <p:spPr bwMode="auto">
          <a:xfrm>
            <a:off x="609600" y="1339851"/>
            <a:ext cx="109728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dirty="0"/>
              <a:t>单击此处编辑母版文本样式</a:t>
            </a:r>
          </a:p>
          <a:p>
            <a:pPr lvl="1"/>
            <a:r>
              <a:rPr lang="zh-CN" altLang="zh-CN" dirty="0"/>
              <a:t>第二级</a:t>
            </a:r>
          </a:p>
          <a:p>
            <a:pPr lvl="2"/>
            <a:r>
              <a:rPr lang="zh-CN" altLang="zh-CN" dirty="0"/>
              <a:t>第三级</a:t>
            </a:r>
          </a:p>
          <a:p>
            <a:pPr lvl="3"/>
            <a:r>
              <a:rPr lang="zh-CN" altLang="zh-CN" dirty="0"/>
              <a:t>第四级</a:t>
            </a:r>
          </a:p>
          <a:p>
            <a:pPr lvl="4"/>
            <a:r>
              <a:rPr lang="zh-CN" altLang="zh-CN" dirty="0"/>
              <a:t>第五级</a:t>
            </a:r>
          </a:p>
        </p:txBody>
      </p:sp>
      <p:sp>
        <p:nvSpPr>
          <p:cNvPr id="1031" name="Text Box 7">
            <a:extLst>
              <a:ext uri="{FF2B5EF4-FFF2-40B4-BE49-F238E27FC236}">
                <a16:creationId xmlns:a16="http://schemas.microsoft.com/office/drawing/2014/main" xmlns="" id="{F0019D90-40F1-E445-9DB3-9CF125469B00}"/>
              </a:ext>
            </a:extLst>
          </p:cNvPr>
          <p:cNvSpPr txBox="1">
            <a:spLocks noChangeArrowheads="1"/>
          </p:cNvSpPr>
          <p:nvPr userDrawn="1"/>
        </p:nvSpPr>
        <p:spPr bwMode="auto">
          <a:xfrm>
            <a:off x="7346951" y="6454775"/>
            <a:ext cx="5471583" cy="338554"/>
          </a:xfrm>
          <a:prstGeom prst="rect">
            <a:avLst/>
          </a:prstGeom>
          <a:noFill/>
          <a:ln>
            <a:noFill/>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buFont typeface="Arial" panose="020B0604020202020204" pitchFamily="34" charset="0"/>
              <a:buNone/>
              <a:defRPr/>
            </a:pPr>
            <a:endParaRPr lang="en-US" altLang="zh-CN" sz="1600" b="1">
              <a:solidFill>
                <a:schemeClr val="bg1"/>
              </a:solidFill>
            </a:endParaRPr>
          </a:p>
        </p:txBody>
      </p:sp>
      <p:sp>
        <p:nvSpPr>
          <p:cNvPr id="2" name="WordArt 8">
            <a:extLst>
              <a:ext uri="{FF2B5EF4-FFF2-40B4-BE49-F238E27FC236}">
                <a16:creationId xmlns:a16="http://schemas.microsoft.com/office/drawing/2014/main" xmlns="" id="{B5451883-A8B2-3CAC-C1E1-409E139A1345}"/>
              </a:ext>
            </a:extLst>
          </p:cNvPr>
          <p:cNvSpPr/>
          <p:nvPr userDrawn="1"/>
        </p:nvSpPr>
        <p:spPr>
          <a:xfrm rot="20636009">
            <a:off x="1944857" y="1830959"/>
            <a:ext cx="7582205" cy="2909927"/>
          </a:xfrm>
          <a:prstGeom prst="rect">
            <a:avLst/>
          </a:prstGeom>
        </p:spPr>
        <p:txBody>
          <a:bodyPr wrap="none" fromWordArt="1">
            <a:prstTxWarp prst="textPlain">
              <a:avLst>
                <a:gd name="adj" fmla="val 51328"/>
              </a:avLst>
            </a:prstTxWarp>
            <a:norm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rPr>
              <a:t>中国人民大学信息学院</a:t>
            </a:r>
          </a:p>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endParaRPr>
          </a:p>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endParaRPr>
          </a:p>
          <a:p>
            <a:pPr marL="0" marR="0" indent="0" algn="ctr" defTabSz="914400" rtl="0" eaLnBrk="0" fontAlgn="base" latinLnBrk="0" hangingPunct="0">
              <a:lnSpc>
                <a:spcPct val="100000"/>
              </a:lnSpc>
              <a:spcBef>
                <a:spcPct val="0"/>
              </a:spcBef>
              <a:spcAft>
                <a:spcPct val="0"/>
              </a:spcAft>
              <a:buClrTx/>
              <a:buSzTx/>
              <a:buFontTx/>
              <a:buNone/>
            </a:pPr>
            <a:r>
              <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rPr>
              <a:t>数据库系统概论</a:t>
            </a:r>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Lst>
  <p:txStyles>
    <p:titleStyle>
      <a:lvl1pPr algn="ctr" rtl="0" eaLnBrk="0" fontAlgn="base" hangingPunct="0">
        <a:spcBef>
          <a:spcPct val="0"/>
        </a:spcBef>
        <a:spcAft>
          <a:spcPct val="0"/>
        </a:spcAft>
        <a:defRPr sz="3600" b="1" baseline="0">
          <a:solidFill>
            <a:schemeClr val="bg1"/>
          </a:solidFill>
          <a:latin typeface="Arial" panose="020B0604020202020204" pitchFamily="34" charset="0"/>
          <a:ea typeface="宋体" panose="02010600030101010101" pitchFamily="2" charset="-122"/>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fontAlgn="base">
        <a:spcBef>
          <a:spcPct val="0"/>
        </a:spcBef>
        <a:spcAft>
          <a:spcPct val="0"/>
        </a:spcAft>
        <a:defRPr sz="4000" b="1">
          <a:solidFill>
            <a:schemeClr val="bg1"/>
          </a:solidFill>
          <a:latin typeface="Arial" pitchFamily="34" charset="0"/>
          <a:ea typeface="宋体" pitchFamily="2" charset="-122"/>
        </a:defRPr>
      </a:lvl6pPr>
      <a:lvl7pPr marL="914400" algn="ctr" rtl="0" fontAlgn="base">
        <a:spcBef>
          <a:spcPct val="0"/>
        </a:spcBef>
        <a:spcAft>
          <a:spcPct val="0"/>
        </a:spcAft>
        <a:defRPr sz="4000" b="1">
          <a:solidFill>
            <a:schemeClr val="bg1"/>
          </a:solidFill>
          <a:latin typeface="Arial" pitchFamily="34" charset="0"/>
          <a:ea typeface="宋体" pitchFamily="2" charset="-122"/>
        </a:defRPr>
      </a:lvl7pPr>
      <a:lvl8pPr marL="1371600" algn="ctr" rtl="0" fontAlgn="base">
        <a:spcBef>
          <a:spcPct val="0"/>
        </a:spcBef>
        <a:spcAft>
          <a:spcPct val="0"/>
        </a:spcAft>
        <a:defRPr sz="4000" b="1">
          <a:solidFill>
            <a:schemeClr val="bg1"/>
          </a:solidFill>
          <a:latin typeface="Arial" pitchFamily="34" charset="0"/>
          <a:ea typeface="宋体" pitchFamily="2" charset="-122"/>
        </a:defRPr>
      </a:lvl8pPr>
      <a:lvl9pPr marL="1828800" algn="ctr" rtl="0" fontAlgn="base">
        <a:spcBef>
          <a:spcPct val="0"/>
        </a:spcBef>
        <a:spcAft>
          <a:spcPct val="0"/>
        </a:spcAft>
        <a:defRPr sz="4000" b="1">
          <a:solidFill>
            <a:schemeClr val="bg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SzPct val="100000"/>
        <a:buFont typeface="Wingdings" pitchFamily="2" charset="2"/>
        <a:buChar char="v"/>
        <a:defRPr sz="2800" b="1" baseline="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20000"/>
        </a:spcBef>
        <a:spcAft>
          <a:spcPct val="0"/>
        </a:spcAft>
        <a:buSzPct val="100000"/>
        <a:buFont typeface="Wingdings" pitchFamily="2" charset="2"/>
        <a:buChar char="n"/>
        <a:defRPr sz="2400" b="1" baseline="0">
          <a:solidFill>
            <a:schemeClr val="tx1"/>
          </a:solidFill>
          <a:latin typeface="Arial" panose="020B0604020202020204" pitchFamily="34" charset="0"/>
          <a:ea typeface="宋体" panose="02010600030101010101" pitchFamily="2" charset="-122"/>
        </a:defRPr>
      </a:lvl2pPr>
      <a:lvl3pPr marL="1143000" indent="-228600" algn="l" rtl="0" eaLnBrk="0" fontAlgn="base" hangingPunct="0">
        <a:spcBef>
          <a:spcPct val="20000"/>
        </a:spcBef>
        <a:spcAft>
          <a:spcPct val="0"/>
        </a:spcAft>
        <a:buFont typeface="Wingdings" panose="05000000000000000000" pitchFamily="2" charset="2"/>
        <a:buChar char="l"/>
        <a:defRPr sz="2200" b="1" baseline="0">
          <a:solidFill>
            <a:schemeClr val="tx1"/>
          </a:solidFill>
          <a:latin typeface="Arial" panose="020B0604020202020204" pitchFamily="34" charset="0"/>
          <a:ea typeface="宋体" panose="02010600030101010101" pitchFamily="2" charset="-122"/>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hyperlink" Target="https://baike.baidu.com/item/%E6%95%B0%E6%8D%AE%E5%BA%93%E6%9C%8D%E5%8A%A1%E5%99%A8/613818" TargetMode="Externa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ctrTitle"/>
          </p:nvPr>
        </p:nvSpPr>
        <p:spPr>
          <a:xfrm>
            <a:off x="1524000" y="1122363"/>
            <a:ext cx="9144000" cy="2387600"/>
          </a:xfrm>
        </p:spPr>
        <p:txBody>
          <a:bodyPr/>
          <a:lstStyle/>
          <a:p>
            <a:endParaRPr lang="zh-CN" altLang="en-US"/>
          </a:p>
        </p:txBody>
      </p:sp>
      <p:sp>
        <p:nvSpPr>
          <p:cNvPr id="5" name="副标题 2"/>
          <p:cNvSpPr>
            <a:spLocks noGrp="1"/>
          </p:cNvSpPr>
          <p:nvPr>
            <p:ph type="subTitle" idx="1"/>
          </p:nvPr>
        </p:nvSpPr>
        <p:spPr>
          <a:xfrm>
            <a:off x="1524000" y="3602038"/>
            <a:ext cx="9144000" cy="1655762"/>
          </a:xfrm>
        </p:spPr>
        <p:txBody>
          <a:bodyPr/>
          <a:lstStyle/>
          <a:p>
            <a:endParaRPr lang="zh-CN" altLang="en-US"/>
          </a:p>
        </p:txBody>
      </p:sp>
      <p:pic>
        <p:nvPicPr>
          <p:cNvPr id="6" name="图片 5"/>
          <p:cNvPicPr>
            <a:picLocks noChangeAspect="1"/>
          </p:cNvPicPr>
          <p:nvPr/>
        </p:nvPicPr>
        <p:blipFill>
          <a:blip r:embed="rId3">
            <a:extLst>
              <a:ext uri="{BEBA8EAE-BF5A-486C-A8C5-ECC9F3942E4B}">
                <a14:imgProps xmlns:a14="http://schemas.microsoft.com/office/drawing/2010/main">
                  <a14:imgLayer r:embed="rId4">
                    <a14:imgEffect>
                      <a14:brightnessContrast bright="-13000"/>
                    </a14:imgEffect>
                    <a14:imgEffect>
                      <a14:colorTemperature colorTemp="5050"/>
                    </a14:imgEffect>
                    <a14:imgEffect>
                      <a14:saturation sat="150000"/>
                    </a14:imgEffect>
                  </a14:imgLayer>
                </a14:imgProps>
              </a:ext>
              <a:ext uri="{28A0092B-C50C-407E-A947-70E740481C1C}">
                <a14:useLocalDpi xmlns:a14="http://schemas.microsoft.com/office/drawing/2010/main" val="0"/>
              </a:ext>
            </a:extLst>
          </a:blip>
          <a:stretch>
            <a:fillRect/>
          </a:stretch>
        </p:blipFill>
        <p:spPr>
          <a:xfrm>
            <a:off x="0" y="7642"/>
            <a:ext cx="12513417" cy="6858000"/>
          </a:xfrm>
          <a:prstGeom prst="rect">
            <a:avLst/>
          </a:prstGeom>
          <a:effectLst>
            <a:glow>
              <a:schemeClr val="accent1">
                <a:alpha val="40000"/>
              </a:schemeClr>
            </a:glow>
            <a:softEdge rad="0"/>
          </a:effectLst>
        </p:spPr>
      </p:pic>
      <p:sp>
        <p:nvSpPr>
          <p:cNvPr id="7" name="文本框 6"/>
          <p:cNvSpPr txBox="1"/>
          <p:nvPr/>
        </p:nvSpPr>
        <p:spPr>
          <a:xfrm>
            <a:off x="615614" y="2232898"/>
            <a:ext cx="10960767" cy="830997"/>
          </a:xfrm>
          <a:prstGeom prst="rect">
            <a:avLst/>
          </a:prstGeom>
          <a:noFill/>
        </p:spPr>
        <p:txBody>
          <a:bodyPr wrap="square" rtlCol="0">
            <a:spAutoFit/>
            <a:scene3d>
              <a:camera prst="orthographicFront"/>
              <a:lightRig rig="threePt" dir="t"/>
            </a:scene3d>
            <a:sp3d extrusionH="57150">
              <a:bevelT w="38100" h="38100"/>
              <a:bevelB w="38100" h="38100"/>
            </a:sp3d>
          </a:bodyPr>
          <a:lstStyle/>
          <a:p>
            <a:pPr algn="ctr">
              <a:buFont typeface="Arial" panose="020B0604020202020204" pitchFamily="34" charset="0"/>
            </a:pPr>
            <a:r>
              <a:rPr lang="en-US" altLang="zh-CN" sz="4800" b="1" dirty="0">
                <a:solidFill>
                  <a:schemeClr val="bg1"/>
                </a:solidFill>
                <a:latin typeface="Times New Roman" panose="02020603050405020304" pitchFamily="18" charset="0"/>
                <a:ea typeface="宋体" panose="02010600030101010101" pitchFamily="2" charset="-122"/>
                <a:sym typeface="宋体" panose="02010600030101010101" pitchFamily="2" charset="-122"/>
              </a:rPr>
              <a:t>Introduction to Database Systems</a:t>
            </a:r>
            <a:r>
              <a:rPr lang="zh-CN" altLang="en-US" sz="4800" dirty="0">
                <a:latin typeface="黑体" panose="02010609060101010101" pitchFamily="49" charset="-122"/>
                <a:ea typeface="黑体" panose="02010609060101010101" pitchFamily="49" charset="-122"/>
                <a:sym typeface="宋体" panose="02010600030101010101" pitchFamily="2" charset="-122"/>
              </a:rPr>
              <a:t> </a:t>
            </a:r>
            <a:endParaRPr lang="en-US" altLang="zh-CN" sz="4800" b="1" dirty="0">
              <a:solidFill>
                <a:schemeClr val="bg1"/>
              </a:solidFill>
              <a:latin typeface="Times New Roman" panose="02020603050405020304" pitchFamily="18" charset="0"/>
              <a:ea typeface="宋体" panose="02010600030101010101" pitchFamily="2" charset="-122"/>
              <a:sym typeface="宋体" panose="02010600030101010101" pitchFamily="2" charset="-122"/>
            </a:endParaRPr>
          </a:p>
        </p:txBody>
      </p:sp>
      <p:sp>
        <p:nvSpPr>
          <p:cNvPr id="10" name="矩形 9"/>
          <p:cNvSpPr/>
          <p:nvPr/>
        </p:nvSpPr>
        <p:spPr>
          <a:xfrm rot="18900000">
            <a:off x="5953558" y="3199971"/>
            <a:ext cx="284886" cy="284884"/>
          </a:xfrm>
          <a:prstGeom prst="rect">
            <a:avLst/>
          </a:prstGeom>
          <a:ln w="19050">
            <a:solidFill>
              <a:schemeClr val="bg1"/>
            </a:solidFill>
          </a:ln>
          <a:scene3d>
            <a:camera prst="orthographicFront"/>
            <a:lightRig rig="threePt" dir="t"/>
          </a:scene3d>
          <a:sp3d contourW="12700">
            <a:bevelB/>
            <a:contourClr>
              <a:schemeClr val="bg1"/>
            </a:contourClr>
          </a:sp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5" name="组合 14">
            <a:extLst>
              <a:ext uri="{FF2B5EF4-FFF2-40B4-BE49-F238E27FC236}">
                <a16:creationId xmlns:a16="http://schemas.microsoft.com/office/drawing/2014/main" xmlns="" id="{806980D4-5D78-867E-C73D-BB980576D40C}"/>
              </a:ext>
            </a:extLst>
          </p:cNvPr>
          <p:cNvGrpSpPr/>
          <p:nvPr/>
        </p:nvGrpSpPr>
        <p:grpSpPr>
          <a:xfrm>
            <a:off x="2400300" y="3356992"/>
            <a:ext cx="7391400" cy="365792"/>
            <a:chOff x="2400300" y="3894867"/>
            <a:chExt cx="7391400" cy="365792"/>
          </a:xfrm>
        </p:grpSpPr>
        <p:cxnSp>
          <p:nvCxnSpPr>
            <p:cNvPr id="8" name="直接连接符 7"/>
            <p:cNvCxnSpPr/>
            <p:nvPr/>
          </p:nvCxnSpPr>
          <p:spPr>
            <a:xfrm>
              <a:off x="2400300" y="3910260"/>
              <a:ext cx="3368766" cy="0"/>
            </a:xfrm>
            <a:prstGeom prst="line">
              <a:avLst/>
            </a:prstGeom>
            <a:ln w="19050">
              <a:solidFill>
                <a:schemeClr val="bg1"/>
              </a:solidFill>
            </a:ln>
            <a:scene3d>
              <a:camera prst="orthographicFront"/>
              <a:lightRig rig="threePt" dir="t"/>
            </a:scene3d>
            <a:sp3d contourW="12700">
              <a:bevelB/>
              <a:contourClr>
                <a:schemeClr val="bg1"/>
              </a:contourClr>
            </a:sp3d>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422934" y="3910260"/>
              <a:ext cx="3368766" cy="0"/>
            </a:xfrm>
            <a:prstGeom prst="line">
              <a:avLst/>
            </a:prstGeom>
            <a:ln w="19050">
              <a:solidFill>
                <a:schemeClr val="bg1"/>
              </a:solidFill>
            </a:ln>
            <a:scene3d>
              <a:camera prst="orthographicFront"/>
              <a:lightRig rig="threePt" dir="t"/>
            </a:scene3d>
            <a:sp3d contourW="12700">
              <a:bevelB/>
              <a:contourClr>
                <a:schemeClr val="bg1"/>
              </a:contourClr>
            </a:sp3d>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a:blip r:embed="rId5"/>
            <a:srcRect t="50000"/>
            <a:stretch>
              <a:fillRect/>
            </a:stretch>
          </p:blipFill>
          <p:spPr>
            <a:xfrm>
              <a:off x="5730208" y="3894867"/>
              <a:ext cx="731583" cy="365792"/>
            </a:xfrm>
            <a:custGeom>
              <a:avLst/>
              <a:gdLst>
                <a:gd name="connsiteX0" fmla="*/ 0 w 731583"/>
                <a:gd name="connsiteY0" fmla="*/ 0 h 365792"/>
                <a:gd name="connsiteX1" fmla="*/ 731583 w 731583"/>
                <a:gd name="connsiteY1" fmla="*/ 0 h 365792"/>
                <a:gd name="connsiteX2" fmla="*/ 731583 w 731583"/>
                <a:gd name="connsiteY2" fmla="*/ 365792 h 365792"/>
                <a:gd name="connsiteX3" fmla="*/ 0 w 731583"/>
                <a:gd name="connsiteY3" fmla="*/ 365792 h 365792"/>
              </a:gdLst>
              <a:ahLst/>
              <a:cxnLst>
                <a:cxn ang="0">
                  <a:pos x="connsiteX0" y="connsiteY0"/>
                </a:cxn>
                <a:cxn ang="0">
                  <a:pos x="connsiteX1" y="connsiteY1"/>
                </a:cxn>
                <a:cxn ang="0">
                  <a:pos x="connsiteX2" y="connsiteY2"/>
                </a:cxn>
                <a:cxn ang="0">
                  <a:pos x="connsiteX3" y="connsiteY3"/>
                </a:cxn>
              </a:cxnLst>
              <a:rect l="l" t="t" r="r" b="b"/>
              <a:pathLst>
                <a:path w="731583" h="365792">
                  <a:moveTo>
                    <a:pt x="0" y="0"/>
                  </a:moveTo>
                  <a:lnTo>
                    <a:pt x="731583" y="0"/>
                  </a:lnTo>
                  <a:lnTo>
                    <a:pt x="731583" y="365792"/>
                  </a:lnTo>
                  <a:lnTo>
                    <a:pt x="0" y="365792"/>
                  </a:lnTo>
                  <a:close/>
                </a:path>
              </a:pathLst>
            </a:custGeom>
          </p:spPr>
        </p:pic>
      </p:grpSp>
      <p:sp>
        <p:nvSpPr>
          <p:cNvPr id="12" name="矩形 11"/>
          <p:cNvSpPr/>
          <p:nvPr/>
        </p:nvSpPr>
        <p:spPr>
          <a:xfrm>
            <a:off x="4511824" y="5733256"/>
            <a:ext cx="3767506" cy="387798"/>
          </a:xfrm>
          <a:prstGeom prst="rect">
            <a:avLst/>
          </a:prstGeom>
        </p:spPr>
        <p:txBody>
          <a:bodyPr wrap="square">
            <a:spAutoFit/>
          </a:bodyPr>
          <a:lstStyle/>
          <a:p>
            <a:pPr algn="ctr">
              <a:lnSpc>
                <a:spcPct val="80000"/>
              </a:lnSpc>
              <a:spcBef>
                <a:spcPct val="20000"/>
              </a:spcBef>
              <a:buClrTx/>
              <a:buFont typeface="Wingdings" panose="05000000000000000000" pitchFamily="2" charset="2"/>
            </a:pPr>
            <a:r>
              <a:rPr lang="zh-CN" altLang="en-US" sz="2400" b="1" dirty="0">
                <a:solidFill>
                  <a:schemeClr val="bg1"/>
                </a:solidFill>
                <a:latin typeface="Times-Roman" charset="0"/>
                <a:ea typeface="隶书" panose="02010509060101010101" pitchFamily="49" charset="-122"/>
              </a:rPr>
              <a:t>中国人民大学信息学院</a:t>
            </a:r>
          </a:p>
        </p:txBody>
      </p:sp>
      <p:sp>
        <p:nvSpPr>
          <p:cNvPr id="14" name="文本框 13"/>
          <p:cNvSpPr txBox="1"/>
          <p:nvPr/>
        </p:nvSpPr>
        <p:spPr>
          <a:xfrm>
            <a:off x="1421816" y="1046085"/>
            <a:ext cx="8945479" cy="1107996"/>
          </a:xfrm>
          <a:prstGeom prst="rect">
            <a:avLst/>
          </a:prstGeom>
          <a:noFill/>
        </p:spPr>
        <p:txBody>
          <a:bodyPr wrap="square" rtlCol="0">
            <a:spAutoFit/>
            <a:scene3d>
              <a:camera prst="orthographicFront"/>
              <a:lightRig rig="threePt" dir="t"/>
            </a:scene3d>
            <a:sp3d extrusionH="57150">
              <a:bevelT w="38100" h="38100"/>
              <a:bevelB w="38100" h="38100"/>
            </a:sp3d>
          </a:bodyPr>
          <a:lstStyle/>
          <a:p>
            <a:pPr algn="ctr">
              <a:buFont typeface="Arial" panose="020B0604020202020204" pitchFamily="34" charset="0"/>
            </a:pPr>
            <a:r>
              <a:rPr lang="zh-CN" altLang="en-US" sz="6600" dirty="0">
                <a:solidFill>
                  <a:schemeClr val="bg1"/>
                </a:solidFill>
                <a:latin typeface="黑体" panose="02010609060101010101" pitchFamily="49" charset="-122"/>
                <a:ea typeface="黑体" panose="02010609060101010101" pitchFamily="49" charset="-122"/>
                <a:sym typeface="宋体" panose="02010600030101010101" pitchFamily="2" charset="-122"/>
              </a:rPr>
              <a:t>数据库系统概论</a:t>
            </a:r>
            <a:endParaRPr lang="en-US" altLang="zh-CN" sz="6600" dirty="0">
              <a:solidFill>
                <a:schemeClr val="bg1"/>
              </a:solidFill>
              <a:latin typeface="黑体" panose="02010609060101010101" pitchFamily="49" charset="-122"/>
              <a:ea typeface="黑体" panose="02010609060101010101" pitchFamily="49" charset="-122"/>
              <a:sym typeface="宋体" panose="02010600030101010101" pitchFamily="2" charset="-122"/>
            </a:endParaRPr>
          </a:p>
        </p:txBody>
      </p:sp>
      <p:sp>
        <p:nvSpPr>
          <p:cNvPr id="2" name="矩形 1">
            <a:extLst>
              <a:ext uri="{FF2B5EF4-FFF2-40B4-BE49-F238E27FC236}">
                <a16:creationId xmlns:a16="http://schemas.microsoft.com/office/drawing/2014/main" xmlns="" id="{6BADC799-635A-7E9C-31F3-DF90E0F9B3C2}"/>
              </a:ext>
            </a:extLst>
          </p:cNvPr>
          <p:cNvSpPr/>
          <p:nvPr/>
        </p:nvSpPr>
        <p:spPr>
          <a:xfrm>
            <a:off x="1854269" y="4293096"/>
            <a:ext cx="8418195" cy="1508105"/>
          </a:xfrm>
          <a:prstGeom prst="rect">
            <a:avLst/>
          </a:prstGeom>
        </p:spPr>
        <p:txBody>
          <a:bodyPr wrap="square">
            <a:spAutoFit/>
          </a:bodyPr>
          <a:lstStyle/>
          <a:p>
            <a:pPr algn="ctr" eaLnBrk="1" hangingPunct="1"/>
            <a:r>
              <a:rPr lang="zh-CN" altLang="en-US" sz="4800" dirty="0">
                <a:solidFill>
                  <a:schemeClr val="bg1"/>
                </a:solidFill>
                <a:latin typeface="黑体" panose="02010609060101010101" pitchFamily="49" charset="-122"/>
                <a:ea typeface="黑体" panose="02010609060101010101" pitchFamily="49" charset="-122"/>
                <a:sym typeface="宋体" panose="02010600030101010101" pitchFamily="2" charset="-122"/>
              </a:rPr>
              <a:t>第</a:t>
            </a:r>
            <a:r>
              <a:rPr lang="en-US" altLang="zh-CN" sz="4800" dirty="0">
                <a:solidFill>
                  <a:schemeClr val="bg1"/>
                </a:solidFill>
                <a:latin typeface="黑体" panose="02010609060101010101" pitchFamily="49" charset="-122"/>
                <a:ea typeface="黑体" panose="02010609060101010101" pitchFamily="49" charset="-122"/>
                <a:sym typeface="宋体" panose="02010600030101010101" pitchFamily="2" charset="-122"/>
              </a:rPr>
              <a:t>4</a:t>
            </a:r>
            <a:r>
              <a:rPr lang="zh-CN" altLang="en-US" sz="4800" dirty="0">
                <a:solidFill>
                  <a:schemeClr val="bg1"/>
                </a:solidFill>
                <a:latin typeface="黑体" panose="02010609060101010101" pitchFamily="49" charset="-122"/>
                <a:ea typeface="黑体" panose="02010609060101010101" pitchFamily="49" charset="-122"/>
                <a:sym typeface="宋体" panose="02010600030101010101" pitchFamily="2" charset="-122"/>
              </a:rPr>
              <a:t>章 数据库安全性</a:t>
            </a:r>
          </a:p>
          <a:p>
            <a:pPr algn="ctr">
              <a:lnSpc>
                <a:spcPct val="80000"/>
              </a:lnSpc>
              <a:spcBef>
                <a:spcPct val="20000"/>
              </a:spcBef>
              <a:buClrTx/>
              <a:buFont typeface="Wingdings" panose="05000000000000000000" pitchFamily="2" charset="2"/>
            </a:pPr>
            <a:endParaRPr lang="zh-CN" altLang="en-US" sz="4400" b="1" dirty="0">
              <a:solidFill>
                <a:schemeClr val="bg1"/>
              </a:solidFill>
              <a:latin typeface="Times-Roman" charset="0"/>
              <a:ea typeface="隶书" panose="02010509060101010101" pitchFamily="49" charset="-122"/>
            </a:endParaRPr>
          </a:p>
        </p:txBody>
      </p:sp>
    </p:spTree>
    <p:extLst>
      <p:ext uri="{BB962C8B-B14F-4D97-AF65-F5344CB8AC3E}">
        <p14:creationId xmlns:p14="http://schemas.microsoft.com/office/powerpoint/2010/main" val="3906327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xmlns="" id="{DCC45DB7-9384-4C05-86BF-247DF46E03CF}"/>
              </a:ext>
            </a:extLst>
          </p:cNvPr>
          <p:cNvSpPr txBox="1">
            <a:spLocks/>
          </p:cNvSpPr>
          <p:nvPr/>
        </p:nvSpPr>
        <p:spPr bwMode="auto">
          <a:xfrm>
            <a:off x="911424" y="1286441"/>
            <a:ext cx="9865096" cy="4734847"/>
          </a:xfrm>
          <a:prstGeom prst="rect">
            <a:avLst/>
          </a:prstGeom>
          <a:noFill/>
          <a:ln w="9525">
            <a:noFill/>
            <a:miter lim="800000"/>
            <a:headEnd/>
            <a:tailEnd/>
          </a:ln>
        </p:spPr>
        <p:txBody>
          <a:bodyPr/>
          <a:lstStyle/>
          <a:p>
            <a:pPr marL="342900" indent="-342900">
              <a:lnSpc>
                <a:spcPct val="150000"/>
              </a:lnSpc>
              <a:spcBef>
                <a:spcPct val="20000"/>
              </a:spcBef>
              <a:buSzPct val="100000"/>
              <a:defRPr/>
            </a:pPr>
            <a:r>
              <a:rPr lang="en-US" altLang="zh-CN" sz="2800" b="1" kern="0" dirty="0">
                <a:latin typeface="+mn-lt"/>
                <a:ea typeface="+mn-ea"/>
              </a:rPr>
              <a:t>2.</a:t>
            </a:r>
            <a:r>
              <a:rPr lang="zh-CN" altLang="en-US" sz="2800" b="1" kern="0" dirty="0">
                <a:latin typeface="+mn-lt"/>
                <a:ea typeface="+mn-ea"/>
              </a:rPr>
              <a:t>数据库中重要或敏感的数据被泄露</a:t>
            </a:r>
            <a:endParaRPr lang="en-US" altLang="zh-CN" sz="2800" b="1" kern="0" dirty="0">
              <a:latin typeface="+mn-lt"/>
              <a:ea typeface="+mn-ea"/>
            </a:endParaRPr>
          </a:p>
          <a:p>
            <a:pPr lvl="1" eaLnBrk="1" hangingPunct="1">
              <a:lnSpc>
                <a:spcPct val="150000"/>
              </a:lnSpc>
              <a:spcBef>
                <a:spcPct val="20000"/>
              </a:spcBef>
              <a:buSzPct val="100000"/>
              <a:buFont typeface="Wingdings" pitchFamily="2" charset="2"/>
              <a:buChar char="n"/>
              <a:defRPr/>
            </a:pPr>
            <a:r>
              <a:rPr lang="en-US" altLang="zh-CN" sz="2400" b="1" dirty="0" smtClean="0"/>
              <a:t> </a:t>
            </a:r>
            <a:r>
              <a:rPr lang="zh-CN" altLang="zh-CN" sz="2400" b="1" dirty="0" smtClean="0"/>
              <a:t>黑客</a:t>
            </a:r>
            <a:r>
              <a:rPr lang="zh-CN" altLang="zh-CN" sz="2400" b="1" dirty="0"/>
              <a:t>和敌对分子千方百计盗窃数据库中的</a:t>
            </a:r>
            <a:r>
              <a:rPr lang="zh-CN" altLang="en-US" sz="2400" b="1" dirty="0">
                <a:solidFill>
                  <a:srgbClr val="0070C0"/>
                </a:solidFill>
              </a:rPr>
              <a:t>重要敏感的机密数据</a:t>
            </a:r>
            <a:r>
              <a:rPr lang="zh-CN" altLang="zh-CN" sz="2400" b="1" dirty="0" smtClean="0">
                <a:solidFill>
                  <a:srgbClr val="0070C0"/>
                </a:solidFill>
              </a:rPr>
              <a:t>，</a:t>
            </a:r>
            <a:endParaRPr lang="en-US" altLang="zh-CN" sz="2400" b="1" dirty="0" smtClean="0">
              <a:solidFill>
                <a:srgbClr val="0070C0"/>
              </a:solidFill>
            </a:endParaRPr>
          </a:p>
          <a:p>
            <a:pPr lvl="1" eaLnBrk="1" hangingPunct="1">
              <a:lnSpc>
                <a:spcPct val="150000"/>
              </a:lnSpc>
              <a:spcBef>
                <a:spcPct val="20000"/>
              </a:spcBef>
              <a:buSzPct val="100000"/>
              <a:defRPr/>
            </a:pPr>
            <a:r>
              <a:rPr lang="en-US" altLang="zh-CN" sz="2400" b="1" dirty="0">
                <a:solidFill>
                  <a:srgbClr val="0070C0"/>
                </a:solidFill>
              </a:rPr>
              <a:t> </a:t>
            </a:r>
            <a:r>
              <a:rPr lang="en-US" altLang="zh-CN" sz="2400" b="1" dirty="0" smtClean="0">
                <a:solidFill>
                  <a:srgbClr val="0070C0"/>
                </a:solidFill>
              </a:rPr>
              <a:t>   </a:t>
            </a:r>
            <a:r>
              <a:rPr lang="zh-CN" altLang="en-US" sz="2400" b="1" dirty="0" smtClean="0">
                <a:solidFill>
                  <a:srgbClr val="0070C0"/>
                </a:solidFill>
              </a:rPr>
              <a:t>造成</a:t>
            </a:r>
            <a:r>
              <a:rPr lang="zh-CN" altLang="en-US" sz="2400" b="1" dirty="0">
                <a:solidFill>
                  <a:srgbClr val="0070C0"/>
                </a:solidFill>
              </a:rPr>
              <a:t>数据泄露</a:t>
            </a:r>
            <a:r>
              <a:rPr lang="zh-CN" altLang="zh-CN" sz="2400" b="1" dirty="0"/>
              <a:t>。</a:t>
            </a:r>
            <a:endParaRPr lang="en-US" altLang="zh-CN" sz="2400" b="1" dirty="0">
              <a:solidFill>
                <a:srgbClr val="0070C0"/>
              </a:solidFill>
              <a:highlight>
                <a:srgbClr val="FFFF00"/>
              </a:highlight>
            </a:endParaRPr>
          </a:p>
          <a:p>
            <a:pPr lvl="1" eaLnBrk="1" hangingPunct="1">
              <a:lnSpc>
                <a:spcPct val="150000"/>
              </a:lnSpc>
              <a:spcBef>
                <a:spcPct val="20000"/>
              </a:spcBef>
              <a:buSzPct val="100000"/>
              <a:buFont typeface="Wingdings" pitchFamily="2" charset="2"/>
              <a:buChar char="n"/>
              <a:defRPr/>
            </a:pPr>
            <a:r>
              <a:rPr lang="en-US" altLang="zh-CN" sz="2400" b="1" dirty="0" smtClean="0"/>
              <a:t> SQL</a:t>
            </a:r>
            <a:r>
              <a:rPr lang="zh-CN" altLang="en-US" sz="2400" b="1" dirty="0"/>
              <a:t>注入导致数据库被破坏的相关例子</a:t>
            </a:r>
            <a:endParaRPr lang="en-US" altLang="zh-CN" sz="2400" b="1" dirty="0"/>
          </a:p>
          <a:p>
            <a:pPr lvl="2" eaLnBrk="1" hangingPunct="1">
              <a:lnSpc>
                <a:spcPct val="150000"/>
              </a:lnSpc>
              <a:spcBef>
                <a:spcPct val="20000"/>
              </a:spcBef>
              <a:buSzPct val="100000"/>
              <a:buFont typeface="Wingdings" pitchFamily="2" charset="2"/>
              <a:buChar char="n"/>
              <a:defRPr/>
            </a:pPr>
            <a:r>
              <a:rPr lang="en-US" altLang="zh-CN" sz="2200" b="1" dirty="0" smtClean="0"/>
              <a:t> </a:t>
            </a:r>
            <a:r>
              <a:rPr lang="zh-CN" altLang="zh-CN" sz="2200" b="1" dirty="0" smtClean="0"/>
              <a:t>攻击</a:t>
            </a:r>
            <a:r>
              <a:rPr lang="zh-CN" altLang="zh-CN" sz="2200" b="1" dirty="0"/>
              <a:t>者利用</a:t>
            </a:r>
            <a:r>
              <a:rPr lang="en-US" altLang="zh-CN" sz="2200" b="1" dirty="0"/>
              <a:t>SQL</a:t>
            </a:r>
            <a:r>
              <a:rPr lang="zh-CN" altLang="zh-CN" sz="2200" b="1" dirty="0"/>
              <a:t>注入技术，在入侵检测不严的情况下欺骗</a:t>
            </a:r>
            <a:r>
              <a:rPr lang="en-US" altLang="zh-CN" sz="2200" b="1" dirty="0" err="1">
                <a:hlinkClick r:id="rId2">
                  <a:extLst>
                    <a:ext uri="{A12FA001-AC4F-418D-AE19-62706E023703}">
                      <ahyp:hlinkClr xmlns:ahyp="http://schemas.microsoft.com/office/drawing/2018/hyperlinkcolor" xmlns="" val="tx"/>
                    </a:ext>
                  </a:extLst>
                </a:hlinkClick>
              </a:rPr>
              <a:t>数据库服务器</a:t>
            </a:r>
            <a:r>
              <a:rPr lang="zh-CN" altLang="zh-CN" sz="2200" b="1" dirty="0"/>
              <a:t>执行非授权的查询和操作，使得机密数据被泄露、篡改或锁定</a:t>
            </a:r>
            <a:endParaRPr lang="zh-CN" altLang="en-US" sz="2200" b="1" dirty="0"/>
          </a:p>
        </p:txBody>
      </p:sp>
      <p:sp>
        <p:nvSpPr>
          <p:cNvPr id="11267" name="页脚占位符 3">
            <a:extLst>
              <a:ext uri="{FF2B5EF4-FFF2-40B4-BE49-F238E27FC236}">
                <a16:creationId xmlns:a16="http://schemas.microsoft.com/office/drawing/2014/main" xmlns="" id="{DEB4FDC1-42C6-449F-8AB7-0C2978B8712D}"/>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endParaRPr lang="en-US" altLang="zh-CN" sz="1400">
              <a:solidFill>
                <a:srgbClr val="F03628"/>
              </a:solidFill>
            </a:endParaRPr>
          </a:p>
        </p:txBody>
      </p:sp>
      <p:sp>
        <p:nvSpPr>
          <p:cNvPr id="4" name="Rectangle 2">
            <a:extLst>
              <a:ext uri="{FF2B5EF4-FFF2-40B4-BE49-F238E27FC236}">
                <a16:creationId xmlns:a16="http://schemas.microsoft.com/office/drawing/2014/main" xmlns="" id="{13B28C29-61FB-4D9C-B18D-0C8C7A960B46}"/>
              </a:ext>
            </a:extLst>
          </p:cNvPr>
          <p:cNvSpPr txBox="1">
            <a:spLocks noChangeArrowheads="1"/>
          </p:cNvSpPr>
          <p:nvPr/>
        </p:nvSpPr>
        <p:spPr bwMode="auto">
          <a:xfrm>
            <a:off x="1981200" y="-36513"/>
            <a:ext cx="8229600" cy="1135063"/>
          </a:xfrm>
          <a:prstGeom prst="rect">
            <a:avLst/>
          </a:prstGeom>
          <a:noFill/>
          <a:ln w="9525">
            <a:noFill/>
            <a:miter lim="800000"/>
            <a:headEnd/>
            <a:tailEnd/>
          </a:ln>
        </p:spPr>
        <p:txBody>
          <a:bodyPr anchor="ctr"/>
          <a:lstStyle/>
          <a:p>
            <a:pPr algn="ctr">
              <a:defRPr/>
            </a:pPr>
            <a:r>
              <a:rPr lang="zh-CN" altLang="en-US" sz="3600" b="1" kern="0" dirty="0">
                <a:solidFill>
                  <a:schemeClr val="bg1"/>
                </a:solidFill>
                <a:latin typeface="+mj-lt"/>
                <a:ea typeface="+mj-ea"/>
                <a:cs typeface="+mj-cs"/>
              </a:rPr>
              <a:t>数据库的不安全因素（续）</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标题 1">
            <a:extLst>
              <a:ext uri="{FF2B5EF4-FFF2-40B4-BE49-F238E27FC236}">
                <a16:creationId xmlns:a16="http://schemas.microsoft.com/office/drawing/2014/main" xmlns="" id="{62FC627A-7DF7-E54C-9077-250BABE29D47}"/>
              </a:ext>
            </a:extLst>
          </p:cNvPr>
          <p:cNvSpPr>
            <a:spLocks noGrp="1" noChangeArrowheads="1"/>
          </p:cNvSpPr>
          <p:nvPr>
            <p:ph type="title" idx="4294967295"/>
          </p:nvPr>
        </p:nvSpPr>
        <p:spPr/>
        <p:txBody>
          <a:bodyPr/>
          <a:lstStyle/>
          <a:p>
            <a:pPr eaLnBrk="1" hangingPunct="1"/>
            <a:r>
              <a:rPr lang="zh-CN" altLang="zh-CN" sz="3600"/>
              <a:t>数据加密（续）</a:t>
            </a:r>
          </a:p>
        </p:txBody>
      </p:sp>
      <p:sp>
        <p:nvSpPr>
          <p:cNvPr id="105474" name="页脚占位符 3">
            <a:extLst>
              <a:ext uri="{FF2B5EF4-FFF2-40B4-BE49-F238E27FC236}">
                <a16:creationId xmlns:a16="http://schemas.microsoft.com/office/drawing/2014/main" xmlns="" id="{36730319-54E6-9A4A-BD49-FEC8D9CFCC1A}"/>
              </a:ext>
            </a:extLst>
          </p:cNvPr>
          <p:cNvSpPr txBox="1">
            <a:spLocks noGrp="1" noChangeArrowheads="1"/>
          </p:cNvSpPr>
          <p:nvPr/>
        </p:nvSpPr>
        <p:spPr bwMode="auto">
          <a:xfrm>
            <a:off x="6816706" y="6445317"/>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05475" name="TextBox 15">
            <a:extLst>
              <a:ext uri="{FF2B5EF4-FFF2-40B4-BE49-F238E27FC236}">
                <a16:creationId xmlns:a16="http://schemas.microsoft.com/office/drawing/2014/main" xmlns="" id="{61B64528-2BD3-0741-AC38-948D72BBE63F}"/>
              </a:ext>
            </a:extLst>
          </p:cNvPr>
          <p:cNvSpPr txBox="1">
            <a:spLocks noChangeArrowheads="1"/>
          </p:cNvSpPr>
          <p:nvPr/>
        </p:nvSpPr>
        <p:spPr bwMode="auto">
          <a:xfrm>
            <a:off x="3246435" y="5348576"/>
            <a:ext cx="56149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r>
              <a:rPr lang="zh-CN" altLang="en-US" sz="1800" dirty="0">
                <a:latin typeface="Times New Roman" panose="02020603050405020304" pitchFamily="18" charset="0"/>
              </a:rPr>
              <a:t>基于 </a:t>
            </a:r>
            <a:r>
              <a:rPr lang="en-US" altLang="zh-CN" sz="1800" dirty="0">
                <a:latin typeface="Times New Roman" panose="02020603050405020304" pitchFamily="18" charset="0"/>
              </a:rPr>
              <a:t>SSL</a:t>
            </a:r>
            <a:r>
              <a:rPr lang="zh-CN" altLang="en-US" sz="1800" dirty="0">
                <a:latin typeface="Times New Roman" panose="02020603050405020304" pitchFamily="18" charset="0"/>
              </a:rPr>
              <a:t> </a:t>
            </a:r>
            <a:r>
              <a:rPr lang="en-US" altLang="zh-CN" sz="1800" dirty="0" err="1">
                <a:latin typeface="Times New Roman" panose="02020603050405020304" pitchFamily="18" charset="0"/>
              </a:rPr>
              <a:t>protol</a:t>
            </a:r>
            <a:r>
              <a:rPr lang="zh-CN" altLang="en-US" sz="1800" dirty="0">
                <a:latin typeface="Times New Roman" panose="02020603050405020304" pitchFamily="18" charset="0"/>
              </a:rPr>
              <a:t>的数据库管理系统可信传输示意图</a:t>
            </a:r>
          </a:p>
        </p:txBody>
      </p:sp>
      <p:pic>
        <p:nvPicPr>
          <p:cNvPr id="105476" name="Picture 15">
            <a:extLst>
              <a:ext uri="{FF2B5EF4-FFF2-40B4-BE49-F238E27FC236}">
                <a16:creationId xmlns:a16="http://schemas.microsoft.com/office/drawing/2014/main" xmlns="" id="{70566498-49A9-3846-B1C6-946E44327A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4957" y="2628966"/>
            <a:ext cx="912813"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77" name="Picture 16">
            <a:extLst>
              <a:ext uri="{FF2B5EF4-FFF2-40B4-BE49-F238E27FC236}">
                <a16:creationId xmlns:a16="http://schemas.microsoft.com/office/drawing/2014/main" xmlns="" id="{4675A421-94EA-C847-BAB3-83709A84BA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04294" y="2484504"/>
            <a:ext cx="952500"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78" name="左右箭头 18">
            <a:extLst>
              <a:ext uri="{FF2B5EF4-FFF2-40B4-BE49-F238E27FC236}">
                <a16:creationId xmlns:a16="http://schemas.microsoft.com/office/drawing/2014/main" xmlns="" id="{4FDB51A8-CDE8-E14E-9FE8-2841BCB72680}"/>
              </a:ext>
            </a:extLst>
          </p:cNvPr>
          <p:cNvSpPr>
            <a:spLocks noChangeArrowheads="1"/>
          </p:cNvSpPr>
          <p:nvPr/>
        </p:nvSpPr>
        <p:spPr bwMode="auto">
          <a:xfrm>
            <a:off x="3635357" y="2619441"/>
            <a:ext cx="4837113" cy="46038"/>
          </a:xfrm>
          <a:prstGeom prst="leftRightArrow">
            <a:avLst>
              <a:gd name="adj1" fmla="val 50000"/>
              <a:gd name="adj2" fmla="val 4961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2200" b="0"/>
          </a:p>
        </p:txBody>
      </p:sp>
      <p:sp>
        <p:nvSpPr>
          <p:cNvPr id="105479" name="左右箭头 19">
            <a:extLst>
              <a:ext uri="{FF2B5EF4-FFF2-40B4-BE49-F238E27FC236}">
                <a16:creationId xmlns:a16="http://schemas.microsoft.com/office/drawing/2014/main" xmlns="" id="{5F43934A-7BE5-824C-8137-8D52AA785637}"/>
              </a:ext>
            </a:extLst>
          </p:cNvPr>
          <p:cNvSpPr>
            <a:spLocks noChangeArrowheads="1"/>
          </p:cNvSpPr>
          <p:nvPr/>
        </p:nvSpPr>
        <p:spPr bwMode="auto">
          <a:xfrm>
            <a:off x="3635357" y="1763779"/>
            <a:ext cx="3973513" cy="144462"/>
          </a:xfrm>
          <a:prstGeom prst="leftRightArrow">
            <a:avLst>
              <a:gd name="adj1" fmla="val 50000"/>
              <a:gd name="adj2" fmla="val 4979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2200" b="0"/>
          </a:p>
        </p:txBody>
      </p:sp>
      <p:sp>
        <p:nvSpPr>
          <p:cNvPr id="105480" name="左右箭头 20">
            <a:extLst>
              <a:ext uri="{FF2B5EF4-FFF2-40B4-BE49-F238E27FC236}">
                <a16:creationId xmlns:a16="http://schemas.microsoft.com/office/drawing/2014/main" xmlns="" id="{CF844479-C73A-9742-B446-344F3841CD88}"/>
              </a:ext>
            </a:extLst>
          </p:cNvPr>
          <p:cNvSpPr>
            <a:spLocks noChangeArrowheads="1"/>
          </p:cNvSpPr>
          <p:nvPr/>
        </p:nvSpPr>
        <p:spPr bwMode="auto">
          <a:xfrm>
            <a:off x="2713020" y="1260542"/>
            <a:ext cx="5616575" cy="144463"/>
          </a:xfrm>
          <a:prstGeom prst="leftRightArrow">
            <a:avLst>
              <a:gd name="adj1" fmla="val 50000"/>
              <a:gd name="adj2" fmla="val 4985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grpSp>
        <p:nvGrpSpPr>
          <p:cNvPr id="105481" name="组合 22">
            <a:extLst>
              <a:ext uri="{FF2B5EF4-FFF2-40B4-BE49-F238E27FC236}">
                <a16:creationId xmlns:a16="http://schemas.microsoft.com/office/drawing/2014/main" xmlns="" id="{FB090B64-540E-1D4C-B5F3-A00E31CCBE7D}"/>
              </a:ext>
            </a:extLst>
          </p:cNvPr>
          <p:cNvGrpSpPr>
            <a:grpSpLocks/>
          </p:cNvGrpSpPr>
          <p:nvPr/>
        </p:nvGrpSpPr>
        <p:grpSpPr bwMode="auto">
          <a:xfrm>
            <a:off x="2568556" y="1574867"/>
            <a:ext cx="6408738" cy="3573463"/>
            <a:chOff x="467544" y="509235"/>
            <a:chExt cx="6408712" cy="3575349"/>
          </a:xfrm>
        </p:grpSpPr>
        <p:grpSp>
          <p:nvGrpSpPr>
            <p:cNvPr id="105484" name="Group 5">
              <a:extLst>
                <a:ext uri="{FF2B5EF4-FFF2-40B4-BE49-F238E27FC236}">
                  <a16:creationId xmlns:a16="http://schemas.microsoft.com/office/drawing/2014/main" xmlns="" id="{A8AFB66D-AA4D-4746-9B57-6D65203FD46C}"/>
                </a:ext>
              </a:extLst>
            </p:cNvPr>
            <p:cNvGrpSpPr>
              <a:grpSpLocks/>
            </p:cNvGrpSpPr>
            <p:nvPr/>
          </p:nvGrpSpPr>
          <p:grpSpPr bwMode="auto">
            <a:xfrm>
              <a:off x="467544" y="509235"/>
              <a:ext cx="6408712" cy="3575349"/>
              <a:chOff x="0" y="0"/>
              <a:chExt cx="8496944" cy="4048049"/>
            </a:xfrm>
          </p:grpSpPr>
          <p:grpSp>
            <p:nvGrpSpPr>
              <p:cNvPr id="105486" name="Group 6">
                <a:extLst>
                  <a:ext uri="{FF2B5EF4-FFF2-40B4-BE49-F238E27FC236}">
                    <a16:creationId xmlns:a16="http://schemas.microsoft.com/office/drawing/2014/main" xmlns="" id="{46FD0579-ABB1-1C4A-814E-2BD4ABB15BB4}"/>
                  </a:ext>
                </a:extLst>
              </p:cNvPr>
              <p:cNvGrpSpPr>
                <a:grpSpLocks/>
              </p:cNvGrpSpPr>
              <p:nvPr/>
            </p:nvGrpSpPr>
            <p:grpSpPr bwMode="auto">
              <a:xfrm>
                <a:off x="0" y="0"/>
                <a:ext cx="8496944" cy="3555707"/>
                <a:chOff x="0" y="0"/>
                <a:chExt cx="8352928" cy="2844568"/>
              </a:xfrm>
            </p:grpSpPr>
            <p:sp>
              <p:nvSpPr>
                <p:cNvPr id="105489" name="TextBox 5">
                  <a:extLst>
                    <a:ext uri="{FF2B5EF4-FFF2-40B4-BE49-F238E27FC236}">
                      <a16:creationId xmlns:a16="http://schemas.microsoft.com/office/drawing/2014/main" xmlns="" id="{D176BFC0-7292-854F-B872-357B8DFDC0F7}"/>
                    </a:ext>
                  </a:extLst>
                </p:cNvPr>
                <p:cNvSpPr txBox="1">
                  <a:spLocks noChangeArrowheads="1"/>
                </p:cNvSpPr>
                <p:nvPr/>
              </p:nvSpPr>
              <p:spPr bwMode="auto">
                <a:xfrm>
                  <a:off x="0" y="0"/>
                  <a:ext cx="8352928" cy="284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r>
                    <a:rPr lang="zh-CN" altLang="en-US" sz="2200" dirty="0">
                      <a:latin typeface="Times New Roman" panose="02020603050405020304" pitchFamily="18" charset="0"/>
                    </a:rPr>
                    <a:t>第一步：创建可信连接</a:t>
                  </a:r>
                  <a:endParaRPr lang="en-US" altLang="zh-CN" sz="2200" dirty="0">
                    <a:latin typeface="Times New Roman" panose="02020603050405020304" pitchFamily="18" charset="0"/>
                  </a:endParaRPr>
                </a:p>
                <a:p>
                  <a:pPr algn="ctr" eaLnBrk="1" hangingPunct="1">
                    <a:spcBef>
                      <a:spcPct val="0"/>
                    </a:spcBef>
                    <a:buSzTx/>
                    <a:buFont typeface="Arial" panose="020B0604020202020204" pitchFamily="34" charset="0"/>
                    <a:buNone/>
                  </a:pPr>
                  <a:endParaRPr lang="en-US" altLang="zh-CN" sz="2200" dirty="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dirty="0">
                      <a:latin typeface="Times New Roman" panose="02020603050405020304" pitchFamily="18" charset="0"/>
                    </a:rPr>
                    <a:t>第二步：确认通信双方端点的可靠性</a:t>
                  </a:r>
                  <a:endParaRPr lang="en-US" altLang="zh-CN" sz="2200" dirty="0">
                    <a:latin typeface="Times New Roman" panose="02020603050405020304" pitchFamily="18" charset="0"/>
                  </a:endParaRPr>
                </a:p>
                <a:p>
                  <a:pPr algn="ctr" eaLnBrk="1" hangingPunct="1">
                    <a:spcBef>
                      <a:spcPct val="0"/>
                    </a:spcBef>
                    <a:buSzTx/>
                    <a:buFont typeface="Arial" panose="020B0604020202020204" pitchFamily="34" charset="0"/>
                    <a:buNone/>
                  </a:pPr>
                  <a:endParaRPr lang="en-US" altLang="zh-CN" sz="2200" dirty="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dirty="0">
                      <a:latin typeface="Times New Roman" panose="02020603050405020304" pitchFamily="18" charset="0"/>
                    </a:rPr>
                    <a:t>第三步：协商加密算法和密钥</a:t>
                  </a:r>
                  <a:endParaRPr lang="en-US" altLang="zh-CN" sz="2200" dirty="0">
                    <a:latin typeface="Times New Roman" panose="02020603050405020304" pitchFamily="18" charset="0"/>
                  </a:endParaRPr>
                </a:p>
                <a:p>
                  <a:pPr algn="ctr" eaLnBrk="1" hangingPunct="1">
                    <a:spcBef>
                      <a:spcPct val="0"/>
                    </a:spcBef>
                    <a:buSzTx/>
                    <a:buFont typeface="Arial" panose="020B0604020202020204" pitchFamily="34" charset="0"/>
                    <a:buNone/>
                  </a:pPr>
                  <a:endParaRPr lang="en-US" altLang="zh-CN" sz="2200" dirty="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dirty="0">
                      <a:latin typeface="Times New Roman" panose="02020603050405020304" pitchFamily="18" charset="0"/>
                    </a:rPr>
                    <a:t>第四步：可信传输数据</a:t>
                  </a:r>
                  <a:endParaRPr lang="en-US" altLang="zh-CN" sz="2200" dirty="0">
                    <a:latin typeface="Times New Roman" panose="02020603050405020304" pitchFamily="18" charset="0"/>
                  </a:endParaRPr>
                </a:p>
                <a:p>
                  <a:pPr algn="ctr" eaLnBrk="1" hangingPunct="1">
                    <a:spcBef>
                      <a:spcPct val="0"/>
                    </a:spcBef>
                    <a:buSzTx/>
                    <a:buFont typeface="Arial" panose="020B0604020202020204" pitchFamily="34" charset="0"/>
                    <a:buNone/>
                  </a:pPr>
                  <a:endParaRPr lang="en-US" altLang="zh-CN" sz="2200" dirty="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dirty="0">
                      <a:latin typeface="Times New Roman" panose="02020603050405020304" pitchFamily="18" charset="0"/>
                    </a:rPr>
                    <a:t>第五步：关闭可信连接</a:t>
                  </a:r>
                </a:p>
              </p:txBody>
            </p:sp>
            <p:cxnSp>
              <p:nvCxnSpPr>
                <p:cNvPr id="105490" name="直接箭头连接符 6">
                  <a:extLst>
                    <a:ext uri="{FF2B5EF4-FFF2-40B4-BE49-F238E27FC236}">
                      <a16:creationId xmlns:a16="http://schemas.microsoft.com/office/drawing/2014/main" xmlns="" id="{776EEAF9-D19B-624F-A90E-5CCBD0B50108}"/>
                    </a:ext>
                  </a:extLst>
                </p:cNvPr>
                <p:cNvCxnSpPr>
                  <a:cxnSpLocks noChangeShapeType="1"/>
                </p:cNvCxnSpPr>
                <p:nvPr/>
              </p:nvCxnSpPr>
              <p:spPr bwMode="auto">
                <a:xfrm>
                  <a:off x="920238" y="345638"/>
                  <a:ext cx="6552728" cy="0"/>
                </a:xfrm>
                <a:prstGeom prst="straightConnector1">
                  <a:avLst/>
                </a:prstGeom>
                <a:noFill/>
                <a:ln w="254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105491" name="直接箭头连接符 7">
                  <a:extLst>
                    <a:ext uri="{FF2B5EF4-FFF2-40B4-BE49-F238E27FC236}">
                      <a16:creationId xmlns:a16="http://schemas.microsoft.com/office/drawing/2014/main" xmlns="" id="{EF41EE20-A548-1C4A-935E-59AA24D0D649}"/>
                    </a:ext>
                  </a:extLst>
                </p:cNvPr>
                <p:cNvCxnSpPr>
                  <a:cxnSpLocks noChangeShapeType="1"/>
                </p:cNvCxnSpPr>
                <p:nvPr/>
              </p:nvCxnSpPr>
              <p:spPr bwMode="auto">
                <a:xfrm>
                  <a:off x="920239" y="954792"/>
                  <a:ext cx="6552727" cy="0"/>
                </a:xfrm>
                <a:prstGeom prst="straightConnector1">
                  <a:avLst/>
                </a:prstGeom>
                <a:noFill/>
                <a:ln w="254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105492" name="直接箭头连接符 8">
                  <a:extLst>
                    <a:ext uri="{FF2B5EF4-FFF2-40B4-BE49-F238E27FC236}">
                      <a16:creationId xmlns:a16="http://schemas.microsoft.com/office/drawing/2014/main" xmlns="" id="{A0365B4E-CABB-6443-9627-CCC21DFAB298}"/>
                    </a:ext>
                  </a:extLst>
                </p:cNvPr>
                <p:cNvCxnSpPr>
                  <a:cxnSpLocks noChangeShapeType="1"/>
                </p:cNvCxnSpPr>
                <p:nvPr/>
              </p:nvCxnSpPr>
              <p:spPr bwMode="auto">
                <a:xfrm>
                  <a:off x="920239" y="2781712"/>
                  <a:ext cx="6552727" cy="0"/>
                </a:xfrm>
                <a:prstGeom prst="straightConnector1">
                  <a:avLst/>
                </a:prstGeom>
                <a:noFill/>
                <a:ln w="254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105493" name="直接箭头连接符 9">
                  <a:extLst>
                    <a:ext uri="{FF2B5EF4-FFF2-40B4-BE49-F238E27FC236}">
                      <a16:creationId xmlns:a16="http://schemas.microsoft.com/office/drawing/2014/main" xmlns="" id="{021156F1-38B0-3A4A-A34C-7920CCA6BEF2}"/>
                    </a:ext>
                  </a:extLst>
                </p:cNvPr>
                <p:cNvCxnSpPr>
                  <a:cxnSpLocks noChangeShapeType="1"/>
                </p:cNvCxnSpPr>
                <p:nvPr/>
              </p:nvCxnSpPr>
              <p:spPr bwMode="auto">
                <a:xfrm>
                  <a:off x="920239" y="2129241"/>
                  <a:ext cx="6552727" cy="0"/>
                </a:xfrm>
                <a:prstGeom prst="straightConnector1">
                  <a:avLst/>
                </a:prstGeom>
                <a:noFill/>
                <a:ln w="254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grpSp>
          <p:sp>
            <p:nvSpPr>
              <p:cNvPr id="105487" name="矩形 12">
                <a:extLst>
                  <a:ext uri="{FF2B5EF4-FFF2-40B4-BE49-F238E27FC236}">
                    <a16:creationId xmlns:a16="http://schemas.microsoft.com/office/drawing/2014/main" xmlns="" id="{B391C87F-B9F8-334D-A435-72E19710025F}"/>
                  </a:ext>
                </a:extLst>
              </p:cNvPr>
              <p:cNvSpPr>
                <a:spLocks noChangeArrowheads="1"/>
              </p:cNvSpPr>
              <p:nvPr/>
            </p:nvSpPr>
            <p:spPr bwMode="auto">
              <a:xfrm>
                <a:off x="191536" y="1"/>
                <a:ext cx="744569" cy="4048048"/>
              </a:xfrm>
              <a:prstGeom prst="rect">
                <a:avLst/>
              </a:prstGeom>
              <a:gradFill rotWithShape="0">
                <a:gsLst>
                  <a:gs pos="0">
                    <a:srgbClr val="FFFFFF"/>
                  </a:gs>
                  <a:gs pos="100000">
                    <a:srgbClr val="BBBBBB"/>
                  </a:gs>
                </a:gsLst>
                <a:lin ang="5400000" scaled="1"/>
              </a:gradFill>
              <a:ln w="25400">
                <a:solidFill>
                  <a:schemeClr val="tx1"/>
                </a:solidFill>
                <a:miter lim="800000"/>
                <a:headEnd/>
                <a:tailEnd/>
              </a:ln>
            </p:spPr>
            <p:txBody>
              <a:bodyPr wrap="none" anchor="ctr"/>
              <a:lstStyle>
                <a:lvl1pPr marL="342900" indent="-342900">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r>
                  <a:rPr lang="zh-CN" altLang="en-US" sz="2200" dirty="0">
                    <a:latin typeface="Times New Roman" panose="02020603050405020304" pitchFamily="18" charset="0"/>
                  </a:rPr>
                  <a:t>可</a:t>
                </a:r>
                <a:endParaRPr lang="en-US" altLang="zh-CN" sz="2200" dirty="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dirty="0">
                    <a:latin typeface="Times New Roman" panose="02020603050405020304" pitchFamily="18" charset="0"/>
                  </a:rPr>
                  <a:t>信</a:t>
                </a:r>
                <a:endParaRPr lang="en-US" altLang="zh-CN" sz="2200" dirty="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dirty="0">
                    <a:latin typeface="Times New Roman" panose="02020603050405020304" pitchFamily="18" charset="0"/>
                  </a:rPr>
                  <a:t>通</a:t>
                </a:r>
                <a:endParaRPr lang="en-US" altLang="zh-CN" sz="2200" dirty="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dirty="0">
                    <a:latin typeface="Times New Roman" panose="02020603050405020304" pitchFamily="18" charset="0"/>
                  </a:rPr>
                  <a:t>信</a:t>
                </a:r>
                <a:endParaRPr lang="en-US" altLang="zh-CN" sz="2200" dirty="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dirty="0">
                    <a:latin typeface="Times New Roman" panose="02020603050405020304" pitchFamily="18" charset="0"/>
                  </a:rPr>
                  <a:t>模</a:t>
                </a:r>
                <a:endParaRPr lang="en-US" altLang="zh-CN" sz="2200" dirty="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dirty="0">
                    <a:latin typeface="Times New Roman" panose="02020603050405020304" pitchFamily="18" charset="0"/>
                  </a:rPr>
                  <a:t>块</a:t>
                </a:r>
              </a:p>
            </p:txBody>
          </p:sp>
          <p:sp>
            <p:nvSpPr>
              <p:cNvPr id="105488" name="矩形 13">
                <a:extLst>
                  <a:ext uri="{FF2B5EF4-FFF2-40B4-BE49-F238E27FC236}">
                    <a16:creationId xmlns:a16="http://schemas.microsoft.com/office/drawing/2014/main" xmlns="" id="{0EBAE256-9394-D647-A9B7-C282DC77BEF0}"/>
                  </a:ext>
                </a:extLst>
              </p:cNvPr>
              <p:cNvSpPr>
                <a:spLocks noChangeArrowheads="1"/>
              </p:cNvSpPr>
              <p:nvPr/>
            </p:nvSpPr>
            <p:spPr bwMode="auto">
              <a:xfrm>
                <a:off x="7632848" y="72008"/>
                <a:ext cx="672561" cy="3976041"/>
              </a:xfrm>
              <a:prstGeom prst="rect">
                <a:avLst/>
              </a:prstGeom>
              <a:gradFill rotWithShape="0">
                <a:gsLst>
                  <a:gs pos="0">
                    <a:srgbClr val="FFFFFF"/>
                  </a:gs>
                  <a:gs pos="100000">
                    <a:srgbClr val="BBBBBB"/>
                  </a:gs>
                </a:gsLst>
                <a:lin ang="5400000" scaled="1"/>
              </a:gradFill>
              <a:ln w="25400">
                <a:solidFill>
                  <a:schemeClr val="tx1"/>
                </a:solidFill>
                <a:miter lim="800000"/>
                <a:headEnd/>
                <a:tailEnd/>
              </a:ln>
            </p:spPr>
            <p:txBody>
              <a:bodyPr wrap="none" anchor="ctr"/>
              <a:lstStyle>
                <a:lvl1pPr marL="342900" indent="-342900">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r>
                  <a:rPr lang="zh-CN" altLang="en-US" sz="2200" dirty="0">
                    <a:latin typeface="Times New Roman" panose="02020603050405020304" pitchFamily="18" charset="0"/>
                  </a:rPr>
                  <a:t>可</a:t>
                </a:r>
                <a:endParaRPr lang="en-US" altLang="zh-CN" sz="2200" dirty="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dirty="0">
                    <a:latin typeface="Times New Roman" panose="02020603050405020304" pitchFamily="18" charset="0"/>
                  </a:rPr>
                  <a:t>信</a:t>
                </a:r>
                <a:endParaRPr lang="en-US" altLang="zh-CN" sz="2200" dirty="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dirty="0">
                    <a:latin typeface="Times New Roman" panose="02020603050405020304" pitchFamily="18" charset="0"/>
                  </a:rPr>
                  <a:t>通</a:t>
                </a:r>
                <a:endParaRPr lang="en-US" altLang="zh-CN" sz="2200" dirty="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dirty="0">
                    <a:latin typeface="Times New Roman" panose="02020603050405020304" pitchFamily="18" charset="0"/>
                  </a:rPr>
                  <a:t>信</a:t>
                </a:r>
                <a:endParaRPr lang="en-US" altLang="zh-CN" sz="2200" dirty="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dirty="0">
                    <a:latin typeface="Times New Roman" panose="02020603050405020304" pitchFamily="18" charset="0"/>
                  </a:rPr>
                  <a:t>模</a:t>
                </a:r>
                <a:endParaRPr lang="en-US" altLang="zh-CN" sz="2200" dirty="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dirty="0">
                    <a:latin typeface="Times New Roman" panose="02020603050405020304" pitchFamily="18" charset="0"/>
                  </a:rPr>
                  <a:t>块</a:t>
                </a:r>
              </a:p>
            </p:txBody>
          </p:sp>
        </p:grpSp>
        <p:cxnSp>
          <p:nvCxnSpPr>
            <p:cNvPr id="105485" name="直接箭头连接符 9">
              <a:extLst>
                <a:ext uri="{FF2B5EF4-FFF2-40B4-BE49-F238E27FC236}">
                  <a16:creationId xmlns:a16="http://schemas.microsoft.com/office/drawing/2014/main" xmlns="" id="{E2F8F2FE-110E-B940-8DBC-3666243C9EB7}"/>
                </a:ext>
              </a:extLst>
            </p:cNvPr>
            <p:cNvCxnSpPr>
              <a:cxnSpLocks noChangeShapeType="1"/>
            </p:cNvCxnSpPr>
            <p:nvPr/>
          </p:nvCxnSpPr>
          <p:spPr bwMode="auto">
            <a:xfrm>
              <a:off x="1187624" y="2211673"/>
              <a:ext cx="5027524" cy="0"/>
            </a:xfrm>
            <a:prstGeom prst="straightConnector1">
              <a:avLst/>
            </a:prstGeom>
            <a:noFill/>
            <a:ln w="254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grpSp>
      <p:sp>
        <p:nvSpPr>
          <p:cNvPr id="105482" name="TextBox 23">
            <a:extLst>
              <a:ext uri="{FF2B5EF4-FFF2-40B4-BE49-F238E27FC236}">
                <a16:creationId xmlns:a16="http://schemas.microsoft.com/office/drawing/2014/main" xmlns="" id="{5A762F88-DBF4-C84A-BE38-5096F36FE9A2}"/>
              </a:ext>
            </a:extLst>
          </p:cNvPr>
          <p:cNvSpPr txBox="1">
            <a:spLocks noChangeArrowheads="1"/>
          </p:cNvSpPr>
          <p:nvPr/>
        </p:nvSpPr>
        <p:spPr bwMode="auto">
          <a:xfrm>
            <a:off x="1776395" y="3637029"/>
            <a:ext cx="7524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2200"/>
              <a:t>用户</a:t>
            </a:r>
          </a:p>
        </p:txBody>
      </p:sp>
      <p:sp>
        <p:nvSpPr>
          <p:cNvPr id="105483" name="TextBox 24">
            <a:extLst>
              <a:ext uri="{FF2B5EF4-FFF2-40B4-BE49-F238E27FC236}">
                <a16:creationId xmlns:a16="http://schemas.microsoft.com/office/drawing/2014/main" xmlns="" id="{33513B1F-A3E9-2543-ACBD-E6FB426E46FD}"/>
              </a:ext>
            </a:extLst>
          </p:cNvPr>
          <p:cNvSpPr txBox="1">
            <a:spLocks noChangeArrowheads="1"/>
          </p:cNvSpPr>
          <p:nvPr/>
        </p:nvSpPr>
        <p:spPr bwMode="auto">
          <a:xfrm>
            <a:off x="8853470" y="3779904"/>
            <a:ext cx="1887537"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2200"/>
              <a:t>数据库服务器</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标题 1">
            <a:extLst>
              <a:ext uri="{FF2B5EF4-FFF2-40B4-BE49-F238E27FC236}">
                <a16:creationId xmlns:a16="http://schemas.microsoft.com/office/drawing/2014/main" xmlns="" id="{DEB33253-CA3F-B14D-B583-F0E17751D29A}"/>
              </a:ext>
            </a:extLst>
          </p:cNvPr>
          <p:cNvSpPr txBox="1">
            <a:spLocks noChangeArrowheads="1"/>
          </p:cNvSpPr>
          <p:nvPr/>
        </p:nvSpPr>
        <p:spPr bwMode="auto">
          <a:xfrm>
            <a:off x="1981200" y="-36513"/>
            <a:ext cx="8229600" cy="113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zh-CN" sz="3600">
                <a:solidFill>
                  <a:schemeClr val="bg1"/>
                </a:solidFill>
              </a:rPr>
              <a:t>数据加密（续）</a:t>
            </a:r>
          </a:p>
        </p:txBody>
      </p:sp>
      <p:sp>
        <p:nvSpPr>
          <p:cNvPr id="106498" name="内容占位符 2">
            <a:extLst>
              <a:ext uri="{FF2B5EF4-FFF2-40B4-BE49-F238E27FC236}">
                <a16:creationId xmlns:a16="http://schemas.microsoft.com/office/drawing/2014/main" xmlns="" id="{31B152A3-F78B-3A41-9CCE-66631B5F491D}"/>
              </a:ext>
            </a:extLst>
          </p:cNvPr>
          <p:cNvSpPr txBox="1">
            <a:spLocks noChangeArrowheads="1"/>
          </p:cNvSpPr>
          <p:nvPr/>
        </p:nvSpPr>
        <p:spPr bwMode="auto">
          <a:xfrm>
            <a:off x="479376" y="1098550"/>
            <a:ext cx="10945216" cy="506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857250" indent="-45720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257300" indent="-4572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 typeface="Arial" panose="020B0604020202020204" pitchFamily="34" charset="0"/>
              <a:buNone/>
            </a:pPr>
            <a:r>
              <a:rPr lang="zh-CN" altLang="zh-CN" dirty="0"/>
              <a:t>基于安全套接层协议</a:t>
            </a:r>
            <a:r>
              <a:rPr lang="en-US" altLang="zh-CN" dirty="0"/>
              <a:t>SSL</a:t>
            </a:r>
            <a:r>
              <a:rPr lang="zh-CN" altLang="en-US" dirty="0"/>
              <a:t>传输方案的实现思路：</a:t>
            </a:r>
            <a:endParaRPr lang="en-US" altLang="zh-CN" dirty="0"/>
          </a:p>
          <a:p>
            <a:pPr lvl="1">
              <a:lnSpc>
                <a:spcPct val="150000"/>
              </a:lnSpc>
              <a:spcBef>
                <a:spcPct val="0"/>
              </a:spcBef>
              <a:buSzPct val="85000"/>
              <a:buFont typeface="Arial" panose="020B0604020202020204" pitchFamily="34" charset="0"/>
              <a:buNone/>
            </a:pPr>
            <a:r>
              <a:rPr lang="zh-CN" altLang="en-US" dirty="0"/>
              <a:t>（</a:t>
            </a:r>
            <a:r>
              <a:rPr lang="en-US" altLang="zh-CN" dirty="0"/>
              <a:t>1</a:t>
            </a:r>
            <a:r>
              <a:rPr lang="zh-CN" altLang="en-US" dirty="0"/>
              <a:t>）</a:t>
            </a:r>
            <a:r>
              <a:rPr lang="zh-CN" altLang="zh-CN" dirty="0"/>
              <a:t>确认通信双方端点的可靠性</a:t>
            </a:r>
            <a:endParaRPr lang="en-US" altLang="zh-CN" dirty="0">
              <a:latin typeface="宋体" panose="02010600030101010101" pitchFamily="2" charset="-122"/>
            </a:endParaRPr>
          </a:p>
          <a:p>
            <a:pPr lvl="2">
              <a:lnSpc>
                <a:spcPct val="150000"/>
              </a:lnSpc>
              <a:spcBef>
                <a:spcPct val="0"/>
              </a:spcBef>
              <a:buSzPct val="87000"/>
              <a:buFont typeface="Wingdings" pitchFamily="2" charset="2"/>
              <a:buChar char="l"/>
            </a:pPr>
            <a:r>
              <a:rPr lang="zh-CN" altLang="en-US" sz="2200" dirty="0"/>
              <a:t>采用</a:t>
            </a:r>
            <a:r>
              <a:rPr lang="zh-CN" altLang="zh-CN" sz="2200" dirty="0"/>
              <a:t>基于</a:t>
            </a:r>
            <a:r>
              <a:rPr lang="zh-CN" altLang="zh-CN" sz="2200" dirty="0">
                <a:solidFill>
                  <a:srgbClr val="FF00FF"/>
                </a:solidFill>
              </a:rPr>
              <a:t>数字证书</a:t>
            </a:r>
            <a:r>
              <a:rPr lang="zh-CN" altLang="zh-CN" sz="2200" dirty="0"/>
              <a:t>的服务器和客户端认证方式</a:t>
            </a:r>
            <a:endParaRPr lang="en-US" altLang="zh-CN" sz="2200" dirty="0"/>
          </a:p>
          <a:p>
            <a:pPr lvl="2">
              <a:lnSpc>
                <a:spcPct val="150000"/>
              </a:lnSpc>
              <a:spcBef>
                <a:spcPct val="0"/>
              </a:spcBef>
              <a:buSzPct val="87000"/>
              <a:buFont typeface="Wingdings" pitchFamily="2" charset="2"/>
              <a:buChar char="l"/>
            </a:pPr>
            <a:r>
              <a:rPr lang="zh-CN" altLang="zh-CN" sz="2200" dirty="0"/>
              <a:t>通信时均首先向对方提供己方证书，然后使用本地的</a:t>
            </a:r>
            <a:r>
              <a:rPr lang="en-US" altLang="zh-CN" sz="2200" dirty="0"/>
              <a:t>CA </a:t>
            </a:r>
            <a:r>
              <a:rPr lang="zh-CN" altLang="zh-CN" sz="2200" dirty="0"/>
              <a:t>信任列表和证书撤销列表对接收到的对方证书进行验证</a:t>
            </a:r>
            <a:endParaRPr lang="en-US" altLang="zh-CN" sz="2200" dirty="0">
              <a:latin typeface="宋体" panose="02010600030101010101" pitchFamily="2" charset="-122"/>
            </a:endParaRPr>
          </a:p>
          <a:p>
            <a:pPr lvl="1">
              <a:lnSpc>
                <a:spcPct val="150000"/>
              </a:lnSpc>
              <a:spcBef>
                <a:spcPct val="0"/>
              </a:spcBef>
              <a:buSzPct val="85000"/>
              <a:buFont typeface="Arial" panose="020B0604020202020204" pitchFamily="34" charset="0"/>
              <a:buNone/>
            </a:pPr>
            <a:r>
              <a:rPr lang="zh-CN" altLang="en-US" dirty="0"/>
              <a:t>（</a:t>
            </a:r>
            <a:r>
              <a:rPr lang="en-US" altLang="zh-CN" dirty="0"/>
              <a:t>2</a:t>
            </a:r>
            <a:r>
              <a:rPr lang="zh-CN" altLang="en-US" dirty="0"/>
              <a:t>）</a:t>
            </a:r>
            <a:r>
              <a:rPr lang="zh-CN" altLang="zh-CN" dirty="0"/>
              <a:t>协商加密算法和密钥</a:t>
            </a:r>
            <a:endParaRPr lang="en-US" altLang="zh-CN" dirty="0">
              <a:latin typeface="宋体" panose="02010600030101010101" pitchFamily="2" charset="-122"/>
            </a:endParaRPr>
          </a:p>
          <a:p>
            <a:pPr lvl="2">
              <a:lnSpc>
                <a:spcPct val="150000"/>
              </a:lnSpc>
              <a:spcBef>
                <a:spcPct val="0"/>
              </a:spcBef>
              <a:buSzPct val="87000"/>
              <a:buFont typeface="Wingdings" pitchFamily="2" charset="2"/>
              <a:buChar char="l"/>
            </a:pPr>
            <a:r>
              <a:rPr lang="zh-CN" altLang="zh-CN" sz="2200" dirty="0"/>
              <a:t>确认双方端点的可靠性后，通信双方协商本次会话的加密算法与密钥</a:t>
            </a:r>
            <a:endParaRPr lang="en-US" altLang="zh-CN" sz="2200" dirty="0"/>
          </a:p>
          <a:p>
            <a:pPr lvl="2">
              <a:lnSpc>
                <a:spcPct val="150000"/>
              </a:lnSpc>
              <a:spcBef>
                <a:spcPct val="0"/>
              </a:spcBef>
              <a:buSzPct val="87000"/>
              <a:buFont typeface="Wingdings" pitchFamily="2" charset="2"/>
              <a:buChar char="l"/>
            </a:pPr>
            <a:r>
              <a:rPr lang="zh-CN" altLang="zh-CN" sz="2200" dirty="0"/>
              <a:t>利用公钥基础设施方式</a:t>
            </a:r>
            <a:endParaRPr lang="en-US" altLang="zh-CN" sz="2200" dirty="0"/>
          </a:p>
          <a:p>
            <a:pPr lvl="2">
              <a:spcBef>
                <a:spcPct val="0"/>
              </a:spcBef>
              <a:buFont typeface="Wingdings" pitchFamily="2" charset="2"/>
              <a:buChar char="Ø"/>
            </a:pPr>
            <a:endParaRPr lang="en-US" altLang="zh-CN" dirty="0">
              <a:latin typeface="宋体" panose="02010600030101010101" pitchFamily="2" charset="-122"/>
            </a:endParaRPr>
          </a:p>
          <a:p>
            <a:pPr lvl="2">
              <a:spcBef>
                <a:spcPct val="0"/>
              </a:spcBef>
              <a:buFont typeface="Wingdings" pitchFamily="2" charset="2"/>
              <a:buChar char="Ø"/>
            </a:pPr>
            <a:endParaRPr lang="en-US" altLang="zh-CN" sz="1600" dirty="0">
              <a:latin typeface="宋体" panose="02010600030101010101" pitchFamily="2" charset="-122"/>
            </a:endParaRPr>
          </a:p>
          <a:p>
            <a:pPr lvl="2">
              <a:spcBef>
                <a:spcPct val="0"/>
              </a:spcBef>
              <a:buFont typeface="Wingdings" pitchFamily="2" charset="2"/>
              <a:buChar char="Ø"/>
            </a:pPr>
            <a:endParaRPr lang="zh-CN" altLang="en-US" sz="1600" dirty="0">
              <a:latin typeface="宋体" panose="02010600030101010101" pitchFamily="2" charset="-122"/>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标题 1">
            <a:extLst>
              <a:ext uri="{FF2B5EF4-FFF2-40B4-BE49-F238E27FC236}">
                <a16:creationId xmlns:a16="http://schemas.microsoft.com/office/drawing/2014/main" xmlns="" id="{DC7BD9C2-B9D7-1347-AE91-5117EBA77704}"/>
              </a:ext>
            </a:extLst>
          </p:cNvPr>
          <p:cNvSpPr txBox="1">
            <a:spLocks noChangeArrowheads="1"/>
          </p:cNvSpPr>
          <p:nvPr/>
        </p:nvSpPr>
        <p:spPr bwMode="auto">
          <a:xfrm>
            <a:off x="1981200" y="-36513"/>
            <a:ext cx="8229600" cy="113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zh-CN" sz="3600">
                <a:solidFill>
                  <a:schemeClr val="bg1"/>
                </a:solidFill>
              </a:rPr>
              <a:t>数据加密（续）</a:t>
            </a:r>
          </a:p>
        </p:txBody>
      </p:sp>
      <p:sp>
        <p:nvSpPr>
          <p:cNvPr id="107522" name="内容占位符 2">
            <a:extLst>
              <a:ext uri="{FF2B5EF4-FFF2-40B4-BE49-F238E27FC236}">
                <a16:creationId xmlns:a16="http://schemas.microsoft.com/office/drawing/2014/main" xmlns="" id="{C53BBA82-FA36-DD40-927D-CB416B47C217}"/>
              </a:ext>
            </a:extLst>
          </p:cNvPr>
          <p:cNvSpPr txBox="1">
            <a:spLocks noChangeArrowheads="1"/>
          </p:cNvSpPr>
          <p:nvPr/>
        </p:nvSpPr>
        <p:spPr bwMode="auto">
          <a:xfrm>
            <a:off x="263352" y="1268760"/>
            <a:ext cx="11377264" cy="5256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857250" indent="-45720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314450" indent="-4572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lvl="1">
              <a:lnSpc>
                <a:spcPct val="150000"/>
              </a:lnSpc>
              <a:spcBef>
                <a:spcPct val="0"/>
              </a:spcBef>
              <a:buSzPct val="85000"/>
              <a:buFont typeface="Arial" panose="020B0604020202020204" pitchFamily="34" charset="0"/>
              <a:buNone/>
            </a:pPr>
            <a:r>
              <a:rPr lang="zh-CN" altLang="en-US" sz="2800" dirty="0"/>
              <a:t>（</a:t>
            </a:r>
            <a:r>
              <a:rPr lang="en-US" altLang="zh-CN" sz="2800" dirty="0"/>
              <a:t>3</a:t>
            </a:r>
            <a:r>
              <a:rPr lang="zh-CN" altLang="en-US" sz="2800" dirty="0"/>
              <a:t>）</a:t>
            </a:r>
            <a:r>
              <a:rPr lang="zh-CN" altLang="zh-CN" sz="2800" dirty="0"/>
              <a:t>可信数据传输</a:t>
            </a:r>
            <a:endParaRPr lang="en-US" altLang="zh-CN" sz="2800" dirty="0"/>
          </a:p>
          <a:p>
            <a:pPr lvl="2">
              <a:lnSpc>
                <a:spcPct val="150000"/>
              </a:lnSpc>
              <a:spcBef>
                <a:spcPct val="0"/>
              </a:spcBef>
              <a:buSzPct val="87000"/>
              <a:buFont typeface="Wingdings" pitchFamily="2" charset="2"/>
              <a:buChar char="l"/>
            </a:pPr>
            <a:r>
              <a:rPr lang="zh-CN" altLang="zh-CN" sz="2400" dirty="0"/>
              <a:t>业务数据在被发送之前将被用某一组特定的密钥进行加密和消息摘要计算，以</a:t>
            </a:r>
            <a:r>
              <a:rPr lang="zh-CN" altLang="zh-CN" sz="2400" dirty="0">
                <a:solidFill>
                  <a:srgbClr val="FF00FF"/>
                </a:solidFill>
              </a:rPr>
              <a:t>密文</a:t>
            </a:r>
            <a:r>
              <a:rPr lang="zh-CN" altLang="zh-CN" sz="2400" dirty="0"/>
              <a:t>形式在网络上传输</a:t>
            </a:r>
            <a:endParaRPr lang="en-US" altLang="zh-CN" sz="2400" dirty="0"/>
          </a:p>
          <a:p>
            <a:pPr lvl="2">
              <a:lnSpc>
                <a:spcPct val="150000"/>
              </a:lnSpc>
              <a:spcBef>
                <a:spcPct val="0"/>
              </a:spcBef>
              <a:buSzPct val="87000"/>
              <a:buFont typeface="Wingdings" pitchFamily="2" charset="2"/>
              <a:buChar char="l"/>
            </a:pPr>
            <a:r>
              <a:rPr lang="zh-CN" altLang="zh-CN" sz="2400" dirty="0"/>
              <a:t>当业务数据被接收的时候，需用相同一组特定的密钥进行解密和摘要计算</a:t>
            </a:r>
            <a:endParaRPr lang="en-US" altLang="zh-CN" sz="2400" dirty="0"/>
          </a:p>
          <a:p>
            <a:pPr lvl="3">
              <a:lnSpc>
                <a:spcPct val="150000"/>
              </a:lnSpc>
              <a:spcBef>
                <a:spcPct val="0"/>
              </a:spcBef>
              <a:buSzPct val="87000"/>
              <a:buFont typeface="Wingdings" panose="05000000000000000000" pitchFamily="2" charset="2"/>
              <a:buChar char="ü"/>
            </a:pPr>
            <a:r>
              <a:rPr lang="zh-CN" altLang="zh-CN" sz="2200" dirty="0">
                <a:latin typeface="Times New Roman" panose="02020603050405020304" pitchFamily="18" charset="0"/>
                <a:cs typeface="Times New Roman" panose="02020603050405020304" pitchFamily="18" charset="0"/>
              </a:rPr>
              <a:t>特定的密钥是由通信双方磋商决定的，为且仅为双方共享</a:t>
            </a:r>
            <a:endParaRPr lang="en-US" altLang="zh-CN" sz="2200" dirty="0">
              <a:latin typeface="Times New Roman" panose="02020603050405020304" pitchFamily="18" charset="0"/>
              <a:cs typeface="Times New Roman" panose="02020603050405020304" pitchFamily="18" charset="0"/>
            </a:endParaRPr>
          </a:p>
          <a:p>
            <a:pPr lvl="3">
              <a:lnSpc>
                <a:spcPct val="150000"/>
              </a:lnSpc>
              <a:spcBef>
                <a:spcPct val="0"/>
              </a:spcBef>
              <a:buSzPct val="87000"/>
              <a:buFont typeface="Wingdings" panose="05000000000000000000" pitchFamily="2" charset="2"/>
              <a:buChar char="ü"/>
            </a:pPr>
            <a:r>
              <a:rPr lang="zh-CN" altLang="zh-CN" sz="2200" dirty="0">
                <a:latin typeface="Times New Roman" panose="02020603050405020304" pitchFamily="18" charset="0"/>
                <a:cs typeface="Times New Roman" panose="02020603050405020304" pitchFamily="18" charset="0"/>
              </a:rPr>
              <a:t>会话密钥的生命周期仅限于本次通信</a:t>
            </a:r>
            <a:endParaRPr lang="en-US" altLang="zh-CN" sz="2200" dirty="0"/>
          </a:p>
          <a:p>
            <a:pPr lvl="2">
              <a:spcBef>
                <a:spcPct val="0"/>
              </a:spcBef>
              <a:buFont typeface="Wingdings" pitchFamily="2" charset="2"/>
              <a:buChar char="Ø"/>
            </a:pPr>
            <a:endParaRPr lang="en-US" altLang="zh-CN" dirty="0">
              <a:latin typeface="宋体" panose="02010600030101010101" pitchFamily="2" charset="-122"/>
            </a:endParaRPr>
          </a:p>
          <a:p>
            <a:pPr lvl="2">
              <a:spcBef>
                <a:spcPct val="0"/>
              </a:spcBef>
              <a:buFont typeface="Wingdings" pitchFamily="2" charset="2"/>
              <a:buChar char="Ø"/>
            </a:pPr>
            <a:endParaRPr lang="en-US" altLang="zh-CN" sz="1600" dirty="0">
              <a:latin typeface="宋体" panose="02010600030101010101" pitchFamily="2" charset="-122"/>
            </a:endParaRPr>
          </a:p>
          <a:p>
            <a:pPr lvl="2">
              <a:spcBef>
                <a:spcPct val="0"/>
              </a:spcBef>
              <a:buFont typeface="Wingdings" pitchFamily="2" charset="2"/>
              <a:buChar char="Ø"/>
            </a:pPr>
            <a:endParaRPr lang="zh-CN" altLang="en-US" sz="1600" dirty="0">
              <a:latin typeface="宋体" panose="02010600030101010101" pitchFamily="2" charset="-122"/>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标题 1">
            <a:extLst>
              <a:ext uri="{FF2B5EF4-FFF2-40B4-BE49-F238E27FC236}">
                <a16:creationId xmlns:a16="http://schemas.microsoft.com/office/drawing/2014/main" xmlns="" id="{DC7BD9C2-B9D7-1347-AE91-5117EBA77704}"/>
              </a:ext>
            </a:extLst>
          </p:cNvPr>
          <p:cNvSpPr txBox="1">
            <a:spLocks noChangeArrowheads="1"/>
          </p:cNvSpPr>
          <p:nvPr/>
        </p:nvSpPr>
        <p:spPr bwMode="auto">
          <a:xfrm>
            <a:off x="1981200" y="-36513"/>
            <a:ext cx="8229600" cy="113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zh-CN" sz="3600">
                <a:solidFill>
                  <a:schemeClr val="bg1"/>
                </a:solidFill>
              </a:rPr>
              <a:t>数据加密（续）</a:t>
            </a:r>
          </a:p>
        </p:txBody>
      </p:sp>
      <p:sp>
        <p:nvSpPr>
          <p:cNvPr id="107522" name="内容占位符 2">
            <a:extLst>
              <a:ext uri="{FF2B5EF4-FFF2-40B4-BE49-F238E27FC236}">
                <a16:creationId xmlns:a16="http://schemas.microsoft.com/office/drawing/2014/main" xmlns="" id="{C53BBA82-FA36-DD40-927D-CB416B47C217}"/>
              </a:ext>
            </a:extLst>
          </p:cNvPr>
          <p:cNvSpPr txBox="1">
            <a:spLocks noChangeArrowheads="1"/>
          </p:cNvSpPr>
          <p:nvPr/>
        </p:nvSpPr>
        <p:spPr bwMode="auto">
          <a:xfrm>
            <a:off x="1055440" y="1340768"/>
            <a:ext cx="8229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857250" indent="-45720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314450" indent="-4572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zh-CN" dirty="0"/>
              <a:t>数据加密算法</a:t>
            </a:r>
            <a:endParaRPr lang="en-US" altLang="zh-CN" dirty="0"/>
          </a:p>
          <a:p>
            <a:pPr lvl="1">
              <a:lnSpc>
                <a:spcPct val="150000"/>
              </a:lnSpc>
              <a:spcBef>
                <a:spcPct val="0"/>
              </a:spcBef>
              <a:buSzPct val="85000"/>
            </a:pPr>
            <a:r>
              <a:rPr lang="zh-CN" altLang="zh-CN" dirty="0"/>
              <a:t>对称算法加密</a:t>
            </a:r>
            <a:r>
              <a:rPr lang="en-US" altLang="zh-CN" dirty="0"/>
              <a:t>:AES</a:t>
            </a:r>
            <a:r>
              <a:rPr lang="zh-CN" altLang="zh-CN" dirty="0"/>
              <a:t>算法</a:t>
            </a:r>
            <a:endParaRPr lang="en-US" altLang="zh-CN" dirty="0"/>
          </a:p>
          <a:p>
            <a:pPr lvl="1">
              <a:lnSpc>
                <a:spcPct val="150000"/>
              </a:lnSpc>
              <a:spcBef>
                <a:spcPct val="0"/>
              </a:spcBef>
              <a:buSzPct val="85000"/>
            </a:pPr>
            <a:r>
              <a:rPr lang="zh-CN" altLang="zh-CN" dirty="0"/>
              <a:t>非对称加密算法</a:t>
            </a:r>
            <a:r>
              <a:rPr lang="en-US" altLang="zh-CN" dirty="0"/>
              <a:t>:RSA</a:t>
            </a:r>
            <a:r>
              <a:rPr lang="zh-CN" altLang="zh-CN" dirty="0"/>
              <a:t>算法</a:t>
            </a:r>
            <a:endParaRPr lang="en-US" altLang="zh-CN" dirty="0"/>
          </a:p>
          <a:p>
            <a:pPr lvl="1">
              <a:lnSpc>
                <a:spcPct val="150000"/>
              </a:lnSpc>
              <a:spcBef>
                <a:spcPct val="0"/>
              </a:spcBef>
              <a:buSzPct val="85000"/>
            </a:pPr>
            <a:r>
              <a:rPr lang="zh-CN" altLang="en-US" dirty="0"/>
              <a:t>数据库管理系统</a:t>
            </a:r>
            <a:r>
              <a:rPr lang="zh-CN" altLang="zh-CN" dirty="0"/>
              <a:t>特定的加密算法</a:t>
            </a:r>
            <a:endParaRPr lang="en-US" altLang="zh-CN" dirty="0"/>
          </a:p>
          <a:p>
            <a:pPr lvl="1">
              <a:lnSpc>
                <a:spcPct val="150000"/>
              </a:lnSpc>
              <a:spcBef>
                <a:spcPct val="0"/>
              </a:spcBef>
              <a:buSzPct val="85000"/>
            </a:pPr>
            <a:endParaRPr lang="en-US" altLang="zh-CN" dirty="0"/>
          </a:p>
          <a:p>
            <a:pPr eaLnBrk="1" hangingPunct="1">
              <a:spcBef>
                <a:spcPct val="0"/>
              </a:spcBef>
            </a:pPr>
            <a:r>
              <a:rPr lang="zh-CN" altLang="en-US" dirty="0"/>
              <a:t>数据加密优缺点</a:t>
            </a:r>
            <a:endParaRPr lang="en-US" altLang="zh-CN" dirty="0"/>
          </a:p>
          <a:p>
            <a:pPr lvl="1">
              <a:lnSpc>
                <a:spcPct val="150000"/>
              </a:lnSpc>
              <a:spcBef>
                <a:spcPct val="0"/>
              </a:spcBef>
              <a:buSzPct val="85000"/>
            </a:pPr>
            <a:r>
              <a:rPr lang="zh-CN" altLang="zh-CN" dirty="0"/>
              <a:t>数据安全性进一步提高</a:t>
            </a:r>
            <a:endParaRPr lang="en-US" altLang="zh-CN" dirty="0"/>
          </a:p>
          <a:p>
            <a:pPr lvl="1">
              <a:lnSpc>
                <a:spcPct val="150000"/>
              </a:lnSpc>
              <a:spcBef>
                <a:spcPct val="0"/>
              </a:spcBef>
              <a:buSzPct val="85000"/>
            </a:pPr>
            <a:r>
              <a:rPr lang="zh-CN" altLang="zh-CN" dirty="0"/>
              <a:t>增加查询处理复杂性，查询效率受到影响</a:t>
            </a:r>
            <a:endParaRPr lang="zh-CN" altLang="en-US" dirty="0"/>
          </a:p>
        </p:txBody>
      </p:sp>
    </p:spTree>
    <p:extLst>
      <p:ext uri="{BB962C8B-B14F-4D97-AF65-F5344CB8AC3E}">
        <p14:creationId xmlns:p14="http://schemas.microsoft.com/office/powerpoint/2010/main" val="231262254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页脚占位符 4">
            <a:extLst>
              <a:ext uri="{FF2B5EF4-FFF2-40B4-BE49-F238E27FC236}">
                <a16:creationId xmlns:a16="http://schemas.microsoft.com/office/drawing/2014/main" xmlns="" id="{204A0867-B458-8C42-9331-10AA8E816106}"/>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08546" name="Rectangle 2">
            <a:extLst>
              <a:ext uri="{FF2B5EF4-FFF2-40B4-BE49-F238E27FC236}">
                <a16:creationId xmlns:a16="http://schemas.microsoft.com/office/drawing/2014/main" xmlns="" id="{3DF3765D-40D3-144B-A599-93B656A3E8CE}"/>
              </a:ext>
            </a:extLst>
          </p:cNvPr>
          <p:cNvSpPr>
            <a:spLocks noGrp="1" noChangeArrowheads="1"/>
          </p:cNvSpPr>
          <p:nvPr>
            <p:ph type="title" idx="4294967295"/>
          </p:nvPr>
        </p:nvSpPr>
        <p:spPr/>
        <p:txBody>
          <a:bodyPr/>
          <a:lstStyle/>
          <a:p>
            <a:pPr eaLnBrk="1" hangingPunct="1"/>
            <a:r>
              <a:rPr lang="zh-CN" altLang="en-US" sz="3600" dirty="0"/>
              <a:t>第</a:t>
            </a:r>
            <a:r>
              <a:rPr lang="en-US" altLang="zh-CN" sz="3600" dirty="0"/>
              <a:t>4</a:t>
            </a:r>
            <a:r>
              <a:rPr lang="zh-CN" altLang="en-US" sz="3600" dirty="0"/>
              <a:t>章</a:t>
            </a:r>
            <a:r>
              <a:rPr lang="zh-CN" altLang="zh-CN" sz="3600" dirty="0"/>
              <a:t>  数据库安全性</a:t>
            </a:r>
          </a:p>
        </p:txBody>
      </p:sp>
      <p:sp>
        <p:nvSpPr>
          <p:cNvPr id="108547" name="Rectangle 3">
            <a:extLst>
              <a:ext uri="{FF2B5EF4-FFF2-40B4-BE49-F238E27FC236}">
                <a16:creationId xmlns:a16="http://schemas.microsoft.com/office/drawing/2014/main" xmlns="" id="{8E3A2B47-3476-F443-8B76-D62F6536FF89}"/>
              </a:ext>
            </a:extLst>
          </p:cNvPr>
          <p:cNvSpPr>
            <a:spLocks noGrp="1" noChangeArrowheads="1"/>
          </p:cNvSpPr>
          <p:nvPr>
            <p:ph type="body" idx="4294967295"/>
          </p:nvPr>
        </p:nvSpPr>
        <p:spPr>
          <a:xfrm>
            <a:off x="1415480" y="1512139"/>
            <a:ext cx="8229600" cy="4495800"/>
          </a:xfrm>
        </p:spPr>
        <p:txBody>
          <a:bodyPr/>
          <a:lstStyle/>
          <a:p>
            <a:pPr algn="just" eaLnBrk="1" hangingPunct="1">
              <a:lnSpc>
                <a:spcPct val="130000"/>
              </a:lnSpc>
              <a:buFont typeface="Wingdings" pitchFamily="2" charset="2"/>
              <a:buNone/>
            </a:pPr>
            <a:r>
              <a:rPr lang="en-US" altLang="zh-CN" dirty="0"/>
              <a:t>4.1  </a:t>
            </a:r>
            <a:r>
              <a:rPr lang="zh-CN" altLang="en-US" dirty="0"/>
              <a:t>计算机安全性概述</a:t>
            </a:r>
          </a:p>
          <a:p>
            <a:pPr algn="just" eaLnBrk="1" hangingPunct="1">
              <a:lnSpc>
                <a:spcPct val="130000"/>
              </a:lnSpc>
              <a:buFont typeface="Wingdings" pitchFamily="2" charset="2"/>
              <a:buNone/>
            </a:pPr>
            <a:r>
              <a:rPr lang="en-US" altLang="zh-CN" dirty="0"/>
              <a:t>4.2  </a:t>
            </a:r>
            <a:r>
              <a:rPr lang="zh-CN" altLang="en-US" dirty="0"/>
              <a:t>数据库安全性控制</a:t>
            </a:r>
          </a:p>
          <a:p>
            <a:pPr algn="just" eaLnBrk="1" hangingPunct="1">
              <a:lnSpc>
                <a:spcPct val="130000"/>
              </a:lnSpc>
              <a:buFont typeface="Wingdings" pitchFamily="2" charset="2"/>
              <a:buNone/>
            </a:pPr>
            <a:r>
              <a:rPr lang="en-US" altLang="zh-CN" dirty="0"/>
              <a:t>4.3  </a:t>
            </a:r>
            <a:r>
              <a:rPr lang="zh-CN" altLang="en-US" dirty="0"/>
              <a:t>视图机制</a:t>
            </a:r>
          </a:p>
          <a:p>
            <a:pPr algn="just" eaLnBrk="1" hangingPunct="1">
              <a:lnSpc>
                <a:spcPct val="130000"/>
              </a:lnSpc>
              <a:buFont typeface="Wingdings" pitchFamily="2" charset="2"/>
              <a:buNone/>
            </a:pPr>
            <a:r>
              <a:rPr lang="en-US" altLang="zh-CN" dirty="0"/>
              <a:t>4.4  </a:t>
            </a:r>
            <a:r>
              <a:rPr lang="zh-CN" altLang="en-US" dirty="0"/>
              <a:t>审计</a:t>
            </a:r>
          </a:p>
          <a:p>
            <a:pPr algn="just" eaLnBrk="1" hangingPunct="1">
              <a:lnSpc>
                <a:spcPct val="130000"/>
              </a:lnSpc>
              <a:buFont typeface="Wingdings" pitchFamily="2" charset="2"/>
              <a:buNone/>
            </a:pPr>
            <a:r>
              <a:rPr lang="en-US" altLang="zh-CN" dirty="0"/>
              <a:t>4.5  </a:t>
            </a:r>
            <a:r>
              <a:rPr lang="zh-CN" altLang="en-US" dirty="0"/>
              <a:t>数据加密</a:t>
            </a:r>
          </a:p>
          <a:p>
            <a:pPr algn="just" eaLnBrk="1" hangingPunct="1">
              <a:lnSpc>
                <a:spcPct val="130000"/>
              </a:lnSpc>
              <a:buNone/>
            </a:pPr>
            <a:r>
              <a:rPr lang="en-US" altLang="zh-CN" dirty="0">
                <a:solidFill>
                  <a:srgbClr val="0066FF"/>
                </a:solidFill>
              </a:rPr>
              <a:t>4.6  </a:t>
            </a:r>
            <a:r>
              <a:rPr lang="zh-CN" altLang="en-US" dirty="0">
                <a:solidFill>
                  <a:srgbClr val="0066FF"/>
                </a:solidFill>
              </a:rPr>
              <a:t>其他安全性保护</a:t>
            </a:r>
          </a:p>
          <a:p>
            <a:pPr algn="just" eaLnBrk="1" hangingPunct="1">
              <a:lnSpc>
                <a:spcPct val="130000"/>
              </a:lnSpc>
              <a:buFont typeface="Wingdings" pitchFamily="2" charset="2"/>
              <a:buNone/>
            </a:pPr>
            <a:r>
              <a:rPr lang="zh-CN" altLang="en-US" dirty="0"/>
              <a:t>本章小结</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页脚占位符 4">
            <a:extLst>
              <a:ext uri="{FF2B5EF4-FFF2-40B4-BE49-F238E27FC236}">
                <a16:creationId xmlns:a16="http://schemas.microsoft.com/office/drawing/2014/main" xmlns="" id="{1BF9F78A-120E-6148-87D6-DC35FB7273B8}"/>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09570" name="Rectangle 2">
            <a:extLst>
              <a:ext uri="{FF2B5EF4-FFF2-40B4-BE49-F238E27FC236}">
                <a16:creationId xmlns:a16="http://schemas.microsoft.com/office/drawing/2014/main" xmlns="" id="{CCD93186-E628-5540-9289-B85AF03C9F9E}"/>
              </a:ext>
            </a:extLst>
          </p:cNvPr>
          <p:cNvSpPr>
            <a:spLocks noGrp="1" noChangeArrowheads="1"/>
          </p:cNvSpPr>
          <p:nvPr>
            <p:ph type="title" idx="4294967295"/>
          </p:nvPr>
        </p:nvSpPr>
        <p:spPr/>
        <p:txBody>
          <a:bodyPr/>
          <a:lstStyle/>
          <a:p>
            <a:pPr eaLnBrk="1" hangingPunct="1"/>
            <a:r>
              <a:rPr lang="en-US" altLang="zh-CN" sz="3600" dirty="0"/>
              <a:t>4.6  </a:t>
            </a:r>
            <a:r>
              <a:rPr lang="zh-CN" altLang="en-US" sz="3600" dirty="0"/>
              <a:t>其他安全性保护</a:t>
            </a:r>
          </a:p>
        </p:txBody>
      </p:sp>
      <p:sp>
        <p:nvSpPr>
          <p:cNvPr id="109571" name="Rectangle 3">
            <a:extLst>
              <a:ext uri="{FF2B5EF4-FFF2-40B4-BE49-F238E27FC236}">
                <a16:creationId xmlns:a16="http://schemas.microsoft.com/office/drawing/2014/main" xmlns="" id="{8952AEE8-7D82-0042-B152-6392FD8A3B3A}"/>
              </a:ext>
            </a:extLst>
          </p:cNvPr>
          <p:cNvSpPr>
            <a:spLocks noGrp="1" noChangeArrowheads="1"/>
          </p:cNvSpPr>
          <p:nvPr>
            <p:ph type="body" idx="4294967295"/>
          </p:nvPr>
        </p:nvSpPr>
        <p:spPr>
          <a:xfrm>
            <a:off x="1055440" y="1358900"/>
            <a:ext cx="8229600" cy="5499100"/>
          </a:xfrm>
        </p:spPr>
        <p:txBody>
          <a:bodyPr/>
          <a:lstStyle/>
          <a:p>
            <a:pPr eaLnBrk="1" hangingPunct="1">
              <a:lnSpc>
                <a:spcPct val="120000"/>
              </a:lnSpc>
              <a:spcBef>
                <a:spcPct val="0"/>
              </a:spcBef>
            </a:pPr>
            <a:r>
              <a:rPr lang="en-US" altLang="zh-CN" dirty="0"/>
              <a:t>1.</a:t>
            </a:r>
            <a:r>
              <a:rPr lang="zh-CN" altLang="en-US" dirty="0"/>
              <a:t>推理控制</a:t>
            </a:r>
          </a:p>
          <a:p>
            <a:pPr lvl="1" eaLnBrk="1" hangingPunct="1">
              <a:lnSpc>
                <a:spcPct val="120000"/>
              </a:lnSpc>
              <a:spcBef>
                <a:spcPct val="0"/>
              </a:spcBef>
            </a:pPr>
            <a:r>
              <a:rPr lang="zh-CN" altLang="en-US" dirty="0"/>
              <a:t>处理强制存取控制未解决的问题</a:t>
            </a:r>
          </a:p>
          <a:p>
            <a:pPr lvl="1" eaLnBrk="1" hangingPunct="1">
              <a:lnSpc>
                <a:spcPct val="120000"/>
              </a:lnSpc>
              <a:spcBef>
                <a:spcPct val="0"/>
              </a:spcBef>
            </a:pPr>
            <a:r>
              <a:rPr lang="zh-CN" altLang="en-US" dirty="0"/>
              <a:t>避免用户利用能够访问的数据推知更高密级的数据</a:t>
            </a:r>
            <a:endParaRPr lang="en-US" altLang="zh-CN" dirty="0"/>
          </a:p>
          <a:p>
            <a:pPr lvl="1" eaLnBrk="1" hangingPunct="1">
              <a:lnSpc>
                <a:spcPct val="120000"/>
              </a:lnSpc>
              <a:spcBef>
                <a:spcPct val="0"/>
              </a:spcBef>
            </a:pPr>
            <a:r>
              <a:rPr lang="zh-CN" altLang="en-US" dirty="0"/>
              <a:t>常用方法</a:t>
            </a:r>
            <a:endParaRPr lang="en-US" altLang="zh-CN" dirty="0"/>
          </a:p>
          <a:p>
            <a:pPr lvl="2" eaLnBrk="1" hangingPunct="1">
              <a:lnSpc>
                <a:spcPct val="120000"/>
              </a:lnSpc>
              <a:spcBef>
                <a:spcPct val="0"/>
              </a:spcBef>
              <a:buSzPct val="87000"/>
              <a:buFont typeface="Wingdings" pitchFamily="2" charset="2"/>
              <a:buChar char="l"/>
            </a:pPr>
            <a:r>
              <a:rPr lang="zh-CN" altLang="en-US" sz="2200" dirty="0"/>
              <a:t>基于函数依赖的推理控制</a:t>
            </a:r>
            <a:endParaRPr lang="en-US" altLang="zh-CN" sz="2200" dirty="0"/>
          </a:p>
          <a:p>
            <a:pPr lvl="2" eaLnBrk="1" hangingPunct="1">
              <a:lnSpc>
                <a:spcPct val="120000"/>
              </a:lnSpc>
              <a:spcBef>
                <a:spcPct val="0"/>
              </a:spcBef>
              <a:buSzPct val="87000"/>
              <a:buFont typeface="Wingdings" pitchFamily="2" charset="2"/>
              <a:buChar char="l"/>
            </a:pPr>
            <a:r>
              <a:rPr lang="zh-CN" altLang="en-US" sz="2200" dirty="0"/>
              <a:t>基于敏感关联的推理控制</a:t>
            </a:r>
            <a:endParaRPr lang="en-US" altLang="zh-CN" sz="2200" dirty="0"/>
          </a:p>
          <a:p>
            <a:pPr eaLnBrk="1" hangingPunct="1">
              <a:lnSpc>
                <a:spcPct val="120000"/>
              </a:lnSpc>
              <a:spcBef>
                <a:spcPct val="0"/>
              </a:spcBef>
            </a:pPr>
            <a:r>
              <a:rPr lang="en-US" altLang="zh-CN" dirty="0"/>
              <a:t>2.</a:t>
            </a:r>
            <a:r>
              <a:rPr lang="zh-CN" altLang="en-US" dirty="0"/>
              <a:t>隐蔽信道</a:t>
            </a:r>
            <a:endParaRPr lang="en-US" altLang="zh-CN" dirty="0"/>
          </a:p>
          <a:p>
            <a:pPr lvl="1" eaLnBrk="1" hangingPunct="1">
              <a:lnSpc>
                <a:spcPct val="120000"/>
              </a:lnSpc>
              <a:spcBef>
                <a:spcPct val="0"/>
              </a:spcBef>
            </a:pPr>
            <a:r>
              <a:rPr lang="zh-CN" altLang="zh-CN" dirty="0"/>
              <a:t>处理</a:t>
            </a:r>
            <a:r>
              <a:rPr lang="zh-CN" altLang="en-US" dirty="0"/>
              <a:t>强制存取控制</a:t>
            </a:r>
            <a:r>
              <a:rPr lang="zh-CN" altLang="zh-CN" dirty="0"/>
              <a:t>未解决的问题</a:t>
            </a:r>
            <a:endParaRPr lang="en-US" altLang="zh-CN"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页脚占位符 4">
            <a:extLst>
              <a:ext uri="{FF2B5EF4-FFF2-40B4-BE49-F238E27FC236}">
                <a16:creationId xmlns:a16="http://schemas.microsoft.com/office/drawing/2014/main" xmlns="" id="{66B98715-E2C4-284F-83C1-286370EC749E}"/>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10594" name="Rectangle 2">
            <a:extLst>
              <a:ext uri="{FF2B5EF4-FFF2-40B4-BE49-F238E27FC236}">
                <a16:creationId xmlns:a16="http://schemas.microsoft.com/office/drawing/2014/main" xmlns="" id="{DD7097F7-AD21-2844-A4E4-F888187F24FA}"/>
              </a:ext>
            </a:extLst>
          </p:cNvPr>
          <p:cNvSpPr>
            <a:spLocks noGrp="1" noChangeArrowheads="1"/>
          </p:cNvSpPr>
          <p:nvPr>
            <p:ph type="title" idx="4294967295"/>
          </p:nvPr>
        </p:nvSpPr>
        <p:spPr/>
        <p:txBody>
          <a:bodyPr/>
          <a:lstStyle/>
          <a:p>
            <a:pPr eaLnBrk="1" hangingPunct="1"/>
            <a:r>
              <a:rPr lang="zh-CN" altLang="en-US" sz="3600" dirty="0"/>
              <a:t>其他安全性保护（续）</a:t>
            </a:r>
          </a:p>
        </p:txBody>
      </p:sp>
      <p:sp>
        <p:nvSpPr>
          <p:cNvPr id="110595" name="Rectangle 3">
            <a:extLst>
              <a:ext uri="{FF2B5EF4-FFF2-40B4-BE49-F238E27FC236}">
                <a16:creationId xmlns:a16="http://schemas.microsoft.com/office/drawing/2014/main" xmlns="" id="{F0AB8D61-5E32-F041-8AD3-886B795E9364}"/>
              </a:ext>
            </a:extLst>
          </p:cNvPr>
          <p:cNvSpPr>
            <a:spLocks noGrp="1" noChangeArrowheads="1"/>
          </p:cNvSpPr>
          <p:nvPr>
            <p:ph type="body" idx="4294967295"/>
          </p:nvPr>
        </p:nvSpPr>
        <p:spPr>
          <a:xfrm>
            <a:off x="695400" y="1196752"/>
            <a:ext cx="10801200" cy="4591074"/>
          </a:xfrm>
        </p:spPr>
        <p:txBody>
          <a:bodyPr/>
          <a:lstStyle/>
          <a:p>
            <a:pPr eaLnBrk="1" hangingPunct="1">
              <a:lnSpc>
                <a:spcPct val="120000"/>
              </a:lnSpc>
              <a:spcBef>
                <a:spcPct val="0"/>
              </a:spcBef>
              <a:defRPr/>
            </a:pPr>
            <a:r>
              <a:rPr lang="en-US" altLang="zh-CN" dirty="0"/>
              <a:t>3.</a:t>
            </a:r>
            <a:r>
              <a:rPr lang="zh-CN" altLang="en-US" dirty="0"/>
              <a:t>数据隐私</a:t>
            </a:r>
            <a:endParaRPr lang="en-US" altLang="zh-CN" dirty="0"/>
          </a:p>
          <a:p>
            <a:pPr lvl="1" eaLnBrk="1" hangingPunct="1">
              <a:lnSpc>
                <a:spcPct val="120000"/>
              </a:lnSpc>
              <a:spcBef>
                <a:spcPct val="0"/>
              </a:spcBef>
              <a:defRPr/>
            </a:pPr>
            <a:r>
              <a:rPr lang="zh-CN" altLang="zh-CN" dirty="0"/>
              <a:t>控制不愿他人知道或他人不便知道的个人数据的能力</a:t>
            </a:r>
            <a:endParaRPr lang="en-US" altLang="zh-CN" dirty="0"/>
          </a:p>
          <a:p>
            <a:pPr lvl="1" eaLnBrk="1" hangingPunct="1">
              <a:lnSpc>
                <a:spcPct val="120000"/>
              </a:lnSpc>
              <a:spcBef>
                <a:spcPct val="0"/>
              </a:spcBef>
              <a:defRPr/>
            </a:pPr>
            <a:r>
              <a:rPr lang="zh-CN" altLang="zh-CN" dirty="0"/>
              <a:t>范围很广</a:t>
            </a:r>
            <a:r>
              <a:rPr lang="zh-CN" altLang="en-US" dirty="0"/>
              <a:t>：</a:t>
            </a:r>
            <a:r>
              <a:rPr lang="zh-CN" altLang="zh-CN" dirty="0"/>
              <a:t>数据收集、数据存储、数据处理和数据发布等各个阶段</a:t>
            </a:r>
            <a:endParaRPr lang="en-US" altLang="zh-CN" dirty="0"/>
          </a:p>
          <a:p>
            <a:pPr lvl="1" eaLnBrk="1" hangingPunct="1">
              <a:lnSpc>
                <a:spcPct val="120000"/>
              </a:lnSpc>
              <a:spcBef>
                <a:spcPct val="0"/>
              </a:spcBef>
              <a:defRPr/>
            </a:pPr>
            <a:endParaRPr lang="en-US" altLang="zh-CN" dirty="0"/>
          </a:p>
          <a:p>
            <a:pPr eaLnBrk="1" hangingPunct="1">
              <a:lnSpc>
                <a:spcPct val="120000"/>
              </a:lnSpc>
              <a:spcBef>
                <a:spcPct val="0"/>
              </a:spcBef>
              <a:defRPr/>
            </a:pPr>
            <a:r>
              <a:rPr lang="en-US" altLang="zh-CN" dirty="0"/>
              <a:t>4.</a:t>
            </a:r>
            <a:r>
              <a:rPr lang="zh-CN" altLang="en-US" dirty="0"/>
              <a:t>“三权分立”的安全管理机制</a:t>
            </a:r>
            <a:endParaRPr lang="en-US" altLang="zh-CN" dirty="0"/>
          </a:p>
          <a:p>
            <a:pPr lvl="1" eaLnBrk="1" hangingPunct="1">
              <a:lnSpc>
                <a:spcPct val="120000"/>
              </a:lnSpc>
              <a:spcBef>
                <a:spcPct val="0"/>
              </a:spcBef>
              <a:defRPr/>
            </a:pPr>
            <a:r>
              <a:rPr lang="zh-CN" altLang="en-US" dirty="0"/>
              <a:t>解决数据库管理员权限过于集中的问题，遵照</a:t>
            </a:r>
            <a:r>
              <a:rPr lang="en-US" altLang="zh-CN" dirty="0"/>
              <a:t>GB/T20273-2019</a:t>
            </a:r>
            <a:r>
              <a:rPr lang="zh-CN" altLang="en-US" dirty="0"/>
              <a:t>，引进“三权分立”的安全管理机制</a:t>
            </a:r>
            <a:endParaRPr lang="en-US" altLang="zh-CN" dirty="0"/>
          </a:p>
          <a:p>
            <a:pPr marL="457200" lvl="1" indent="0" eaLnBrk="1" hangingPunct="1">
              <a:lnSpc>
                <a:spcPct val="120000"/>
              </a:lnSpc>
              <a:spcBef>
                <a:spcPct val="0"/>
              </a:spcBef>
              <a:buNone/>
              <a:defRPr/>
            </a:pPr>
            <a:endParaRPr lang="en-US" altLang="zh-CN" dirty="0"/>
          </a:p>
          <a:p>
            <a:pPr marL="457200" lvl="1" indent="0" eaLnBrk="1" hangingPunct="1">
              <a:lnSpc>
                <a:spcPct val="120000"/>
              </a:lnSpc>
              <a:spcBef>
                <a:spcPct val="0"/>
              </a:spcBef>
              <a:buNone/>
              <a:defRPr/>
            </a:pPr>
            <a:endParaRPr lang="en-US" altLang="zh-CN" dirty="0"/>
          </a:p>
          <a:p>
            <a:pPr lvl="1" eaLnBrk="1" hangingPunct="1">
              <a:lnSpc>
                <a:spcPct val="120000"/>
              </a:lnSpc>
              <a:spcBef>
                <a:spcPct val="0"/>
              </a:spcBef>
              <a:defRPr/>
            </a:pPr>
            <a:endParaRPr lang="en-US" altLang="zh-CN" dirty="0"/>
          </a:p>
          <a:p>
            <a:pPr marL="457200" lvl="1" indent="0" eaLnBrk="1" hangingPunct="1">
              <a:lnSpc>
                <a:spcPct val="120000"/>
              </a:lnSpc>
              <a:spcBef>
                <a:spcPct val="0"/>
              </a:spcBef>
              <a:buNone/>
              <a:defRPr/>
            </a:pPr>
            <a:endParaRPr lang="en-US" altLang="zh-CN"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页脚占位符 4">
            <a:extLst>
              <a:ext uri="{FF2B5EF4-FFF2-40B4-BE49-F238E27FC236}">
                <a16:creationId xmlns:a16="http://schemas.microsoft.com/office/drawing/2014/main" xmlns="" id="{F0563609-4F39-4340-9BB9-36CF82C110B0}"/>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11618" name="Rectangle 2">
            <a:extLst>
              <a:ext uri="{FF2B5EF4-FFF2-40B4-BE49-F238E27FC236}">
                <a16:creationId xmlns:a16="http://schemas.microsoft.com/office/drawing/2014/main" xmlns="" id="{802CDC7C-99A1-2642-B332-64EC55FB6E00}"/>
              </a:ext>
            </a:extLst>
          </p:cNvPr>
          <p:cNvSpPr>
            <a:spLocks noGrp="1" noChangeArrowheads="1"/>
          </p:cNvSpPr>
          <p:nvPr>
            <p:ph type="title" idx="4294967295"/>
          </p:nvPr>
        </p:nvSpPr>
        <p:spPr/>
        <p:txBody>
          <a:bodyPr/>
          <a:lstStyle/>
          <a:p>
            <a:pPr algn="ctr" eaLnBrk="1" hangingPunct="1">
              <a:defRPr/>
            </a:pPr>
            <a:r>
              <a:rPr lang="zh-CN" altLang="en-US" sz="3600" dirty="0">
                <a:latin typeface="宋体" panose="02010600030101010101" pitchFamily="2" charset="-122"/>
              </a:rPr>
              <a:t>二维码</a:t>
            </a:r>
            <a:r>
              <a:rPr lang="en-US" altLang="zh-CN" sz="3600" dirty="0">
                <a:latin typeface="宋体" panose="02010600030101010101" pitchFamily="2" charset="-122"/>
              </a:rPr>
              <a:t>4.3</a:t>
            </a:r>
            <a:endParaRPr lang="zh-CN" altLang="en-US" sz="3600" dirty="0">
              <a:latin typeface="宋体" panose="02010600030101010101" pitchFamily="2" charset="-122"/>
            </a:endParaRPr>
          </a:p>
        </p:txBody>
      </p:sp>
      <p:sp>
        <p:nvSpPr>
          <p:cNvPr id="111619" name="Rectangle 3">
            <a:extLst>
              <a:ext uri="{FF2B5EF4-FFF2-40B4-BE49-F238E27FC236}">
                <a16:creationId xmlns:a16="http://schemas.microsoft.com/office/drawing/2014/main" xmlns="" id="{B074B64C-0BB9-4245-8996-2359BA81C92A}"/>
              </a:ext>
            </a:extLst>
          </p:cNvPr>
          <p:cNvSpPr>
            <a:spLocks noGrp="1" noChangeArrowheads="1"/>
          </p:cNvSpPr>
          <p:nvPr>
            <p:ph type="body" idx="4294967295"/>
          </p:nvPr>
        </p:nvSpPr>
        <p:spPr>
          <a:xfrm>
            <a:off x="1981200" y="1196975"/>
            <a:ext cx="8229600" cy="4895850"/>
          </a:xfrm>
        </p:spPr>
        <p:txBody>
          <a:bodyPr/>
          <a:lstStyle/>
          <a:p>
            <a:pPr marL="457200" lvl="1" indent="0" eaLnBrk="1" hangingPunct="1">
              <a:lnSpc>
                <a:spcPct val="120000"/>
              </a:lnSpc>
              <a:spcBef>
                <a:spcPct val="0"/>
              </a:spcBef>
              <a:buNone/>
            </a:pPr>
            <a:r>
              <a:rPr lang="zh-CN" altLang="en-US" dirty="0"/>
              <a:t>  </a:t>
            </a:r>
            <a:endParaRPr lang="en-US" altLang="zh-CN" dirty="0"/>
          </a:p>
        </p:txBody>
      </p:sp>
      <p:sp>
        <p:nvSpPr>
          <p:cNvPr id="7" name="文本框 6">
            <a:extLst>
              <a:ext uri="{FF2B5EF4-FFF2-40B4-BE49-F238E27FC236}">
                <a16:creationId xmlns:a16="http://schemas.microsoft.com/office/drawing/2014/main" xmlns="" id="{A7ED408A-569A-426F-805E-7FEB096C9188}"/>
              </a:ext>
            </a:extLst>
          </p:cNvPr>
          <p:cNvSpPr txBox="1"/>
          <p:nvPr/>
        </p:nvSpPr>
        <p:spPr>
          <a:xfrm>
            <a:off x="3863752" y="1988840"/>
            <a:ext cx="4815840" cy="2127570"/>
          </a:xfrm>
          <a:prstGeom prst="rect">
            <a:avLst/>
          </a:prstGeom>
          <a:noFill/>
        </p:spPr>
        <p:txBody>
          <a:bodyPr wrap="square">
            <a:spAutoFit/>
          </a:bodyPr>
          <a:lstStyle/>
          <a:p>
            <a:pPr algn="ctr" eaLnBrk="1" hangingPunct="1">
              <a:lnSpc>
                <a:spcPct val="150000"/>
              </a:lnSpc>
              <a:spcBef>
                <a:spcPct val="20000"/>
              </a:spcBef>
              <a:defRPr/>
            </a:pPr>
            <a:r>
              <a:rPr lang="zh-CN" altLang="en-US" sz="4400" b="1" kern="0" dirty="0">
                <a:highlight>
                  <a:srgbClr val="FFFF00"/>
                </a:highlight>
                <a:latin typeface="+mn-lt"/>
                <a:ea typeface="+mn-ea"/>
              </a:rPr>
              <a:t>三权分立的安全</a:t>
            </a:r>
            <a:endParaRPr lang="en-US" altLang="zh-CN" sz="4400" b="1" kern="0" dirty="0">
              <a:highlight>
                <a:srgbClr val="FFFF00"/>
              </a:highlight>
              <a:latin typeface="+mn-lt"/>
              <a:ea typeface="+mn-ea"/>
            </a:endParaRPr>
          </a:p>
          <a:p>
            <a:pPr algn="ctr" eaLnBrk="1" hangingPunct="1">
              <a:lnSpc>
                <a:spcPct val="150000"/>
              </a:lnSpc>
              <a:spcBef>
                <a:spcPct val="20000"/>
              </a:spcBef>
              <a:defRPr/>
            </a:pPr>
            <a:r>
              <a:rPr lang="zh-CN" altLang="en-US" sz="4400" b="1" kern="0" dirty="0">
                <a:highlight>
                  <a:srgbClr val="FFFF00"/>
                </a:highlight>
                <a:latin typeface="+mn-lt"/>
                <a:ea typeface="+mn-ea"/>
              </a:rPr>
              <a:t>管理制度</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页脚占位符 4">
            <a:extLst>
              <a:ext uri="{FF2B5EF4-FFF2-40B4-BE49-F238E27FC236}">
                <a16:creationId xmlns:a16="http://schemas.microsoft.com/office/drawing/2014/main" xmlns="" id="{4849100A-7022-DC4F-8683-37D172DD417F}"/>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12642" name="Rectangle 2">
            <a:extLst>
              <a:ext uri="{FF2B5EF4-FFF2-40B4-BE49-F238E27FC236}">
                <a16:creationId xmlns:a16="http://schemas.microsoft.com/office/drawing/2014/main" xmlns="" id="{60E95888-2068-2E4D-909E-B48DEDE62D5B}"/>
              </a:ext>
            </a:extLst>
          </p:cNvPr>
          <p:cNvSpPr>
            <a:spLocks noGrp="1" noChangeArrowheads="1"/>
          </p:cNvSpPr>
          <p:nvPr>
            <p:ph type="title" idx="4294967295"/>
          </p:nvPr>
        </p:nvSpPr>
        <p:spPr/>
        <p:txBody>
          <a:bodyPr/>
          <a:lstStyle/>
          <a:p>
            <a:pPr eaLnBrk="1" hangingPunct="1"/>
            <a:r>
              <a:rPr lang="zh-CN" altLang="en-US" sz="3600" dirty="0"/>
              <a:t>第</a:t>
            </a:r>
            <a:r>
              <a:rPr lang="en-US" altLang="zh-CN" sz="3600" dirty="0"/>
              <a:t>4</a:t>
            </a:r>
            <a:r>
              <a:rPr lang="zh-CN" altLang="en-US" sz="3600" dirty="0"/>
              <a:t>章</a:t>
            </a:r>
            <a:r>
              <a:rPr lang="zh-CN" altLang="zh-CN" sz="3600" dirty="0"/>
              <a:t>  数据库安全性</a:t>
            </a:r>
          </a:p>
        </p:txBody>
      </p:sp>
      <p:sp>
        <p:nvSpPr>
          <p:cNvPr id="112643" name="Rectangle 3">
            <a:extLst>
              <a:ext uri="{FF2B5EF4-FFF2-40B4-BE49-F238E27FC236}">
                <a16:creationId xmlns:a16="http://schemas.microsoft.com/office/drawing/2014/main" xmlns="" id="{609D0453-9AA4-E24A-BDD4-EC886809EAE0}"/>
              </a:ext>
            </a:extLst>
          </p:cNvPr>
          <p:cNvSpPr>
            <a:spLocks noGrp="1" noChangeArrowheads="1"/>
          </p:cNvSpPr>
          <p:nvPr>
            <p:ph type="body" idx="4294967295"/>
          </p:nvPr>
        </p:nvSpPr>
        <p:spPr>
          <a:xfrm>
            <a:off x="1055440" y="1340768"/>
            <a:ext cx="8229600" cy="4495800"/>
          </a:xfrm>
        </p:spPr>
        <p:txBody>
          <a:bodyPr/>
          <a:lstStyle/>
          <a:p>
            <a:pPr algn="just" eaLnBrk="1" hangingPunct="1">
              <a:lnSpc>
                <a:spcPct val="130000"/>
              </a:lnSpc>
              <a:buFont typeface="Wingdings" pitchFamily="2" charset="2"/>
              <a:buNone/>
            </a:pPr>
            <a:r>
              <a:rPr lang="en-US" altLang="zh-CN" dirty="0"/>
              <a:t>4.1  </a:t>
            </a:r>
            <a:r>
              <a:rPr lang="zh-CN" altLang="en-US" dirty="0"/>
              <a:t>数据库安全性概述</a:t>
            </a:r>
          </a:p>
          <a:p>
            <a:pPr algn="just" eaLnBrk="1" hangingPunct="1">
              <a:lnSpc>
                <a:spcPct val="130000"/>
              </a:lnSpc>
              <a:buFont typeface="Wingdings" pitchFamily="2" charset="2"/>
              <a:buNone/>
            </a:pPr>
            <a:r>
              <a:rPr lang="en-US" altLang="zh-CN" dirty="0"/>
              <a:t>4.2  </a:t>
            </a:r>
            <a:r>
              <a:rPr lang="zh-CN" altLang="en-US" dirty="0"/>
              <a:t>数据库安全性控制</a:t>
            </a:r>
          </a:p>
          <a:p>
            <a:pPr algn="just" eaLnBrk="1" hangingPunct="1">
              <a:lnSpc>
                <a:spcPct val="130000"/>
              </a:lnSpc>
              <a:buFont typeface="Wingdings" pitchFamily="2" charset="2"/>
              <a:buNone/>
            </a:pPr>
            <a:r>
              <a:rPr lang="en-US" altLang="zh-CN" dirty="0"/>
              <a:t>4.3  </a:t>
            </a:r>
            <a:r>
              <a:rPr lang="zh-CN" altLang="en-US" dirty="0"/>
              <a:t>视图机制</a:t>
            </a:r>
          </a:p>
          <a:p>
            <a:pPr algn="just" eaLnBrk="1" hangingPunct="1">
              <a:lnSpc>
                <a:spcPct val="130000"/>
              </a:lnSpc>
              <a:buFont typeface="Wingdings" pitchFamily="2" charset="2"/>
              <a:buNone/>
            </a:pPr>
            <a:r>
              <a:rPr lang="en-US" altLang="zh-CN" dirty="0"/>
              <a:t>4.4  </a:t>
            </a:r>
            <a:r>
              <a:rPr lang="zh-CN" altLang="en-US" dirty="0"/>
              <a:t>审计</a:t>
            </a:r>
          </a:p>
          <a:p>
            <a:pPr algn="just" eaLnBrk="1" hangingPunct="1">
              <a:lnSpc>
                <a:spcPct val="130000"/>
              </a:lnSpc>
              <a:buFont typeface="Wingdings" pitchFamily="2" charset="2"/>
              <a:buNone/>
            </a:pPr>
            <a:r>
              <a:rPr lang="en-US" altLang="zh-CN" dirty="0"/>
              <a:t>4.5  </a:t>
            </a:r>
            <a:r>
              <a:rPr lang="zh-CN" altLang="en-US" dirty="0"/>
              <a:t>数据加密</a:t>
            </a:r>
          </a:p>
          <a:p>
            <a:pPr algn="just" eaLnBrk="1" hangingPunct="1">
              <a:lnSpc>
                <a:spcPct val="130000"/>
              </a:lnSpc>
              <a:buFont typeface="Wingdings" pitchFamily="2" charset="2"/>
              <a:buNone/>
            </a:pPr>
            <a:r>
              <a:rPr lang="en-US" altLang="zh-CN" dirty="0"/>
              <a:t>4.6  </a:t>
            </a:r>
            <a:r>
              <a:rPr lang="zh-CN" altLang="en-US" dirty="0"/>
              <a:t>其他安全 性保护</a:t>
            </a:r>
          </a:p>
          <a:p>
            <a:pPr algn="just" eaLnBrk="1" hangingPunct="1">
              <a:lnSpc>
                <a:spcPct val="130000"/>
              </a:lnSpc>
              <a:buNone/>
            </a:pPr>
            <a:r>
              <a:rPr lang="zh-CN" altLang="en-US" dirty="0">
                <a:solidFill>
                  <a:srgbClr val="0066FF"/>
                </a:solidFill>
              </a:rPr>
              <a:t>本章小结</a:t>
            </a:r>
          </a:p>
          <a:p>
            <a:pPr eaLnBrk="1" hangingPunct="1"/>
            <a:endParaRPr lang="en-US" altLang="zh-CN" dirty="0">
              <a:solidFill>
                <a:schemeClr val="accent2"/>
              </a:solidFill>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页脚占位符 4">
            <a:extLst>
              <a:ext uri="{FF2B5EF4-FFF2-40B4-BE49-F238E27FC236}">
                <a16:creationId xmlns:a16="http://schemas.microsoft.com/office/drawing/2014/main" xmlns="" id="{3FC9EE7A-79B8-8446-A201-0C44B7F0DF70}"/>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13666" name="Rectangle 2">
            <a:extLst>
              <a:ext uri="{FF2B5EF4-FFF2-40B4-BE49-F238E27FC236}">
                <a16:creationId xmlns:a16="http://schemas.microsoft.com/office/drawing/2014/main" xmlns="" id="{303A5B42-E15B-2348-92F3-0D89FAE247A0}"/>
              </a:ext>
            </a:extLst>
          </p:cNvPr>
          <p:cNvSpPr>
            <a:spLocks noGrp="1" noChangeArrowheads="1"/>
          </p:cNvSpPr>
          <p:nvPr>
            <p:ph type="title" idx="4294967295"/>
          </p:nvPr>
        </p:nvSpPr>
        <p:spPr/>
        <p:txBody>
          <a:bodyPr/>
          <a:lstStyle/>
          <a:p>
            <a:pPr eaLnBrk="1" hangingPunct="1"/>
            <a:r>
              <a:rPr lang="zh-CN" altLang="en-US" sz="3600" dirty="0"/>
              <a:t>本章小结</a:t>
            </a:r>
          </a:p>
        </p:txBody>
      </p:sp>
      <p:sp>
        <p:nvSpPr>
          <p:cNvPr id="113667" name="Rectangle 3">
            <a:extLst>
              <a:ext uri="{FF2B5EF4-FFF2-40B4-BE49-F238E27FC236}">
                <a16:creationId xmlns:a16="http://schemas.microsoft.com/office/drawing/2014/main" xmlns="" id="{43FD7B20-9988-DC42-9A8F-4F70BECC2A90}"/>
              </a:ext>
            </a:extLst>
          </p:cNvPr>
          <p:cNvSpPr>
            <a:spLocks noGrp="1" noChangeArrowheads="1"/>
          </p:cNvSpPr>
          <p:nvPr>
            <p:ph type="body" idx="4294967295"/>
          </p:nvPr>
        </p:nvSpPr>
        <p:spPr>
          <a:xfrm>
            <a:off x="921488" y="1561594"/>
            <a:ext cx="10349024" cy="4820157"/>
          </a:xfrm>
        </p:spPr>
        <p:txBody>
          <a:bodyPr/>
          <a:lstStyle/>
          <a:p>
            <a:pPr eaLnBrk="1" hangingPunct="1">
              <a:lnSpc>
                <a:spcPct val="160000"/>
              </a:lnSpc>
              <a:spcBef>
                <a:spcPct val="80000"/>
              </a:spcBef>
            </a:pPr>
            <a:r>
              <a:rPr lang="zh-CN" altLang="en-US" dirty="0"/>
              <a:t>数据库应用的日益广泛，计算机网络的发展，数据的安全保密越来越重要。</a:t>
            </a:r>
            <a:endParaRPr lang="en-US" altLang="zh-CN" dirty="0"/>
          </a:p>
          <a:p>
            <a:pPr eaLnBrk="1" hangingPunct="1">
              <a:lnSpc>
                <a:spcPct val="160000"/>
              </a:lnSpc>
              <a:spcBef>
                <a:spcPct val="80000"/>
              </a:spcBef>
            </a:pPr>
            <a:r>
              <a:rPr lang="zh-CN" altLang="en-US" dirty="0"/>
              <a:t>数据库管理系统是管理数据的核心，因而其自身必须具有一整套完整而有效的安全性机制。</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0974CB6C-5C5C-41B9-B5CD-E88F76E093DC}"/>
              </a:ext>
            </a:extLst>
          </p:cNvPr>
          <p:cNvSpPr/>
          <p:nvPr/>
        </p:nvSpPr>
        <p:spPr>
          <a:xfrm>
            <a:off x="3719514" y="115888"/>
            <a:ext cx="5743575" cy="646112"/>
          </a:xfrm>
          <a:prstGeom prst="rect">
            <a:avLst/>
          </a:prstGeom>
        </p:spPr>
        <p:txBody>
          <a:bodyPr wrap="none">
            <a:spAutoFit/>
          </a:bodyPr>
          <a:lstStyle/>
          <a:p>
            <a:pPr>
              <a:defRPr/>
            </a:pPr>
            <a:r>
              <a:rPr lang="zh-CN" altLang="en-US" sz="3600" b="1" dirty="0">
                <a:solidFill>
                  <a:schemeClr val="bg1"/>
                </a:solidFill>
                <a:latin typeface="+mj-lt"/>
                <a:ea typeface="+mj-ea"/>
                <a:cs typeface="+mj-cs"/>
              </a:rPr>
              <a:t>数据库的不安全因素（续）</a:t>
            </a:r>
          </a:p>
        </p:txBody>
      </p:sp>
      <p:sp>
        <p:nvSpPr>
          <p:cNvPr id="3" name="矩形 2">
            <a:extLst>
              <a:ext uri="{FF2B5EF4-FFF2-40B4-BE49-F238E27FC236}">
                <a16:creationId xmlns:a16="http://schemas.microsoft.com/office/drawing/2014/main" xmlns="" id="{17DAEF2D-4F62-4778-A5D6-E9B36C2ABAC1}"/>
              </a:ext>
            </a:extLst>
          </p:cNvPr>
          <p:cNvSpPr/>
          <p:nvPr/>
        </p:nvSpPr>
        <p:spPr>
          <a:xfrm>
            <a:off x="1487488" y="1412776"/>
            <a:ext cx="8280400" cy="2498184"/>
          </a:xfrm>
          <a:prstGeom prst="rect">
            <a:avLst/>
          </a:prstGeom>
        </p:spPr>
        <p:txBody>
          <a:bodyPr>
            <a:spAutoFit/>
          </a:bodyPr>
          <a:lstStyle/>
          <a:p>
            <a:pPr marL="342900" indent="-342900">
              <a:lnSpc>
                <a:spcPct val="150000"/>
              </a:lnSpc>
              <a:spcBef>
                <a:spcPct val="20000"/>
              </a:spcBef>
              <a:buSzPct val="100000"/>
              <a:defRPr/>
            </a:pPr>
            <a:r>
              <a:rPr lang="en-US" altLang="zh-CN" sz="2800" b="1" dirty="0">
                <a:latin typeface="+mn-lt"/>
                <a:ea typeface="+mn-ea"/>
              </a:rPr>
              <a:t>3.</a:t>
            </a:r>
            <a:r>
              <a:rPr lang="zh-CN" altLang="en-US" sz="2800" b="1" dirty="0">
                <a:latin typeface="+mn-lt"/>
                <a:ea typeface="+mn-ea"/>
              </a:rPr>
              <a:t>安全环境的脆弱性</a:t>
            </a:r>
            <a:endParaRPr lang="en-US" altLang="zh-CN" sz="2800" b="1" dirty="0">
              <a:latin typeface="+mn-lt"/>
              <a:ea typeface="+mn-ea"/>
            </a:endParaRPr>
          </a:p>
          <a:p>
            <a:pPr marL="742950" lvl="1" indent="-285750">
              <a:lnSpc>
                <a:spcPct val="150000"/>
              </a:lnSpc>
              <a:spcBef>
                <a:spcPct val="20000"/>
              </a:spcBef>
              <a:buSzPct val="100000"/>
              <a:buFont typeface="Wingdings" pitchFamily="2" charset="2"/>
              <a:buChar char="n"/>
              <a:defRPr/>
            </a:pPr>
            <a:r>
              <a:rPr lang="zh-CN" altLang="zh-CN" sz="2400" b="1" dirty="0">
                <a:latin typeface="+mn-lt"/>
                <a:ea typeface="+mn-ea"/>
              </a:rPr>
              <a:t>数据库的安全性与计算机系统的安全性</a:t>
            </a:r>
            <a:r>
              <a:rPr lang="zh-CN" altLang="zh-CN" sz="2400" b="1" dirty="0"/>
              <a:t>紧密联系</a:t>
            </a:r>
            <a:endParaRPr lang="en-US" altLang="zh-CN" sz="2400" b="1" dirty="0"/>
          </a:p>
          <a:p>
            <a:pPr marL="1200150" lvl="2" indent="-285750">
              <a:lnSpc>
                <a:spcPct val="150000"/>
              </a:lnSpc>
              <a:spcBef>
                <a:spcPct val="20000"/>
              </a:spcBef>
              <a:buSzPct val="87000"/>
              <a:buFont typeface="Wingdings" pitchFamily="2" charset="2"/>
              <a:buChar char="l"/>
              <a:defRPr/>
            </a:pPr>
            <a:r>
              <a:rPr lang="zh-CN" altLang="zh-CN" sz="2200" b="1" dirty="0">
                <a:latin typeface="+mn-lt"/>
                <a:ea typeface="+mn-ea"/>
              </a:rPr>
              <a:t>计算机硬件、操作系统、网络系统等的安全性</a:t>
            </a:r>
            <a:endParaRPr lang="en-US" altLang="zh-CN" sz="2200" b="1" dirty="0">
              <a:latin typeface="+mn-lt"/>
              <a:ea typeface="+mn-ea"/>
            </a:endParaRPr>
          </a:p>
          <a:p>
            <a:pPr marL="742950" lvl="1" indent="-285750">
              <a:lnSpc>
                <a:spcPct val="150000"/>
              </a:lnSpc>
              <a:spcBef>
                <a:spcPct val="20000"/>
              </a:spcBef>
              <a:buSzPct val="100000"/>
              <a:buFont typeface="Wingdings" pitchFamily="2" charset="2"/>
              <a:buChar char="n"/>
              <a:defRPr/>
            </a:pPr>
            <a:r>
              <a:rPr lang="zh-CN" altLang="zh-CN" sz="2400" b="1" dirty="0">
                <a:latin typeface="+mn-lt"/>
                <a:ea typeface="+mn-ea"/>
              </a:rPr>
              <a:t>建立一套可信（</a:t>
            </a:r>
            <a:r>
              <a:rPr lang="en-US" altLang="zh-CN" sz="2400" b="1" dirty="0">
                <a:latin typeface="+mn-lt"/>
                <a:ea typeface="+mn-ea"/>
              </a:rPr>
              <a:t>trusted</a:t>
            </a:r>
            <a:r>
              <a:rPr lang="zh-CN" altLang="zh-CN" sz="2400" b="1" dirty="0">
                <a:latin typeface="+mn-lt"/>
                <a:ea typeface="+mn-ea"/>
              </a:rPr>
              <a:t>）计算机系统的概念和标准</a:t>
            </a:r>
            <a:endParaRPr lang="en-US" altLang="zh-CN" sz="2400" b="1" dirty="0">
              <a:latin typeface="+mn-lt"/>
              <a:ea typeface="+mn-ea"/>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页脚占位符 4">
            <a:extLst>
              <a:ext uri="{FF2B5EF4-FFF2-40B4-BE49-F238E27FC236}">
                <a16:creationId xmlns:a16="http://schemas.microsoft.com/office/drawing/2014/main" xmlns="" id="{52BDCEDA-DD30-5247-BAFA-7CA331E2FB64}"/>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14690" name="Rectangle 2">
            <a:extLst>
              <a:ext uri="{FF2B5EF4-FFF2-40B4-BE49-F238E27FC236}">
                <a16:creationId xmlns:a16="http://schemas.microsoft.com/office/drawing/2014/main" xmlns="" id="{D62E0123-C3A2-4843-80FD-3221B639A5FD}"/>
              </a:ext>
            </a:extLst>
          </p:cNvPr>
          <p:cNvSpPr>
            <a:spLocks noGrp="1" noChangeArrowheads="1"/>
          </p:cNvSpPr>
          <p:nvPr>
            <p:ph type="title" idx="4294967295"/>
          </p:nvPr>
        </p:nvSpPr>
        <p:spPr/>
        <p:txBody>
          <a:bodyPr/>
          <a:lstStyle/>
          <a:p>
            <a:pPr eaLnBrk="1" hangingPunct="1"/>
            <a:r>
              <a:rPr lang="zh-CN" altLang="en-US" sz="3600" dirty="0"/>
              <a:t>本章</a:t>
            </a:r>
            <a:r>
              <a:rPr lang="zh-CN" altLang="zh-CN" sz="3600" dirty="0"/>
              <a:t>小结（续）</a:t>
            </a:r>
          </a:p>
        </p:txBody>
      </p:sp>
      <p:sp>
        <p:nvSpPr>
          <p:cNvPr id="114691" name="Rectangle 3">
            <a:extLst>
              <a:ext uri="{FF2B5EF4-FFF2-40B4-BE49-F238E27FC236}">
                <a16:creationId xmlns:a16="http://schemas.microsoft.com/office/drawing/2014/main" xmlns="" id="{DC0EDCB7-5B25-7C44-9014-6D37F555E6D4}"/>
              </a:ext>
            </a:extLst>
          </p:cNvPr>
          <p:cNvSpPr>
            <a:spLocks noGrp="1" noChangeArrowheads="1"/>
          </p:cNvSpPr>
          <p:nvPr>
            <p:ph type="body" idx="4294967295"/>
          </p:nvPr>
        </p:nvSpPr>
        <p:spPr>
          <a:xfrm>
            <a:off x="1127448" y="1268760"/>
            <a:ext cx="8208962" cy="4678363"/>
          </a:xfrm>
        </p:spPr>
        <p:txBody>
          <a:bodyPr/>
          <a:lstStyle/>
          <a:p>
            <a:pPr eaLnBrk="1" hangingPunct="1">
              <a:lnSpc>
                <a:spcPct val="150000"/>
              </a:lnSpc>
            </a:pPr>
            <a:r>
              <a:rPr lang="zh-CN" altLang="en-US" dirty="0"/>
              <a:t>实现数据库系统安全性的技术和方法</a:t>
            </a:r>
          </a:p>
          <a:p>
            <a:pPr lvl="1" eaLnBrk="1" hangingPunct="1">
              <a:lnSpc>
                <a:spcPct val="150000"/>
              </a:lnSpc>
            </a:pPr>
            <a:r>
              <a:rPr lang="zh-CN" altLang="en-US" dirty="0"/>
              <a:t>用户身份鉴别</a:t>
            </a:r>
          </a:p>
          <a:p>
            <a:pPr lvl="1" eaLnBrk="1" hangingPunct="1">
              <a:lnSpc>
                <a:spcPct val="150000"/>
              </a:lnSpc>
            </a:pPr>
            <a:r>
              <a:rPr lang="zh-CN" altLang="en-US" dirty="0"/>
              <a:t>入侵检测</a:t>
            </a:r>
            <a:endParaRPr lang="en-US" altLang="zh-CN" dirty="0"/>
          </a:p>
          <a:p>
            <a:pPr lvl="1" eaLnBrk="1" hangingPunct="1">
              <a:lnSpc>
                <a:spcPct val="150000"/>
              </a:lnSpc>
            </a:pPr>
            <a:r>
              <a:rPr lang="zh-CN" altLang="en-US" dirty="0"/>
              <a:t>存取控制技术：自主存取控制和强制存取控制</a:t>
            </a:r>
          </a:p>
          <a:p>
            <a:pPr lvl="1" eaLnBrk="1" hangingPunct="1">
              <a:lnSpc>
                <a:spcPct val="150000"/>
              </a:lnSpc>
            </a:pPr>
            <a:r>
              <a:rPr lang="zh-CN" altLang="en-US" dirty="0"/>
              <a:t>视图技术</a:t>
            </a:r>
          </a:p>
          <a:p>
            <a:pPr lvl="1" eaLnBrk="1" hangingPunct="1">
              <a:lnSpc>
                <a:spcPct val="150000"/>
              </a:lnSpc>
            </a:pPr>
            <a:r>
              <a:rPr lang="zh-CN" altLang="en-US" dirty="0"/>
              <a:t>审计技术</a:t>
            </a:r>
            <a:endParaRPr lang="en-US" altLang="zh-CN" dirty="0"/>
          </a:p>
          <a:p>
            <a:pPr lvl="1" eaLnBrk="1" hangingPunct="1">
              <a:lnSpc>
                <a:spcPct val="150000"/>
              </a:lnSpc>
            </a:pPr>
            <a:r>
              <a:rPr lang="zh-CN" altLang="en-US" dirty="0"/>
              <a:t>数据存储加密和传输加密</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页脚占位符 4">
            <a:extLst>
              <a:ext uri="{FF2B5EF4-FFF2-40B4-BE49-F238E27FC236}">
                <a16:creationId xmlns:a16="http://schemas.microsoft.com/office/drawing/2014/main" xmlns="" id="{F647C724-5710-A04E-9DEF-F1B3150E2F01}"/>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15714" name="Rectangle 2">
            <a:extLst>
              <a:ext uri="{FF2B5EF4-FFF2-40B4-BE49-F238E27FC236}">
                <a16:creationId xmlns:a16="http://schemas.microsoft.com/office/drawing/2014/main" xmlns="" id="{40567A6B-92FC-5C4C-89FE-566E465E0985}"/>
              </a:ext>
            </a:extLst>
          </p:cNvPr>
          <p:cNvSpPr>
            <a:spLocks noGrp="1" noChangeArrowheads="1"/>
          </p:cNvSpPr>
          <p:nvPr>
            <p:ph type="title" idx="4294967295"/>
          </p:nvPr>
        </p:nvSpPr>
        <p:spPr/>
        <p:txBody>
          <a:bodyPr/>
          <a:lstStyle/>
          <a:p>
            <a:pPr eaLnBrk="1" hangingPunct="1"/>
            <a:r>
              <a:rPr lang="zh-CN" altLang="en-US" sz="3600"/>
              <a:t>本章</a:t>
            </a:r>
            <a:r>
              <a:rPr lang="zh-CN" altLang="zh-CN" sz="3600"/>
              <a:t>小结（续）</a:t>
            </a:r>
          </a:p>
        </p:txBody>
      </p:sp>
      <p:sp>
        <p:nvSpPr>
          <p:cNvPr id="115715" name="Rectangle 3">
            <a:extLst>
              <a:ext uri="{FF2B5EF4-FFF2-40B4-BE49-F238E27FC236}">
                <a16:creationId xmlns:a16="http://schemas.microsoft.com/office/drawing/2014/main" xmlns="" id="{0B31E708-943B-FA4F-A57E-2198993CD2A9}"/>
              </a:ext>
            </a:extLst>
          </p:cNvPr>
          <p:cNvSpPr>
            <a:spLocks noGrp="1" noChangeArrowheads="1"/>
          </p:cNvSpPr>
          <p:nvPr>
            <p:ph type="body" idx="4294967295"/>
          </p:nvPr>
        </p:nvSpPr>
        <p:spPr>
          <a:xfrm>
            <a:off x="640468" y="1196752"/>
            <a:ext cx="10382944" cy="4863854"/>
          </a:xfrm>
        </p:spPr>
        <p:txBody>
          <a:bodyPr/>
          <a:lstStyle/>
          <a:p>
            <a:pPr eaLnBrk="1" hangingPunct="1">
              <a:lnSpc>
                <a:spcPct val="150000"/>
              </a:lnSpc>
            </a:pPr>
            <a:r>
              <a:rPr lang="zh-CN" altLang="en-US" dirty="0"/>
              <a:t>大数据技术、云计算技术、移动互联、物联网、区块链等推动了数据库新技术的发展和应用</a:t>
            </a:r>
            <a:endParaRPr lang="en-US" altLang="zh-CN" dirty="0"/>
          </a:p>
          <a:p>
            <a:pPr eaLnBrk="1" hangingPunct="1">
              <a:lnSpc>
                <a:spcPct val="150000"/>
              </a:lnSpc>
            </a:pPr>
            <a:r>
              <a:rPr lang="zh-CN" altLang="en-US" dirty="0"/>
              <a:t>数据库安全性面临新的挑战</a:t>
            </a:r>
            <a:endParaRPr lang="en-US" altLang="zh-CN" dirty="0"/>
          </a:p>
          <a:p>
            <a:pPr lvl="1" eaLnBrk="1" hangingPunct="1">
              <a:lnSpc>
                <a:spcPct val="150000"/>
              </a:lnSpc>
            </a:pPr>
            <a:r>
              <a:rPr lang="zh-CN" altLang="en-US" dirty="0"/>
              <a:t>如云数据存储服务安全可信技术</a:t>
            </a:r>
            <a:endParaRPr lang="en-US" altLang="zh-CN" dirty="0"/>
          </a:p>
          <a:p>
            <a:pPr lvl="1" eaLnBrk="1" hangingPunct="1">
              <a:lnSpc>
                <a:spcPct val="150000"/>
              </a:lnSpc>
            </a:pPr>
            <a:r>
              <a:rPr lang="zh-CN" altLang="en-US" dirty="0"/>
              <a:t>分布数据访问控制技术</a:t>
            </a:r>
            <a:endParaRPr lang="en-US" altLang="zh-CN" dirty="0"/>
          </a:p>
          <a:p>
            <a:pPr lvl="1" eaLnBrk="1" hangingPunct="1">
              <a:lnSpc>
                <a:spcPct val="150000"/>
              </a:lnSpc>
            </a:pPr>
            <a:r>
              <a:rPr lang="zh-CN" altLang="en-US" dirty="0"/>
              <a:t>隐私保护统计数据发布技术等</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页脚占位符 4">
            <a:extLst>
              <a:ext uri="{FF2B5EF4-FFF2-40B4-BE49-F238E27FC236}">
                <a16:creationId xmlns:a16="http://schemas.microsoft.com/office/drawing/2014/main" xmlns="" id="{F8F9292C-9867-4F78-8C96-F9EE0AEF1C91}"/>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3315" name="Rectangle 2">
            <a:extLst>
              <a:ext uri="{FF2B5EF4-FFF2-40B4-BE49-F238E27FC236}">
                <a16:creationId xmlns:a16="http://schemas.microsoft.com/office/drawing/2014/main" xmlns="" id="{BFDF5CA3-660C-449B-AF0D-587EB82E6075}"/>
              </a:ext>
            </a:extLst>
          </p:cNvPr>
          <p:cNvSpPr>
            <a:spLocks noGrp="1" noChangeArrowheads="1"/>
          </p:cNvSpPr>
          <p:nvPr>
            <p:ph type="title" idx="4294967295"/>
          </p:nvPr>
        </p:nvSpPr>
        <p:spPr/>
        <p:txBody>
          <a:bodyPr/>
          <a:lstStyle/>
          <a:p>
            <a:pPr eaLnBrk="1" hangingPunct="1"/>
            <a:r>
              <a:rPr lang="en-US" altLang="zh-CN" sz="3600"/>
              <a:t>4.1  </a:t>
            </a:r>
            <a:r>
              <a:rPr lang="zh-CN" altLang="en-US" sz="3600"/>
              <a:t>数据库安全性概述</a:t>
            </a:r>
          </a:p>
        </p:txBody>
      </p:sp>
      <p:sp>
        <p:nvSpPr>
          <p:cNvPr id="13316" name="Rectangle 3">
            <a:extLst>
              <a:ext uri="{FF2B5EF4-FFF2-40B4-BE49-F238E27FC236}">
                <a16:creationId xmlns:a16="http://schemas.microsoft.com/office/drawing/2014/main" xmlns="" id="{B9592F78-19FB-4BB0-AD96-2BF4EA114A4E}"/>
              </a:ext>
            </a:extLst>
          </p:cNvPr>
          <p:cNvSpPr>
            <a:spLocks noGrp="1" noChangeArrowheads="1"/>
          </p:cNvSpPr>
          <p:nvPr>
            <p:ph type="body" idx="4294967295"/>
          </p:nvPr>
        </p:nvSpPr>
        <p:spPr>
          <a:xfrm>
            <a:off x="1333501" y="1527176"/>
            <a:ext cx="8229600" cy="4854575"/>
          </a:xfrm>
        </p:spPr>
        <p:txBody>
          <a:bodyPr/>
          <a:lstStyle/>
          <a:p>
            <a:pPr eaLnBrk="1" hangingPunct="1">
              <a:lnSpc>
                <a:spcPct val="210000"/>
              </a:lnSpc>
              <a:buFont typeface="Wingdings" panose="05000000000000000000" pitchFamily="2" charset="2"/>
              <a:buNone/>
            </a:pPr>
            <a:r>
              <a:rPr lang="en-US" altLang="zh-CN" dirty="0"/>
              <a:t>4.1.1  </a:t>
            </a:r>
            <a:r>
              <a:rPr lang="zh-CN" altLang="en-US" dirty="0"/>
              <a:t>数据库的不安全因素</a:t>
            </a:r>
          </a:p>
          <a:p>
            <a:pPr eaLnBrk="1" hangingPunct="1">
              <a:lnSpc>
                <a:spcPct val="210000"/>
              </a:lnSpc>
              <a:buFont typeface="Wingdings" panose="05000000000000000000" pitchFamily="2" charset="2"/>
              <a:buNone/>
            </a:pPr>
            <a:r>
              <a:rPr lang="en-US" altLang="zh-CN" dirty="0">
                <a:solidFill>
                  <a:srgbClr val="00B050"/>
                </a:solidFill>
              </a:rPr>
              <a:t>4.1.2  </a:t>
            </a:r>
            <a:r>
              <a:rPr lang="zh-CN" altLang="en-US" dirty="0">
                <a:solidFill>
                  <a:srgbClr val="00B050"/>
                </a:solidFill>
              </a:rPr>
              <a:t>安全标准简介</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a:extLst>
              <a:ext uri="{FF2B5EF4-FFF2-40B4-BE49-F238E27FC236}">
                <a16:creationId xmlns:a16="http://schemas.microsoft.com/office/drawing/2014/main" xmlns="" id="{BDD1B3E0-D05D-AC4B-88F0-045FD9C52506}"/>
              </a:ext>
            </a:extLst>
          </p:cNvPr>
          <p:cNvSpPr>
            <a:spLocks noGrp="1" noChangeArrowheads="1"/>
          </p:cNvSpPr>
          <p:nvPr>
            <p:ph type="title"/>
          </p:nvPr>
        </p:nvSpPr>
        <p:spPr/>
        <p:txBody>
          <a:bodyPr/>
          <a:lstStyle/>
          <a:p>
            <a:r>
              <a:rPr lang="en-US" altLang="zh-CN" sz="3600"/>
              <a:t>4.1.2  </a:t>
            </a:r>
            <a:r>
              <a:rPr lang="zh-CN" altLang="en-US" sz="3600"/>
              <a:t>安全标准简介</a:t>
            </a:r>
          </a:p>
        </p:txBody>
      </p:sp>
      <p:sp>
        <p:nvSpPr>
          <p:cNvPr id="14338" name="Rectangle 3">
            <a:extLst>
              <a:ext uri="{FF2B5EF4-FFF2-40B4-BE49-F238E27FC236}">
                <a16:creationId xmlns:a16="http://schemas.microsoft.com/office/drawing/2014/main" xmlns="" id="{ACD7995B-7488-D543-BA0D-3F58D9A3B2A7}"/>
              </a:ext>
            </a:extLst>
          </p:cNvPr>
          <p:cNvSpPr>
            <a:spLocks noGrp="1" noChangeArrowheads="1"/>
          </p:cNvSpPr>
          <p:nvPr>
            <p:ph type="body" idx="1"/>
          </p:nvPr>
        </p:nvSpPr>
        <p:spPr>
          <a:xfrm>
            <a:off x="1130896" y="1484784"/>
            <a:ext cx="10451504" cy="4591396"/>
          </a:xfrm>
        </p:spPr>
        <p:txBody>
          <a:bodyPr/>
          <a:lstStyle/>
          <a:p>
            <a:pPr>
              <a:lnSpc>
                <a:spcPct val="120000"/>
              </a:lnSpc>
              <a:defRPr/>
            </a:pPr>
            <a:r>
              <a:rPr lang="en-US" altLang="zh-CN" dirty="0"/>
              <a:t>1985</a:t>
            </a:r>
            <a:r>
              <a:rPr lang="zh-CN" altLang="en-US" dirty="0"/>
              <a:t>年美国国防部（</a:t>
            </a:r>
            <a:r>
              <a:rPr lang="en-US" altLang="zh-CN" dirty="0"/>
              <a:t>DoD</a:t>
            </a:r>
            <a:r>
              <a:rPr lang="zh-CN" altLang="en-US" dirty="0"/>
              <a:t>）正式颁布</a:t>
            </a:r>
            <a:r>
              <a:rPr lang="en-US" altLang="zh-CN" dirty="0"/>
              <a:t>《DoD</a:t>
            </a:r>
            <a:r>
              <a:rPr lang="zh-CN" altLang="en-US" dirty="0"/>
              <a:t>可信计算机系统评估准则</a:t>
            </a:r>
            <a:r>
              <a:rPr lang="en-US" altLang="zh-CN" dirty="0"/>
              <a:t>》</a:t>
            </a:r>
            <a:r>
              <a:rPr lang="zh-CN" altLang="en-US" dirty="0"/>
              <a:t>（简称</a:t>
            </a:r>
            <a:r>
              <a:rPr lang="en-US" altLang="zh-CN" dirty="0"/>
              <a:t>TCSEC</a:t>
            </a:r>
            <a:r>
              <a:rPr lang="zh-CN" altLang="en-US" dirty="0"/>
              <a:t>或</a:t>
            </a:r>
            <a:r>
              <a:rPr lang="en-US" altLang="zh-CN" dirty="0"/>
              <a:t>DoD85</a:t>
            </a:r>
            <a:r>
              <a:rPr lang="zh-CN" altLang="en-US" dirty="0"/>
              <a:t>）</a:t>
            </a:r>
            <a:endParaRPr lang="en-US" altLang="zh-CN" dirty="0"/>
          </a:p>
          <a:p>
            <a:pPr>
              <a:lnSpc>
                <a:spcPct val="120000"/>
              </a:lnSpc>
              <a:defRPr/>
            </a:pPr>
            <a:r>
              <a:rPr lang="en-US" altLang="zh-CN" dirty="0"/>
              <a:t>1991</a:t>
            </a:r>
            <a:r>
              <a:rPr lang="zh-CN" altLang="en-US" dirty="0"/>
              <a:t>年，颁布</a:t>
            </a:r>
            <a:r>
              <a:rPr lang="en-US" altLang="zh-CN" dirty="0"/>
              <a:t>TCSEC/TDI</a:t>
            </a:r>
            <a:r>
              <a:rPr lang="zh-CN" altLang="en-US" dirty="0"/>
              <a:t>，把</a:t>
            </a:r>
            <a:r>
              <a:rPr lang="en-US" altLang="zh-CN" dirty="0"/>
              <a:t>TCSEC</a:t>
            </a:r>
            <a:r>
              <a:rPr lang="zh-CN" altLang="en-US" dirty="0"/>
              <a:t>扩展到数据库系统</a:t>
            </a:r>
            <a:endParaRPr lang="en-US" altLang="zh-CN" dirty="0"/>
          </a:p>
          <a:p>
            <a:pPr>
              <a:lnSpc>
                <a:spcPct val="120000"/>
              </a:lnSpc>
              <a:spcBef>
                <a:spcPct val="0"/>
              </a:spcBef>
              <a:defRPr/>
            </a:pPr>
            <a:r>
              <a:rPr lang="en-US" altLang="zh-CN" dirty="0"/>
              <a:t>1993</a:t>
            </a:r>
            <a:r>
              <a:rPr lang="zh-CN" altLang="en-US" dirty="0"/>
              <a:t>年起多个国家组织专门委员会开发了</a:t>
            </a:r>
            <a:r>
              <a:rPr lang="en-US" altLang="zh-CN" dirty="0"/>
              <a:t>IT</a:t>
            </a:r>
            <a:r>
              <a:rPr lang="zh-CN" altLang="en-US" dirty="0"/>
              <a:t>安全通用准则（</a:t>
            </a:r>
            <a:r>
              <a:rPr lang="en-US" altLang="zh-CN" dirty="0"/>
              <a:t>Common Criteria</a:t>
            </a:r>
            <a:r>
              <a:rPr lang="zh-CN" altLang="en-US" dirty="0"/>
              <a:t>，</a:t>
            </a:r>
            <a:r>
              <a:rPr lang="en-US" altLang="zh-CN" dirty="0"/>
              <a:t>CC</a:t>
            </a:r>
            <a:r>
              <a:rPr lang="zh-CN" altLang="en-US" dirty="0"/>
              <a:t>）</a:t>
            </a:r>
            <a:endParaRPr lang="zh-CN" altLang="en-US" dirty="0">
              <a:highlight>
                <a:srgbClr val="FFFF00"/>
              </a:highlight>
            </a:endParaRPr>
          </a:p>
          <a:p>
            <a:pPr>
              <a:lnSpc>
                <a:spcPct val="120000"/>
              </a:lnSpc>
              <a:spcBef>
                <a:spcPct val="0"/>
              </a:spcBef>
              <a:defRPr/>
            </a:pPr>
            <a:r>
              <a:rPr lang="en-US" altLang="zh-CN" dirty="0"/>
              <a:t>1999</a:t>
            </a:r>
            <a:r>
              <a:rPr lang="zh-CN" altLang="en-US" dirty="0"/>
              <a:t>年  </a:t>
            </a:r>
            <a:r>
              <a:rPr lang="en-US" altLang="zh-CN" dirty="0"/>
              <a:t>CC V2.1</a:t>
            </a:r>
            <a:r>
              <a:rPr lang="zh-CN" altLang="en-US" dirty="0"/>
              <a:t>版被</a:t>
            </a:r>
            <a:r>
              <a:rPr lang="en-US" altLang="zh-CN" dirty="0"/>
              <a:t>ISO</a:t>
            </a:r>
            <a:r>
              <a:rPr lang="zh-CN" altLang="en-US" dirty="0"/>
              <a:t>采用为国际标准</a:t>
            </a:r>
          </a:p>
          <a:p>
            <a:pPr>
              <a:lnSpc>
                <a:spcPct val="120000"/>
              </a:lnSpc>
              <a:spcBef>
                <a:spcPct val="0"/>
              </a:spcBef>
              <a:buNone/>
              <a:defRPr/>
            </a:pPr>
            <a:r>
              <a:rPr lang="zh-CN" altLang="en-US" dirty="0"/>
              <a:t>    </a:t>
            </a:r>
            <a:r>
              <a:rPr lang="en-US" altLang="zh-CN" dirty="0"/>
              <a:t>2001</a:t>
            </a:r>
            <a:r>
              <a:rPr lang="zh-CN" altLang="en-US" dirty="0"/>
              <a:t>年  </a:t>
            </a:r>
            <a:r>
              <a:rPr lang="en-US" altLang="zh-CN" dirty="0"/>
              <a:t>CC V2.1</a:t>
            </a:r>
            <a:r>
              <a:rPr lang="zh-CN" altLang="en-US" dirty="0"/>
              <a:t>版被我国采用为国家标准</a:t>
            </a:r>
          </a:p>
          <a:p>
            <a:pPr>
              <a:lnSpc>
                <a:spcPct val="130000"/>
              </a:lnSpc>
              <a:defRPr/>
            </a:pPr>
            <a:endParaRPr lang="zh-CN" altLang="en-US" dirty="0">
              <a:highlight>
                <a:srgbClr val="FFFF00"/>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B7F892A1-42CC-45AA-96F1-09F8271D024F}"/>
              </a:ext>
            </a:extLst>
          </p:cNvPr>
          <p:cNvSpPr txBox="1"/>
          <p:nvPr/>
        </p:nvSpPr>
        <p:spPr>
          <a:xfrm>
            <a:off x="3719736" y="1556792"/>
            <a:ext cx="4815840" cy="1992148"/>
          </a:xfrm>
          <a:prstGeom prst="rect">
            <a:avLst/>
          </a:prstGeom>
          <a:noFill/>
        </p:spPr>
        <p:txBody>
          <a:bodyPr>
            <a:spAutoFit/>
          </a:bodyPr>
          <a:lstStyle/>
          <a:p>
            <a:pPr algn="ctr" eaLnBrk="1" hangingPunct="1">
              <a:lnSpc>
                <a:spcPct val="150000"/>
              </a:lnSpc>
              <a:spcBef>
                <a:spcPct val="20000"/>
              </a:spcBef>
              <a:defRPr/>
            </a:pPr>
            <a:r>
              <a:rPr lang="zh-CN" altLang="en-US" sz="4400" b="1" kern="0" dirty="0">
                <a:highlight>
                  <a:srgbClr val="FFFF00"/>
                </a:highlight>
                <a:latin typeface="+mn-lt"/>
                <a:ea typeface="+mn-ea"/>
              </a:rPr>
              <a:t>信息安全标准发展简述</a:t>
            </a:r>
          </a:p>
        </p:txBody>
      </p:sp>
      <p:sp>
        <p:nvSpPr>
          <p:cNvPr id="9" name="文本框 8">
            <a:extLst>
              <a:ext uri="{FF2B5EF4-FFF2-40B4-BE49-F238E27FC236}">
                <a16:creationId xmlns:a16="http://schemas.microsoft.com/office/drawing/2014/main" xmlns="" id="{B65E7DD2-DA8C-41C2-944E-C5A07BAE2543}"/>
              </a:ext>
            </a:extLst>
          </p:cNvPr>
          <p:cNvSpPr txBox="1"/>
          <p:nvPr/>
        </p:nvSpPr>
        <p:spPr>
          <a:xfrm>
            <a:off x="3432175" y="115888"/>
            <a:ext cx="4814888" cy="647700"/>
          </a:xfrm>
          <a:prstGeom prst="rect">
            <a:avLst/>
          </a:prstGeom>
          <a:noFill/>
        </p:spPr>
        <p:txBody>
          <a:bodyPr>
            <a:spAutoFit/>
          </a:bodyPr>
          <a:lstStyle/>
          <a:p>
            <a:pPr algn="ctr" eaLnBrk="1" hangingPunct="1">
              <a:defRPr/>
            </a:pPr>
            <a:r>
              <a:rPr lang="zh-CN" altLang="en-US" sz="3600" b="1" dirty="0">
                <a:solidFill>
                  <a:schemeClr val="bg1"/>
                </a:solidFill>
                <a:latin typeface="宋体" panose="02010600030101010101" pitchFamily="2" charset="-122"/>
                <a:ea typeface="+mj-ea"/>
                <a:cs typeface="+mj-cs"/>
              </a:rPr>
              <a:t>二维码</a:t>
            </a:r>
            <a:r>
              <a:rPr lang="en-US" altLang="zh-CN" sz="3600" b="1" dirty="0">
                <a:solidFill>
                  <a:schemeClr val="bg1"/>
                </a:solidFill>
                <a:latin typeface="+mj-lt"/>
                <a:ea typeface="+mj-ea"/>
                <a:cs typeface="+mj-cs"/>
              </a:rPr>
              <a:t>4.2</a:t>
            </a:r>
            <a:r>
              <a:rPr lang="en-US" altLang="zh-CN" sz="3600" b="1" dirty="0">
                <a:solidFill>
                  <a:schemeClr val="bg1"/>
                </a:solidFill>
                <a:latin typeface="宋体" panose="02010600030101010101" pitchFamily="2" charset="-122"/>
                <a:ea typeface="+mj-ea"/>
                <a:cs typeface="+mj-cs"/>
              </a:rPr>
              <a:t> </a:t>
            </a:r>
            <a:endParaRPr lang="zh-CN" altLang="en-US" sz="3600" b="1" dirty="0">
              <a:solidFill>
                <a:schemeClr val="bg1"/>
              </a:solidFill>
              <a:latin typeface="宋体" panose="02010600030101010101" pitchFamily="2" charset="-122"/>
              <a:ea typeface="+mj-ea"/>
              <a:cs typeface="+mj-cs"/>
            </a:endParaRPr>
          </a:p>
        </p:txBody>
      </p:sp>
    </p:spTree>
    <p:extLst>
      <p:ext uri="{BB962C8B-B14F-4D97-AF65-F5344CB8AC3E}">
        <p14:creationId xmlns:p14="http://schemas.microsoft.com/office/powerpoint/2010/main" val="4104122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页脚占位符 4">
            <a:extLst>
              <a:ext uri="{FF2B5EF4-FFF2-40B4-BE49-F238E27FC236}">
                <a16:creationId xmlns:a16="http://schemas.microsoft.com/office/drawing/2014/main" xmlns="" id="{55CB2A8B-1105-5F40-8093-8058E0B41DA6}"/>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9458" name="Rectangle 2">
            <a:extLst>
              <a:ext uri="{FF2B5EF4-FFF2-40B4-BE49-F238E27FC236}">
                <a16:creationId xmlns:a16="http://schemas.microsoft.com/office/drawing/2014/main" xmlns="" id="{5E578BDD-3305-CC4B-AB2E-5B90C82C29A4}"/>
              </a:ext>
            </a:extLst>
          </p:cNvPr>
          <p:cNvSpPr>
            <a:spLocks noGrp="1" noChangeArrowheads="1"/>
          </p:cNvSpPr>
          <p:nvPr>
            <p:ph type="title" idx="4294967295"/>
          </p:nvPr>
        </p:nvSpPr>
        <p:spPr/>
        <p:txBody>
          <a:bodyPr/>
          <a:lstStyle/>
          <a:p>
            <a:pPr eaLnBrk="1" hangingPunct="1"/>
            <a:r>
              <a:rPr lang="en-US" altLang="zh-CN" sz="3600" dirty="0"/>
              <a:t>TCSEC/TDI</a:t>
            </a:r>
            <a:r>
              <a:rPr lang="zh-CN" altLang="en-US" sz="3600" dirty="0"/>
              <a:t>安全级别划分</a:t>
            </a:r>
          </a:p>
        </p:txBody>
      </p:sp>
      <p:sp>
        <p:nvSpPr>
          <p:cNvPr id="19459" name="Rectangle 3">
            <a:extLst>
              <a:ext uri="{FF2B5EF4-FFF2-40B4-BE49-F238E27FC236}">
                <a16:creationId xmlns:a16="http://schemas.microsoft.com/office/drawing/2014/main" xmlns="" id="{E7CCC0B1-7F8D-7549-8DC3-5C5250F37BE4}"/>
              </a:ext>
            </a:extLst>
          </p:cNvPr>
          <p:cNvSpPr>
            <a:spLocks noGrp="1" noChangeArrowheads="1"/>
          </p:cNvSpPr>
          <p:nvPr>
            <p:ph type="body" idx="4294967295"/>
          </p:nvPr>
        </p:nvSpPr>
        <p:spPr>
          <a:xfrm>
            <a:off x="1199456" y="1483916"/>
            <a:ext cx="8064500" cy="4906963"/>
          </a:xfrm>
        </p:spPr>
        <p:txBody>
          <a:bodyPr/>
          <a:lstStyle/>
          <a:p>
            <a:pPr lvl="1">
              <a:lnSpc>
                <a:spcPct val="120000"/>
              </a:lnSpc>
            </a:pPr>
            <a:r>
              <a:rPr lang="en-US" altLang="zh-CN" dirty="0"/>
              <a:t>4</a:t>
            </a:r>
            <a:r>
              <a:rPr lang="zh-CN" altLang="en-US" dirty="0"/>
              <a:t>组（</a:t>
            </a:r>
            <a:r>
              <a:rPr lang="en-US" altLang="zh-CN" dirty="0"/>
              <a:t>division</a:t>
            </a:r>
            <a:r>
              <a:rPr lang="zh-CN" altLang="en-US" dirty="0"/>
              <a:t>）</a:t>
            </a:r>
            <a:r>
              <a:rPr lang="en-US" altLang="zh-CN" dirty="0"/>
              <a:t>7</a:t>
            </a:r>
            <a:r>
              <a:rPr lang="zh-CN" altLang="en-US" dirty="0"/>
              <a:t>个等级</a:t>
            </a:r>
          </a:p>
          <a:p>
            <a:pPr lvl="2">
              <a:lnSpc>
                <a:spcPct val="120000"/>
              </a:lnSpc>
              <a:buSzPct val="87000"/>
              <a:buFont typeface="Wingdings" pitchFamily="2" charset="2"/>
              <a:buChar char="l"/>
            </a:pPr>
            <a:r>
              <a:rPr lang="zh-CN" altLang="en-US" sz="2400" dirty="0"/>
              <a:t> </a:t>
            </a:r>
            <a:r>
              <a:rPr lang="en-US" altLang="zh-CN" sz="2400" dirty="0"/>
              <a:t>D</a:t>
            </a:r>
          </a:p>
          <a:p>
            <a:pPr lvl="2">
              <a:lnSpc>
                <a:spcPct val="120000"/>
              </a:lnSpc>
              <a:buSzPct val="87000"/>
              <a:buFont typeface="Wingdings" pitchFamily="2" charset="2"/>
              <a:buChar char="l"/>
            </a:pPr>
            <a:r>
              <a:rPr lang="en-US" altLang="zh-CN" sz="2400" dirty="0"/>
              <a:t> C</a:t>
            </a:r>
            <a:r>
              <a:rPr lang="zh-CN" altLang="en-US" sz="2400" dirty="0"/>
              <a:t>（</a:t>
            </a:r>
            <a:r>
              <a:rPr lang="en-US" altLang="zh-CN" sz="2400" dirty="0"/>
              <a:t>C1</a:t>
            </a:r>
            <a:r>
              <a:rPr lang="zh-CN" altLang="en-US" sz="2400" dirty="0"/>
              <a:t>，</a:t>
            </a:r>
            <a:r>
              <a:rPr lang="en-US" altLang="zh-CN" sz="2400" dirty="0"/>
              <a:t>C2</a:t>
            </a:r>
            <a:r>
              <a:rPr lang="zh-CN" altLang="en-US" sz="2400" dirty="0"/>
              <a:t>）</a:t>
            </a:r>
          </a:p>
          <a:p>
            <a:pPr lvl="2">
              <a:lnSpc>
                <a:spcPct val="120000"/>
              </a:lnSpc>
              <a:buSzPct val="87000"/>
              <a:buFont typeface="Wingdings" pitchFamily="2" charset="2"/>
              <a:buChar char="l"/>
            </a:pPr>
            <a:r>
              <a:rPr lang="zh-CN" altLang="en-US" sz="2400" dirty="0"/>
              <a:t> </a:t>
            </a:r>
            <a:r>
              <a:rPr lang="en-US" altLang="zh-CN" sz="2400" dirty="0"/>
              <a:t>B</a:t>
            </a:r>
            <a:r>
              <a:rPr lang="zh-CN" altLang="en-US" sz="2400" dirty="0"/>
              <a:t>（</a:t>
            </a:r>
            <a:r>
              <a:rPr lang="en-US" altLang="zh-CN" sz="2400" dirty="0"/>
              <a:t>B1</a:t>
            </a:r>
            <a:r>
              <a:rPr lang="zh-CN" altLang="en-US" sz="2400" dirty="0"/>
              <a:t>，</a:t>
            </a:r>
            <a:r>
              <a:rPr lang="en-US" altLang="zh-CN" sz="2400" dirty="0"/>
              <a:t>B2</a:t>
            </a:r>
            <a:r>
              <a:rPr lang="zh-CN" altLang="en-US" sz="2400" dirty="0"/>
              <a:t>，</a:t>
            </a:r>
            <a:r>
              <a:rPr lang="en-US" altLang="zh-CN" sz="2400" dirty="0"/>
              <a:t>B3</a:t>
            </a:r>
            <a:r>
              <a:rPr lang="zh-CN" altLang="en-US" sz="2400" dirty="0"/>
              <a:t>）</a:t>
            </a:r>
          </a:p>
          <a:p>
            <a:pPr lvl="2">
              <a:lnSpc>
                <a:spcPct val="120000"/>
              </a:lnSpc>
              <a:buSzPct val="87000"/>
              <a:buFont typeface="Wingdings" pitchFamily="2" charset="2"/>
              <a:buChar char="l"/>
            </a:pPr>
            <a:r>
              <a:rPr lang="zh-CN" altLang="en-US" sz="2400" dirty="0"/>
              <a:t> </a:t>
            </a:r>
            <a:r>
              <a:rPr lang="en-US" altLang="zh-CN" sz="2400" dirty="0"/>
              <a:t>A</a:t>
            </a:r>
            <a:r>
              <a:rPr lang="zh-CN" altLang="en-US" sz="2400" dirty="0"/>
              <a:t>（</a:t>
            </a:r>
            <a:r>
              <a:rPr lang="en-US" altLang="zh-CN" sz="2400" dirty="0"/>
              <a:t>A1</a:t>
            </a:r>
            <a:r>
              <a:rPr lang="zh-CN" altLang="en-US" sz="2400" dirty="0"/>
              <a:t>）</a:t>
            </a:r>
          </a:p>
          <a:p>
            <a:pPr lvl="1">
              <a:lnSpc>
                <a:spcPct val="120000"/>
              </a:lnSpc>
            </a:pPr>
            <a:r>
              <a:rPr lang="zh-CN" altLang="en-US" dirty="0"/>
              <a:t>系统可靠或可信程度逐渐增高</a:t>
            </a:r>
          </a:p>
          <a:p>
            <a:pPr lvl="1" eaLnBrk="1" hangingPunct="1">
              <a:lnSpc>
                <a:spcPct val="110000"/>
              </a:lnSpc>
            </a:pPr>
            <a:endParaRPr lang="zh-CN" altLang="en-US" sz="2600" dirty="0"/>
          </a:p>
          <a:p>
            <a:pPr lvl="1" eaLnBrk="1" hangingPunct="1">
              <a:lnSpc>
                <a:spcPct val="110000"/>
              </a:lnSpc>
            </a:pPr>
            <a:endParaRPr lang="en-US" altLang="zh-CN" sz="2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页脚占位符 4">
            <a:extLst>
              <a:ext uri="{FF2B5EF4-FFF2-40B4-BE49-F238E27FC236}">
                <a16:creationId xmlns:a16="http://schemas.microsoft.com/office/drawing/2014/main" xmlns="" id="{01C5A091-D695-0041-8A5A-1BB23AF02BDC}"/>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8434" name="Rectangle 2">
            <a:extLst>
              <a:ext uri="{FF2B5EF4-FFF2-40B4-BE49-F238E27FC236}">
                <a16:creationId xmlns:a16="http://schemas.microsoft.com/office/drawing/2014/main" xmlns="" id="{46300D6F-F5B9-5940-B0E4-D7C55F28D9A7}"/>
              </a:ext>
            </a:extLst>
          </p:cNvPr>
          <p:cNvSpPr>
            <a:spLocks noGrp="1" noChangeArrowheads="1"/>
          </p:cNvSpPr>
          <p:nvPr>
            <p:ph type="title" idx="4294967295"/>
          </p:nvPr>
        </p:nvSpPr>
        <p:spPr/>
        <p:txBody>
          <a:bodyPr/>
          <a:lstStyle/>
          <a:p>
            <a:pPr eaLnBrk="1" hangingPunct="1"/>
            <a:r>
              <a:rPr lang="en-US" altLang="zh-CN" sz="3600" dirty="0"/>
              <a:t>TCSEC/TDI</a:t>
            </a:r>
            <a:r>
              <a:rPr lang="zh-CN" altLang="en-US" sz="3600" dirty="0"/>
              <a:t>安全级别划分（续）</a:t>
            </a:r>
          </a:p>
        </p:txBody>
      </p:sp>
      <p:sp>
        <p:nvSpPr>
          <p:cNvPr id="18435" name="Rectangle 3">
            <a:extLst>
              <a:ext uri="{FF2B5EF4-FFF2-40B4-BE49-F238E27FC236}">
                <a16:creationId xmlns:a16="http://schemas.microsoft.com/office/drawing/2014/main" xmlns="" id="{0CADFBE2-FAA1-0C40-A6BD-E3A5902845DE}"/>
              </a:ext>
            </a:extLst>
          </p:cNvPr>
          <p:cNvSpPr>
            <a:spLocks noGrp="1" noChangeArrowheads="1"/>
          </p:cNvSpPr>
          <p:nvPr>
            <p:ph type="body" idx="4294967295"/>
          </p:nvPr>
        </p:nvSpPr>
        <p:spPr/>
        <p:txBody>
          <a:bodyPr/>
          <a:lstStyle/>
          <a:p>
            <a:pPr eaLnBrk="1" hangingPunct="1"/>
            <a:r>
              <a:rPr lang="en-US" altLang="zh-CN" dirty="0"/>
              <a:t>TCSEC/TDI</a:t>
            </a:r>
            <a:r>
              <a:rPr lang="zh-CN" altLang="en-US" dirty="0"/>
              <a:t>安全级别划分</a:t>
            </a:r>
          </a:p>
          <a:p>
            <a:pPr eaLnBrk="1" hangingPunct="1"/>
            <a:endParaRPr lang="en-US" altLang="zh-CN" dirty="0"/>
          </a:p>
        </p:txBody>
      </p:sp>
      <p:grpSp>
        <p:nvGrpSpPr>
          <p:cNvPr id="18436" name="Group 5">
            <a:extLst>
              <a:ext uri="{FF2B5EF4-FFF2-40B4-BE49-F238E27FC236}">
                <a16:creationId xmlns:a16="http://schemas.microsoft.com/office/drawing/2014/main" xmlns="" id="{40692A77-15E3-E84E-9BA7-D815149CDD24}"/>
              </a:ext>
            </a:extLst>
          </p:cNvPr>
          <p:cNvGrpSpPr>
            <a:grpSpLocks/>
          </p:cNvGrpSpPr>
          <p:nvPr/>
        </p:nvGrpSpPr>
        <p:grpSpPr bwMode="auto">
          <a:xfrm>
            <a:off x="1559496" y="1988840"/>
            <a:ext cx="8424292" cy="3645198"/>
            <a:chOff x="0" y="0"/>
            <a:chExt cx="3071" cy="3078"/>
          </a:xfrm>
        </p:grpSpPr>
        <p:grpSp>
          <p:nvGrpSpPr>
            <p:cNvPr id="18437" name="Group 6">
              <a:extLst>
                <a:ext uri="{FF2B5EF4-FFF2-40B4-BE49-F238E27FC236}">
                  <a16:creationId xmlns:a16="http://schemas.microsoft.com/office/drawing/2014/main" xmlns="" id="{E57F99C6-EBE2-9B49-8FD7-C757D456A3E6}"/>
                </a:ext>
              </a:extLst>
            </p:cNvPr>
            <p:cNvGrpSpPr>
              <a:grpSpLocks/>
            </p:cNvGrpSpPr>
            <p:nvPr/>
          </p:nvGrpSpPr>
          <p:grpSpPr bwMode="auto">
            <a:xfrm>
              <a:off x="3" y="3"/>
              <a:ext cx="3065" cy="3072"/>
              <a:chOff x="0" y="0"/>
              <a:chExt cx="3065" cy="3072"/>
            </a:xfrm>
          </p:grpSpPr>
          <p:grpSp>
            <p:nvGrpSpPr>
              <p:cNvPr id="18439" name="Group 7">
                <a:extLst>
                  <a:ext uri="{FF2B5EF4-FFF2-40B4-BE49-F238E27FC236}">
                    <a16:creationId xmlns:a16="http://schemas.microsoft.com/office/drawing/2014/main" xmlns="" id="{D101E51B-5D46-1D49-A511-DCD91139CDCE}"/>
                  </a:ext>
                </a:extLst>
              </p:cNvPr>
              <p:cNvGrpSpPr>
                <a:grpSpLocks/>
              </p:cNvGrpSpPr>
              <p:nvPr/>
            </p:nvGrpSpPr>
            <p:grpSpPr bwMode="auto">
              <a:xfrm>
                <a:off x="0" y="0"/>
                <a:ext cx="709" cy="384"/>
                <a:chOff x="0" y="0"/>
                <a:chExt cx="709" cy="384"/>
              </a:xfrm>
            </p:grpSpPr>
            <p:sp>
              <p:nvSpPr>
                <p:cNvPr id="18485" name="Rectangle 7">
                  <a:extLst>
                    <a:ext uri="{FF2B5EF4-FFF2-40B4-BE49-F238E27FC236}">
                      <a16:creationId xmlns:a16="http://schemas.microsoft.com/office/drawing/2014/main" xmlns="" id="{A78624B6-49A4-7842-A501-06490103354D}"/>
                    </a:ext>
                  </a:extLst>
                </p:cNvPr>
                <p:cNvSpPr>
                  <a:spLocks noChangeArrowheads="1"/>
                </p:cNvSpPr>
                <p:nvPr/>
              </p:nvSpPr>
              <p:spPr bwMode="auto">
                <a:xfrm>
                  <a:off x="43" y="0"/>
                  <a:ext cx="6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zh-CN" altLang="en-US" sz="2200">
                      <a:latin typeface="Times New Roman" panose="02020603050405020304" pitchFamily="18" charset="0"/>
                    </a:rPr>
                    <a:t>安 全 级 别</a:t>
                  </a:r>
                  <a:endParaRPr lang="zh-CN" altLang="en-US" sz="2200" b="0">
                    <a:latin typeface="Times New Roman" panose="02020603050405020304" pitchFamily="18" charset="0"/>
                  </a:endParaRPr>
                </a:p>
              </p:txBody>
            </p:sp>
            <p:sp>
              <p:nvSpPr>
                <p:cNvPr id="18486" name="Rectangle 8">
                  <a:extLst>
                    <a:ext uri="{FF2B5EF4-FFF2-40B4-BE49-F238E27FC236}">
                      <a16:creationId xmlns:a16="http://schemas.microsoft.com/office/drawing/2014/main" xmlns="" id="{51179334-E569-B442-B674-FFC1F9428483}"/>
                    </a:ext>
                  </a:extLst>
                </p:cNvPr>
                <p:cNvSpPr>
                  <a:spLocks noChangeArrowheads="1"/>
                </p:cNvSpPr>
                <p:nvPr/>
              </p:nvSpPr>
              <p:spPr bwMode="auto">
                <a:xfrm>
                  <a:off x="0" y="0"/>
                  <a:ext cx="70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200">
                    <a:latin typeface="Times New Roman" panose="02020603050405020304" pitchFamily="18" charset="0"/>
                  </a:endParaRPr>
                </a:p>
              </p:txBody>
            </p:sp>
          </p:grpSp>
          <p:grpSp>
            <p:nvGrpSpPr>
              <p:cNvPr id="18440" name="Group 10">
                <a:extLst>
                  <a:ext uri="{FF2B5EF4-FFF2-40B4-BE49-F238E27FC236}">
                    <a16:creationId xmlns:a16="http://schemas.microsoft.com/office/drawing/2014/main" xmlns="" id="{645371AA-F4DA-024E-B990-944884FA3F3D}"/>
                  </a:ext>
                </a:extLst>
              </p:cNvPr>
              <p:cNvGrpSpPr>
                <a:grpSpLocks/>
              </p:cNvGrpSpPr>
              <p:nvPr/>
            </p:nvGrpSpPr>
            <p:grpSpPr bwMode="auto">
              <a:xfrm>
                <a:off x="709" y="0"/>
                <a:ext cx="2356" cy="384"/>
                <a:chOff x="0" y="0"/>
                <a:chExt cx="2356" cy="384"/>
              </a:xfrm>
            </p:grpSpPr>
            <p:sp>
              <p:nvSpPr>
                <p:cNvPr id="18483" name="Rectangle 10">
                  <a:extLst>
                    <a:ext uri="{FF2B5EF4-FFF2-40B4-BE49-F238E27FC236}">
                      <a16:creationId xmlns:a16="http://schemas.microsoft.com/office/drawing/2014/main" xmlns="" id="{DA4488F0-B95E-9649-97AA-B8810FD2FB9A}"/>
                    </a:ext>
                  </a:extLst>
                </p:cNvPr>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en-US" altLang="zh-CN" sz="2200">
                      <a:latin typeface="Times New Roman" panose="02020603050405020304" pitchFamily="18" charset="0"/>
                    </a:rPr>
                    <a:t>       </a:t>
                  </a:r>
                  <a:r>
                    <a:rPr lang="zh-CN" altLang="en-US" sz="2200">
                      <a:latin typeface="Times New Roman" panose="02020603050405020304" pitchFamily="18" charset="0"/>
                    </a:rPr>
                    <a:t>定        义</a:t>
                  </a:r>
                  <a:endParaRPr lang="zh-CN" altLang="en-US" sz="2200" b="0">
                    <a:latin typeface="Times New Roman" panose="02020603050405020304" pitchFamily="18" charset="0"/>
                  </a:endParaRPr>
                </a:p>
              </p:txBody>
            </p:sp>
            <p:sp>
              <p:nvSpPr>
                <p:cNvPr id="18484" name="Rectangle 11">
                  <a:extLst>
                    <a:ext uri="{FF2B5EF4-FFF2-40B4-BE49-F238E27FC236}">
                      <a16:creationId xmlns:a16="http://schemas.microsoft.com/office/drawing/2014/main" xmlns="" id="{BC46C834-BB81-384C-BA6A-AA7A03027EC7}"/>
                    </a:ext>
                  </a:extLst>
                </p:cNvPr>
                <p:cNvSpPr>
                  <a:spLocks noChangeArrowheads="1"/>
                </p:cNvSpPr>
                <p:nvPr/>
              </p:nvSpPr>
              <p:spPr bwMode="auto">
                <a:xfrm>
                  <a:off x="0" y="0"/>
                  <a:ext cx="23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200">
                    <a:latin typeface="Times New Roman" panose="02020603050405020304" pitchFamily="18" charset="0"/>
                  </a:endParaRPr>
                </a:p>
              </p:txBody>
            </p:sp>
          </p:grpSp>
          <p:grpSp>
            <p:nvGrpSpPr>
              <p:cNvPr id="18441" name="Group 13">
                <a:extLst>
                  <a:ext uri="{FF2B5EF4-FFF2-40B4-BE49-F238E27FC236}">
                    <a16:creationId xmlns:a16="http://schemas.microsoft.com/office/drawing/2014/main" xmlns="" id="{BC68AC7B-C25C-D342-A5AE-00AA136699D6}"/>
                  </a:ext>
                </a:extLst>
              </p:cNvPr>
              <p:cNvGrpSpPr>
                <a:grpSpLocks/>
              </p:cNvGrpSpPr>
              <p:nvPr/>
            </p:nvGrpSpPr>
            <p:grpSpPr bwMode="auto">
              <a:xfrm>
                <a:off x="0" y="384"/>
                <a:ext cx="709" cy="384"/>
                <a:chOff x="0" y="0"/>
                <a:chExt cx="709" cy="384"/>
              </a:xfrm>
            </p:grpSpPr>
            <p:sp>
              <p:nvSpPr>
                <p:cNvPr id="18481" name="Rectangle 13">
                  <a:extLst>
                    <a:ext uri="{FF2B5EF4-FFF2-40B4-BE49-F238E27FC236}">
                      <a16:creationId xmlns:a16="http://schemas.microsoft.com/office/drawing/2014/main" xmlns="" id="{F5A4FF52-E74F-E042-BC77-997DB4ECB5D5}"/>
                    </a:ext>
                  </a:extLst>
                </p:cNvPr>
                <p:cNvSpPr>
                  <a:spLocks noChangeArrowheads="1"/>
                </p:cNvSpPr>
                <p:nvPr/>
              </p:nvSpPr>
              <p:spPr bwMode="auto">
                <a:xfrm>
                  <a:off x="43" y="0"/>
                  <a:ext cx="6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en-US" altLang="zh-CN" sz="2200" dirty="0">
                      <a:latin typeface="Times New Roman" panose="02020603050405020304" pitchFamily="18" charset="0"/>
                    </a:rPr>
                    <a:t>     A1</a:t>
                  </a:r>
                  <a:endParaRPr lang="en-US" altLang="zh-CN" sz="2200" b="0" dirty="0">
                    <a:latin typeface="Times New Roman" panose="02020603050405020304" pitchFamily="18" charset="0"/>
                  </a:endParaRPr>
                </a:p>
              </p:txBody>
            </p:sp>
            <p:sp>
              <p:nvSpPr>
                <p:cNvPr id="18482" name="Rectangle 14">
                  <a:extLst>
                    <a:ext uri="{FF2B5EF4-FFF2-40B4-BE49-F238E27FC236}">
                      <a16:creationId xmlns:a16="http://schemas.microsoft.com/office/drawing/2014/main" xmlns="" id="{CE081010-A792-4E4C-B72E-E4DEE842528B}"/>
                    </a:ext>
                  </a:extLst>
                </p:cNvPr>
                <p:cNvSpPr>
                  <a:spLocks noChangeArrowheads="1"/>
                </p:cNvSpPr>
                <p:nvPr/>
              </p:nvSpPr>
              <p:spPr bwMode="auto">
                <a:xfrm>
                  <a:off x="0" y="0"/>
                  <a:ext cx="70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200">
                    <a:latin typeface="Times New Roman" panose="02020603050405020304" pitchFamily="18" charset="0"/>
                  </a:endParaRPr>
                </a:p>
              </p:txBody>
            </p:sp>
          </p:grpSp>
          <p:grpSp>
            <p:nvGrpSpPr>
              <p:cNvPr id="18442" name="Group 16">
                <a:extLst>
                  <a:ext uri="{FF2B5EF4-FFF2-40B4-BE49-F238E27FC236}">
                    <a16:creationId xmlns:a16="http://schemas.microsoft.com/office/drawing/2014/main" xmlns="" id="{58352CB9-E049-DC44-BA2B-A138A5BAB011}"/>
                  </a:ext>
                </a:extLst>
              </p:cNvPr>
              <p:cNvGrpSpPr>
                <a:grpSpLocks/>
              </p:cNvGrpSpPr>
              <p:nvPr/>
            </p:nvGrpSpPr>
            <p:grpSpPr bwMode="auto">
              <a:xfrm>
                <a:off x="709" y="384"/>
                <a:ext cx="2356" cy="384"/>
                <a:chOff x="0" y="0"/>
                <a:chExt cx="2356" cy="384"/>
              </a:xfrm>
            </p:grpSpPr>
            <p:sp>
              <p:nvSpPr>
                <p:cNvPr id="18479" name="Rectangle 16">
                  <a:extLst>
                    <a:ext uri="{FF2B5EF4-FFF2-40B4-BE49-F238E27FC236}">
                      <a16:creationId xmlns:a16="http://schemas.microsoft.com/office/drawing/2014/main" xmlns="" id="{3FCAF45B-77B1-AF43-A24F-B613D0D607CC}"/>
                    </a:ext>
                  </a:extLst>
                </p:cNvPr>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zh-CN" altLang="en-US" sz="2200" dirty="0">
                      <a:latin typeface="Times New Roman" panose="02020603050405020304" pitchFamily="18" charset="0"/>
                    </a:rPr>
                    <a:t>验证设计（</a:t>
                  </a:r>
                  <a:r>
                    <a:rPr lang="en-US" altLang="zh-CN" sz="2200" dirty="0">
                      <a:latin typeface="Times New Roman" panose="02020603050405020304" pitchFamily="18" charset="0"/>
                    </a:rPr>
                    <a:t>verified design</a:t>
                  </a:r>
                  <a:r>
                    <a:rPr lang="zh-CN" altLang="en-US" sz="2200" dirty="0">
                      <a:latin typeface="Times New Roman" panose="02020603050405020304" pitchFamily="18" charset="0"/>
                    </a:rPr>
                    <a:t>）</a:t>
                  </a:r>
                  <a:endParaRPr lang="zh-CN" altLang="en-US" sz="2200" b="0" dirty="0">
                    <a:latin typeface="Times New Roman" panose="02020603050405020304" pitchFamily="18" charset="0"/>
                  </a:endParaRPr>
                </a:p>
              </p:txBody>
            </p:sp>
            <p:sp>
              <p:nvSpPr>
                <p:cNvPr id="18480" name="Rectangle 17">
                  <a:extLst>
                    <a:ext uri="{FF2B5EF4-FFF2-40B4-BE49-F238E27FC236}">
                      <a16:creationId xmlns:a16="http://schemas.microsoft.com/office/drawing/2014/main" xmlns="" id="{BD4E9EF3-712B-004B-84A4-6DB298E71E7F}"/>
                    </a:ext>
                  </a:extLst>
                </p:cNvPr>
                <p:cNvSpPr>
                  <a:spLocks noChangeArrowheads="1"/>
                </p:cNvSpPr>
                <p:nvPr/>
              </p:nvSpPr>
              <p:spPr bwMode="auto">
                <a:xfrm>
                  <a:off x="0" y="0"/>
                  <a:ext cx="23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200">
                    <a:latin typeface="Times New Roman" panose="02020603050405020304" pitchFamily="18" charset="0"/>
                  </a:endParaRPr>
                </a:p>
              </p:txBody>
            </p:sp>
          </p:grpSp>
          <p:grpSp>
            <p:nvGrpSpPr>
              <p:cNvPr id="18443" name="Group 19">
                <a:extLst>
                  <a:ext uri="{FF2B5EF4-FFF2-40B4-BE49-F238E27FC236}">
                    <a16:creationId xmlns:a16="http://schemas.microsoft.com/office/drawing/2014/main" xmlns="" id="{9DDC3B1D-6A91-A940-A2F6-02299384DB6E}"/>
                  </a:ext>
                </a:extLst>
              </p:cNvPr>
              <p:cNvGrpSpPr>
                <a:grpSpLocks/>
              </p:cNvGrpSpPr>
              <p:nvPr/>
            </p:nvGrpSpPr>
            <p:grpSpPr bwMode="auto">
              <a:xfrm>
                <a:off x="0" y="768"/>
                <a:ext cx="709" cy="384"/>
                <a:chOff x="0" y="0"/>
                <a:chExt cx="709" cy="384"/>
              </a:xfrm>
            </p:grpSpPr>
            <p:sp>
              <p:nvSpPr>
                <p:cNvPr id="18477" name="Rectangle 19">
                  <a:extLst>
                    <a:ext uri="{FF2B5EF4-FFF2-40B4-BE49-F238E27FC236}">
                      <a16:creationId xmlns:a16="http://schemas.microsoft.com/office/drawing/2014/main" xmlns="" id="{56740CF4-54E7-514B-8647-E8F0396BF786}"/>
                    </a:ext>
                  </a:extLst>
                </p:cNvPr>
                <p:cNvSpPr>
                  <a:spLocks noChangeArrowheads="1"/>
                </p:cNvSpPr>
                <p:nvPr/>
              </p:nvSpPr>
              <p:spPr bwMode="auto">
                <a:xfrm>
                  <a:off x="43" y="0"/>
                  <a:ext cx="623" cy="384"/>
                </a:xfrm>
                <a:prstGeom prst="rect">
                  <a:avLst/>
                </a:prstGeom>
                <a:solidFill>
                  <a:schemeClr val="accent1">
                    <a:lumMod val="9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en-US" altLang="zh-CN" sz="2200" dirty="0">
                      <a:latin typeface="Times New Roman" panose="02020603050405020304" pitchFamily="18" charset="0"/>
                    </a:rPr>
                    <a:t>     B3</a:t>
                  </a:r>
                  <a:endParaRPr lang="en-US" altLang="zh-CN" sz="2200" b="0" dirty="0">
                    <a:latin typeface="Times New Roman" panose="02020603050405020304" pitchFamily="18" charset="0"/>
                  </a:endParaRPr>
                </a:p>
              </p:txBody>
            </p:sp>
            <p:sp>
              <p:nvSpPr>
                <p:cNvPr id="18478" name="Rectangle 20">
                  <a:extLst>
                    <a:ext uri="{FF2B5EF4-FFF2-40B4-BE49-F238E27FC236}">
                      <a16:creationId xmlns:a16="http://schemas.microsoft.com/office/drawing/2014/main" xmlns="" id="{C4E280C3-01C3-CC40-A0BE-50651BC7D39A}"/>
                    </a:ext>
                  </a:extLst>
                </p:cNvPr>
                <p:cNvSpPr>
                  <a:spLocks noChangeArrowheads="1"/>
                </p:cNvSpPr>
                <p:nvPr/>
              </p:nvSpPr>
              <p:spPr bwMode="auto">
                <a:xfrm>
                  <a:off x="0" y="0"/>
                  <a:ext cx="70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200">
                    <a:latin typeface="Times New Roman" panose="02020603050405020304" pitchFamily="18" charset="0"/>
                  </a:endParaRPr>
                </a:p>
              </p:txBody>
            </p:sp>
          </p:grpSp>
          <p:grpSp>
            <p:nvGrpSpPr>
              <p:cNvPr id="18444" name="Group 22">
                <a:extLst>
                  <a:ext uri="{FF2B5EF4-FFF2-40B4-BE49-F238E27FC236}">
                    <a16:creationId xmlns:a16="http://schemas.microsoft.com/office/drawing/2014/main" xmlns="" id="{4AB40609-2DD4-D242-AC08-961834934A31}"/>
                  </a:ext>
                </a:extLst>
              </p:cNvPr>
              <p:cNvGrpSpPr>
                <a:grpSpLocks/>
              </p:cNvGrpSpPr>
              <p:nvPr/>
            </p:nvGrpSpPr>
            <p:grpSpPr bwMode="auto">
              <a:xfrm>
                <a:off x="709" y="768"/>
                <a:ext cx="2356" cy="384"/>
                <a:chOff x="0" y="0"/>
                <a:chExt cx="2356" cy="384"/>
              </a:xfrm>
            </p:grpSpPr>
            <p:sp>
              <p:nvSpPr>
                <p:cNvPr id="18475" name="Rectangle 22">
                  <a:extLst>
                    <a:ext uri="{FF2B5EF4-FFF2-40B4-BE49-F238E27FC236}">
                      <a16:creationId xmlns:a16="http://schemas.microsoft.com/office/drawing/2014/main" xmlns="" id="{FFA573D4-5FCC-BF47-A126-D3ADF455A718}"/>
                    </a:ext>
                  </a:extLst>
                </p:cNvPr>
                <p:cNvSpPr>
                  <a:spLocks noChangeArrowheads="1"/>
                </p:cNvSpPr>
                <p:nvPr/>
              </p:nvSpPr>
              <p:spPr bwMode="auto">
                <a:xfrm>
                  <a:off x="43" y="0"/>
                  <a:ext cx="2270" cy="384"/>
                </a:xfrm>
                <a:prstGeom prst="rect">
                  <a:avLst/>
                </a:prstGeom>
                <a:solidFill>
                  <a:schemeClr val="accent1">
                    <a:lumMod val="9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zh-CN" altLang="en-US" sz="2200" dirty="0">
                      <a:latin typeface="Times New Roman" panose="02020603050405020304" pitchFamily="18" charset="0"/>
                    </a:rPr>
                    <a:t>安全域（</a:t>
                  </a:r>
                  <a:r>
                    <a:rPr lang="en-US" altLang="zh-CN" sz="2200" dirty="0">
                      <a:latin typeface="Times New Roman" panose="02020603050405020304" pitchFamily="18" charset="0"/>
                    </a:rPr>
                    <a:t>security domains</a:t>
                  </a:r>
                  <a:r>
                    <a:rPr lang="zh-CN" altLang="en-US" sz="2200" dirty="0">
                      <a:latin typeface="Times New Roman" panose="02020603050405020304" pitchFamily="18" charset="0"/>
                    </a:rPr>
                    <a:t>）</a:t>
                  </a:r>
                </a:p>
              </p:txBody>
            </p:sp>
            <p:sp>
              <p:nvSpPr>
                <p:cNvPr id="18476" name="Rectangle 23">
                  <a:extLst>
                    <a:ext uri="{FF2B5EF4-FFF2-40B4-BE49-F238E27FC236}">
                      <a16:creationId xmlns:a16="http://schemas.microsoft.com/office/drawing/2014/main" xmlns="" id="{099CAC80-0340-404E-BA5A-AA3C9D64D665}"/>
                    </a:ext>
                  </a:extLst>
                </p:cNvPr>
                <p:cNvSpPr>
                  <a:spLocks noChangeArrowheads="1"/>
                </p:cNvSpPr>
                <p:nvPr/>
              </p:nvSpPr>
              <p:spPr bwMode="auto">
                <a:xfrm>
                  <a:off x="0" y="0"/>
                  <a:ext cx="23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200">
                    <a:latin typeface="Times New Roman" panose="02020603050405020304" pitchFamily="18" charset="0"/>
                  </a:endParaRPr>
                </a:p>
              </p:txBody>
            </p:sp>
          </p:grpSp>
          <p:grpSp>
            <p:nvGrpSpPr>
              <p:cNvPr id="18445" name="Group 25">
                <a:extLst>
                  <a:ext uri="{FF2B5EF4-FFF2-40B4-BE49-F238E27FC236}">
                    <a16:creationId xmlns:a16="http://schemas.microsoft.com/office/drawing/2014/main" xmlns="" id="{EC974EDD-C312-D84D-B017-09358545547A}"/>
                  </a:ext>
                </a:extLst>
              </p:cNvPr>
              <p:cNvGrpSpPr>
                <a:grpSpLocks/>
              </p:cNvGrpSpPr>
              <p:nvPr/>
            </p:nvGrpSpPr>
            <p:grpSpPr bwMode="auto">
              <a:xfrm>
                <a:off x="0" y="1152"/>
                <a:ext cx="709" cy="384"/>
                <a:chOff x="0" y="0"/>
                <a:chExt cx="709" cy="384"/>
              </a:xfrm>
            </p:grpSpPr>
            <p:sp>
              <p:nvSpPr>
                <p:cNvPr id="18473" name="Rectangle 25">
                  <a:extLst>
                    <a:ext uri="{FF2B5EF4-FFF2-40B4-BE49-F238E27FC236}">
                      <a16:creationId xmlns:a16="http://schemas.microsoft.com/office/drawing/2014/main" xmlns="" id="{70DBC5EA-93AB-1643-B25B-F2A5184B1FAF}"/>
                    </a:ext>
                  </a:extLst>
                </p:cNvPr>
                <p:cNvSpPr>
                  <a:spLocks noChangeArrowheads="1"/>
                </p:cNvSpPr>
                <p:nvPr/>
              </p:nvSpPr>
              <p:spPr bwMode="auto">
                <a:xfrm>
                  <a:off x="43" y="0"/>
                  <a:ext cx="6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en-US" altLang="zh-CN" sz="2200" dirty="0">
                      <a:latin typeface="Times New Roman" panose="02020603050405020304" pitchFamily="18" charset="0"/>
                    </a:rPr>
                    <a:t>     B2</a:t>
                  </a:r>
                  <a:endParaRPr lang="en-US" altLang="zh-CN" sz="2200" b="0" dirty="0">
                    <a:latin typeface="Times New Roman" panose="02020603050405020304" pitchFamily="18" charset="0"/>
                  </a:endParaRPr>
                </a:p>
              </p:txBody>
            </p:sp>
            <p:sp>
              <p:nvSpPr>
                <p:cNvPr id="18474" name="Rectangle 26">
                  <a:extLst>
                    <a:ext uri="{FF2B5EF4-FFF2-40B4-BE49-F238E27FC236}">
                      <a16:creationId xmlns:a16="http://schemas.microsoft.com/office/drawing/2014/main" xmlns="" id="{1705EAED-1A63-B74A-85B5-119829A5500F}"/>
                    </a:ext>
                  </a:extLst>
                </p:cNvPr>
                <p:cNvSpPr>
                  <a:spLocks noChangeArrowheads="1"/>
                </p:cNvSpPr>
                <p:nvPr/>
              </p:nvSpPr>
              <p:spPr bwMode="auto">
                <a:xfrm>
                  <a:off x="0" y="0"/>
                  <a:ext cx="70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200">
                    <a:latin typeface="Times New Roman" panose="02020603050405020304" pitchFamily="18" charset="0"/>
                  </a:endParaRPr>
                </a:p>
              </p:txBody>
            </p:sp>
          </p:grpSp>
          <p:grpSp>
            <p:nvGrpSpPr>
              <p:cNvPr id="18446" name="Group 28">
                <a:extLst>
                  <a:ext uri="{FF2B5EF4-FFF2-40B4-BE49-F238E27FC236}">
                    <a16:creationId xmlns:a16="http://schemas.microsoft.com/office/drawing/2014/main" xmlns="" id="{299A0D62-64DC-614D-97F1-9EE579055288}"/>
                  </a:ext>
                </a:extLst>
              </p:cNvPr>
              <p:cNvGrpSpPr>
                <a:grpSpLocks/>
              </p:cNvGrpSpPr>
              <p:nvPr/>
            </p:nvGrpSpPr>
            <p:grpSpPr bwMode="auto">
              <a:xfrm>
                <a:off x="709" y="1152"/>
                <a:ext cx="2356" cy="384"/>
                <a:chOff x="0" y="0"/>
                <a:chExt cx="2356" cy="384"/>
              </a:xfrm>
            </p:grpSpPr>
            <p:sp>
              <p:nvSpPr>
                <p:cNvPr id="18471" name="Rectangle 28">
                  <a:extLst>
                    <a:ext uri="{FF2B5EF4-FFF2-40B4-BE49-F238E27FC236}">
                      <a16:creationId xmlns:a16="http://schemas.microsoft.com/office/drawing/2014/main" xmlns="" id="{45F17E3E-9D9B-874A-83DD-108059F3C2E0}"/>
                    </a:ext>
                  </a:extLst>
                </p:cNvPr>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zh-CN" altLang="en-US" sz="2200" dirty="0">
                      <a:latin typeface="Times New Roman" panose="02020603050405020304" pitchFamily="18" charset="0"/>
                    </a:rPr>
                    <a:t>结构化保护（</a:t>
                  </a:r>
                  <a:r>
                    <a:rPr lang="en-US" altLang="zh-CN" sz="2200" dirty="0">
                      <a:latin typeface="Times New Roman" panose="02020603050405020304" pitchFamily="18" charset="0"/>
                    </a:rPr>
                    <a:t>structural protection</a:t>
                  </a:r>
                  <a:r>
                    <a:rPr lang="zh-CN" altLang="en-US" sz="2200" dirty="0">
                      <a:latin typeface="Times New Roman" panose="02020603050405020304" pitchFamily="18" charset="0"/>
                    </a:rPr>
                    <a:t>）</a:t>
                  </a:r>
                </a:p>
              </p:txBody>
            </p:sp>
            <p:sp>
              <p:nvSpPr>
                <p:cNvPr id="18472" name="Rectangle 29">
                  <a:extLst>
                    <a:ext uri="{FF2B5EF4-FFF2-40B4-BE49-F238E27FC236}">
                      <a16:creationId xmlns:a16="http://schemas.microsoft.com/office/drawing/2014/main" xmlns="" id="{E8E0813D-9C83-AF47-8275-B23F30240382}"/>
                    </a:ext>
                  </a:extLst>
                </p:cNvPr>
                <p:cNvSpPr>
                  <a:spLocks noChangeArrowheads="1"/>
                </p:cNvSpPr>
                <p:nvPr/>
              </p:nvSpPr>
              <p:spPr bwMode="auto">
                <a:xfrm>
                  <a:off x="0" y="0"/>
                  <a:ext cx="23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200">
                    <a:latin typeface="Times New Roman" panose="02020603050405020304" pitchFamily="18" charset="0"/>
                  </a:endParaRPr>
                </a:p>
              </p:txBody>
            </p:sp>
          </p:grpSp>
          <p:grpSp>
            <p:nvGrpSpPr>
              <p:cNvPr id="18447" name="Group 31">
                <a:extLst>
                  <a:ext uri="{FF2B5EF4-FFF2-40B4-BE49-F238E27FC236}">
                    <a16:creationId xmlns:a16="http://schemas.microsoft.com/office/drawing/2014/main" xmlns="" id="{BED03FD9-0B97-D945-B28A-7A078BEB9D99}"/>
                  </a:ext>
                </a:extLst>
              </p:cNvPr>
              <p:cNvGrpSpPr>
                <a:grpSpLocks/>
              </p:cNvGrpSpPr>
              <p:nvPr/>
            </p:nvGrpSpPr>
            <p:grpSpPr bwMode="auto">
              <a:xfrm>
                <a:off x="0" y="1536"/>
                <a:ext cx="709" cy="384"/>
                <a:chOff x="0" y="0"/>
                <a:chExt cx="709" cy="384"/>
              </a:xfrm>
            </p:grpSpPr>
            <p:sp>
              <p:nvSpPr>
                <p:cNvPr id="18469" name="Rectangle 31">
                  <a:extLst>
                    <a:ext uri="{FF2B5EF4-FFF2-40B4-BE49-F238E27FC236}">
                      <a16:creationId xmlns:a16="http://schemas.microsoft.com/office/drawing/2014/main" xmlns="" id="{5A821B81-E714-8741-A4A6-79186E3CBCEA}"/>
                    </a:ext>
                  </a:extLst>
                </p:cNvPr>
                <p:cNvSpPr>
                  <a:spLocks noChangeArrowheads="1"/>
                </p:cNvSpPr>
                <p:nvPr/>
              </p:nvSpPr>
              <p:spPr bwMode="auto">
                <a:xfrm>
                  <a:off x="43" y="0"/>
                  <a:ext cx="6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en-US" altLang="zh-CN" sz="2200">
                      <a:latin typeface="Times New Roman" panose="02020603050405020304" pitchFamily="18" charset="0"/>
                    </a:rPr>
                    <a:t>     B1</a:t>
                  </a:r>
                  <a:endParaRPr lang="en-US" altLang="zh-CN" sz="2200" b="0">
                    <a:latin typeface="Times New Roman" panose="02020603050405020304" pitchFamily="18" charset="0"/>
                  </a:endParaRPr>
                </a:p>
              </p:txBody>
            </p:sp>
            <p:sp>
              <p:nvSpPr>
                <p:cNvPr id="18470" name="Rectangle 32">
                  <a:extLst>
                    <a:ext uri="{FF2B5EF4-FFF2-40B4-BE49-F238E27FC236}">
                      <a16:creationId xmlns:a16="http://schemas.microsoft.com/office/drawing/2014/main" xmlns="" id="{9159ECE1-4094-A143-B7D3-FB80B8BAD647}"/>
                    </a:ext>
                  </a:extLst>
                </p:cNvPr>
                <p:cNvSpPr>
                  <a:spLocks noChangeArrowheads="1"/>
                </p:cNvSpPr>
                <p:nvPr/>
              </p:nvSpPr>
              <p:spPr bwMode="auto">
                <a:xfrm>
                  <a:off x="0" y="0"/>
                  <a:ext cx="70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200">
                    <a:latin typeface="Times New Roman" panose="02020603050405020304" pitchFamily="18" charset="0"/>
                  </a:endParaRPr>
                </a:p>
              </p:txBody>
            </p:sp>
          </p:grpSp>
          <p:grpSp>
            <p:nvGrpSpPr>
              <p:cNvPr id="18448" name="Group 34">
                <a:extLst>
                  <a:ext uri="{FF2B5EF4-FFF2-40B4-BE49-F238E27FC236}">
                    <a16:creationId xmlns:a16="http://schemas.microsoft.com/office/drawing/2014/main" xmlns="" id="{8CC7E0ED-B43B-BF41-844F-AEBF2DC7E8AD}"/>
                  </a:ext>
                </a:extLst>
              </p:cNvPr>
              <p:cNvGrpSpPr>
                <a:grpSpLocks/>
              </p:cNvGrpSpPr>
              <p:nvPr/>
            </p:nvGrpSpPr>
            <p:grpSpPr bwMode="auto">
              <a:xfrm>
                <a:off x="709" y="1536"/>
                <a:ext cx="2356" cy="384"/>
                <a:chOff x="0" y="0"/>
                <a:chExt cx="2356" cy="384"/>
              </a:xfrm>
            </p:grpSpPr>
            <p:sp>
              <p:nvSpPr>
                <p:cNvPr id="18467" name="Rectangle 34">
                  <a:extLst>
                    <a:ext uri="{FF2B5EF4-FFF2-40B4-BE49-F238E27FC236}">
                      <a16:creationId xmlns:a16="http://schemas.microsoft.com/office/drawing/2014/main" xmlns="" id="{966A8F73-D0AD-8744-BE46-48FB4FCA57C8}"/>
                    </a:ext>
                  </a:extLst>
                </p:cNvPr>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zh-CN" altLang="en-US" sz="2200" dirty="0">
                      <a:latin typeface="Times New Roman" panose="02020603050405020304" pitchFamily="18" charset="0"/>
                    </a:rPr>
                    <a:t>标记安全保护（</a:t>
                  </a:r>
                  <a:r>
                    <a:rPr lang="en-US" altLang="zh-CN" sz="2200" dirty="0">
                      <a:latin typeface="Times New Roman" panose="02020603050405020304" pitchFamily="18" charset="0"/>
                    </a:rPr>
                    <a:t>labeled security protection</a:t>
                  </a:r>
                  <a:r>
                    <a:rPr lang="zh-CN" altLang="en-US" sz="2200" dirty="0">
                      <a:latin typeface="Times New Roman" panose="02020603050405020304" pitchFamily="18" charset="0"/>
                    </a:rPr>
                    <a:t>）</a:t>
                  </a:r>
                </a:p>
              </p:txBody>
            </p:sp>
            <p:sp>
              <p:nvSpPr>
                <p:cNvPr id="18468" name="Rectangle 35">
                  <a:extLst>
                    <a:ext uri="{FF2B5EF4-FFF2-40B4-BE49-F238E27FC236}">
                      <a16:creationId xmlns:a16="http://schemas.microsoft.com/office/drawing/2014/main" xmlns="" id="{E4E68043-E38F-1648-B627-D554E68F5892}"/>
                    </a:ext>
                  </a:extLst>
                </p:cNvPr>
                <p:cNvSpPr>
                  <a:spLocks noChangeArrowheads="1"/>
                </p:cNvSpPr>
                <p:nvPr/>
              </p:nvSpPr>
              <p:spPr bwMode="auto">
                <a:xfrm>
                  <a:off x="0" y="0"/>
                  <a:ext cx="23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200">
                    <a:latin typeface="Times New Roman" panose="02020603050405020304" pitchFamily="18" charset="0"/>
                  </a:endParaRPr>
                </a:p>
              </p:txBody>
            </p:sp>
          </p:grpSp>
          <p:grpSp>
            <p:nvGrpSpPr>
              <p:cNvPr id="18449" name="Group 37">
                <a:extLst>
                  <a:ext uri="{FF2B5EF4-FFF2-40B4-BE49-F238E27FC236}">
                    <a16:creationId xmlns:a16="http://schemas.microsoft.com/office/drawing/2014/main" xmlns="" id="{D50AD422-C729-A646-940A-8A38E1606FDB}"/>
                  </a:ext>
                </a:extLst>
              </p:cNvPr>
              <p:cNvGrpSpPr>
                <a:grpSpLocks/>
              </p:cNvGrpSpPr>
              <p:nvPr/>
            </p:nvGrpSpPr>
            <p:grpSpPr bwMode="auto">
              <a:xfrm>
                <a:off x="0" y="1920"/>
                <a:ext cx="709" cy="384"/>
                <a:chOff x="0" y="0"/>
                <a:chExt cx="709" cy="384"/>
              </a:xfrm>
            </p:grpSpPr>
            <p:sp>
              <p:nvSpPr>
                <p:cNvPr id="18465" name="Rectangle 37">
                  <a:extLst>
                    <a:ext uri="{FF2B5EF4-FFF2-40B4-BE49-F238E27FC236}">
                      <a16:creationId xmlns:a16="http://schemas.microsoft.com/office/drawing/2014/main" xmlns="" id="{19E4C71F-38EC-D443-9544-D64557B44351}"/>
                    </a:ext>
                  </a:extLst>
                </p:cNvPr>
                <p:cNvSpPr>
                  <a:spLocks noChangeArrowheads="1"/>
                </p:cNvSpPr>
                <p:nvPr/>
              </p:nvSpPr>
              <p:spPr bwMode="auto">
                <a:xfrm>
                  <a:off x="43" y="0"/>
                  <a:ext cx="6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en-US" altLang="zh-CN" sz="2200">
                      <a:latin typeface="Times New Roman" panose="02020603050405020304" pitchFamily="18" charset="0"/>
                    </a:rPr>
                    <a:t>     C2</a:t>
                  </a:r>
                  <a:endParaRPr lang="en-US" altLang="zh-CN" sz="2200" b="0">
                    <a:latin typeface="Times New Roman" panose="02020603050405020304" pitchFamily="18" charset="0"/>
                  </a:endParaRPr>
                </a:p>
              </p:txBody>
            </p:sp>
            <p:sp>
              <p:nvSpPr>
                <p:cNvPr id="18466" name="Rectangle 38">
                  <a:extLst>
                    <a:ext uri="{FF2B5EF4-FFF2-40B4-BE49-F238E27FC236}">
                      <a16:creationId xmlns:a16="http://schemas.microsoft.com/office/drawing/2014/main" xmlns="" id="{2ABE4686-69E6-B248-93B3-AB5C1C350D3B}"/>
                    </a:ext>
                  </a:extLst>
                </p:cNvPr>
                <p:cNvSpPr>
                  <a:spLocks noChangeArrowheads="1"/>
                </p:cNvSpPr>
                <p:nvPr/>
              </p:nvSpPr>
              <p:spPr bwMode="auto">
                <a:xfrm>
                  <a:off x="0" y="0"/>
                  <a:ext cx="70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200">
                    <a:latin typeface="Times New Roman" panose="02020603050405020304" pitchFamily="18" charset="0"/>
                  </a:endParaRPr>
                </a:p>
              </p:txBody>
            </p:sp>
          </p:grpSp>
          <p:grpSp>
            <p:nvGrpSpPr>
              <p:cNvPr id="18450" name="Group 40">
                <a:extLst>
                  <a:ext uri="{FF2B5EF4-FFF2-40B4-BE49-F238E27FC236}">
                    <a16:creationId xmlns:a16="http://schemas.microsoft.com/office/drawing/2014/main" xmlns="" id="{E6CDD496-EDEA-E94D-8CF1-D879081224CC}"/>
                  </a:ext>
                </a:extLst>
              </p:cNvPr>
              <p:cNvGrpSpPr>
                <a:grpSpLocks/>
              </p:cNvGrpSpPr>
              <p:nvPr/>
            </p:nvGrpSpPr>
            <p:grpSpPr bwMode="auto">
              <a:xfrm>
                <a:off x="709" y="1920"/>
                <a:ext cx="2356" cy="384"/>
                <a:chOff x="0" y="0"/>
                <a:chExt cx="2356" cy="384"/>
              </a:xfrm>
            </p:grpSpPr>
            <p:sp>
              <p:nvSpPr>
                <p:cNvPr id="18463" name="Rectangle 40">
                  <a:extLst>
                    <a:ext uri="{FF2B5EF4-FFF2-40B4-BE49-F238E27FC236}">
                      <a16:creationId xmlns:a16="http://schemas.microsoft.com/office/drawing/2014/main" xmlns="" id="{0A5783AA-E3CD-6748-8BB2-1D096BE29C18}"/>
                    </a:ext>
                  </a:extLst>
                </p:cNvPr>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zh-CN" altLang="en-US" sz="2200" dirty="0">
                      <a:latin typeface="Times New Roman" panose="02020603050405020304" pitchFamily="18" charset="0"/>
                    </a:rPr>
                    <a:t>受控的存取保护（</a:t>
                  </a:r>
                  <a:r>
                    <a:rPr lang="en-US" altLang="zh-CN" sz="2200" dirty="0">
                      <a:latin typeface="Times New Roman" panose="02020603050405020304" pitchFamily="18" charset="0"/>
                    </a:rPr>
                    <a:t>controlled access protection</a:t>
                  </a:r>
                  <a:r>
                    <a:rPr lang="zh-CN" altLang="en-US" sz="2200" dirty="0">
                      <a:latin typeface="Times New Roman" panose="02020603050405020304" pitchFamily="18" charset="0"/>
                    </a:rPr>
                    <a:t>）</a:t>
                  </a:r>
                  <a:endParaRPr lang="zh-CN" altLang="en-US" sz="2200" b="0" dirty="0">
                    <a:latin typeface="Times New Roman" panose="02020603050405020304" pitchFamily="18" charset="0"/>
                  </a:endParaRPr>
                </a:p>
              </p:txBody>
            </p:sp>
            <p:sp>
              <p:nvSpPr>
                <p:cNvPr id="18464" name="Rectangle 41">
                  <a:extLst>
                    <a:ext uri="{FF2B5EF4-FFF2-40B4-BE49-F238E27FC236}">
                      <a16:creationId xmlns:a16="http://schemas.microsoft.com/office/drawing/2014/main" xmlns="" id="{9594DDE9-F4A3-D248-A37F-E5AFF34AE4A2}"/>
                    </a:ext>
                  </a:extLst>
                </p:cNvPr>
                <p:cNvSpPr>
                  <a:spLocks noChangeArrowheads="1"/>
                </p:cNvSpPr>
                <p:nvPr/>
              </p:nvSpPr>
              <p:spPr bwMode="auto">
                <a:xfrm>
                  <a:off x="0" y="0"/>
                  <a:ext cx="23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200">
                    <a:latin typeface="Times New Roman" panose="02020603050405020304" pitchFamily="18" charset="0"/>
                  </a:endParaRPr>
                </a:p>
              </p:txBody>
            </p:sp>
          </p:grpSp>
          <p:grpSp>
            <p:nvGrpSpPr>
              <p:cNvPr id="18451" name="Group 43">
                <a:extLst>
                  <a:ext uri="{FF2B5EF4-FFF2-40B4-BE49-F238E27FC236}">
                    <a16:creationId xmlns:a16="http://schemas.microsoft.com/office/drawing/2014/main" xmlns="" id="{69E13BA2-E9F4-1843-AA9B-D1820033932B}"/>
                  </a:ext>
                </a:extLst>
              </p:cNvPr>
              <p:cNvGrpSpPr>
                <a:grpSpLocks/>
              </p:cNvGrpSpPr>
              <p:nvPr/>
            </p:nvGrpSpPr>
            <p:grpSpPr bwMode="auto">
              <a:xfrm>
                <a:off x="0" y="2304"/>
                <a:ext cx="709" cy="384"/>
                <a:chOff x="0" y="0"/>
                <a:chExt cx="709" cy="384"/>
              </a:xfrm>
            </p:grpSpPr>
            <p:sp>
              <p:nvSpPr>
                <p:cNvPr id="18461" name="Rectangle 43">
                  <a:extLst>
                    <a:ext uri="{FF2B5EF4-FFF2-40B4-BE49-F238E27FC236}">
                      <a16:creationId xmlns:a16="http://schemas.microsoft.com/office/drawing/2014/main" xmlns="" id="{76D6CD35-C0F3-E145-8C4C-651EB8B6FEC3}"/>
                    </a:ext>
                  </a:extLst>
                </p:cNvPr>
                <p:cNvSpPr>
                  <a:spLocks noChangeArrowheads="1"/>
                </p:cNvSpPr>
                <p:nvPr/>
              </p:nvSpPr>
              <p:spPr bwMode="auto">
                <a:xfrm>
                  <a:off x="43" y="0"/>
                  <a:ext cx="623" cy="384"/>
                </a:xfrm>
                <a:prstGeom prst="rect">
                  <a:avLst/>
                </a:prstGeom>
                <a:solidFill>
                  <a:schemeClr val="accent1">
                    <a:lumMod val="9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en-US" altLang="zh-CN" sz="2200" dirty="0">
                      <a:latin typeface="Times New Roman" panose="02020603050405020304" pitchFamily="18" charset="0"/>
                    </a:rPr>
                    <a:t>     C1</a:t>
                  </a:r>
                  <a:endParaRPr lang="en-US" altLang="zh-CN" sz="2200" b="0" dirty="0">
                    <a:latin typeface="Times New Roman" panose="02020603050405020304" pitchFamily="18" charset="0"/>
                  </a:endParaRPr>
                </a:p>
              </p:txBody>
            </p:sp>
            <p:sp>
              <p:nvSpPr>
                <p:cNvPr id="18462" name="Rectangle 44">
                  <a:extLst>
                    <a:ext uri="{FF2B5EF4-FFF2-40B4-BE49-F238E27FC236}">
                      <a16:creationId xmlns:a16="http://schemas.microsoft.com/office/drawing/2014/main" xmlns="" id="{E510CB0D-B61C-2D49-8E7C-32AC7A73124D}"/>
                    </a:ext>
                  </a:extLst>
                </p:cNvPr>
                <p:cNvSpPr>
                  <a:spLocks noChangeArrowheads="1"/>
                </p:cNvSpPr>
                <p:nvPr/>
              </p:nvSpPr>
              <p:spPr bwMode="auto">
                <a:xfrm>
                  <a:off x="0" y="0"/>
                  <a:ext cx="70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200">
                    <a:latin typeface="Times New Roman" panose="02020603050405020304" pitchFamily="18" charset="0"/>
                  </a:endParaRPr>
                </a:p>
              </p:txBody>
            </p:sp>
          </p:grpSp>
          <p:grpSp>
            <p:nvGrpSpPr>
              <p:cNvPr id="18452" name="Group 46">
                <a:extLst>
                  <a:ext uri="{FF2B5EF4-FFF2-40B4-BE49-F238E27FC236}">
                    <a16:creationId xmlns:a16="http://schemas.microsoft.com/office/drawing/2014/main" xmlns="" id="{A120191B-60DB-294D-A5CF-EB8698DDD9D3}"/>
                  </a:ext>
                </a:extLst>
              </p:cNvPr>
              <p:cNvGrpSpPr>
                <a:grpSpLocks/>
              </p:cNvGrpSpPr>
              <p:nvPr/>
            </p:nvGrpSpPr>
            <p:grpSpPr bwMode="auto">
              <a:xfrm>
                <a:off x="709" y="2304"/>
                <a:ext cx="2356" cy="384"/>
                <a:chOff x="0" y="0"/>
                <a:chExt cx="2356" cy="384"/>
              </a:xfrm>
            </p:grpSpPr>
            <p:sp>
              <p:nvSpPr>
                <p:cNvPr id="18459" name="Rectangle 46">
                  <a:extLst>
                    <a:ext uri="{FF2B5EF4-FFF2-40B4-BE49-F238E27FC236}">
                      <a16:creationId xmlns:a16="http://schemas.microsoft.com/office/drawing/2014/main" xmlns="" id="{3FE67A9C-988E-0E4C-A0EF-251D135D9156}"/>
                    </a:ext>
                  </a:extLst>
                </p:cNvPr>
                <p:cNvSpPr>
                  <a:spLocks noChangeArrowheads="1"/>
                </p:cNvSpPr>
                <p:nvPr/>
              </p:nvSpPr>
              <p:spPr bwMode="auto">
                <a:xfrm>
                  <a:off x="43" y="0"/>
                  <a:ext cx="2270" cy="384"/>
                </a:xfrm>
                <a:prstGeom prst="rect">
                  <a:avLst/>
                </a:prstGeom>
                <a:solidFill>
                  <a:schemeClr val="accent1">
                    <a:lumMod val="9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zh-CN" altLang="en-US" sz="2200" dirty="0">
                      <a:latin typeface="Times New Roman" panose="02020603050405020304" pitchFamily="18" charset="0"/>
                    </a:rPr>
                    <a:t>自主安全保护（</a:t>
                  </a:r>
                  <a:r>
                    <a:rPr lang="en-US" altLang="zh-CN" sz="2200" dirty="0">
                      <a:latin typeface="Times New Roman" panose="02020603050405020304" pitchFamily="18" charset="0"/>
                    </a:rPr>
                    <a:t>discretionary security protection</a:t>
                  </a:r>
                  <a:r>
                    <a:rPr lang="zh-CN" altLang="en-US" sz="2200" dirty="0">
                      <a:latin typeface="Times New Roman" panose="02020603050405020304" pitchFamily="18" charset="0"/>
                    </a:rPr>
                    <a:t>）</a:t>
                  </a:r>
                  <a:endParaRPr lang="zh-CN" altLang="en-US" sz="2200" b="0" dirty="0">
                    <a:latin typeface="Times New Roman" panose="02020603050405020304" pitchFamily="18" charset="0"/>
                  </a:endParaRPr>
                </a:p>
              </p:txBody>
            </p:sp>
            <p:sp>
              <p:nvSpPr>
                <p:cNvPr id="18460" name="Rectangle 47">
                  <a:extLst>
                    <a:ext uri="{FF2B5EF4-FFF2-40B4-BE49-F238E27FC236}">
                      <a16:creationId xmlns:a16="http://schemas.microsoft.com/office/drawing/2014/main" xmlns="" id="{74AECBEB-0982-B642-B9FD-F170A547ED95}"/>
                    </a:ext>
                  </a:extLst>
                </p:cNvPr>
                <p:cNvSpPr>
                  <a:spLocks noChangeArrowheads="1"/>
                </p:cNvSpPr>
                <p:nvPr/>
              </p:nvSpPr>
              <p:spPr bwMode="auto">
                <a:xfrm>
                  <a:off x="0" y="0"/>
                  <a:ext cx="23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200">
                    <a:latin typeface="Times New Roman" panose="02020603050405020304" pitchFamily="18" charset="0"/>
                  </a:endParaRPr>
                </a:p>
              </p:txBody>
            </p:sp>
          </p:grpSp>
          <p:grpSp>
            <p:nvGrpSpPr>
              <p:cNvPr id="18453" name="Group 49">
                <a:extLst>
                  <a:ext uri="{FF2B5EF4-FFF2-40B4-BE49-F238E27FC236}">
                    <a16:creationId xmlns:a16="http://schemas.microsoft.com/office/drawing/2014/main" xmlns="" id="{53A32904-26BE-364D-B8B7-013518A6B259}"/>
                  </a:ext>
                </a:extLst>
              </p:cNvPr>
              <p:cNvGrpSpPr>
                <a:grpSpLocks/>
              </p:cNvGrpSpPr>
              <p:nvPr/>
            </p:nvGrpSpPr>
            <p:grpSpPr bwMode="auto">
              <a:xfrm>
                <a:off x="0" y="2688"/>
                <a:ext cx="709" cy="384"/>
                <a:chOff x="0" y="0"/>
                <a:chExt cx="709" cy="384"/>
              </a:xfrm>
            </p:grpSpPr>
            <p:sp>
              <p:nvSpPr>
                <p:cNvPr id="18457" name="Rectangle 49">
                  <a:extLst>
                    <a:ext uri="{FF2B5EF4-FFF2-40B4-BE49-F238E27FC236}">
                      <a16:creationId xmlns:a16="http://schemas.microsoft.com/office/drawing/2014/main" xmlns="" id="{59764046-6F7E-9943-9304-9E3C9F58E5C5}"/>
                    </a:ext>
                  </a:extLst>
                </p:cNvPr>
                <p:cNvSpPr>
                  <a:spLocks noChangeArrowheads="1"/>
                </p:cNvSpPr>
                <p:nvPr/>
              </p:nvSpPr>
              <p:spPr bwMode="auto">
                <a:xfrm>
                  <a:off x="43" y="0"/>
                  <a:ext cx="6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en-US" altLang="zh-CN" sz="2200">
                      <a:latin typeface="Times New Roman" panose="02020603050405020304" pitchFamily="18" charset="0"/>
                    </a:rPr>
                    <a:t>     D</a:t>
                  </a:r>
                  <a:endParaRPr lang="en-US" altLang="zh-CN" sz="2200" b="0">
                    <a:latin typeface="Times New Roman" panose="02020603050405020304" pitchFamily="18" charset="0"/>
                  </a:endParaRPr>
                </a:p>
              </p:txBody>
            </p:sp>
            <p:sp>
              <p:nvSpPr>
                <p:cNvPr id="18458" name="Rectangle 50">
                  <a:extLst>
                    <a:ext uri="{FF2B5EF4-FFF2-40B4-BE49-F238E27FC236}">
                      <a16:creationId xmlns:a16="http://schemas.microsoft.com/office/drawing/2014/main" xmlns="" id="{BA3A0288-577C-194E-A4B7-0FB73B891A8F}"/>
                    </a:ext>
                  </a:extLst>
                </p:cNvPr>
                <p:cNvSpPr>
                  <a:spLocks noChangeArrowheads="1"/>
                </p:cNvSpPr>
                <p:nvPr/>
              </p:nvSpPr>
              <p:spPr bwMode="auto">
                <a:xfrm>
                  <a:off x="0" y="0"/>
                  <a:ext cx="70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200">
                    <a:latin typeface="Times New Roman" panose="02020603050405020304" pitchFamily="18" charset="0"/>
                  </a:endParaRPr>
                </a:p>
              </p:txBody>
            </p:sp>
          </p:grpSp>
          <p:grpSp>
            <p:nvGrpSpPr>
              <p:cNvPr id="18454" name="Group 52">
                <a:extLst>
                  <a:ext uri="{FF2B5EF4-FFF2-40B4-BE49-F238E27FC236}">
                    <a16:creationId xmlns:a16="http://schemas.microsoft.com/office/drawing/2014/main" xmlns="" id="{341C0F03-2380-7343-84E5-C7CBA01B1EB2}"/>
                  </a:ext>
                </a:extLst>
              </p:cNvPr>
              <p:cNvGrpSpPr>
                <a:grpSpLocks/>
              </p:cNvGrpSpPr>
              <p:nvPr/>
            </p:nvGrpSpPr>
            <p:grpSpPr bwMode="auto">
              <a:xfrm>
                <a:off x="709" y="2688"/>
                <a:ext cx="2356" cy="384"/>
                <a:chOff x="0" y="0"/>
                <a:chExt cx="2356" cy="384"/>
              </a:xfrm>
            </p:grpSpPr>
            <p:sp>
              <p:nvSpPr>
                <p:cNvPr id="18455" name="Rectangle 52">
                  <a:extLst>
                    <a:ext uri="{FF2B5EF4-FFF2-40B4-BE49-F238E27FC236}">
                      <a16:creationId xmlns:a16="http://schemas.microsoft.com/office/drawing/2014/main" xmlns="" id="{55D27FE2-BE4C-9446-A766-69F2FAA52F5B}"/>
                    </a:ext>
                  </a:extLst>
                </p:cNvPr>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zh-CN" altLang="en-US" sz="2200" dirty="0">
                      <a:latin typeface="Times New Roman" panose="02020603050405020304" pitchFamily="18" charset="0"/>
                    </a:rPr>
                    <a:t>最小保护（</a:t>
                  </a:r>
                  <a:r>
                    <a:rPr lang="en-US" altLang="zh-CN" sz="2200" dirty="0">
                      <a:latin typeface="Times New Roman" panose="02020603050405020304" pitchFamily="18" charset="0"/>
                    </a:rPr>
                    <a:t>minimal protection</a:t>
                  </a:r>
                  <a:r>
                    <a:rPr lang="zh-CN" altLang="en-US" sz="2200" dirty="0">
                      <a:latin typeface="Times New Roman" panose="02020603050405020304" pitchFamily="18" charset="0"/>
                    </a:rPr>
                    <a:t>）</a:t>
                  </a:r>
                </a:p>
              </p:txBody>
            </p:sp>
            <p:sp>
              <p:nvSpPr>
                <p:cNvPr id="18456" name="Rectangle 53">
                  <a:extLst>
                    <a:ext uri="{FF2B5EF4-FFF2-40B4-BE49-F238E27FC236}">
                      <a16:creationId xmlns:a16="http://schemas.microsoft.com/office/drawing/2014/main" xmlns="" id="{B4AC6885-A3D3-4343-A7E9-257094392585}"/>
                    </a:ext>
                  </a:extLst>
                </p:cNvPr>
                <p:cNvSpPr>
                  <a:spLocks noChangeArrowheads="1"/>
                </p:cNvSpPr>
                <p:nvPr/>
              </p:nvSpPr>
              <p:spPr bwMode="auto">
                <a:xfrm>
                  <a:off x="0" y="0"/>
                  <a:ext cx="23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200">
                    <a:latin typeface="Times New Roman" panose="02020603050405020304" pitchFamily="18" charset="0"/>
                  </a:endParaRPr>
                </a:p>
              </p:txBody>
            </p:sp>
          </p:grpSp>
        </p:grpSp>
        <p:sp>
          <p:nvSpPr>
            <p:cNvPr id="18438" name="Rectangle 54">
              <a:extLst>
                <a:ext uri="{FF2B5EF4-FFF2-40B4-BE49-F238E27FC236}">
                  <a16:creationId xmlns:a16="http://schemas.microsoft.com/office/drawing/2014/main" xmlns="" id="{39A3B1ED-E0CD-3547-879A-11D8D9B207F1}"/>
                </a:ext>
              </a:extLst>
            </p:cNvPr>
            <p:cNvSpPr>
              <a:spLocks noChangeArrowheads="1"/>
            </p:cNvSpPr>
            <p:nvPr/>
          </p:nvSpPr>
          <p:spPr bwMode="auto">
            <a:xfrm>
              <a:off x="0" y="0"/>
              <a:ext cx="3071" cy="3078"/>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200">
                <a:latin typeface="Times New Roman" panose="02020603050405020304" pitchFamily="18" charset="0"/>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xmlns="" id="{5107A99E-B0FB-A24B-A426-58AF57F9B008}"/>
              </a:ext>
            </a:extLst>
          </p:cNvPr>
          <p:cNvSpPr>
            <a:spLocks noGrp="1" noChangeArrowheads="1"/>
          </p:cNvSpPr>
          <p:nvPr>
            <p:ph type="title"/>
          </p:nvPr>
        </p:nvSpPr>
        <p:spPr/>
        <p:txBody>
          <a:bodyPr/>
          <a:lstStyle/>
          <a:p>
            <a:r>
              <a:rPr lang="en-US" altLang="zh-CN" sz="3600"/>
              <a:t>TCSEC/TDI</a:t>
            </a:r>
            <a:r>
              <a:rPr lang="zh-CN" altLang="en-US" sz="3600"/>
              <a:t>安全级别划分（续）</a:t>
            </a:r>
          </a:p>
        </p:txBody>
      </p:sp>
      <p:sp>
        <p:nvSpPr>
          <p:cNvPr id="20482" name="Rectangle 3">
            <a:extLst>
              <a:ext uri="{FF2B5EF4-FFF2-40B4-BE49-F238E27FC236}">
                <a16:creationId xmlns:a16="http://schemas.microsoft.com/office/drawing/2014/main" xmlns="" id="{B9F60B38-E393-AF47-A398-CB8F6B2D5AF5}"/>
              </a:ext>
            </a:extLst>
          </p:cNvPr>
          <p:cNvSpPr>
            <a:spLocks noGrp="1" noChangeArrowheads="1"/>
          </p:cNvSpPr>
          <p:nvPr>
            <p:ph type="body" idx="1"/>
          </p:nvPr>
        </p:nvSpPr>
        <p:spPr>
          <a:xfrm>
            <a:off x="911424" y="1339851"/>
            <a:ext cx="10972800" cy="4854575"/>
          </a:xfrm>
        </p:spPr>
        <p:txBody>
          <a:bodyPr/>
          <a:lstStyle/>
          <a:p>
            <a:pPr>
              <a:lnSpc>
                <a:spcPct val="140000"/>
              </a:lnSpc>
            </a:pPr>
            <a:r>
              <a:rPr lang="en-US" altLang="zh-CN" dirty="0"/>
              <a:t>D</a:t>
            </a:r>
            <a:r>
              <a:rPr lang="zh-CN" altLang="en-US" dirty="0"/>
              <a:t>级</a:t>
            </a:r>
          </a:p>
          <a:p>
            <a:pPr lvl="1">
              <a:lnSpc>
                <a:spcPct val="140000"/>
              </a:lnSpc>
              <a:spcBef>
                <a:spcPct val="60000"/>
              </a:spcBef>
            </a:pPr>
            <a:r>
              <a:rPr lang="zh-CN" altLang="zh-CN" dirty="0"/>
              <a:t>该级是最低级别</a:t>
            </a:r>
            <a:r>
              <a:rPr lang="zh-CN" altLang="en-US" dirty="0"/>
              <a:t>，将一切不符合更高标准的系统都归于</a:t>
            </a:r>
            <a:r>
              <a:rPr lang="en-US" altLang="zh-CN" dirty="0"/>
              <a:t>D</a:t>
            </a:r>
            <a:r>
              <a:rPr lang="zh-CN" altLang="en-US" dirty="0"/>
              <a:t>组</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xmlns="" id="{A727DDB1-0CFE-314C-9A20-6C6EC90F826B}"/>
              </a:ext>
            </a:extLst>
          </p:cNvPr>
          <p:cNvSpPr>
            <a:spLocks noGrp="1" noChangeArrowheads="1"/>
          </p:cNvSpPr>
          <p:nvPr>
            <p:ph type="title"/>
          </p:nvPr>
        </p:nvSpPr>
        <p:spPr/>
        <p:txBody>
          <a:bodyPr/>
          <a:lstStyle/>
          <a:p>
            <a:r>
              <a:rPr lang="en-US" altLang="zh-CN" sz="3600"/>
              <a:t>TCSEC/TDI</a:t>
            </a:r>
            <a:r>
              <a:rPr lang="zh-CN" altLang="en-US" sz="3600"/>
              <a:t>安全级别划分（续）</a:t>
            </a:r>
          </a:p>
        </p:txBody>
      </p:sp>
      <p:sp>
        <p:nvSpPr>
          <p:cNvPr id="21506" name="Rectangle 3">
            <a:extLst>
              <a:ext uri="{FF2B5EF4-FFF2-40B4-BE49-F238E27FC236}">
                <a16:creationId xmlns:a16="http://schemas.microsoft.com/office/drawing/2014/main" xmlns="" id="{C3C35968-78C2-CB47-AF39-719327696677}"/>
              </a:ext>
            </a:extLst>
          </p:cNvPr>
          <p:cNvSpPr>
            <a:spLocks noGrp="1" noChangeArrowheads="1"/>
          </p:cNvSpPr>
          <p:nvPr>
            <p:ph type="body" idx="1"/>
          </p:nvPr>
        </p:nvSpPr>
        <p:spPr>
          <a:xfrm>
            <a:off x="911424" y="1196753"/>
            <a:ext cx="10670976" cy="4997674"/>
          </a:xfrm>
        </p:spPr>
        <p:txBody>
          <a:bodyPr/>
          <a:lstStyle/>
          <a:p>
            <a:r>
              <a:rPr lang="en-US" altLang="zh-CN" dirty="0"/>
              <a:t>C1</a:t>
            </a:r>
            <a:r>
              <a:rPr lang="zh-CN" altLang="en-US" dirty="0"/>
              <a:t>级</a:t>
            </a:r>
          </a:p>
          <a:p>
            <a:pPr lvl="1">
              <a:lnSpc>
                <a:spcPct val="120000"/>
              </a:lnSpc>
              <a:spcBef>
                <a:spcPct val="60000"/>
              </a:spcBef>
            </a:pPr>
            <a:r>
              <a:rPr lang="zh-CN" altLang="en-US" dirty="0"/>
              <a:t>非常初级的自主安全保护</a:t>
            </a:r>
          </a:p>
          <a:p>
            <a:pPr lvl="1">
              <a:lnSpc>
                <a:spcPct val="120000"/>
              </a:lnSpc>
              <a:spcBef>
                <a:spcPct val="60000"/>
              </a:spcBef>
            </a:pPr>
            <a:r>
              <a:rPr lang="zh-CN" altLang="en-US" dirty="0"/>
              <a:t>能够实现对用户和数据的分离，进行自主存取控制（</a:t>
            </a:r>
            <a:r>
              <a:rPr lang="en-US" altLang="zh-CN" dirty="0"/>
              <a:t>DAC</a:t>
            </a:r>
            <a:r>
              <a:rPr lang="zh-CN" altLang="en-US" dirty="0"/>
              <a:t>），保护或限制用户权限的传播。</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xmlns="" id="{30497C1B-7B2C-EF40-835A-40E15E2B53B3}"/>
              </a:ext>
            </a:extLst>
          </p:cNvPr>
          <p:cNvSpPr>
            <a:spLocks noGrp="1" noChangeArrowheads="1"/>
          </p:cNvSpPr>
          <p:nvPr>
            <p:ph type="title"/>
          </p:nvPr>
        </p:nvSpPr>
        <p:spPr/>
        <p:txBody>
          <a:bodyPr/>
          <a:lstStyle/>
          <a:p>
            <a:r>
              <a:rPr lang="en-US" altLang="zh-CN" sz="3600"/>
              <a:t>TCSEC/TDI</a:t>
            </a:r>
            <a:r>
              <a:rPr lang="zh-CN" altLang="en-US" sz="3600"/>
              <a:t>安全级别划分（续）</a:t>
            </a:r>
          </a:p>
        </p:txBody>
      </p:sp>
      <p:sp>
        <p:nvSpPr>
          <p:cNvPr id="22530" name="Rectangle 3">
            <a:extLst>
              <a:ext uri="{FF2B5EF4-FFF2-40B4-BE49-F238E27FC236}">
                <a16:creationId xmlns:a16="http://schemas.microsoft.com/office/drawing/2014/main" xmlns="" id="{2D8D3DF2-295F-4441-B43F-962670ADD677}"/>
              </a:ext>
            </a:extLst>
          </p:cNvPr>
          <p:cNvSpPr>
            <a:spLocks noGrp="1" noChangeArrowheads="1"/>
          </p:cNvSpPr>
          <p:nvPr>
            <p:ph type="body" idx="1"/>
          </p:nvPr>
        </p:nvSpPr>
        <p:spPr>
          <a:xfrm>
            <a:off x="911424" y="1340768"/>
            <a:ext cx="10341568" cy="4392488"/>
          </a:xfrm>
        </p:spPr>
        <p:txBody>
          <a:bodyPr/>
          <a:lstStyle/>
          <a:p>
            <a:pPr>
              <a:lnSpc>
                <a:spcPct val="90000"/>
              </a:lnSpc>
            </a:pPr>
            <a:r>
              <a:rPr lang="en-US" altLang="zh-CN" dirty="0"/>
              <a:t>C2</a:t>
            </a:r>
            <a:r>
              <a:rPr lang="zh-CN" altLang="en-US" dirty="0"/>
              <a:t>级</a:t>
            </a:r>
          </a:p>
          <a:p>
            <a:pPr lvl="1">
              <a:lnSpc>
                <a:spcPct val="150000"/>
              </a:lnSpc>
              <a:spcBef>
                <a:spcPct val="0"/>
              </a:spcBef>
            </a:pPr>
            <a:r>
              <a:rPr lang="zh-CN" altLang="en-US" dirty="0"/>
              <a:t>安全产品的最低档</a:t>
            </a:r>
          </a:p>
          <a:p>
            <a:pPr lvl="1">
              <a:lnSpc>
                <a:spcPct val="150000"/>
              </a:lnSpc>
              <a:spcBef>
                <a:spcPct val="0"/>
              </a:spcBef>
            </a:pPr>
            <a:r>
              <a:rPr lang="zh-CN" altLang="en-US" dirty="0"/>
              <a:t>提供受控的存取保护，将</a:t>
            </a:r>
            <a:r>
              <a:rPr lang="en-US" altLang="zh-CN" dirty="0"/>
              <a:t>C1</a:t>
            </a:r>
            <a:r>
              <a:rPr lang="zh-CN" altLang="en-US" dirty="0"/>
              <a:t>级的</a:t>
            </a:r>
            <a:r>
              <a:rPr lang="en-US" altLang="zh-CN" dirty="0"/>
              <a:t>DAC</a:t>
            </a:r>
            <a:r>
              <a:rPr lang="zh-CN" altLang="en-US" dirty="0"/>
              <a:t>进一步细化，以个人身份注册负责，并实施审计和资源隔离</a:t>
            </a:r>
          </a:p>
          <a:p>
            <a:pPr lvl="2">
              <a:lnSpc>
                <a:spcPct val="110000"/>
              </a:lnSpc>
            </a:pPr>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页脚占位符 4">
            <a:extLst>
              <a:ext uri="{FF2B5EF4-FFF2-40B4-BE49-F238E27FC236}">
                <a16:creationId xmlns:a16="http://schemas.microsoft.com/office/drawing/2014/main" xmlns="" id="{C8B1E51A-2DD6-43EF-B4EA-55B539277A8D}"/>
              </a:ext>
            </a:extLst>
          </p:cNvPr>
          <p:cNvSpPr txBox="1">
            <a:spLocks noGrp="1" noChangeArrowheads="1"/>
          </p:cNvSpPr>
          <p:nvPr/>
        </p:nvSpPr>
        <p:spPr bwMode="auto">
          <a:xfrm>
            <a:off x="6816725"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4099" name="Rectangle 2">
            <a:extLst>
              <a:ext uri="{FF2B5EF4-FFF2-40B4-BE49-F238E27FC236}">
                <a16:creationId xmlns:a16="http://schemas.microsoft.com/office/drawing/2014/main" xmlns="" id="{6C4600DC-4398-47F0-BD98-ED79D17E7843}"/>
              </a:ext>
            </a:extLst>
          </p:cNvPr>
          <p:cNvSpPr>
            <a:spLocks noGrp="1" noChangeArrowheads="1"/>
          </p:cNvSpPr>
          <p:nvPr>
            <p:ph type="title" idx="4294967295"/>
          </p:nvPr>
        </p:nvSpPr>
        <p:spPr>
          <a:xfrm>
            <a:off x="1981200" y="-36513"/>
            <a:ext cx="8229600" cy="944563"/>
          </a:xfrm>
        </p:spPr>
        <p:txBody>
          <a:bodyPr/>
          <a:lstStyle/>
          <a:p>
            <a:pPr eaLnBrk="1" hangingPunct="1"/>
            <a:r>
              <a:rPr lang="en-US" altLang="zh-CN" sz="3600">
                <a:latin typeface="宋体" panose="02010600030101010101" pitchFamily="2" charset="-122"/>
              </a:rPr>
              <a:t> </a:t>
            </a:r>
            <a:r>
              <a:rPr lang="zh-CN" altLang="en-US" sz="3600">
                <a:latin typeface="宋体" panose="02010600030101010101" pitchFamily="2" charset="-122"/>
              </a:rPr>
              <a:t>数据库安全性</a:t>
            </a:r>
          </a:p>
        </p:txBody>
      </p:sp>
      <p:sp>
        <p:nvSpPr>
          <p:cNvPr id="4100" name="Rectangle 3">
            <a:extLst>
              <a:ext uri="{FF2B5EF4-FFF2-40B4-BE49-F238E27FC236}">
                <a16:creationId xmlns:a16="http://schemas.microsoft.com/office/drawing/2014/main" xmlns="" id="{BB761C31-4315-4111-847E-A61472250181}"/>
              </a:ext>
            </a:extLst>
          </p:cNvPr>
          <p:cNvSpPr>
            <a:spLocks noGrp="1" noChangeArrowheads="1"/>
          </p:cNvSpPr>
          <p:nvPr>
            <p:ph type="body" idx="4294967295"/>
          </p:nvPr>
        </p:nvSpPr>
        <p:spPr>
          <a:xfrm>
            <a:off x="551384" y="1405705"/>
            <a:ext cx="10873208" cy="3607471"/>
          </a:xfrm>
        </p:spPr>
        <p:txBody>
          <a:bodyPr/>
          <a:lstStyle/>
          <a:p>
            <a:pPr algn="just" eaLnBrk="1" hangingPunct="1">
              <a:lnSpc>
                <a:spcPct val="120000"/>
              </a:lnSpc>
              <a:spcBef>
                <a:spcPct val="0"/>
              </a:spcBef>
            </a:pPr>
            <a:r>
              <a:rPr lang="en-US" altLang="zh-CN" dirty="0"/>
              <a:t> </a:t>
            </a:r>
            <a:r>
              <a:rPr lang="zh-CN" altLang="en-US" dirty="0"/>
              <a:t>问题的提出</a:t>
            </a:r>
            <a:endParaRPr lang="zh-CN" altLang="en-US" dirty="0">
              <a:solidFill>
                <a:srgbClr val="0070C0"/>
              </a:solidFill>
            </a:endParaRPr>
          </a:p>
          <a:p>
            <a:pPr lvl="1" algn="just" eaLnBrk="1" hangingPunct="1">
              <a:lnSpc>
                <a:spcPct val="120000"/>
              </a:lnSpc>
              <a:spcBef>
                <a:spcPct val="0"/>
              </a:spcBef>
            </a:pPr>
            <a:r>
              <a:rPr lang="zh-CN" altLang="en-US" dirty="0"/>
              <a:t>数据库的一大特点是数据可以共享</a:t>
            </a:r>
          </a:p>
          <a:p>
            <a:pPr lvl="1" algn="just" eaLnBrk="1" hangingPunct="1">
              <a:lnSpc>
                <a:spcPct val="120000"/>
              </a:lnSpc>
              <a:spcBef>
                <a:spcPct val="0"/>
              </a:spcBef>
            </a:pPr>
            <a:r>
              <a:rPr lang="zh-CN" altLang="en-US" dirty="0"/>
              <a:t>数据共享必然带来数据库的安全性问题</a:t>
            </a:r>
          </a:p>
          <a:p>
            <a:pPr lvl="1" algn="just" eaLnBrk="1" hangingPunct="1">
              <a:lnSpc>
                <a:spcPct val="120000"/>
              </a:lnSpc>
              <a:spcBef>
                <a:spcPct val="0"/>
              </a:spcBef>
            </a:pPr>
            <a:r>
              <a:rPr lang="zh-CN" altLang="en-US" dirty="0"/>
              <a:t>数据库系统中的数据共享不能是无条件的共享</a:t>
            </a:r>
          </a:p>
          <a:p>
            <a:pPr lvl="1" algn="just" eaLnBrk="1" hangingPunct="1">
              <a:lnSpc>
                <a:spcPct val="120000"/>
              </a:lnSpc>
              <a:spcBef>
                <a:spcPct val="0"/>
              </a:spcBef>
              <a:buFont typeface="Wingdings" panose="05000000000000000000" pitchFamily="2" charset="2"/>
              <a:buNone/>
            </a:pPr>
            <a:r>
              <a:rPr lang="zh-CN" altLang="en-US" sz="2200" dirty="0"/>
              <a:t>例： 军事秘密、国家机密、新产品实验数据、市场需求分析、市场营销策略、销售计划、客户档案、医疗档案、银行储蓄数据</a:t>
            </a:r>
          </a:p>
          <a:p>
            <a:pPr lvl="1" algn="just" eaLnBrk="1" hangingPunct="1">
              <a:lnSpc>
                <a:spcPct val="80000"/>
              </a:lnSpc>
              <a:buFont typeface="Wingdings" panose="05000000000000000000" pitchFamily="2" charset="2"/>
              <a:buNone/>
            </a:pPr>
            <a:endParaRPr lang="en-US" altLang="zh-CN" sz="2800" dirty="0"/>
          </a:p>
        </p:txBody>
      </p:sp>
      <p:grpSp>
        <p:nvGrpSpPr>
          <p:cNvPr id="2" name="Group 5">
            <a:extLst>
              <a:ext uri="{FF2B5EF4-FFF2-40B4-BE49-F238E27FC236}">
                <a16:creationId xmlns:a16="http://schemas.microsoft.com/office/drawing/2014/main" xmlns="" id="{F4F64B1C-46D7-4B64-84D4-CAC4DC829D7D}"/>
              </a:ext>
            </a:extLst>
          </p:cNvPr>
          <p:cNvGrpSpPr>
            <a:grpSpLocks/>
          </p:cNvGrpSpPr>
          <p:nvPr/>
        </p:nvGrpSpPr>
        <p:grpSpPr bwMode="auto">
          <a:xfrm>
            <a:off x="1847850" y="4655890"/>
            <a:ext cx="4968875" cy="576263"/>
            <a:chOff x="0" y="0"/>
            <a:chExt cx="3130" cy="363"/>
          </a:xfrm>
        </p:grpSpPr>
        <p:sp>
          <p:nvSpPr>
            <p:cNvPr id="4102" name="AutoShape 4">
              <a:extLst>
                <a:ext uri="{FF2B5EF4-FFF2-40B4-BE49-F238E27FC236}">
                  <a16:creationId xmlns:a16="http://schemas.microsoft.com/office/drawing/2014/main" xmlns="" id="{E58FD734-BF64-4417-8D5A-0FF2C82EEF4C}"/>
                </a:ext>
              </a:extLst>
            </p:cNvPr>
            <p:cNvSpPr>
              <a:spLocks noChangeArrowheads="1"/>
            </p:cNvSpPr>
            <p:nvPr/>
          </p:nvSpPr>
          <p:spPr bwMode="auto">
            <a:xfrm>
              <a:off x="0" y="90"/>
              <a:ext cx="1270" cy="227"/>
            </a:xfrm>
            <a:prstGeom prst="rightArrow">
              <a:avLst>
                <a:gd name="adj1" fmla="val 50000"/>
                <a:gd name="adj2" fmla="val 139868"/>
              </a:avLst>
            </a:prstGeom>
            <a:gradFill rotWithShape="0">
              <a:gsLst>
                <a:gs pos="0">
                  <a:srgbClr val="FFFFFF"/>
                </a:gs>
                <a:gs pos="100000">
                  <a:srgbClr val="BBBBBB"/>
                </a:gs>
              </a:gsLst>
              <a:lin ang="5400000" scaled="1"/>
            </a:gradFill>
            <a:ln w="25400">
              <a:solidFill>
                <a:schemeClr val="tx1"/>
              </a:solidFill>
              <a:miter lim="800000"/>
              <a:headEnd/>
              <a:tailEnd/>
            </a:ln>
          </p:spPr>
          <p:txBody>
            <a:bodyPr wrap="none"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1800">
                <a:latin typeface="Times New Roman" panose="02020603050405020304" pitchFamily="18" charset="0"/>
              </a:endParaRPr>
            </a:p>
          </p:txBody>
        </p:sp>
        <p:sp>
          <p:nvSpPr>
            <p:cNvPr id="4103" name="Rectangle 5">
              <a:extLst>
                <a:ext uri="{FF2B5EF4-FFF2-40B4-BE49-F238E27FC236}">
                  <a16:creationId xmlns:a16="http://schemas.microsoft.com/office/drawing/2014/main" xmlns="" id="{7A6AB0A9-96B2-490E-912F-6808F0584B9F}"/>
                </a:ext>
              </a:extLst>
            </p:cNvPr>
            <p:cNvSpPr>
              <a:spLocks noChangeArrowheads="1"/>
            </p:cNvSpPr>
            <p:nvPr/>
          </p:nvSpPr>
          <p:spPr bwMode="auto">
            <a:xfrm>
              <a:off x="1406" y="0"/>
              <a:ext cx="1724"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a:latin typeface="Times New Roman" panose="02020603050405020304" pitchFamily="18" charset="0"/>
                </a:rPr>
                <a:t>数据库安全性</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xmlns="" id="{D345CFC2-DC3F-8C45-AD0D-4869EB1BF512}"/>
              </a:ext>
            </a:extLst>
          </p:cNvPr>
          <p:cNvSpPr>
            <a:spLocks noGrp="1" noChangeArrowheads="1"/>
          </p:cNvSpPr>
          <p:nvPr>
            <p:ph type="title"/>
          </p:nvPr>
        </p:nvSpPr>
        <p:spPr/>
        <p:txBody>
          <a:bodyPr/>
          <a:lstStyle/>
          <a:p>
            <a:r>
              <a:rPr lang="en-US" altLang="zh-CN" sz="3600"/>
              <a:t>TCSEC/TDI</a:t>
            </a:r>
            <a:r>
              <a:rPr lang="zh-CN" altLang="en-US" sz="3600"/>
              <a:t>安全级别划分（续）</a:t>
            </a:r>
          </a:p>
        </p:txBody>
      </p:sp>
      <p:sp>
        <p:nvSpPr>
          <p:cNvPr id="23554" name="Rectangle 3">
            <a:extLst>
              <a:ext uri="{FF2B5EF4-FFF2-40B4-BE49-F238E27FC236}">
                <a16:creationId xmlns:a16="http://schemas.microsoft.com/office/drawing/2014/main" xmlns="" id="{8B384BDF-DC9D-1A4D-96C1-9DB5B084BC0F}"/>
              </a:ext>
            </a:extLst>
          </p:cNvPr>
          <p:cNvSpPr>
            <a:spLocks noGrp="1" noChangeArrowheads="1"/>
          </p:cNvSpPr>
          <p:nvPr>
            <p:ph type="body" idx="1"/>
          </p:nvPr>
        </p:nvSpPr>
        <p:spPr>
          <a:xfrm>
            <a:off x="839416" y="1196752"/>
            <a:ext cx="10945216" cy="5328592"/>
          </a:xfrm>
        </p:spPr>
        <p:txBody>
          <a:bodyPr/>
          <a:lstStyle/>
          <a:p>
            <a:r>
              <a:rPr lang="en-US" altLang="zh-CN" dirty="0"/>
              <a:t>B1</a:t>
            </a:r>
            <a:r>
              <a:rPr lang="zh-CN" altLang="en-US" dirty="0"/>
              <a:t>级</a:t>
            </a:r>
          </a:p>
          <a:p>
            <a:pPr lvl="1">
              <a:lnSpc>
                <a:spcPct val="120000"/>
              </a:lnSpc>
              <a:spcBef>
                <a:spcPct val="0"/>
              </a:spcBef>
            </a:pPr>
            <a:r>
              <a:rPr lang="zh-CN" altLang="en-US" dirty="0"/>
              <a:t>标记安全保护</a:t>
            </a:r>
          </a:p>
          <a:p>
            <a:pPr lvl="1">
              <a:lnSpc>
                <a:spcPct val="120000"/>
              </a:lnSpc>
              <a:spcBef>
                <a:spcPct val="0"/>
              </a:spcBef>
            </a:pPr>
            <a:r>
              <a:rPr lang="zh-CN" altLang="en-US" dirty="0"/>
              <a:t>对系统的数据加以标记，对标记的主体和客体实施强制存取控制（</a:t>
            </a:r>
            <a:r>
              <a:rPr lang="en-US" altLang="zh-CN" dirty="0"/>
              <a:t>MAC</a:t>
            </a:r>
            <a:r>
              <a:rPr lang="zh-CN" altLang="en-US" dirty="0"/>
              <a:t>）、审计等安全机制</a:t>
            </a:r>
            <a:endParaRPr lang="en-US" altLang="zh-CN" dirty="0"/>
          </a:p>
          <a:p>
            <a:pPr lvl="1">
              <a:lnSpc>
                <a:spcPct val="120000"/>
              </a:lnSpc>
              <a:spcBef>
                <a:spcPct val="0"/>
              </a:spcBef>
            </a:pPr>
            <a:r>
              <a:rPr lang="zh-CN" altLang="zh-CN" dirty="0"/>
              <a:t>被认为是真正意义上的安全产品</a:t>
            </a:r>
            <a:r>
              <a:rPr lang="zh-CN" altLang="en-US" dirty="0"/>
              <a:t>，多冠以“安全”（</a:t>
            </a:r>
            <a:r>
              <a:rPr lang="en-US" altLang="zh-CN" dirty="0"/>
              <a:t>security</a:t>
            </a:r>
            <a:r>
              <a:rPr lang="zh-CN" altLang="en-US" dirty="0"/>
              <a:t>）或“可信的” （</a:t>
            </a:r>
            <a:r>
              <a:rPr lang="en-US" altLang="zh-CN" dirty="0"/>
              <a:t>trusted</a:t>
            </a:r>
            <a:r>
              <a:rPr lang="zh-CN" altLang="en-US" dirty="0"/>
              <a:t>）产品</a:t>
            </a:r>
            <a:endParaRPr lang="en-US" alt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xmlns="" id="{E7F54DD8-BF7D-E744-AE66-7CBE4277B5A1}"/>
              </a:ext>
            </a:extLst>
          </p:cNvPr>
          <p:cNvSpPr>
            <a:spLocks noGrp="1" noChangeArrowheads="1"/>
          </p:cNvSpPr>
          <p:nvPr>
            <p:ph type="title"/>
          </p:nvPr>
        </p:nvSpPr>
        <p:spPr/>
        <p:txBody>
          <a:bodyPr/>
          <a:lstStyle/>
          <a:p>
            <a:r>
              <a:rPr lang="en-US" altLang="zh-CN" sz="3600"/>
              <a:t>TCSEC/TDI</a:t>
            </a:r>
            <a:r>
              <a:rPr lang="zh-CN" altLang="en-US" sz="3600"/>
              <a:t>安全级别划分（续）</a:t>
            </a:r>
          </a:p>
        </p:txBody>
      </p:sp>
      <p:sp>
        <p:nvSpPr>
          <p:cNvPr id="25603" name="Rectangle 3">
            <a:extLst>
              <a:ext uri="{FF2B5EF4-FFF2-40B4-BE49-F238E27FC236}">
                <a16:creationId xmlns:a16="http://schemas.microsoft.com/office/drawing/2014/main" xmlns="" id="{83F20C71-21D8-AD46-88AA-A4C5D717DA88}"/>
              </a:ext>
            </a:extLst>
          </p:cNvPr>
          <p:cNvSpPr>
            <a:spLocks noGrp="1" noChangeArrowheads="1"/>
          </p:cNvSpPr>
          <p:nvPr>
            <p:ph type="body" idx="1"/>
          </p:nvPr>
        </p:nvSpPr>
        <p:spPr>
          <a:xfrm>
            <a:off x="839416" y="1339851"/>
            <a:ext cx="10742984" cy="4854575"/>
          </a:xfrm>
        </p:spPr>
        <p:txBody>
          <a:bodyPr/>
          <a:lstStyle/>
          <a:p>
            <a:pPr>
              <a:lnSpc>
                <a:spcPct val="90000"/>
              </a:lnSpc>
            </a:pPr>
            <a:r>
              <a:rPr lang="en-US" altLang="zh-CN" dirty="0"/>
              <a:t>B2</a:t>
            </a:r>
            <a:r>
              <a:rPr lang="zh-CN" altLang="en-US" dirty="0"/>
              <a:t>级</a:t>
            </a:r>
          </a:p>
          <a:p>
            <a:pPr lvl="1">
              <a:lnSpc>
                <a:spcPct val="130000"/>
              </a:lnSpc>
              <a:spcBef>
                <a:spcPct val="60000"/>
              </a:spcBef>
            </a:pPr>
            <a:r>
              <a:rPr lang="zh-CN" altLang="en-US" dirty="0"/>
              <a:t>结构化保护</a:t>
            </a:r>
          </a:p>
          <a:p>
            <a:pPr lvl="1">
              <a:lnSpc>
                <a:spcPct val="130000"/>
              </a:lnSpc>
              <a:spcBef>
                <a:spcPct val="60000"/>
              </a:spcBef>
            </a:pPr>
            <a:r>
              <a:rPr lang="zh-CN" altLang="en-US" dirty="0"/>
              <a:t>建立形式化的安全策略模型，并对系统内的所有主体和客体实施</a:t>
            </a:r>
            <a:r>
              <a:rPr lang="en-US" altLang="zh-CN" dirty="0"/>
              <a:t>DAC</a:t>
            </a:r>
            <a:r>
              <a:rPr lang="zh-CN" altLang="en-US" dirty="0"/>
              <a:t>和</a:t>
            </a:r>
            <a:r>
              <a:rPr lang="en-US" altLang="zh-CN" dirty="0"/>
              <a:t>MAC</a:t>
            </a:r>
          </a:p>
          <a:p>
            <a:pPr lvl="1">
              <a:lnSpc>
                <a:spcPct val="130000"/>
              </a:lnSpc>
              <a:spcBef>
                <a:spcPct val="60000"/>
              </a:spcBef>
            </a:pPr>
            <a:endParaRPr lang="en-US" alt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xmlns="" id="{0CEFD790-2E5E-5943-A5EF-B9EA7A3CA995}"/>
              </a:ext>
            </a:extLst>
          </p:cNvPr>
          <p:cNvSpPr>
            <a:spLocks noGrp="1" noChangeArrowheads="1"/>
          </p:cNvSpPr>
          <p:nvPr>
            <p:ph type="title"/>
          </p:nvPr>
        </p:nvSpPr>
        <p:spPr/>
        <p:txBody>
          <a:bodyPr/>
          <a:lstStyle/>
          <a:p>
            <a:r>
              <a:rPr lang="en-US" altLang="zh-CN" sz="3600"/>
              <a:t>TCSEC/TDI</a:t>
            </a:r>
            <a:r>
              <a:rPr lang="zh-CN" altLang="en-US" sz="3600"/>
              <a:t>安全级别划分（续）</a:t>
            </a:r>
          </a:p>
        </p:txBody>
      </p:sp>
      <p:sp>
        <p:nvSpPr>
          <p:cNvPr id="26627" name="Rectangle 3">
            <a:extLst>
              <a:ext uri="{FF2B5EF4-FFF2-40B4-BE49-F238E27FC236}">
                <a16:creationId xmlns:a16="http://schemas.microsoft.com/office/drawing/2014/main" xmlns="" id="{788C254D-0F47-4246-BF87-661BE1B901EB}"/>
              </a:ext>
            </a:extLst>
          </p:cNvPr>
          <p:cNvSpPr>
            <a:spLocks noGrp="1" noChangeArrowheads="1"/>
          </p:cNvSpPr>
          <p:nvPr>
            <p:ph type="body" idx="1"/>
          </p:nvPr>
        </p:nvSpPr>
        <p:spPr>
          <a:xfrm>
            <a:off x="767408" y="1196752"/>
            <a:ext cx="10657184" cy="4896544"/>
          </a:xfrm>
        </p:spPr>
        <p:txBody>
          <a:bodyPr/>
          <a:lstStyle/>
          <a:p>
            <a:pPr>
              <a:lnSpc>
                <a:spcPct val="150000"/>
              </a:lnSpc>
              <a:spcBef>
                <a:spcPct val="0"/>
              </a:spcBef>
            </a:pPr>
            <a:r>
              <a:rPr lang="en-US" altLang="zh-CN" dirty="0"/>
              <a:t>B3</a:t>
            </a:r>
            <a:r>
              <a:rPr lang="zh-CN" altLang="en-US" dirty="0"/>
              <a:t>级</a:t>
            </a:r>
          </a:p>
          <a:p>
            <a:pPr lvl="1">
              <a:lnSpc>
                <a:spcPct val="150000"/>
              </a:lnSpc>
              <a:spcBef>
                <a:spcPct val="0"/>
              </a:spcBef>
            </a:pPr>
            <a:r>
              <a:rPr lang="zh-CN" altLang="en-US" dirty="0"/>
              <a:t>安全域</a:t>
            </a:r>
          </a:p>
          <a:p>
            <a:pPr lvl="1">
              <a:lnSpc>
                <a:spcPct val="150000"/>
              </a:lnSpc>
              <a:spcBef>
                <a:spcPct val="0"/>
              </a:spcBef>
            </a:pPr>
            <a:r>
              <a:rPr lang="zh-CN" altLang="en-US" dirty="0"/>
              <a:t>该级的</a:t>
            </a:r>
            <a:r>
              <a:rPr lang="en-US" altLang="zh-CN" dirty="0"/>
              <a:t>TCB</a:t>
            </a:r>
            <a:r>
              <a:rPr lang="zh-CN" altLang="en-US" dirty="0"/>
              <a:t>必须满足访问监控器的要求，审计跟踪能力更强，并提供系统恢复过程</a:t>
            </a:r>
            <a:endParaRPr lang="en-US" altLang="zh-CN" dirty="0"/>
          </a:p>
          <a:p>
            <a:pPr>
              <a:lnSpc>
                <a:spcPct val="150000"/>
              </a:lnSpc>
              <a:spcBef>
                <a:spcPct val="0"/>
              </a:spcBef>
            </a:pPr>
            <a:r>
              <a:rPr lang="en-US" altLang="zh-CN" dirty="0"/>
              <a:t>A1</a:t>
            </a:r>
            <a:r>
              <a:rPr lang="zh-CN" altLang="en-US" dirty="0"/>
              <a:t>级</a:t>
            </a:r>
          </a:p>
          <a:p>
            <a:pPr lvl="1">
              <a:lnSpc>
                <a:spcPct val="150000"/>
              </a:lnSpc>
              <a:spcBef>
                <a:spcPct val="0"/>
              </a:spcBef>
            </a:pPr>
            <a:r>
              <a:rPr lang="zh-CN" altLang="en-US" dirty="0"/>
              <a:t>验证设计，即提供</a:t>
            </a:r>
            <a:r>
              <a:rPr lang="en-US" altLang="zh-CN" dirty="0"/>
              <a:t>B3</a:t>
            </a:r>
            <a:r>
              <a:rPr lang="zh-CN" altLang="en-US" dirty="0"/>
              <a:t>级保护的同时给出系统的形式化设计说明和验证，以确信各安全保护真正实现</a:t>
            </a:r>
          </a:p>
          <a:p>
            <a:pPr lvl="1">
              <a:lnSpc>
                <a:spcPct val="150000"/>
              </a:lnSpc>
              <a:spcBef>
                <a:spcPct val="0"/>
              </a:spcBef>
            </a:pP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页脚占位符 4">
            <a:extLst>
              <a:ext uri="{FF2B5EF4-FFF2-40B4-BE49-F238E27FC236}">
                <a16:creationId xmlns:a16="http://schemas.microsoft.com/office/drawing/2014/main" xmlns="" id="{AABF6846-A1D2-A549-BF11-B08ECA957859}"/>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27650" name="Rectangle 2">
            <a:extLst>
              <a:ext uri="{FF2B5EF4-FFF2-40B4-BE49-F238E27FC236}">
                <a16:creationId xmlns:a16="http://schemas.microsoft.com/office/drawing/2014/main" xmlns="" id="{6881FC3E-728A-7848-B437-728993004011}"/>
              </a:ext>
            </a:extLst>
          </p:cNvPr>
          <p:cNvSpPr>
            <a:spLocks noGrp="1" noChangeArrowheads="1"/>
          </p:cNvSpPr>
          <p:nvPr>
            <p:ph type="title" idx="4294967295"/>
          </p:nvPr>
        </p:nvSpPr>
        <p:spPr/>
        <p:txBody>
          <a:bodyPr/>
          <a:lstStyle/>
          <a:p>
            <a:pPr eaLnBrk="1" hangingPunct="1"/>
            <a:r>
              <a:rPr lang="en-US" altLang="zh-CN" sz="3600"/>
              <a:t>TCSEC/TDI</a:t>
            </a:r>
            <a:r>
              <a:rPr lang="zh-CN" altLang="en-US" sz="3600"/>
              <a:t>安全级别划分（续）</a:t>
            </a:r>
            <a:endParaRPr lang="zh-CN" altLang="zh-CN" sz="3600"/>
          </a:p>
        </p:txBody>
      </p:sp>
      <p:sp>
        <p:nvSpPr>
          <p:cNvPr id="27651" name="Rectangle 3">
            <a:extLst>
              <a:ext uri="{FF2B5EF4-FFF2-40B4-BE49-F238E27FC236}">
                <a16:creationId xmlns:a16="http://schemas.microsoft.com/office/drawing/2014/main" xmlns="" id="{75F9CDD2-2ADD-2A40-8EBA-134248CC31E8}"/>
              </a:ext>
            </a:extLst>
          </p:cNvPr>
          <p:cNvSpPr>
            <a:spLocks noGrp="1" noChangeArrowheads="1"/>
          </p:cNvSpPr>
          <p:nvPr>
            <p:ph type="body" idx="4294967295"/>
          </p:nvPr>
        </p:nvSpPr>
        <p:spPr>
          <a:xfrm>
            <a:off x="911424" y="1339851"/>
            <a:ext cx="10972800" cy="4854575"/>
          </a:xfrm>
        </p:spPr>
        <p:txBody>
          <a:bodyPr/>
          <a:lstStyle/>
          <a:p>
            <a:pPr eaLnBrk="1" hangingPunct="1"/>
            <a:r>
              <a:rPr lang="en-US" altLang="zh-CN" dirty="0"/>
              <a:t>TDI</a:t>
            </a:r>
            <a:r>
              <a:rPr lang="zh-CN" altLang="en-US" dirty="0"/>
              <a:t>从四个方面来描述安全性级别划分的指标</a:t>
            </a:r>
          </a:p>
          <a:p>
            <a:pPr lvl="1" eaLnBrk="1" hangingPunct="1">
              <a:lnSpc>
                <a:spcPct val="110000"/>
              </a:lnSpc>
              <a:spcBef>
                <a:spcPct val="40000"/>
              </a:spcBef>
            </a:pPr>
            <a:r>
              <a:rPr lang="zh-CN" altLang="en-US" dirty="0"/>
              <a:t>安全策略</a:t>
            </a:r>
            <a:endParaRPr lang="en-US" altLang="zh-CN" dirty="0"/>
          </a:p>
          <a:p>
            <a:pPr lvl="1" eaLnBrk="1" hangingPunct="1">
              <a:lnSpc>
                <a:spcPct val="110000"/>
              </a:lnSpc>
              <a:spcBef>
                <a:spcPct val="40000"/>
              </a:spcBef>
            </a:pPr>
            <a:r>
              <a:rPr lang="zh-CN" altLang="en-US" dirty="0"/>
              <a:t>责任</a:t>
            </a:r>
            <a:endParaRPr lang="en-US" altLang="zh-CN" dirty="0"/>
          </a:p>
          <a:p>
            <a:pPr lvl="1" eaLnBrk="1" hangingPunct="1">
              <a:lnSpc>
                <a:spcPct val="110000"/>
              </a:lnSpc>
              <a:spcBef>
                <a:spcPct val="40000"/>
              </a:spcBef>
            </a:pPr>
            <a:r>
              <a:rPr lang="zh-CN" altLang="en-US" dirty="0"/>
              <a:t>保证</a:t>
            </a:r>
            <a:endParaRPr lang="en-US" altLang="zh-CN" dirty="0"/>
          </a:p>
          <a:p>
            <a:pPr lvl="1" eaLnBrk="1" hangingPunct="1">
              <a:lnSpc>
                <a:spcPct val="110000"/>
              </a:lnSpc>
              <a:spcBef>
                <a:spcPct val="40000"/>
              </a:spcBef>
            </a:pPr>
            <a:r>
              <a:rPr lang="zh-CN" altLang="en-US" dirty="0"/>
              <a:t>文档</a:t>
            </a:r>
            <a:endParaRPr lang="en-US" altLang="zh-C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页脚占位符 4">
            <a:extLst>
              <a:ext uri="{FF2B5EF4-FFF2-40B4-BE49-F238E27FC236}">
                <a16:creationId xmlns:a16="http://schemas.microsoft.com/office/drawing/2014/main" xmlns="" id="{FC2B1396-3CE9-CB42-AC3E-D6FCFD3A9343}"/>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9458" name="Rectangle 2">
            <a:extLst>
              <a:ext uri="{FF2B5EF4-FFF2-40B4-BE49-F238E27FC236}">
                <a16:creationId xmlns:a16="http://schemas.microsoft.com/office/drawing/2014/main" xmlns="" id="{3D9D53BB-D74A-F04D-A0D4-4C350D5D25CD}"/>
              </a:ext>
            </a:extLst>
          </p:cNvPr>
          <p:cNvSpPr>
            <a:spLocks noGrp="1" noChangeArrowheads="1"/>
          </p:cNvSpPr>
          <p:nvPr>
            <p:ph type="title" idx="4294967295"/>
          </p:nvPr>
        </p:nvSpPr>
        <p:spPr/>
        <p:txBody>
          <a:bodyPr/>
          <a:lstStyle/>
          <a:p>
            <a:pPr eaLnBrk="1" hangingPunct="1">
              <a:defRPr/>
            </a:pPr>
            <a:r>
              <a:rPr lang="en-US" altLang="zh-CN" sz="3600" dirty="0"/>
              <a:t>TCSEC/TDI</a:t>
            </a:r>
            <a:r>
              <a:rPr lang="zh-CN" altLang="en-US" sz="3600" dirty="0"/>
              <a:t>安全级别划分（续）</a:t>
            </a:r>
            <a:endParaRPr lang="zh-CN" altLang="zh-CN" sz="3600" dirty="0">
              <a:solidFill>
                <a:schemeClr val="tx1"/>
              </a:solidFill>
              <a:highlight>
                <a:srgbClr val="FFFF00"/>
              </a:highlight>
            </a:endParaRPr>
          </a:p>
        </p:txBody>
      </p:sp>
      <p:sp>
        <p:nvSpPr>
          <p:cNvPr id="6" name="矩形 8">
            <a:extLst>
              <a:ext uri="{FF2B5EF4-FFF2-40B4-BE49-F238E27FC236}">
                <a16:creationId xmlns:a16="http://schemas.microsoft.com/office/drawing/2014/main" xmlns="" id="{2774391C-08C8-A54F-94C4-ED2887AE48ED}"/>
              </a:ext>
            </a:extLst>
          </p:cNvPr>
          <p:cNvSpPr>
            <a:spLocks noChangeArrowheads="1"/>
          </p:cNvSpPr>
          <p:nvPr/>
        </p:nvSpPr>
        <p:spPr bwMode="auto">
          <a:xfrm>
            <a:off x="4007768" y="5941847"/>
            <a:ext cx="46490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1800"/>
              <a:t>表 </a:t>
            </a:r>
            <a:r>
              <a:rPr lang="en-US" altLang="zh-CN" sz="1800"/>
              <a:t>4.2</a:t>
            </a:r>
            <a:r>
              <a:rPr lang="zh-CN" altLang="en-US" sz="1800"/>
              <a:t>  不同安全级别对安全指标的支持情况</a:t>
            </a:r>
          </a:p>
        </p:txBody>
      </p:sp>
      <p:pic>
        <p:nvPicPr>
          <p:cNvPr id="4" name="图片 3">
            <a:extLst>
              <a:ext uri="{FF2B5EF4-FFF2-40B4-BE49-F238E27FC236}">
                <a16:creationId xmlns:a16="http://schemas.microsoft.com/office/drawing/2014/main" xmlns="" id="{AD0E11F3-D48F-89A3-3EFB-7B7517ED2F2E}"/>
              </a:ext>
            </a:extLst>
          </p:cNvPr>
          <p:cNvPicPr>
            <a:picLocks noChangeAspect="1"/>
          </p:cNvPicPr>
          <p:nvPr/>
        </p:nvPicPr>
        <p:blipFill rotWithShape="1">
          <a:blip r:embed="rId2"/>
          <a:srcRect l="792" r="924"/>
          <a:stretch/>
        </p:blipFill>
        <p:spPr>
          <a:xfrm>
            <a:off x="1271465" y="980728"/>
            <a:ext cx="8928992" cy="4692749"/>
          </a:xfrm>
          <a:prstGeom prst="rect">
            <a:avLst/>
          </a:prstGeom>
        </p:spPr>
      </p:pic>
    </p:spTree>
    <p:extLst>
      <p:ext uri="{BB962C8B-B14F-4D97-AF65-F5344CB8AC3E}">
        <p14:creationId xmlns:p14="http://schemas.microsoft.com/office/powerpoint/2010/main" val="5490802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页脚占位符 4">
            <a:extLst>
              <a:ext uri="{FF2B5EF4-FFF2-40B4-BE49-F238E27FC236}">
                <a16:creationId xmlns:a16="http://schemas.microsoft.com/office/drawing/2014/main" xmlns="" id="{E27951A9-C6D1-1749-88C5-907E13B7D598}"/>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30722" name="Rectangle 2">
            <a:extLst>
              <a:ext uri="{FF2B5EF4-FFF2-40B4-BE49-F238E27FC236}">
                <a16:creationId xmlns:a16="http://schemas.microsoft.com/office/drawing/2014/main" xmlns="" id="{1E9225D7-AFF9-3A4F-832D-A24F9C6D4490}"/>
              </a:ext>
            </a:extLst>
          </p:cNvPr>
          <p:cNvSpPr>
            <a:spLocks noGrp="1" noChangeArrowheads="1"/>
          </p:cNvSpPr>
          <p:nvPr>
            <p:ph type="title" idx="4294967295"/>
          </p:nvPr>
        </p:nvSpPr>
        <p:spPr>
          <a:xfrm>
            <a:off x="2438401" y="255588"/>
            <a:ext cx="7834313" cy="563562"/>
          </a:xfrm>
        </p:spPr>
        <p:txBody>
          <a:bodyPr/>
          <a:lstStyle/>
          <a:p>
            <a:pPr eaLnBrk="1" hangingPunct="1">
              <a:defRPr/>
            </a:pPr>
            <a:r>
              <a:rPr lang="en-US" altLang="zh-CN" sz="3600" dirty="0"/>
              <a:t>CC</a:t>
            </a:r>
            <a:endParaRPr lang="zh-CN" altLang="en-US" sz="3600" dirty="0">
              <a:solidFill>
                <a:schemeClr val="tx1"/>
              </a:solidFill>
              <a:highlight>
                <a:srgbClr val="FFFF00"/>
              </a:highlight>
            </a:endParaRPr>
          </a:p>
        </p:txBody>
      </p:sp>
      <p:sp>
        <p:nvSpPr>
          <p:cNvPr id="30723" name="Rectangle 3">
            <a:extLst>
              <a:ext uri="{FF2B5EF4-FFF2-40B4-BE49-F238E27FC236}">
                <a16:creationId xmlns:a16="http://schemas.microsoft.com/office/drawing/2014/main" xmlns="" id="{4EE9CD69-750E-C844-B53A-6CB2A3DDC8BB}"/>
              </a:ext>
            </a:extLst>
          </p:cNvPr>
          <p:cNvSpPr>
            <a:spLocks noGrp="1" noChangeArrowheads="1"/>
          </p:cNvSpPr>
          <p:nvPr>
            <p:ph type="body" idx="4294967295"/>
          </p:nvPr>
        </p:nvSpPr>
        <p:spPr>
          <a:xfrm>
            <a:off x="1194284" y="1391265"/>
            <a:ext cx="9803432" cy="4680742"/>
          </a:xfrm>
        </p:spPr>
        <p:txBody>
          <a:bodyPr/>
          <a:lstStyle/>
          <a:p>
            <a:pPr eaLnBrk="1" hangingPunct="1">
              <a:defRPr/>
            </a:pPr>
            <a:r>
              <a:rPr lang="en-US" altLang="zh-CN" dirty="0"/>
              <a:t> CC</a:t>
            </a:r>
            <a:endParaRPr lang="zh-CN" altLang="en-US" dirty="0"/>
          </a:p>
          <a:p>
            <a:pPr lvl="1" eaLnBrk="1" hangingPunct="1">
              <a:lnSpc>
                <a:spcPct val="150000"/>
              </a:lnSpc>
              <a:spcBef>
                <a:spcPct val="0"/>
              </a:spcBef>
              <a:defRPr/>
            </a:pPr>
            <a:r>
              <a:rPr lang="en-US" altLang="zh-CN" sz="2200" dirty="0"/>
              <a:t>1999</a:t>
            </a:r>
            <a:r>
              <a:rPr lang="zh-CN" altLang="en-US" sz="2200" dirty="0"/>
              <a:t>年被</a:t>
            </a:r>
            <a:r>
              <a:rPr lang="en-US" altLang="zh-CN" sz="2200" dirty="0"/>
              <a:t>ISO</a:t>
            </a:r>
            <a:r>
              <a:rPr lang="zh-CN" altLang="en-US" sz="2200" dirty="0"/>
              <a:t>采用为国际标准</a:t>
            </a:r>
            <a:endParaRPr lang="en-US" altLang="zh-CN" sz="2200" dirty="0"/>
          </a:p>
          <a:p>
            <a:pPr lvl="1" eaLnBrk="1" hangingPunct="1">
              <a:lnSpc>
                <a:spcPct val="150000"/>
              </a:lnSpc>
              <a:spcBef>
                <a:spcPct val="0"/>
              </a:spcBef>
              <a:defRPr/>
            </a:pPr>
            <a:r>
              <a:rPr lang="zh-CN" altLang="en-US" dirty="0"/>
              <a:t>根据系统对安全保证要求的支持情况提出了评估保证级（</a:t>
            </a:r>
            <a:r>
              <a:rPr lang="en-US" altLang="zh-CN" dirty="0"/>
              <a:t>Evaluation</a:t>
            </a:r>
            <a:r>
              <a:rPr lang="zh-CN" altLang="en-US" dirty="0"/>
              <a:t> </a:t>
            </a:r>
            <a:r>
              <a:rPr lang="en-US" altLang="zh-CN" dirty="0"/>
              <a:t>Assurance</a:t>
            </a:r>
            <a:r>
              <a:rPr lang="zh-CN" altLang="en-US" dirty="0"/>
              <a:t> </a:t>
            </a:r>
            <a:r>
              <a:rPr lang="en-US" altLang="zh-CN" dirty="0"/>
              <a:t>Level</a:t>
            </a:r>
            <a:r>
              <a:rPr lang="zh-CN" altLang="en-US" dirty="0"/>
              <a:t>，</a:t>
            </a:r>
            <a:r>
              <a:rPr lang="en-US" altLang="zh-CN" dirty="0"/>
              <a:t>EAL</a:t>
            </a:r>
            <a:r>
              <a:rPr lang="zh-CN" altLang="en-US" dirty="0"/>
              <a:t>）</a:t>
            </a:r>
            <a:endParaRPr lang="en-US" altLang="zh-CN" dirty="0"/>
          </a:p>
          <a:p>
            <a:pPr lvl="2" eaLnBrk="1" hangingPunct="1">
              <a:lnSpc>
                <a:spcPct val="150000"/>
              </a:lnSpc>
              <a:spcBef>
                <a:spcPct val="0"/>
              </a:spcBef>
              <a:buSzPct val="87000"/>
              <a:buFont typeface="Wingdings" pitchFamily="2" charset="2"/>
              <a:buChar char="l"/>
              <a:defRPr/>
            </a:pPr>
            <a:r>
              <a:rPr lang="zh-CN" altLang="zh-CN" sz="2200" dirty="0"/>
              <a:t>从</a:t>
            </a:r>
            <a:r>
              <a:rPr lang="en-US" altLang="zh-CN" sz="2200" dirty="0"/>
              <a:t>EAL1</a:t>
            </a:r>
            <a:r>
              <a:rPr lang="zh-CN" altLang="zh-CN" sz="2200" dirty="0"/>
              <a:t>至</a:t>
            </a:r>
            <a:r>
              <a:rPr lang="en-US" altLang="zh-CN" sz="2200" dirty="0"/>
              <a:t>EAL7</a:t>
            </a:r>
            <a:r>
              <a:rPr lang="zh-CN" altLang="zh-CN" sz="2200" dirty="0"/>
              <a:t>共分为</a:t>
            </a:r>
            <a:r>
              <a:rPr lang="en-US" altLang="zh-CN" sz="2200" dirty="0"/>
              <a:t>7</a:t>
            </a:r>
            <a:r>
              <a:rPr lang="zh-CN" altLang="zh-CN" sz="2200" dirty="0"/>
              <a:t>级</a:t>
            </a:r>
            <a:endParaRPr lang="en-US" altLang="zh-CN" sz="2200" dirty="0"/>
          </a:p>
          <a:p>
            <a:pPr lvl="2" eaLnBrk="1" hangingPunct="1">
              <a:lnSpc>
                <a:spcPct val="150000"/>
              </a:lnSpc>
              <a:spcBef>
                <a:spcPct val="0"/>
              </a:spcBef>
              <a:buSzPct val="87000"/>
              <a:buFont typeface="Wingdings" pitchFamily="2" charset="2"/>
              <a:buChar char="l"/>
              <a:defRPr/>
            </a:pPr>
            <a:r>
              <a:rPr lang="zh-CN" altLang="en-US" sz="2200" dirty="0"/>
              <a:t>按保证程度逐渐增高</a:t>
            </a:r>
            <a:endParaRPr lang="en-US" altLang="zh-CN" sz="22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页脚占位符 5">
            <a:extLst>
              <a:ext uri="{FF2B5EF4-FFF2-40B4-BE49-F238E27FC236}">
                <a16:creationId xmlns:a16="http://schemas.microsoft.com/office/drawing/2014/main" xmlns="" id="{79C48909-24BD-7849-8FB8-B736DC82E67B}"/>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30722" name="Rectangle 2">
            <a:extLst>
              <a:ext uri="{FF2B5EF4-FFF2-40B4-BE49-F238E27FC236}">
                <a16:creationId xmlns:a16="http://schemas.microsoft.com/office/drawing/2014/main" xmlns="" id="{F7FD0D45-93B1-FE4A-BD04-BDFC41B07124}"/>
              </a:ext>
            </a:extLst>
          </p:cNvPr>
          <p:cNvSpPr>
            <a:spLocks noGrp="1" noChangeArrowheads="1"/>
          </p:cNvSpPr>
          <p:nvPr>
            <p:ph type="title" idx="4294967295"/>
          </p:nvPr>
        </p:nvSpPr>
        <p:spPr>
          <a:xfrm>
            <a:off x="2438400" y="255588"/>
            <a:ext cx="7905750" cy="563562"/>
          </a:xfrm>
        </p:spPr>
        <p:txBody>
          <a:bodyPr/>
          <a:lstStyle/>
          <a:p>
            <a:pPr eaLnBrk="1" hangingPunct="1"/>
            <a:r>
              <a:rPr lang="en-US" altLang="zh-CN" sz="3600"/>
              <a:t>CC</a:t>
            </a:r>
            <a:r>
              <a:rPr lang="zh-CN" altLang="en-US" sz="3600"/>
              <a:t>（续）</a:t>
            </a:r>
          </a:p>
        </p:txBody>
      </p:sp>
      <p:graphicFrame>
        <p:nvGraphicFramePr>
          <p:cNvPr id="17413" name="Group 5">
            <a:extLst>
              <a:ext uri="{FF2B5EF4-FFF2-40B4-BE49-F238E27FC236}">
                <a16:creationId xmlns:a16="http://schemas.microsoft.com/office/drawing/2014/main" xmlns="" id="{4EDC339F-35F0-3144-9090-33FF9E9C598E}"/>
              </a:ext>
            </a:extLst>
          </p:cNvPr>
          <p:cNvGraphicFramePr>
            <a:graphicFrameLocks noGrp="1"/>
          </p:cNvGraphicFramePr>
          <p:nvPr>
            <p:ph sz="half" idx="4294967295"/>
            <p:extLst>
              <p:ext uri="{D42A27DB-BD31-4B8C-83A1-F6EECF244321}">
                <p14:modId xmlns:p14="http://schemas.microsoft.com/office/powerpoint/2010/main" val="2018174274"/>
              </p:ext>
            </p:extLst>
          </p:nvPr>
        </p:nvGraphicFramePr>
        <p:xfrm>
          <a:off x="1379637" y="919119"/>
          <a:ext cx="9432726" cy="4998592"/>
        </p:xfrm>
        <a:graphic>
          <a:graphicData uri="http://schemas.openxmlformats.org/drawingml/2006/table">
            <a:tbl>
              <a:tblPr/>
              <a:tblGrid>
                <a:gridCol w="1470614">
                  <a:extLst>
                    <a:ext uri="{9D8B030D-6E8A-4147-A177-3AD203B41FA5}">
                      <a16:colId xmlns:a16="http://schemas.microsoft.com/office/drawing/2014/main" xmlns="" val="20000"/>
                    </a:ext>
                  </a:extLst>
                </a:gridCol>
                <a:gridCol w="5713484">
                  <a:extLst>
                    <a:ext uri="{9D8B030D-6E8A-4147-A177-3AD203B41FA5}">
                      <a16:colId xmlns:a16="http://schemas.microsoft.com/office/drawing/2014/main" xmlns="" val="20001"/>
                    </a:ext>
                  </a:extLst>
                </a:gridCol>
                <a:gridCol w="2248628">
                  <a:extLst>
                    <a:ext uri="{9D8B030D-6E8A-4147-A177-3AD203B41FA5}">
                      <a16:colId xmlns:a16="http://schemas.microsoft.com/office/drawing/2014/main" xmlns="" val="20002"/>
                    </a:ext>
                  </a:extLst>
                </a:gridCol>
              </a:tblGrid>
              <a:tr h="693868">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评估保证级</a:t>
                      </a: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定　　义</a:t>
                      </a: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TCSEC</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安全级别（近似相当）</a:t>
                      </a: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92179">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EAL1</a:t>
                      </a: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功能测试（</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functionally tested</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92179">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EAL2</a:t>
                      </a: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90000"/>
                      </a:schemeClr>
                    </a:solid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结构测试（</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structurally tested</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90000"/>
                      </a:schemeClr>
                    </a:solid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C1</a:t>
                      </a: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90000"/>
                      </a:schemeClr>
                    </a:solidFill>
                  </a:tcPr>
                </a:tc>
                <a:extLst>
                  <a:ext uri="{0D108BD9-81ED-4DB2-BD59-A6C34878D82A}">
                    <a16:rowId xmlns:a16="http://schemas.microsoft.com/office/drawing/2014/main" xmlns="" val="10002"/>
                  </a:ext>
                </a:extLst>
              </a:tr>
              <a:tr h="693868">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EAL3</a:t>
                      </a: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90000"/>
                      </a:schemeClr>
                    </a:solid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系统地测试和检查（</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methodically tested and checked</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90000"/>
                      </a:schemeClr>
                    </a:solid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C2</a:t>
                      </a: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90000"/>
                      </a:schemeClr>
                    </a:solidFill>
                  </a:tcPr>
                </a:tc>
                <a:extLst>
                  <a:ext uri="{0D108BD9-81ED-4DB2-BD59-A6C34878D82A}">
                    <a16:rowId xmlns:a16="http://schemas.microsoft.com/office/drawing/2014/main" xmlns="" val="10003"/>
                  </a:ext>
                </a:extLst>
              </a:tr>
              <a:tr h="693868">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EAL4</a:t>
                      </a: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系统地设计、测试和复查（</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methodically designed</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tested</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and reviewed</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B1</a:t>
                      </a: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693868">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EAL5</a:t>
                      </a: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半形式化设计和测试（</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semiformally</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designed and tested</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B2</a:t>
                      </a: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693868">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EAL6</a:t>
                      </a: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半形式化验证的设计和测试（</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semiformally verified design and tested</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B3</a:t>
                      </a: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693868">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EAL7</a:t>
                      </a: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90000"/>
                      </a:schemeClr>
                    </a:solid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形式化验证的设计和测试（</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formally verified design and tested</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90000"/>
                      </a:schemeClr>
                    </a:solid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A1</a:t>
                      </a: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90000"/>
                      </a:schemeClr>
                    </a:solidFill>
                  </a:tcPr>
                </a:tc>
                <a:extLst>
                  <a:ext uri="{0D108BD9-81ED-4DB2-BD59-A6C34878D82A}">
                    <a16:rowId xmlns:a16="http://schemas.microsoft.com/office/drawing/2014/main" xmlns="" val="10007"/>
                  </a:ext>
                </a:extLst>
              </a:tr>
            </a:tbl>
          </a:graphicData>
        </a:graphic>
      </p:graphicFrame>
      <p:sp>
        <p:nvSpPr>
          <p:cNvPr id="6" name="Rectangle 5">
            <a:extLst>
              <a:ext uri="{FF2B5EF4-FFF2-40B4-BE49-F238E27FC236}">
                <a16:creationId xmlns:a16="http://schemas.microsoft.com/office/drawing/2014/main" xmlns="" id="{56847DA3-A209-EC47-BE6F-7B9061E75F3D}"/>
              </a:ext>
            </a:extLst>
          </p:cNvPr>
          <p:cNvSpPr>
            <a:spLocks noChangeArrowheads="1"/>
          </p:cNvSpPr>
          <p:nvPr/>
        </p:nvSpPr>
        <p:spPr bwMode="auto">
          <a:xfrm>
            <a:off x="3064883" y="5965065"/>
            <a:ext cx="6652783" cy="369332"/>
          </a:xfrm>
          <a:prstGeom prst="rect">
            <a:avLst/>
          </a:prstGeom>
          <a:noFill/>
          <a:ln>
            <a:noFill/>
          </a:ln>
        </p:spPr>
        <p:txBody>
          <a:bodyPr wrap="none" anchor="ct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defRPr/>
            </a:pPr>
            <a:r>
              <a:rPr lang="en-US" altLang="zh-CN" sz="1800" dirty="0">
                <a:latin typeface="Times New Roman" panose="02020603050405020304" pitchFamily="18" charset="0"/>
              </a:rPr>
              <a:t>CC</a:t>
            </a:r>
            <a:r>
              <a:rPr lang="zh-CN" altLang="en-US" sz="1800" dirty="0">
                <a:latin typeface="Times New Roman" panose="02020603050405020304" pitchFamily="18" charset="0"/>
              </a:rPr>
              <a:t>评估保证级（</a:t>
            </a:r>
            <a:r>
              <a:rPr lang="en-US" altLang="zh-CN" sz="1800" dirty="0">
                <a:latin typeface="Times New Roman" panose="02020603050405020304" pitchFamily="18" charset="0"/>
              </a:rPr>
              <a:t>EAL</a:t>
            </a:r>
            <a:r>
              <a:rPr lang="zh-CN" altLang="en-US" sz="1800" dirty="0">
                <a:latin typeface="Times New Roman" panose="02020603050405020304" pitchFamily="18" charset="0"/>
              </a:rPr>
              <a:t>）的划分及与</a:t>
            </a:r>
            <a:r>
              <a:rPr lang="en-US" altLang="zh-CN" sz="1800" dirty="0">
                <a:latin typeface="Times New Roman" panose="02020603050405020304" pitchFamily="18" charset="0"/>
              </a:rPr>
              <a:t>TCSEC/TDI</a:t>
            </a:r>
            <a:r>
              <a:rPr lang="zh-CN" altLang="en-US" sz="1800" dirty="0">
                <a:latin typeface="Times New Roman" panose="02020603050405020304" pitchFamily="18" charset="0"/>
              </a:rPr>
              <a:t>安全级别的对应</a:t>
            </a:r>
            <a:endParaRPr lang="zh-CN" altLang="en-US" sz="1800" dirty="0">
              <a:highlight>
                <a:srgbClr val="FFFF00"/>
              </a:highlight>
              <a:latin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页脚占位符 4">
            <a:extLst>
              <a:ext uri="{FF2B5EF4-FFF2-40B4-BE49-F238E27FC236}">
                <a16:creationId xmlns:a16="http://schemas.microsoft.com/office/drawing/2014/main" xmlns="" id="{1D956605-58C0-B04B-AC8A-C80E764F96E4}"/>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31746" name="Rectangle 2">
            <a:extLst>
              <a:ext uri="{FF2B5EF4-FFF2-40B4-BE49-F238E27FC236}">
                <a16:creationId xmlns:a16="http://schemas.microsoft.com/office/drawing/2014/main" xmlns="" id="{319FA23D-B010-8D48-A7DA-4255174853A6}"/>
              </a:ext>
            </a:extLst>
          </p:cNvPr>
          <p:cNvSpPr>
            <a:spLocks noGrp="1" noChangeArrowheads="1"/>
          </p:cNvSpPr>
          <p:nvPr>
            <p:ph type="title" idx="4294967295"/>
          </p:nvPr>
        </p:nvSpPr>
        <p:spPr/>
        <p:txBody>
          <a:bodyPr/>
          <a:lstStyle/>
          <a:p>
            <a:pPr eaLnBrk="1" hangingPunct="1"/>
            <a:r>
              <a:rPr lang="zh-CN" altLang="en-US" sz="3600" dirty="0"/>
              <a:t>第</a:t>
            </a:r>
            <a:r>
              <a:rPr lang="en-US" altLang="zh-CN" sz="3600" dirty="0"/>
              <a:t>4</a:t>
            </a:r>
            <a:r>
              <a:rPr lang="zh-CN" altLang="en-US" sz="3600" dirty="0"/>
              <a:t>章</a:t>
            </a:r>
            <a:r>
              <a:rPr lang="zh-CN" altLang="zh-CN" sz="3600" dirty="0"/>
              <a:t>  数据库安全性</a:t>
            </a:r>
          </a:p>
        </p:txBody>
      </p:sp>
      <p:sp>
        <p:nvSpPr>
          <p:cNvPr id="31747" name="Rectangle 3">
            <a:extLst>
              <a:ext uri="{FF2B5EF4-FFF2-40B4-BE49-F238E27FC236}">
                <a16:creationId xmlns:a16="http://schemas.microsoft.com/office/drawing/2014/main" xmlns="" id="{79048A10-B631-C441-9287-B4CBB4186DF4}"/>
              </a:ext>
            </a:extLst>
          </p:cNvPr>
          <p:cNvSpPr>
            <a:spLocks noGrp="1" noChangeArrowheads="1"/>
          </p:cNvSpPr>
          <p:nvPr>
            <p:ph type="body" idx="4294967295"/>
          </p:nvPr>
        </p:nvSpPr>
        <p:spPr>
          <a:xfrm>
            <a:off x="1343472" y="1492250"/>
            <a:ext cx="6069012" cy="4495800"/>
          </a:xfrm>
        </p:spPr>
        <p:txBody>
          <a:bodyPr/>
          <a:lstStyle/>
          <a:p>
            <a:pPr algn="just" eaLnBrk="1" hangingPunct="1">
              <a:lnSpc>
                <a:spcPct val="130000"/>
              </a:lnSpc>
              <a:buFont typeface="Wingdings" pitchFamily="2" charset="2"/>
              <a:buNone/>
            </a:pPr>
            <a:r>
              <a:rPr lang="en-US" altLang="zh-CN" dirty="0"/>
              <a:t>4.1  </a:t>
            </a:r>
            <a:r>
              <a:rPr lang="zh-CN" altLang="en-US" dirty="0"/>
              <a:t>数据库安全性概述</a:t>
            </a:r>
          </a:p>
          <a:p>
            <a:pPr algn="just" eaLnBrk="1" hangingPunct="1">
              <a:lnSpc>
                <a:spcPct val="130000"/>
              </a:lnSpc>
              <a:buFont typeface="Wingdings" pitchFamily="2" charset="2"/>
              <a:buNone/>
            </a:pPr>
            <a:r>
              <a:rPr lang="en-US" altLang="zh-CN" dirty="0">
                <a:solidFill>
                  <a:srgbClr val="0066FF"/>
                </a:solidFill>
              </a:rPr>
              <a:t>4.2  </a:t>
            </a:r>
            <a:r>
              <a:rPr lang="zh-CN" altLang="en-US" dirty="0">
                <a:solidFill>
                  <a:srgbClr val="0066FF"/>
                </a:solidFill>
              </a:rPr>
              <a:t>数据库安全性控制</a:t>
            </a:r>
          </a:p>
          <a:p>
            <a:pPr algn="just" eaLnBrk="1" hangingPunct="1">
              <a:lnSpc>
                <a:spcPct val="130000"/>
              </a:lnSpc>
              <a:buFont typeface="Wingdings" pitchFamily="2" charset="2"/>
              <a:buNone/>
            </a:pPr>
            <a:r>
              <a:rPr lang="en-US" altLang="zh-CN" dirty="0"/>
              <a:t>4.3  </a:t>
            </a:r>
            <a:r>
              <a:rPr lang="zh-CN" altLang="en-US" dirty="0"/>
              <a:t>视图机制</a:t>
            </a:r>
          </a:p>
          <a:p>
            <a:pPr algn="just" eaLnBrk="1" hangingPunct="1">
              <a:lnSpc>
                <a:spcPct val="130000"/>
              </a:lnSpc>
              <a:buFont typeface="Wingdings" pitchFamily="2" charset="2"/>
              <a:buNone/>
            </a:pPr>
            <a:r>
              <a:rPr lang="en-US" altLang="zh-CN" dirty="0"/>
              <a:t>4.4  </a:t>
            </a:r>
            <a:r>
              <a:rPr lang="zh-CN" altLang="en-US" dirty="0"/>
              <a:t>审计</a:t>
            </a:r>
            <a:endParaRPr lang="en-US" altLang="zh-CN" dirty="0"/>
          </a:p>
          <a:p>
            <a:pPr algn="just" eaLnBrk="1" hangingPunct="1">
              <a:lnSpc>
                <a:spcPct val="130000"/>
              </a:lnSpc>
              <a:buFont typeface="Wingdings" pitchFamily="2" charset="2"/>
              <a:buNone/>
            </a:pPr>
            <a:r>
              <a:rPr lang="en-US" altLang="zh-CN" dirty="0"/>
              <a:t>4.5  </a:t>
            </a:r>
            <a:r>
              <a:rPr lang="zh-CN" altLang="en-US" dirty="0"/>
              <a:t>数据加密</a:t>
            </a:r>
          </a:p>
          <a:p>
            <a:pPr algn="just" eaLnBrk="1" hangingPunct="1">
              <a:lnSpc>
                <a:spcPct val="130000"/>
              </a:lnSpc>
              <a:buFont typeface="Wingdings" pitchFamily="2" charset="2"/>
              <a:buNone/>
            </a:pPr>
            <a:r>
              <a:rPr lang="en-US" altLang="zh-CN" dirty="0"/>
              <a:t>4.6  </a:t>
            </a:r>
            <a:r>
              <a:rPr lang="zh-CN" altLang="en-US" dirty="0"/>
              <a:t>其他安全性保护</a:t>
            </a:r>
          </a:p>
          <a:p>
            <a:pPr algn="just" eaLnBrk="1" hangingPunct="1">
              <a:lnSpc>
                <a:spcPct val="130000"/>
              </a:lnSpc>
              <a:buFont typeface="Wingdings" pitchFamily="2" charset="2"/>
              <a:buNone/>
            </a:pPr>
            <a:r>
              <a:rPr lang="zh-CN" altLang="en-US" dirty="0"/>
              <a:t>本章小结</a:t>
            </a:r>
          </a:p>
          <a:p>
            <a:pPr eaLnBrk="1" hangingPunct="1">
              <a:lnSpc>
                <a:spcPct val="130000"/>
              </a:lnSpc>
            </a:pPr>
            <a:endParaRPr lang="en-US" altLang="zh-C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页脚占位符 4">
            <a:extLst>
              <a:ext uri="{FF2B5EF4-FFF2-40B4-BE49-F238E27FC236}">
                <a16:creationId xmlns:a16="http://schemas.microsoft.com/office/drawing/2014/main" xmlns="" id="{6F83546B-9860-A94F-81E5-EF2C8C0FA971}"/>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33794" name="Rectangle 2">
            <a:extLst>
              <a:ext uri="{FF2B5EF4-FFF2-40B4-BE49-F238E27FC236}">
                <a16:creationId xmlns:a16="http://schemas.microsoft.com/office/drawing/2014/main" xmlns="" id="{7A84E856-CCCC-F64A-9135-C1A91A031A21}"/>
              </a:ext>
            </a:extLst>
          </p:cNvPr>
          <p:cNvSpPr>
            <a:spLocks noGrp="1" noChangeArrowheads="1"/>
          </p:cNvSpPr>
          <p:nvPr>
            <p:ph type="title" idx="4294967295"/>
          </p:nvPr>
        </p:nvSpPr>
        <p:spPr/>
        <p:txBody>
          <a:bodyPr/>
          <a:lstStyle/>
          <a:p>
            <a:pPr eaLnBrk="1" hangingPunct="1"/>
            <a:r>
              <a:rPr lang="en-US" altLang="zh-CN" sz="3600" dirty="0"/>
              <a:t>4.2</a:t>
            </a:r>
            <a:r>
              <a:rPr lang="zh-CN" altLang="zh-CN" sz="3600" dirty="0"/>
              <a:t>数据库安全性控制</a:t>
            </a:r>
          </a:p>
        </p:txBody>
      </p:sp>
      <p:sp>
        <p:nvSpPr>
          <p:cNvPr id="33795" name="Rectangle 3">
            <a:extLst>
              <a:ext uri="{FF2B5EF4-FFF2-40B4-BE49-F238E27FC236}">
                <a16:creationId xmlns:a16="http://schemas.microsoft.com/office/drawing/2014/main" xmlns="" id="{5C786D70-1C8E-6B48-BD00-379004982ADE}"/>
              </a:ext>
            </a:extLst>
          </p:cNvPr>
          <p:cNvSpPr>
            <a:spLocks noGrp="1" noChangeArrowheads="1"/>
          </p:cNvSpPr>
          <p:nvPr>
            <p:ph type="body" idx="4294967295"/>
          </p:nvPr>
        </p:nvSpPr>
        <p:spPr>
          <a:xfrm>
            <a:off x="771525" y="1700808"/>
            <a:ext cx="7772400" cy="4443412"/>
          </a:xfrm>
        </p:spPr>
        <p:txBody>
          <a:bodyPr/>
          <a:lstStyle/>
          <a:p>
            <a:pPr lvl="1" eaLnBrk="1" hangingPunct="1">
              <a:lnSpc>
                <a:spcPct val="90000"/>
              </a:lnSpc>
            </a:pPr>
            <a:r>
              <a:rPr lang="zh-CN" altLang="en-US" dirty="0"/>
              <a:t>计算机系统中，安全措施是一级一级层层设置</a:t>
            </a:r>
            <a:endParaRPr lang="en-US" altLang="zh-CN" sz="2000" dirty="0"/>
          </a:p>
        </p:txBody>
      </p:sp>
      <p:sp>
        <p:nvSpPr>
          <p:cNvPr id="33797" name="Rectangle 18">
            <a:extLst>
              <a:ext uri="{FF2B5EF4-FFF2-40B4-BE49-F238E27FC236}">
                <a16:creationId xmlns:a16="http://schemas.microsoft.com/office/drawing/2014/main" xmlns="" id="{A4737B6B-94FD-B84D-B77C-19612D48DCD2}"/>
              </a:ext>
            </a:extLst>
          </p:cNvPr>
          <p:cNvSpPr>
            <a:spLocks noChangeArrowheads="1"/>
          </p:cNvSpPr>
          <p:nvPr/>
        </p:nvSpPr>
        <p:spPr bwMode="auto">
          <a:xfrm>
            <a:off x="3647728" y="4581128"/>
            <a:ext cx="25669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1800" dirty="0">
                <a:latin typeface="Times New Roman" panose="02020603050405020304" pitchFamily="18" charset="0"/>
              </a:rPr>
              <a:t>计算机系统的安全模型 </a:t>
            </a:r>
          </a:p>
        </p:txBody>
      </p:sp>
      <p:sp>
        <p:nvSpPr>
          <p:cNvPr id="2" name="Rectangle 2">
            <a:extLst>
              <a:ext uri="{FF2B5EF4-FFF2-40B4-BE49-F238E27FC236}">
                <a16:creationId xmlns:a16="http://schemas.microsoft.com/office/drawing/2014/main" xmlns="" id="{56714CC0-AB5D-48D7-9217-6495BF4EC31B}"/>
              </a:ext>
            </a:extLst>
          </p:cNvPr>
          <p:cNvSpPr>
            <a:spLocks noChangeArrowheads="1"/>
          </p:cNvSpPr>
          <p:nvPr/>
        </p:nvSpPr>
        <p:spPr bwMode="auto">
          <a:xfrm>
            <a:off x="2855341" y="278753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 name="图片 5">
            <a:extLst>
              <a:ext uri="{FF2B5EF4-FFF2-40B4-BE49-F238E27FC236}">
                <a16:creationId xmlns:a16="http://schemas.microsoft.com/office/drawing/2014/main" xmlns="" id="{4C3AE69E-CC59-CE5F-70E9-20D9DD8254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280" y="2958963"/>
            <a:ext cx="7103436" cy="940074"/>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a:extLst>
              <a:ext uri="{FF2B5EF4-FFF2-40B4-BE49-F238E27FC236}">
                <a16:creationId xmlns:a16="http://schemas.microsoft.com/office/drawing/2014/main" xmlns="" id="{955867F1-01FD-AF40-A910-4F8CB22C1F87}"/>
              </a:ext>
            </a:extLst>
          </p:cNvPr>
          <p:cNvSpPr>
            <a:spLocks noGrp="1" noChangeArrowheads="1"/>
          </p:cNvSpPr>
          <p:nvPr>
            <p:ph type="title"/>
          </p:nvPr>
        </p:nvSpPr>
        <p:spPr/>
        <p:txBody>
          <a:bodyPr/>
          <a:lstStyle/>
          <a:p>
            <a:r>
              <a:rPr lang="zh-CN" altLang="en-US" sz="3600"/>
              <a:t>数据库安全性控制（续）</a:t>
            </a:r>
          </a:p>
        </p:txBody>
      </p:sp>
      <p:sp>
        <p:nvSpPr>
          <p:cNvPr id="35842" name="Rectangle 3">
            <a:extLst>
              <a:ext uri="{FF2B5EF4-FFF2-40B4-BE49-F238E27FC236}">
                <a16:creationId xmlns:a16="http://schemas.microsoft.com/office/drawing/2014/main" xmlns="" id="{90510B57-E8CB-5543-BDBD-866DC6A4760F}"/>
              </a:ext>
            </a:extLst>
          </p:cNvPr>
          <p:cNvSpPr>
            <a:spLocks noGrp="1" noChangeArrowheads="1"/>
          </p:cNvSpPr>
          <p:nvPr>
            <p:ph type="body" idx="1"/>
          </p:nvPr>
        </p:nvSpPr>
        <p:spPr>
          <a:xfrm>
            <a:off x="335360" y="1268760"/>
            <a:ext cx="11737304" cy="5040560"/>
          </a:xfrm>
        </p:spPr>
        <p:txBody>
          <a:bodyPr/>
          <a:lstStyle/>
          <a:p>
            <a:pPr lvl="1">
              <a:lnSpc>
                <a:spcPct val="160000"/>
              </a:lnSpc>
              <a:defRPr/>
            </a:pPr>
            <a:r>
              <a:rPr lang="zh-CN" altLang="en-US" dirty="0"/>
              <a:t>系统根据用户标识鉴定用户身份，合法用户才准许进入计算机系统</a:t>
            </a:r>
          </a:p>
          <a:p>
            <a:pPr lvl="1">
              <a:lnSpc>
                <a:spcPct val="160000"/>
              </a:lnSpc>
              <a:defRPr/>
            </a:pPr>
            <a:r>
              <a:rPr lang="zh-CN" altLang="en-US" dirty="0"/>
              <a:t>数据库管理系统要执行安全保护，包括：多种存取机制，目的是只允许用户执行合法操作</a:t>
            </a:r>
            <a:endParaRPr lang="en-US" altLang="zh-CN" dirty="0"/>
          </a:p>
          <a:p>
            <a:pPr lvl="1">
              <a:lnSpc>
                <a:spcPct val="160000"/>
              </a:lnSpc>
              <a:defRPr/>
            </a:pPr>
            <a:r>
              <a:rPr lang="zh-CN" altLang="en-US" dirty="0"/>
              <a:t>用户退出系统后根据情况进行安全审计</a:t>
            </a:r>
          </a:p>
          <a:p>
            <a:pPr lvl="1">
              <a:lnSpc>
                <a:spcPct val="160000"/>
              </a:lnSpc>
              <a:defRPr/>
            </a:pPr>
            <a:r>
              <a:rPr lang="zh-CN" altLang="en-US" dirty="0"/>
              <a:t>操作系统有自己的保护措施 </a:t>
            </a:r>
          </a:p>
          <a:p>
            <a:pPr lvl="1">
              <a:lnSpc>
                <a:spcPct val="160000"/>
              </a:lnSpc>
              <a:defRPr/>
            </a:pPr>
            <a:r>
              <a:rPr lang="zh-CN" altLang="zh-CN" dirty="0"/>
              <a:t>对敏感数据在传输过程中要进行加密保护，最后还应以密码形式存储到数据库中</a:t>
            </a:r>
            <a:endParaRPr lang="zh-CN" altLang="en-US" sz="2000" dirty="0"/>
          </a:p>
          <a:p>
            <a:pPr lvl="1">
              <a:lnSpc>
                <a:spcPct val="90000"/>
              </a:lnSpc>
              <a:buFont typeface="Wingdings" pitchFamily="2" charset="2"/>
              <a:buNone/>
              <a:defRPr/>
            </a:pPr>
            <a:endParaRPr lang="en-US" altLang="zh-CN"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页脚占位符 4">
            <a:extLst>
              <a:ext uri="{FF2B5EF4-FFF2-40B4-BE49-F238E27FC236}">
                <a16:creationId xmlns:a16="http://schemas.microsoft.com/office/drawing/2014/main" xmlns="" id="{42E7A32F-0205-4C28-96C3-E29AC62C102A}"/>
              </a:ext>
            </a:extLst>
          </p:cNvPr>
          <p:cNvSpPr txBox="1">
            <a:spLocks noGrp="1" noChangeArrowheads="1"/>
          </p:cNvSpPr>
          <p:nvPr/>
        </p:nvSpPr>
        <p:spPr bwMode="auto">
          <a:xfrm>
            <a:off x="6816725"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5" name="文本框 4">
            <a:extLst>
              <a:ext uri="{FF2B5EF4-FFF2-40B4-BE49-F238E27FC236}">
                <a16:creationId xmlns:a16="http://schemas.microsoft.com/office/drawing/2014/main" xmlns="" id="{92CA4633-98A3-4D2B-BABE-C2684E552457}"/>
              </a:ext>
            </a:extLst>
          </p:cNvPr>
          <p:cNvSpPr txBox="1"/>
          <p:nvPr/>
        </p:nvSpPr>
        <p:spPr>
          <a:xfrm>
            <a:off x="660872" y="1484784"/>
            <a:ext cx="11017224" cy="3240311"/>
          </a:xfrm>
          <a:prstGeom prst="rect">
            <a:avLst/>
          </a:prstGeom>
          <a:noFill/>
        </p:spPr>
        <p:txBody>
          <a:bodyPr wrap="square">
            <a:spAutoFit/>
          </a:bodyPr>
          <a:lstStyle/>
          <a:p>
            <a:pPr marL="342900" indent="-342900" algn="just" eaLnBrk="1" hangingPunct="1">
              <a:lnSpc>
                <a:spcPct val="150000"/>
              </a:lnSpc>
              <a:buSzPct val="100000"/>
              <a:buFont typeface="Wingdings" panose="05000000000000000000" pitchFamily="2" charset="2"/>
              <a:buChar char="v"/>
              <a:defRPr/>
            </a:pPr>
            <a:r>
              <a:rPr lang="zh-CN" altLang="en-US" sz="2800" b="1" dirty="0">
                <a:latin typeface="+mn-lt"/>
                <a:ea typeface="+mn-ea"/>
              </a:rPr>
              <a:t>数据库的安全性问题和计算机系统的安全性紧密联系</a:t>
            </a:r>
            <a:endParaRPr lang="en-US" altLang="zh-CN" sz="2800" b="1" dirty="0">
              <a:latin typeface="+mn-lt"/>
              <a:ea typeface="+mn-ea"/>
            </a:endParaRPr>
          </a:p>
          <a:p>
            <a:pPr marL="342900" indent="-342900" algn="just" eaLnBrk="1" hangingPunct="1">
              <a:lnSpc>
                <a:spcPct val="150000"/>
              </a:lnSpc>
              <a:buSzPct val="100000"/>
              <a:buFont typeface="Wingdings" panose="05000000000000000000" pitchFamily="2" charset="2"/>
              <a:buChar char="v"/>
              <a:defRPr/>
            </a:pPr>
            <a:r>
              <a:rPr lang="zh-CN" altLang="en-US" sz="2800" b="1" dirty="0">
                <a:latin typeface="+mn-lt"/>
                <a:ea typeface="+mn-ea"/>
              </a:rPr>
              <a:t>计算机系统的安全性问题可分技术安全类、管理安全类和政策法律类三大类安全性问题。</a:t>
            </a:r>
          </a:p>
          <a:p>
            <a:pPr marL="342900" indent="-342900" algn="just" eaLnBrk="1" hangingPunct="1">
              <a:lnSpc>
                <a:spcPct val="150000"/>
              </a:lnSpc>
              <a:buSzPct val="100000"/>
              <a:buFont typeface="Wingdings" panose="05000000000000000000" pitchFamily="2" charset="2"/>
              <a:buChar char="v"/>
              <a:defRPr/>
            </a:pPr>
            <a:r>
              <a:rPr lang="zh-CN" altLang="en-US" sz="2800" b="1" dirty="0">
                <a:latin typeface="+mn-lt"/>
                <a:ea typeface="+mn-ea"/>
              </a:rPr>
              <a:t>本章讨论数据库技术安全类问题，即从技术上如何保证数据库系统的安全性</a:t>
            </a:r>
          </a:p>
        </p:txBody>
      </p:sp>
      <p:sp>
        <p:nvSpPr>
          <p:cNvPr id="6" name="Rectangle 2">
            <a:extLst>
              <a:ext uri="{FF2B5EF4-FFF2-40B4-BE49-F238E27FC236}">
                <a16:creationId xmlns:a16="http://schemas.microsoft.com/office/drawing/2014/main" xmlns="" id="{F3893C54-86D9-42F2-914B-E99C68D65A2A}"/>
              </a:ext>
            </a:extLst>
          </p:cNvPr>
          <p:cNvSpPr txBox="1">
            <a:spLocks noChangeArrowheads="1"/>
          </p:cNvSpPr>
          <p:nvPr/>
        </p:nvSpPr>
        <p:spPr bwMode="auto">
          <a:xfrm>
            <a:off x="1981200" y="-36513"/>
            <a:ext cx="8229600" cy="944563"/>
          </a:xfrm>
          <a:prstGeom prst="rect">
            <a:avLst/>
          </a:prstGeom>
          <a:noFill/>
          <a:ln>
            <a:noFill/>
          </a:ln>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fontAlgn="base">
              <a:spcBef>
                <a:spcPct val="0"/>
              </a:spcBef>
              <a:spcAft>
                <a:spcPct val="0"/>
              </a:spcAft>
              <a:defRPr sz="4000" b="1">
                <a:solidFill>
                  <a:schemeClr val="bg1"/>
                </a:solidFill>
                <a:latin typeface="Arial" pitchFamily="34" charset="0"/>
                <a:ea typeface="宋体" pitchFamily="2" charset="-122"/>
              </a:defRPr>
            </a:lvl6pPr>
            <a:lvl7pPr marL="914400" algn="ctr" rtl="0" fontAlgn="base">
              <a:spcBef>
                <a:spcPct val="0"/>
              </a:spcBef>
              <a:spcAft>
                <a:spcPct val="0"/>
              </a:spcAft>
              <a:defRPr sz="4000" b="1">
                <a:solidFill>
                  <a:schemeClr val="bg1"/>
                </a:solidFill>
                <a:latin typeface="Arial" pitchFamily="34" charset="0"/>
                <a:ea typeface="宋体" pitchFamily="2" charset="-122"/>
              </a:defRPr>
            </a:lvl7pPr>
            <a:lvl8pPr marL="1371600" algn="ctr" rtl="0" fontAlgn="base">
              <a:spcBef>
                <a:spcPct val="0"/>
              </a:spcBef>
              <a:spcAft>
                <a:spcPct val="0"/>
              </a:spcAft>
              <a:defRPr sz="4000" b="1">
                <a:solidFill>
                  <a:schemeClr val="bg1"/>
                </a:solidFill>
                <a:latin typeface="Arial" pitchFamily="34" charset="0"/>
                <a:ea typeface="宋体" pitchFamily="2" charset="-122"/>
              </a:defRPr>
            </a:lvl8pPr>
            <a:lvl9pPr marL="1828800" algn="ctr" rtl="0" fontAlgn="base">
              <a:spcBef>
                <a:spcPct val="0"/>
              </a:spcBef>
              <a:spcAft>
                <a:spcPct val="0"/>
              </a:spcAft>
              <a:defRPr sz="4000" b="1">
                <a:solidFill>
                  <a:schemeClr val="bg1"/>
                </a:solidFill>
                <a:latin typeface="Arial" pitchFamily="34" charset="0"/>
                <a:ea typeface="宋体" pitchFamily="2" charset="-122"/>
              </a:defRPr>
            </a:lvl9pPr>
          </a:lstStyle>
          <a:p>
            <a:pPr eaLnBrk="1" hangingPunct="1">
              <a:defRPr/>
            </a:pPr>
            <a:r>
              <a:rPr lang="en-US" altLang="zh-CN" sz="3600" kern="0" dirty="0">
                <a:latin typeface="宋体" panose="02010600030101010101" pitchFamily="2" charset="-122"/>
              </a:rPr>
              <a:t> </a:t>
            </a:r>
            <a:r>
              <a:rPr lang="zh-CN" altLang="en-US" sz="3600" kern="0" dirty="0">
                <a:latin typeface="宋体" panose="02010600030101010101" pitchFamily="2" charset="-122"/>
              </a:rPr>
              <a:t>本章导读</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页脚占位符 4">
            <a:extLst>
              <a:ext uri="{FF2B5EF4-FFF2-40B4-BE49-F238E27FC236}">
                <a16:creationId xmlns:a16="http://schemas.microsoft.com/office/drawing/2014/main" xmlns="" id="{D5EE7086-3F74-7442-AE13-427AD8A8C1DC}"/>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35842" name="Rectangle 2">
            <a:extLst>
              <a:ext uri="{FF2B5EF4-FFF2-40B4-BE49-F238E27FC236}">
                <a16:creationId xmlns:a16="http://schemas.microsoft.com/office/drawing/2014/main" xmlns="" id="{EF3D8FD8-5FE5-8A46-95D8-A64C8C83447A}"/>
              </a:ext>
            </a:extLst>
          </p:cNvPr>
          <p:cNvSpPr>
            <a:spLocks noGrp="1" noChangeArrowheads="1"/>
          </p:cNvSpPr>
          <p:nvPr>
            <p:ph type="title" idx="4294967295"/>
          </p:nvPr>
        </p:nvSpPr>
        <p:spPr/>
        <p:txBody>
          <a:bodyPr/>
          <a:lstStyle/>
          <a:p>
            <a:pPr eaLnBrk="1" hangingPunct="1"/>
            <a:r>
              <a:rPr lang="zh-CN" altLang="zh-CN" sz="3600"/>
              <a:t>数据库安全性控制（续）</a:t>
            </a:r>
          </a:p>
        </p:txBody>
      </p:sp>
      <p:sp>
        <p:nvSpPr>
          <p:cNvPr id="35843" name="Rectangle 2">
            <a:extLst>
              <a:ext uri="{FF2B5EF4-FFF2-40B4-BE49-F238E27FC236}">
                <a16:creationId xmlns:a16="http://schemas.microsoft.com/office/drawing/2014/main" xmlns="" id="{9475DA4C-78CF-3C47-B0FC-ADB3A95283EC}"/>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sp>
        <p:nvSpPr>
          <p:cNvPr id="35844" name="矩形 8">
            <a:extLst>
              <a:ext uri="{FF2B5EF4-FFF2-40B4-BE49-F238E27FC236}">
                <a16:creationId xmlns:a16="http://schemas.microsoft.com/office/drawing/2014/main" xmlns="" id="{07B0E86D-5D25-224E-A221-0D50B02426CD}"/>
              </a:ext>
            </a:extLst>
          </p:cNvPr>
          <p:cNvSpPr>
            <a:spLocks noChangeArrowheads="1"/>
          </p:cNvSpPr>
          <p:nvPr/>
        </p:nvSpPr>
        <p:spPr bwMode="auto">
          <a:xfrm>
            <a:off x="4295775" y="5648325"/>
            <a:ext cx="37080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1800" dirty="0"/>
              <a:t>数据库管理系统的</a:t>
            </a:r>
            <a:r>
              <a:rPr lang="zh-CN" altLang="zh-CN" sz="1800" dirty="0"/>
              <a:t>安全性控制模型</a:t>
            </a:r>
            <a:endParaRPr lang="zh-CN" altLang="en-US" sz="1800" dirty="0"/>
          </a:p>
        </p:txBody>
      </p:sp>
      <p:pic>
        <p:nvPicPr>
          <p:cNvPr id="3" name="图片 2">
            <a:extLst>
              <a:ext uri="{FF2B5EF4-FFF2-40B4-BE49-F238E27FC236}">
                <a16:creationId xmlns:a16="http://schemas.microsoft.com/office/drawing/2014/main" xmlns="" id="{723B401C-7A48-5409-CC49-3F306F50E5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9616" y="1080273"/>
            <a:ext cx="6701739" cy="4358589"/>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矩形 1">
            <a:extLst>
              <a:ext uri="{FF2B5EF4-FFF2-40B4-BE49-F238E27FC236}">
                <a16:creationId xmlns:a16="http://schemas.microsoft.com/office/drawing/2014/main" xmlns="" id="{9CECB0FD-4AAE-114E-AF63-099EFDE219F2}"/>
              </a:ext>
            </a:extLst>
          </p:cNvPr>
          <p:cNvSpPr>
            <a:spLocks noChangeArrowheads="1"/>
          </p:cNvSpPr>
          <p:nvPr/>
        </p:nvSpPr>
        <p:spPr bwMode="auto">
          <a:xfrm>
            <a:off x="983432" y="1340768"/>
            <a:ext cx="10873208" cy="3393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342900" indent="-34290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200150" indent="-28575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lvl="1" eaLnBrk="1" hangingPunct="1">
              <a:lnSpc>
                <a:spcPct val="140000"/>
              </a:lnSpc>
              <a:buFont typeface="Wingdings" pitchFamily="2" charset="2"/>
              <a:buChar char="v"/>
            </a:pPr>
            <a:r>
              <a:rPr lang="zh-CN" altLang="zh-CN" sz="2800" kern="1050" dirty="0">
                <a:latin typeface="Times New Roman" panose="02020603050405020304" pitchFamily="18" charset="0"/>
                <a:cs typeface="Times New Roman" panose="02020603050405020304" pitchFamily="18" charset="0"/>
              </a:rPr>
              <a:t>数据库管理系统的安全性控制模型</a:t>
            </a:r>
            <a:endParaRPr lang="en-US" altLang="zh-CN" sz="2800" dirty="0"/>
          </a:p>
          <a:p>
            <a:pPr marL="742950" lvl="1" indent="-285750">
              <a:lnSpc>
                <a:spcPct val="150000"/>
              </a:lnSpc>
              <a:spcBef>
                <a:spcPts val="0"/>
              </a:spcBef>
              <a:defRPr/>
            </a:pPr>
            <a:r>
              <a:rPr lang="zh-CN" altLang="en-US" dirty="0">
                <a:latin typeface="宋体" panose="02010600030101010101" pitchFamily="2" charset="-122"/>
              </a:rPr>
              <a:t>①</a:t>
            </a:r>
            <a:r>
              <a:rPr lang="zh-CN" altLang="en-US" dirty="0">
                <a:latin typeface="+mn-lt"/>
                <a:ea typeface="+mn-ea"/>
              </a:rPr>
              <a:t>事前控制：</a:t>
            </a:r>
            <a:r>
              <a:rPr lang="zh-CN" altLang="zh-CN" kern="1050" dirty="0">
                <a:latin typeface="Times New Roman" panose="02020603050405020304" pitchFamily="18" charset="0"/>
                <a:cs typeface="Times New Roman" panose="02020603050405020304" pitchFamily="18" charset="0"/>
              </a:rPr>
              <a:t>通过身份鉴别和入侵检测共同实现</a:t>
            </a:r>
            <a:endParaRPr lang="en-US" altLang="zh-CN" dirty="0">
              <a:latin typeface="+mn-lt"/>
              <a:ea typeface="+mn-ea"/>
            </a:endParaRPr>
          </a:p>
          <a:p>
            <a:pPr marL="742950" lvl="1" indent="-285750">
              <a:lnSpc>
                <a:spcPct val="150000"/>
              </a:lnSpc>
              <a:spcBef>
                <a:spcPts val="0"/>
              </a:spcBef>
              <a:defRPr/>
            </a:pPr>
            <a:r>
              <a:rPr lang="zh-CN" altLang="en-US" dirty="0">
                <a:latin typeface="宋体" panose="02010600030101010101" pitchFamily="2" charset="-122"/>
              </a:rPr>
              <a:t>②</a:t>
            </a:r>
            <a:r>
              <a:rPr lang="zh-CN" altLang="en-US" dirty="0">
                <a:latin typeface="+mn-lt"/>
                <a:ea typeface="+mn-ea"/>
              </a:rPr>
              <a:t>事中控制：</a:t>
            </a:r>
            <a:r>
              <a:rPr lang="zh-CN" altLang="zh-CN" kern="1050" dirty="0">
                <a:latin typeface="Times New Roman" panose="02020603050405020304" pitchFamily="18" charset="0"/>
                <a:cs typeface="Times New Roman" panose="02020603050405020304" pitchFamily="18" charset="0"/>
              </a:rPr>
              <a:t>在</a:t>
            </a:r>
            <a:r>
              <a:rPr lang="en-US" altLang="zh-CN" kern="1050" dirty="0">
                <a:latin typeface="+mj-lt"/>
              </a:rPr>
              <a:t>SQL</a:t>
            </a:r>
            <a:r>
              <a:rPr lang="zh-CN" altLang="zh-CN" kern="1050" dirty="0">
                <a:latin typeface="Times New Roman" panose="02020603050405020304" pitchFamily="18" charset="0"/>
                <a:cs typeface="Times New Roman" panose="02020603050405020304" pitchFamily="18" charset="0"/>
              </a:rPr>
              <a:t>处理层提供多层</a:t>
            </a:r>
            <a:r>
              <a:rPr lang="zh-CN" altLang="zh-CN" dirty="0">
                <a:cs typeface="宋体" panose="02010600030101010101" pitchFamily="2" charset="-122"/>
              </a:rPr>
              <a:t>访问控制</a:t>
            </a:r>
            <a:endParaRPr lang="en-US" altLang="zh-CN" dirty="0">
              <a:latin typeface="+mn-lt"/>
              <a:ea typeface="+mn-ea"/>
            </a:endParaRPr>
          </a:p>
          <a:p>
            <a:pPr marL="742950" lvl="1" indent="-285750">
              <a:lnSpc>
                <a:spcPct val="150000"/>
              </a:lnSpc>
              <a:spcBef>
                <a:spcPts val="0"/>
              </a:spcBef>
              <a:defRPr/>
            </a:pPr>
            <a:r>
              <a:rPr lang="zh-CN" altLang="en-US" dirty="0">
                <a:latin typeface="宋体" panose="02010600030101010101" pitchFamily="2" charset="-122"/>
              </a:rPr>
              <a:t>③</a:t>
            </a:r>
            <a:r>
              <a:rPr lang="zh-CN" altLang="en-US" dirty="0">
                <a:latin typeface="+mn-lt"/>
                <a:ea typeface="+mn-ea"/>
              </a:rPr>
              <a:t>事后控制：</a:t>
            </a:r>
            <a:r>
              <a:rPr lang="zh-CN" altLang="zh-CN" kern="1050" dirty="0">
                <a:latin typeface="Times New Roman" panose="02020603050405020304" pitchFamily="18" charset="0"/>
                <a:cs typeface="Times New Roman" panose="02020603050405020304" pitchFamily="18" charset="0"/>
              </a:rPr>
              <a:t>配置审计规则，对用户访问行为和系统关键操作进行审计</a:t>
            </a:r>
            <a:endParaRPr lang="en-US" altLang="zh-CN" dirty="0">
              <a:latin typeface="+mn-lt"/>
              <a:ea typeface="+mn-ea"/>
            </a:endParaRPr>
          </a:p>
          <a:p>
            <a:pPr marL="742950" lvl="1" indent="-285750">
              <a:lnSpc>
                <a:spcPct val="150000"/>
              </a:lnSpc>
              <a:spcBef>
                <a:spcPts val="0"/>
              </a:spcBef>
              <a:defRPr/>
            </a:pPr>
            <a:r>
              <a:rPr lang="zh-CN" altLang="en-US" dirty="0">
                <a:latin typeface="宋体" panose="02010600030101010101" pitchFamily="2" charset="-122"/>
              </a:rPr>
              <a:t>④</a:t>
            </a:r>
            <a:r>
              <a:rPr lang="zh-CN" altLang="en-US" dirty="0">
                <a:latin typeface="+mn-lt"/>
                <a:ea typeface="+mn-ea"/>
              </a:rPr>
              <a:t>存储保护：</a:t>
            </a:r>
            <a:r>
              <a:rPr lang="zh-CN" altLang="zh-CN" kern="1050" dirty="0">
                <a:latin typeface="Times New Roman" panose="02020603050405020304" pitchFamily="18" charset="0"/>
                <a:cs typeface="Times New Roman" panose="02020603050405020304" pitchFamily="18" charset="0"/>
              </a:rPr>
              <a:t>在数据存储层，对敏感数据、重要的</a:t>
            </a:r>
            <a:r>
              <a:rPr lang="zh-CN" altLang="zh-CN" dirty="0">
                <a:cs typeface="宋体" panose="02010600030101010101" pitchFamily="2" charset="-122"/>
              </a:rPr>
              <a:t>存储过程定义加密存储</a:t>
            </a:r>
            <a:endParaRPr lang="en-US" altLang="zh-CN" dirty="0">
              <a:latin typeface="+mn-lt"/>
              <a:ea typeface="+mn-ea"/>
            </a:endParaRPr>
          </a:p>
          <a:p>
            <a:pPr marL="742950" lvl="1" indent="-285750">
              <a:lnSpc>
                <a:spcPct val="150000"/>
              </a:lnSpc>
              <a:spcBef>
                <a:spcPts val="0"/>
              </a:spcBef>
              <a:defRPr/>
            </a:pPr>
            <a:r>
              <a:rPr lang="zh-CN" altLang="en-US" dirty="0">
                <a:latin typeface="宋体" panose="02010600030101010101" pitchFamily="2" charset="-122"/>
              </a:rPr>
              <a:t>⑤</a:t>
            </a:r>
            <a:r>
              <a:rPr lang="zh-CN" altLang="en-US" dirty="0">
                <a:latin typeface="+mn-lt"/>
                <a:ea typeface="+mn-ea"/>
              </a:rPr>
              <a:t>传输保护：</a:t>
            </a:r>
            <a:r>
              <a:rPr lang="zh-CN" altLang="zh-CN" kern="1050" dirty="0">
                <a:latin typeface="Times New Roman" panose="02020603050405020304" pitchFamily="18" charset="0"/>
                <a:cs typeface="Times New Roman" panose="02020603050405020304" pitchFamily="18" charset="0"/>
              </a:rPr>
              <a:t>提供了传输加密功能</a:t>
            </a:r>
            <a:endParaRPr lang="en-US" altLang="zh-CN" dirty="0">
              <a:latin typeface="+mn-lt"/>
              <a:ea typeface="+mn-ea"/>
            </a:endParaRPr>
          </a:p>
        </p:txBody>
      </p:sp>
      <p:sp>
        <p:nvSpPr>
          <p:cNvPr id="37890" name="Rectangle 2">
            <a:extLst>
              <a:ext uri="{FF2B5EF4-FFF2-40B4-BE49-F238E27FC236}">
                <a16:creationId xmlns:a16="http://schemas.microsoft.com/office/drawing/2014/main" xmlns="" id="{DCA4DCCB-D9CE-0B42-86E3-1B78C256BF77}"/>
              </a:ext>
            </a:extLst>
          </p:cNvPr>
          <p:cNvSpPr txBox="1">
            <a:spLocks noChangeArrowheads="1"/>
          </p:cNvSpPr>
          <p:nvPr/>
        </p:nvSpPr>
        <p:spPr bwMode="auto">
          <a:xfrm>
            <a:off x="1981200" y="61690"/>
            <a:ext cx="8229600" cy="1135062"/>
          </a:xfrm>
          <a:prstGeom prst="rect">
            <a:avLst/>
          </a:prstGeom>
          <a:noFill/>
          <a:ln>
            <a:noFill/>
          </a:ln>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defRPr/>
            </a:pPr>
            <a:r>
              <a:rPr lang="zh-CN" altLang="en-US" sz="3600">
                <a:solidFill>
                  <a:schemeClr val="bg1"/>
                </a:solidFill>
              </a:rPr>
              <a:t>数据库安全性控制（续）</a:t>
            </a:r>
            <a:endParaRPr lang="zh-CN" altLang="en-US" sz="3600">
              <a:highlight>
                <a:srgbClr val="FFFF00"/>
              </a:high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页脚占位符 4">
            <a:extLst>
              <a:ext uri="{FF2B5EF4-FFF2-40B4-BE49-F238E27FC236}">
                <a16:creationId xmlns:a16="http://schemas.microsoft.com/office/drawing/2014/main" xmlns="" id="{63DCD0FE-08E9-D347-9AE0-2FA5F327610E}"/>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38914" name="Rectangle 2">
            <a:extLst>
              <a:ext uri="{FF2B5EF4-FFF2-40B4-BE49-F238E27FC236}">
                <a16:creationId xmlns:a16="http://schemas.microsoft.com/office/drawing/2014/main" xmlns="" id="{5703AE1B-1DF9-594E-8D87-3F0CE24CC269}"/>
              </a:ext>
            </a:extLst>
          </p:cNvPr>
          <p:cNvSpPr>
            <a:spLocks noGrp="1" noChangeArrowheads="1"/>
          </p:cNvSpPr>
          <p:nvPr>
            <p:ph type="title" idx="4294967295"/>
          </p:nvPr>
        </p:nvSpPr>
        <p:spPr/>
        <p:txBody>
          <a:bodyPr/>
          <a:lstStyle/>
          <a:p>
            <a:pPr eaLnBrk="1" hangingPunct="1"/>
            <a:r>
              <a:rPr lang="en-US" altLang="zh-CN" sz="3600"/>
              <a:t>4.2  </a:t>
            </a:r>
            <a:r>
              <a:rPr lang="zh-CN" altLang="en-US" sz="3600"/>
              <a:t>数据库安全性控制</a:t>
            </a:r>
          </a:p>
        </p:txBody>
      </p:sp>
      <p:sp>
        <p:nvSpPr>
          <p:cNvPr id="38915" name="Rectangle 3">
            <a:extLst>
              <a:ext uri="{FF2B5EF4-FFF2-40B4-BE49-F238E27FC236}">
                <a16:creationId xmlns:a16="http://schemas.microsoft.com/office/drawing/2014/main" xmlns="" id="{56E681B3-C810-DB47-9737-634AE05C98CD}"/>
              </a:ext>
            </a:extLst>
          </p:cNvPr>
          <p:cNvSpPr>
            <a:spLocks noGrp="1" noChangeArrowheads="1"/>
          </p:cNvSpPr>
          <p:nvPr>
            <p:ph type="body" idx="4294967295"/>
          </p:nvPr>
        </p:nvSpPr>
        <p:spPr>
          <a:xfrm>
            <a:off x="1415480" y="1016794"/>
            <a:ext cx="7473950" cy="4824412"/>
          </a:xfrm>
        </p:spPr>
        <p:txBody>
          <a:bodyPr/>
          <a:lstStyle/>
          <a:p>
            <a:pPr eaLnBrk="1" hangingPunct="1">
              <a:lnSpc>
                <a:spcPct val="170000"/>
              </a:lnSpc>
              <a:buFont typeface="Wingdings" pitchFamily="2" charset="2"/>
              <a:buNone/>
            </a:pPr>
            <a:r>
              <a:rPr lang="en-US" altLang="zh-CN" dirty="0">
                <a:solidFill>
                  <a:srgbClr val="00B050"/>
                </a:solidFill>
              </a:rPr>
              <a:t>4.2.1 </a:t>
            </a:r>
            <a:r>
              <a:rPr lang="zh-CN" altLang="en-US" dirty="0">
                <a:solidFill>
                  <a:srgbClr val="00B050"/>
                </a:solidFill>
              </a:rPr>
              <a:t>用户身份鉴别</a:t>
            </a:r>
          </a:p>
          <a:p>
            <a:pPr eaLnBrk="1" hangingPunct="1">
              <a:lnSpc>
                <a:spcPct val="170000"/>
              </a:lnSpc>
              <a:buFont typeface="Wingdings" pitchFamily="2" charset="2"/>
              <a:buNone/>
            </a:pPr>
            <a:r>
              <a:rPr lang="en-US" altLang="zh-CN" dirty="0"/>
              <a:t>4.2.2 </a:t>
            </a:r>
            <a:r>
              <a:rPr lang="zh-CN" altLang="en-US" dirty="0"/>
              <a:t>存取控制</a:t>
            </a:r>
          </a:p>
          <a:p>
            <a:pPr eaLnBrk="1" hangingPunct="1">
              <a:lnSpc>
                <a:spcPct val="170000"/>
              </a:lnSpc>
              <a:buFont typeface="Wingdings" pitchFamily="2" charset="2"/>
              <a:buNone/>
            </a:pPr>
            <a:r>
              <a:rPr lang="en-US" altLang="zh-CN" dirty="0"/>
              <a:t>4.2.3 </a:t>
            </a:r>
            <a:r>
              <a:rPr lang="zh-CN" altLang="en-US" dirty="0"/>
              <a:t>自主存取控制方法</a:t>
            </a:r>
          </a:p>
          <a:p>
            <a:pPr eaLnBrk="1" hangingPunct="1">
              <a:lnSpc>
                <a:spcPct val="170000"/>
              </a:lnSpc>
              <a:buFont typeface="Wingdings" pitchFamily="2" charset="2"/>
              <a:buNone/>
            </a:pPr>
            <a:r>
              <a:rPr lang="en-US" altLang="zh-CN" dirty="0"/>
              <a:t>4.2.4 </a:t>
            </a:r>
            <a:r>
              <a:rPr lang="zh-CN" altLang="en-US" dirty="0"/>
              <a:t>授权与收回对数据的操作权限</a:t>
            </a:r>
          </a:p>
          <a:p>
            <a:pPr eaLnBrk="1" hangingPunct="1">
              <a:lnSpc>
                <a:spcPct val="170000"/>
              </a:lnSpc>
              <a:buFont typeface="Wingdings" pitchFamily="2" charset="2"/>
              <a:buNone/>
            </a:pPr>
            <a:r>
              <a:rPr lang="en-US" altLang="zh-CN" dirty="0"/>
              <a:t>4.2.5 </a:t>
            </a:r>
            <a:r>
              <a:rPr lang="zh-CN" altLang="en-US" dirty="0"/>
              <a:t>数据库角色</a:t>
            </a:r>
          </a:p>
          <a:p>
            <a:pPr eaLnBrk="1" hangingPunct="1">
              <a:lnSpc>
                <a:spcPct val="170000"/>
              </a:lnSpc>
              <a:buFont typeface="Wingdings" pitchFamily="2" charset="2"/>
              <a:buNone/>
            </a:pPr>
            <a:r>
              <a:rPr lang="en-US" altLang="zh-CN" dirty="0"/>
              <a:t>4.2.6 </a:t>
            </a:r>
            <a:r>
              <a:rPr lang="zh-CN" altLang="en-US" dirty="0"/>
              <a:t>强制存取控制方法</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页脚占位符 4">
            <a:extLst>
              <a:ext uri="{FF2B5EF4-FFF2-40B4-BE49-F238E27FC236}">
                <a16:creationId xmlns:a16="http://schemas.microsoft.com/office/drawing/2014/main" xmlns="" id="{6AB1033F-BA66-6540-9F2F-743816D34DF3}"/>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40962" name="Rectangle 2">
            <a:extLst>
              <a:ext uri="{FF2B5EF4-FFF2-40B4-BE49-F238E27FC236}">
                <a16:creationId xmlns:a16="http://schemas.microsoft.com/office/drawing/2014/main" xmlns="" id="{59B8E1E2-1C41-1745-BC80-A24ECA6A0FF2}"/>
              </a:ext>
            </a:extLst>
          </p:cNvPr>
          <p:cNvSpPr>
            <a:spLocks noGrp="1" noChangeArrowheads="1"/>
          </p:cNvSpPr>
          <p:nvPr>
            <p:ph type="title" idx="4294967295"/>
          </p:nvPr>
        </p:nvSpPr>
        <p:spPr/>
        <p:txBody>
          <a:bodyPr/>
          <a:lstStyle/>
          <a:p>
            <a:pPr eaLnBrk="1" hangingPunct="1"/>
            <a:r>
              <a:rPr lang="en-US" altLang="zh-CN" sz="3600"/>
              <a:t>4.2.1  </a:t>
            </a:r>
            <a:r>
              <a:rPr lang="zh-CN" altLang="en-US" sz="3600"/>
              <a:t>用户身份鉴别</a:t>
            </a:r>
          </a:p>
        </p:txBody>
      </p:sp>
      <p:sp>
        <p:nvSpPr>
          <p:cNvPr id="40963" name="Rectangle 3">
            <a:extLst>
              <a:ext uri="{FF2B5EF4-FFF2-40B4-BE49-F238E27FC236}">
                <a16:creationId xmlns:a16="http://schemas.microsoft.com/office/drawing/2014/main" xmlns="" id="{8C8BE751-E4A5-3946-9A6A-B0380B9720FE}"/>
              </a:ext>
            </a:extLst>
          </p:cNvPr>
          <p:cNvSpPr>
            <a:spLocks noGrp="1" noChangeArrowheads="1"/>
          </p:cNvSpPr>
          <p:nvPr>
            <p:ph type="body" idx="4294967295"/>
          </p:nvPr>
        </p:nvSpPr>
        <p:spPr>
          <a:xfrm>
            <a:off x="983432" y="1159051"/>
            <a:ext cx="9557369" cy="4130650"/>
          </a:xfrm>
        </p:spPr>
        <p:txBody>
          <a:bodyPr/>
          <a:lstStyle/>
          <a:p>
            <a:pPr eaLnBrk="1" hangingPunct="1">
              <a:lnSpc>
                <a:spcPct val="150000"/>
              </a:lnSpc>
            </a:pPr>
            <a:r>
              <a:rPr lang="zh-CN" altLang="en-US" dirty="0"/>
              <a:t>用户身份鉴别</a:t>
            </a:r>
          </a:p>
          <a:p>
            <a:pPr lvl="1" eaLnBrk="1" hangingPunct="1">
              <a:lnSpc>
                <a:spcPct val="190000"/>
              </a:lnSpc>
            </a:pPr>
            <a:r>
              <a:rPr lang="zh-CN" altLang="en-US" dirty="0"/>
              <a:t>系统提供的最外层安全保护措施</a:t>
            </a:r>
            <a:endParaRPr lang="en-US" altLang="zh-CN" dirty="0"/>
          </a:p>
          <a:p>
            <a:pPr lvl="1" eaLnBrk="1" hangingPunct="1">
              <a:lnSpc>
                <a:spcPct val="150000"/>
              </a:lnSpc>
            </a:pPr>
            <a:r>
              <a:rPr lang="zh-CN" altLang="en-US" dirty="0"/>
              <a:t>用户标识：由用户名和用户标识号组成</a:t>
            </a:r>
            <a:endParaRPr lang="en-US" altLang="zh-CN" dirty="0"/>
          </a:p>
          <a:p>
            <a:pPr lvl="2" eaLnBrk="1" hangingPunct="1">
              <a:lnSpc>
                <a:spcPct val="150000"/>
              </a:lnSpc>
              <a:spcBef>
                <a:spcPct val="0"/>
              </a:spcBef>
              <a:buSzPct val="87000"/>
              <a:buFont typeface="Wingdings" pitchFamily="2" charset="2"/>
              <a:buChar char="l"/>
            </a:pPr>
            <a:r>
              <a:rPr lang="zh-CN" altLang="en-US" sz="2200" dirty="0"/>
              <a:t>用户标识号在系统整个生命周期内唯一</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页脚占位符 4">
            <a:extLst>
              <a:ext uri="{FF2B5EF4-FFF2-40B4-BE49-F238E27FC236}">
                <a16:creationId xmlns:a16="http://schemas.microsoft.com/office/drawing/2014/main" xmlns="" id="{61864976-EF0D-F142-B752-B96B331EFA38}"/>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41986" name="Rectangle 2">
            <a:extLst>
              <a:ext uri="{FF2B5EF4-FFF2-40B4-BE49-F238E27FC236}">
                <a16:creationId xmlns:a16="http://schemas.microsoft.com/office/drawing/2014/main" xmlns="" id="{D7DCA354-378A-A046-8171-150B7BFC2A04}"/>
              </a:ext>
            </a:extLst>
          </p:cNvPr>
          <p:cNvSpPr>
            <a:spLocks noGrp="1" noChangeArrowheads="1"/>
          </p:cNvSpPr>
          <p:nvPr>
            <p:ph type="title" idx="4294967295"/>
          </p:nvPr>
        </p:nvSpPr>
        <p:spPr/>
        <p:txBody>
          <a:bodyPr/>
          <a:lstStyle/>
          <a:p>
            <a:pPr eaLnBrk="1" hangingPunct="1"/>
            <a:r>
              <a:rPr lang="zh-CN" altLang="zh-CN" sz="3600"/>
              <a:t>用户身份鉴别（续）</a:t>
            </a:r>
          </a:p>
        </p:txBody>
      </p:sp>
      <p:sp>
        <p:nvSpPr>
          <p:cNvPr id="41987" name="Rectangle 3">
            <a:extLst>
              <a:ext uri="{FF2B5EF4-FFF2-40B4-BE49-F238E27FC236}">
                <a16:creationId xmlns:a16="http://schemas.microsoft.com/office/drawing/2014/main" xmlns="" id="{B680599E-DE3A-F648-8C75-7CD7C3000D30}"/>
              </a:ext>
            </a:extLst>
          </p:cNvPr>
          <p:cNvSpPr>
            <a:spLocks noGrp="1" noChangeArrowheads="1"/>
          </p:cNvSpPr>
          <p:nvPr>
            <p:ph type="body" idx="4294967295"/>
          </p:nvPr>
        </p:nvSpPr>
        <p:spPr>
          <a:xfrm>
            <a:off x="839416" y="980728"/>
            <a:ext cx="10873208" cy="5401023"/>
          </a:xfrm>
        </p:spPr>
        <p:txBody>
          <a:bodyPr/>
          <a:lstStyle/>
          <a:p>
            <a:pPr eaLnBrk="1" hangingPunct="1">
              <a:lnSpc>
                <a:spcPct val="120000"/>
              </a:lnSpc>
              <a:spcBef>
                <a:spcPct val="0"/>
              </a:spcBef>
            </a:pPr>
            <a:r>
              <a:rPr lang="zh-CN" altLang="en-US" sz="2400" dirty="0"/>
              <a:t>用户身份鉴别的方法</a:t>
            </a:r>
            <a:endParaRPr lang="en-US" altLang="zh-CN" sz="2400" dirty="0"/>
          </a:p>
          <a:p>
            <a:pPr lvl="1" eaLnBrk="1" hangingPunct="1">
              <a:lnSpc>
                <a:spcPct val="120000"/>
              </a:lnSpc>
              <a:spcBef>
                <a:spcPct val="0"/>
              </a:spcBef>
              <a:buSzPct val="75000"/>
              <a:buFont typeface="Wingdings" pitchFamily="2" charset="2"/>
              <a:buNone/>
            </a:pPr>
            <a:r>
              <a:rPr lang="en-US" altLang="zh-CN" dirty="0"/>
              <a:t>1.</a:t>
            </a:r>
            <a:r>
              <a:rPr lang="zh-CN" altLang="en-US" dirty="0"/>
              <a:t>静态口令鉴别</a:t>
            </a:r>
            <a:endParaRPr lang="en-US" altLang="zh-CN" dirty="0"/>
          </a:p>
          <a:p>
            <a:pPr lvl="2" eaLnBrk="1" hangingPunct="1">
              <a:lnSpc>
                <a:spcPct val="120000"/>
              </a:lnSpc>
              <a:spcBef>
                <a:spcPct val="0"/>
              </a:spcBef>
              <a:buSzPct val="87000"/>
              <a:buFont typeface="Wingdings" pitchFamily="2" charset="2"/>
              <a:buChar char="l"/>
            </a:pPr>
            <a:r>
              <a:rPr lang="zh-CN" altLang="zh-CN" sz="2200" dirty="0"/>
              <a:t>静态口令一般由用户自己设定</a:t>
            </a:r>
            <a:r>
              <a:rPr lang="zh-CN" altLang="en-US" sz="2200" dirty="0"/>
              <a:t>，</a:t>
            </a:r>
            <a:r>
              <a:rPr lang="zh-CN" altLang="zh-CN" sz="2200" dirty="0"/>
              <a:t>这些口令静态不变</a:t>
            </a:r>
            <a:r>
              <a:rPr lang="zh-CN" altLang="en-US" sz="2200" dirty="0"/>
              <a:t>，</a:t>
            </a:r>
            <a:r>
              <a:rPr lang="zh-CN" altLang="zh-CN" sz="2200" dirty="0"/>
              <a:t>方式简单，易被攻击，安全性较低。</a:t>
            </a:r>
          </a:p>
          <a:p>
            <a:pPr lvl="2" eaLnBrk="1" hangingPunct="1">
              <a:lnSpc>
                <a:spcPct val="120000"/>
              </a:lnSpc>
              <a:spcBef>
                <a:spcPct val="0"/>
              </a:spcBef>
              <a:buSzPct val="87000"/>
              <a:buFont typeface="Wingdings" pitchFamily="2" charset="2"/>
              <a:buChar char="l"/>
            </a:pPr>
            <a:r>
              <a:rPr lang="zh-CN" altLang="en-US" sz="2200" dirty="0"/>
              <a:t>可</a:t>
            </a:r>
            <a:r>
              <a:rPr lang="zh-CN" altLang="zh-CN" sz="2200" dirty="0"/>
              <a:t>采用双因子鉴别，即口令</a:t>
            </a:r>
            <a:r>
              <a:rPr lang="en-US" altLang="zh-CN" sz="2200" dirty="0"/>
              <a:t>+</a:t>
            </a:r>
            <a:r>
              <a:rPr lang="zh-CN" altLang="zh-CN" sz="2200" dirty="0"/>
              <a:t>数字证书。</a:t>
            </a:r>
          </a:p>
          <a:p>
            <a:pPr lvl="2" eaLnBrk="1" hangingPunct="1">
              <a:lnSpc>
                <a:spcPct val="120000"/>
              </a:lnSpc>
              <a:spcBef>
                <a:spcPct val="0"/>
              </a:spcBef>
              <a:buSzPct val="87000"/>
              <a:buFont typeface="Wingdings" pitchFamily="2" charset="2"/>
              <a:buChar char="l"/>
            </a:pPr>
            <a:r>
              <a:rPr lang="zh-CN" altLang="zh-CN" sz="2200" dirty="0"/>
              <a:t>提供一套口令策略</a:t>
            </a:r>
          </a:p>
          <a:p>
            <a:pPr lvl="2" eaLnBrk="1" hangingPunct="1">
              <a:lnSpc>
                <a:spcPct val="120000"/>
              </a:lnSpc>
              <a:spcBef>
                <a:spcPct val="0"/>
              </a:spcBef>
              <a:buSzPct val="87000"/>
              <a:buFont typeface="Wingdings" pitchFamily="2" charset="2"/>
              <a:buChar char="l"/>
            </a:pPr>
            <a:r>
              <a:rPr lang="zh-CN" altLang="zh-CN" sz="2200" dirty="0"/>
              <a:t>用户身份鉴别可以重复多次</a:t>
            </a:r>
            <a:endParaRPr lang="en-US" altLang="zh-CN" sz="2200" dirty="0"/>
          </a:p>
          <a:p>
            <a:pPr lvl="1" eaLnBrk="1" hangingPunct="1">
              <a:lnSpc>
                <a:spcPct val="120000"/>
              </a:lnSpc>
              <a:spcBef>
                <a:spcPct val="0"/>
              </a:spcBef>
              <a:buSzPct val="75000"/>
              <a:buFont typeface="Wingdings" pitchFamily="2" charset="2"/>
              <a:buNone/>
            </a:pPr>
            <a:r>
              <a:rPr lang="en-US" altLang="zh-CN" dirty="0"/>
              <a:t>2.</a:t>
            </a:r>
            <a:r>
              <a:rPr lang="zh-CN" altLang="en-US" dirty="0"/>
              <a:t>动态口令鉴别</a:t>
            </a:r>
            <a:endParaRPr lang="en-US" altLang="zh-CN" dirty="0"/>
          </a:p>
          <a:p>
            <a:pPr lvl="2" eaLnBrk="1" hangingPunct="1">
              <a:lnSpc>
                <a:spcPct val="120000"/>
              </a:lnSpc>
              <a:spcBef>
                <a:spcPct val="0"/>
              </a:spcBef>
              <a:buSzPct val="87000"/>
              <a:buFont typeface="Wingdings" pitchFamily="2" charset="2"/>
              <a:buChar char="l"/>
            </a:pPr>
            <a:r>
              <a:rPr lang="zh-CN" altLang="zh-CN" sz="2200" dirty="0"/>
              <a:t>口令是动态变化的，采用一次一密的方法</a:t>
            </a:r>
            <a:endParaRPr lang="en-US" altLang="zh-CN" sz="2200" dirty="0"/>
          </a:p>
          <a:p>
            <a:pPr lvl="2" eaLnBrk="1" hangingPunct="1">
              <a:lnSpc>
                <a:spcPct val="120000"/>
              </a:lnSpc>
              <a:spcBef>
                <a:spcPct val="0"/>
              </a:spcBef>
              <a:buSzPct val="87000"/>
              <a:buFont typeface="Wingdings" pitchFamily="2" charset="2"/>
              <a:buChar char="l"/>
            </a:pPr>
            <a:r>
              <a:rPr lang="zh-CN" altLang="zh-CN" sz="2200" dirty="0"/>
              <a:t>常用的方式</a:t>
            </a:r>
            <a:r>
              <a:rPr lang="zh-CN" altLang="en-US" sz="2200" dirty="0"/>
              <a:t>：</a:t>
            </a:r>
            <a:r>
              <a:rPr lang="zh-CN" altLang="zh-CN" sz="2200" dirty="0"/>
              <a:t>验证码和动态令牌方式</a:t>
            </a:r>
            <a:endParaRPr lang="en-US" altLang="zh-CN" sz="2200" dirty="0"/>
          </a:p>
          <a:p>
            <a:pPr lvl="2" eaLnBrk="1" hangingPunct="1">
              <a:lnSpc>
                <a:spcPct val="120000"/>
              </a:lnSpc>
              <a:spcBef>
                <a:spcPct val="0"/>
              </a:spcBef>
              <a:buSzPct val="87000"/>
              <a:buFont typeface="Wingdings" pitchFamily="2" charset="2"/>
              <a:buChar char="l"/>
            </a:pPr>
            <a:r>
              <a:rPr lang="zh-CN" altLang="zh-CN" sz="2200" dirty="0"/>
              <a:t>安全性相对高一些</a:t>
            </a:r>
            <a:endParaRPr lang="en-US" altLang="zh-CN" sz="22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页脚占位符 4">
            <a:extLst>
              <a:ext uri="{FF2B5EF4-FFF2-40B4-BE49-F238E27FC236}">
                <a16:creationId xmlns:a16="http://schemas.microsoft.com/office/drawing/2014/main" xmlns="" id="{61864976-EF0D-F142-B752-B96B331EFA38}"/>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41986" name="Rectangle 2">
            <a:extLst>
              <a:ext uri="{FF2B5EF4-FFF2-40B4-BE49-F238E27FC236}">
                <a16:creationId xmlns:a16="http://schemas.microsoft.com/office/drawing/2014/main" xmlns="" id="{D7DCA354-378A-A046-8171-150B7BFC2A04}"/>
              </a:ext>
            </a:extLst>
          </p:cNvPr>
          <p:cNvSpPr>
            <a:spLocks noGrp="1" noChangeArrowheads="1"/>
          </p:cNvSpPr>
          <p:nvPr>
            <p:ph type="title" idx="4294967295"/>
          </p:nvPr>
        </p:nvSpPr>
        <p:spPr/>
        <p:txBody>
          <a:bodyPr/>
          <a:lstStyle/>
          <a:p>
            <a:pPr eaLnBrk="1" hangingPunct="1"/>
            <a:r>
              <a:rPr lang="zh-CN" altLang="zh-CN" sz="3600"/>
              <a:t>用户身份鉴别（续）</a:t>
            </a:r>
          </a:p>
        </p:txBody>
      </p:sp>
      <p:sp>
        <p:nvSpPr>
          <p:cNvPr id="41987" name="Rectangle 3">
            <a:extLst>
              <a:ext uri="{FF2B5EF4-FFF2-40B4-BE49-F238E27FC236}">
                <a16:creationId xmlns:a16="http://schemas.microsoft.com/office/drawing/2014/main" xmlns="" id="{B680599E-DE3A-F648-8C75-7CD7C3000D30}"/>
              </a:ext>
            </a:extLst>
          </p:cNvPr>
          <p:cNvSpPr>
            <a:spLocks noGrp="1" noChangeArrowheads="1"/>
          </p:cNvSpPr>
          <p:nvPr>
            <p:ph type="body" idx="4294967295"/>
          </p:nvPr>
        </p:nvSpPr>
        <p:spPr>
          <a:xfrm>
            <a:off x="625237" y="1196752"/>
            <a:ext cx="10367308" cy="5168022"/>
          </a:xfrm>
        </p:spPr>
        <p:txBody>
          <a:bodyPr/>
          <a:lstStyle/>
          <a:p>
            <a:pPr lvl="1" eaLnBrk="1" hangingPunct="1">
              <a:lnSpc>
                <a:spcPct val="150000"/>
              </a:lnSpc>
              <a:spcBef>
                <a:spcPct val="0"/>
              </a:spcBef>
              <a:buSzPct val="75000"/>
              <a:buFont typeface="Wingdings" pitchFamily="2" charset="2"/>
              <a:buNone/>
            </a:pPr>
            <a:r>
              <a:rPr lang="en-US" altLang="zh-CN" dirty="0"/>
              <a:t>3.</a:t>
            </a:r>
            <a:r>
              <a:rPr lang="zh-CN" altLang="en-US" dirty="0"/>
              <a:t>生物特征鉴别</a:t>
            </a:r>
            <a:endParaRPr lang="en-US" altLang="zh-CN" dirty="0"/>
          </a:p>
          <a:p>
            <a:pPr lvl="2" eaLnBrk="1" hangingPunct="1">
              <a:lnSpc>
                <a:spcPct val="150000"/>
              </a:lnSpc>
              <a:spcBef>
                <a:spcPct val="0"/>
              </a:spcBef>
              <a:buSzPct val="87000"/>
              <a:buFont typeface="Wingdings" pitchFamily="2" charset="2"/>
              <a:buChar char="l"/>
            </a:pPr>
            <a:r>
              <a:rPr lang="zh-CN" altLang="zh-CN" sz="2200" dirty="0"/>
              <a:t>通过生物特征进行认证的技术</a:t>
            </a:r>
            <a:r>
              <a:rPr lang="zh-CN" altLang="en-US" sz="2200" dirty="0"/>
              <a:t>，</a:t>
            </a:r>
            <a:r>
              <a:rPr lang="zh-CN" altLang="zh-CN" sz="2200" dirty="0"/>
              <a:t>生物特征如指纹、虹膜和掌纹等</a:t>
            </a:r>
            <a:endParaRPr lang="en-US" altLang="zh-CN" sz="2200" dirty="0"/>
          </a:p>
          <a:p>
            <a:pPr lvl="2" eaLnBrk="1" hangingPunct="1">
              <a:lnSpc>
                <a:spcPct val="150000"/>
              </a:lnSpc>
              <a:spcBef>
                <a:spcPct val="0"/>
              </a:spcBef>
              <a:buSzPct val="87000"/>
              <a:buFont typeface="Wingdings" pitchFamily="2" charset="2"/>
              <a:buChar char="l"/>
            </a:pPr>
            <a:r>
              <a:rPr lang="zh-CN" altLang="zh-CN" sz="2200" dirty="0"/>
              <a:t>安全性较高</a:t>
            </a:r>
            <a:endParaRPr lang="en-US" altLang="zh-CN" sz="2200" dirty="0"/>
          </a:p>
          <a:p>
            <a:pPr lvl="1" eaLnBrk="1" hangingPunct="1">
              <a:lnSpc>
                <a:spcPct val="150000"/>
              </a:lnSpc>
              <a:spcBef>
                <a:spcPct val="0"/>
              </a:spcBef>
              <a:buSzPct val="75000"/>
              <a:buFont typeface="Wingdings" pitchFamily="2" charset="2"/>
              <a:buNone/>
            </a:pPr>
            <a:r>
              <a:rPr lang="en-US" altLang="zh-CN" dirty="0"/>
              <a:t>4.</a:t>
            </a:r>
            <a:r>
              <a:rPr lang="zh-CN" altLang="en-US" dirty="0"/>
              <a:t>智能卡鉴别</a:t>
            </a:r>
            <a:endParaRPr lang="en-US" altLang="zh-CN" dirty="0"/>
          </a:p>
          <a:p>
            <a:pPr lvl="2" eaLnBrk="1" hangingPunct="1">
              <a:lnSpc>
                <a:spcPct val="150000"/>
              </a:lnSpc>
              <a:spcBef>
                <a:spcPct val="0"/>
              </a:spcBef>
              <a:buSzPct val="87000"/>
              <a:buFont typeface="Wingdings" pitchFamily="2" charset="2"/>
              <a:buChar char="l"/>
            </a:pPr>
            <a:r>
              <a:rPr lang="zh-CN" altLang="zh-CN" sz="2200" dirty="0"/>
              <a:t>智能卡是一种不可复制的</a:t>
            </a:r>
            <a:r>
              <a:rPr lang="zh-CN" altLang="en-US" sz="2200" dirty="0"/>
              <a:t>硬件</a:t>
            </a:r>
            <a:r>
              <a:rPr lang="zh-CN" altLang="zh-CN" sz="2200" dirty="0"/>
              <a:t>，内置集成电路的芯片，具有硬件加密功能</a:t>
            </a:r>
            <a:endParaRPr lang="en-US" altLang="zh-CN" sz="2200" dirty="0"/>
          </a:p>
          <a:p>
            <a:pPr lvl="2" eaLnBrk="1" hangingPunct="1">
              <a:lnSpc>
                <a:spcPct val="150000"/>
              </a:lnSpc>
              <a:spcBef>
                <a:spcPct val="0"/>
              </a:spcBef>
              <a:buSzPct val="87000"/>
              <a:buFont typeface="Wingdings" pitchFamily="2" charset="2"/>
              <a:buChar char="l"/>
            </a:pPr>
            <a:r>
              <a:rPr lang="zh-CN" altLang="zh-CN" sz="2200" dirty="0"/>
              <a:t>智能卡读取数据是静态的，通过内存扫描或网络监听等技术可能截取到用户的身份验证信息，存在安全隐患</a:t>
            </a:r>
            <a:endParaRPr lang="en-US" altLang="zh-CN" sz="2200" dirty="0"/>
          </a:p>
          <a:p>
            <a:pPr lvl="2" eaLnBrk="1" hangingPunct="1">
              <a:lnSpc>
                <a:spcPct val="150000"/>
              </a:lnSpc>
              <a:spcBef>
                <a:spcPct val="0"/>
              </a:spcBef>
              <a:buSzPct val="87000"/>
              <a:buFont typeface="Wingdings" pitchFamily="2" charset="2"/>
              <a:buChar char="l"/>
            </a:pPr>
            <a:r>
              <a:rPr lang="zh-CN" altLang="zh-CN" sz="2200" dirty="0"/>
              <a:t>实际应用中一般采用个人身份识别码（</a:t>
            </a:r>
            <a:r>
              <a:rPr lang="en-US" altLang="zh-CN" sz="2200" dirty="0"/>
              <a:t>Personal Identification Number</a:t>
            </a:r>
            <a:r>
              <a:rPr lang="zh-CN" altLang="zh-CN" sz="2200" dirty="0"/>
              <a:t>，</a:t>
            </a:r>
            <a:r>
              <a:rPr lang="en-US" altLang="zh-CN" sz="2200" dirty="0"/>
              <a:t>PIN</a:t>
            </a:r>
            <a:r>
              <a:rPr lang="zh-CN" altLang="zh-CN" sz="2200" dirty="0"/>
              <a:t>）和智能卡相结合方式</a:t>
            </a:r>
            <a:endParaRPr lang="en-US" altLang="zh-CN" sz="2200" dirty="0"/>
          </a:p>
        </p:txBody>
      </p:sp>
    </p:spTree>
    <p:extLst>
      <p:ext uri="{BB962C8B-B14F-4D97-AF65-F5344CB8AC3E}">
        <p14:creationId xmlns:p14="http://schemas.microsoft.com/office/powerpoint/2010/main" val="5077067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页脚占位符 4">
            <a:extLst>
              <a:ext uri="{FF2B5EF4-FFF2-40B4-BE49-F238E27FC236}">
                <a16:creationId xmlns:a16="http://schemas.microsoft.com/office/drawing/2014/main" xmlns="" id="{61864976-EF0D-F142-B752-B96B331EFA38}"/>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41986" name="Rectangle 2">
            <a:extLst>
              <a:ext uri="{FF2B5EF4-FFF2-40B4-BE49-F238E27FC236}">
                <a16:creationId xmlns:a16="http://schemas.microsoft.com/office/drawing/2014/main" xmlns="" id="{D7DCA354-378A-A046-8171-150B7BFC2A04}"/>
              </a:ext>
            </a:extLst>
          </p:cNvPr>
          <p:cNvSpPr>
            <a:spLocks noGrp="1" noChangeArrowheads="1"/>
          </p:cNvSpPr>
          <p:nvPr>
            <p:ph type="title" idx="4294967295"/>
          </p:nvPr>
        </p:nvSpPr>
        <p:spPr/>
        <p:txBody>
          <a:bodyPr/>
          <a:lstStyle/>
          <a:p>
            <a:pPr eaLnBrk="1" hangingPunct="1"/>
            <a:r>
              <a:rPr lang="zh-CN" altLang="zh-CN" sz="3600"/>
              <a:t>用户身份鉴别（续）</a:t>
            </a:r>
          </a:p>
        </p:txBody>
      </p:sp>
      <p:sp>
        <p:nvSpPr>
          <p:cNvPr id="41987" name="Rectangle 3">
            <a:extLst>
              <a:ext uri="{FF2B5EF4-FFF2-40B4-BE49-F238E27FC236}">
                <a16:creationId xmlns:a16="http://schemas.microsoft.com/office/drawing/2014/main" xmlns="" id="{B680599E-DE3A-F648-8C75-7CD7C3000D30}"/>
              </a:ext>
            </a:extLst>
          </p:cNvPr>
          <p:cNvSpPr>
            <a:spLocks noGrp="1" noChangeArrowheads="1"/>
          </p:cNvSpPr>
          <p:nvPr>
            <p:ph type="body" idx="4294967295"/>
          </p:nvPr>
        </p:nvSpPr>
        <p:spPr>
          <a:xfrm>
            <a:off x="699561" y="1117487"/>
            <a:ext cx="9865096" cy="4647083"/>
          </a:xfrm>
        </p:spPr>
        <p:txBody>
          <a:bodyPr/>
          <a:lstStyle/>
          <a:p>
            <a:pPr lvl="1" eaLnBrk="1" hangingPunct="1">
              <a:lnSpc>
                <a:spcPct val="150000"/>
              </a:lnSpc>
              <a:spcBef>
                <a:spcPct val="0"/>
              </a:spcBef>
              <a:buSzPct val="75000"/>
              <a:buFont typeface="Wingdings" pitchFamily="2" charset="2"/>
              <a:buNone/>
            </a:pPr>
            <a:r>
              <a:rPr lang="en-US" altLang="zh-CN" dirty="0"/>
              <a:t>5.</a:t>
            </a:r>
            <a:r>
              <a:rPr lang="zh-CN" altLang="en-US" dirty="0"/>
              <a:t>入侵检测</a:t>
            </a:r>
            <a:endParaRPr lang="en-US" altLang="zh-CN" dirty="0"/>
          </a:p>
          <a:p>
            <a:pPr lvl="2" eaLnBrk="1" hangingPunct="1">
              <a:lnSpc>
                <a:spcPct val="150000"/>
              </a:lnSpc>
              <a:spcBef>
                <a:spcPct val="0"/>
              </a:spcBef>
              <a:buSzPct val="87000"/>
              <a:buFont typeface="Wingdings" pitchFamily="2" charset="2"/>
              <a:buChar char="l"/>
            </a:pPr>
            <a:r>
              <a:rPr lang="zh-CN" altLang="zh-CN" sz="2200" dirty="0"/>
              <a:t>检测前，管理员按实际需求定义检测规则</a:t>
            </a:r>
            <a:endParaRPr lang="en-US" altLang="zh-CN" sz="2200" dirty="0"/>
          </a:p>
          <a:p>
            <a:pPr lvl="2" eaLnBrk="1" hangingPunct="1">
              <a:lnSpc>
                <a:spcPct val="150000"/>
              </a:lnSpc>
              <a:spcBef>
                <a:spcPct val="0"/>
              </a:spcBef>
              <a:buSzPct val="87000"/>
              <a:buFont typeface="Wingdings" pitchFamily="2" charset="2"/>
              <a:buChar char="l"/>
            </a:pPr>
            <a:r>
              <a:rPr lang="zh-CN" altLang="zh-CN" sz="2200" dirty="0"/>
              <a:t>检测中，实时进行入侵分析</a:t>
            </a:r>
            <a:endParaRPr lang="en-US" altLang="zh-CN" sz="2200" dirty="0"/>
          </a:p>
          <a:p>
            <a:pPr lvl="2" eaLnBrk="1" hangingPunct="1">
              <a:lnSpc>
                <a:spcPct val="150000"/>
              </a:lnSpc>
              <a:spcBef>
                <a:spcPct val="0"/>
              </a:spcBef>
              <a:buSzPct val="87000"/>
              <a:buFont typeface="Wingdings" pitchFamily="2" charset="2"/>
              <a:buChar char="l"/>
            </a:pPr>
            <a:r>
              <a:rPr lang="zh-CN" altLang="zh-CN" sz="2200" dirty="0"/>
              <a:t>发现入侵情况，实时进行处理</a:t>
            </a:r>
          </a:p>
          <a:p>
            <a:pPr lvl="3" eaLnBrk="1" hangingPunct="1">
              <a:lnSpc>
                <a:spcPct val="150000"/>
              </a:lnSpc>
              <a:spcBef>
                <a:spcPct val="0"/>
              </a:spcBef>
              <a:buSzPct val="87000"/>
              <a:buFont typeface="Wingdings" panose="05000000000000000000" pitchFamily="2" charset="2"/>
              <a:buChar char="ü"/>
            </a:pPr>
            <a:r>
              <a:rPr lang="zh-CN" altLang="zh-CN" sz="2200" dirty="0"/>
              <a:t>通过邮件报警和断开会话连接、锁定用户进行处罚等</a:t>
            </a:r>
            <a:endParaRPr lang="en-US" altLang="zh-CN" sz="2200" dirty="0"/>
          </a:p>
        </p:txBody>
      </p:sp>
    </p:spTree>
    <p:extLst>
      <p:ext uri="{BB962C8B-B14F-4D97-AF65-F5344CB8AC3E}">
        <p14:creationId xmlns:p14="http://schemas.microsoft.com/office/powerpoint/2010/main" val="1381833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页脚占位符 4">
            <a:extLst>
              <a:ext uri="{FF2B5EF4-FFF2-40B4-BE49-F238E27FC236}">
                <a16:creationId xmlns:a16="http://schemas.microsoft.com/office/drawing/2014/main" xmlns="" id="{FFCD5622-E07D-E848-83A1-F5D70C83C765}"/>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43010" name="Rectangle 2">
            <a:extLst>
              <a:ext uri="{FF2B5EF4-FFF2-40B4-BE49-F238E27FC236}">
                <a16:creationId xmlns:a16="http://schemas.microsoft.com/office/drawing/2014/main" xmlns="" id="{935FEC3E-4077-F048-B74A-228037A18895}"/>
              </a:ext>
            </a:extLst>
          </p:cNvPr>
          <p:cNvSpPr>
            <a:spLocks noGrp="1" noChangeArrowheads="1"/>
          </p:cNvSpPr>
          <p:nvPr>
            <p:ph type="title" idx="4294967295"/>
          </p:nvPr>
        </p:nvSpPr>
        <p:spPr/>
        <p:txBody>
          <a:bodyPr/>
          <a:lstStyle/>
          <a:p>
            <a:pPr eaLnBrk="1" hangingPunct="1"/>
            <a:r>
              <a:rPr lang="en-US" altLang="zh-CN" sz="3600"/>
              <a:t>4.2  </a:t>
            </a:r>
            <a:r>
              <a:rPr lang="zh-CN" altLang="en-US" sz="3600"/>
              <a:t>数据库安全性控制</a:t>
            </a:r>
          </a:p>
        </p:txBody>
      </p:sp>
      <p:sp>
        <p:nvSpPr>
          <p:cNvPr id="43011" name="Rectangle 3">
            <a:extLst>
              <a:ext uri="{FF2B5EF4-FFF2-40B4-BE49-F238E27FC236}">
                <a16:creationId xmlns:a16="http://schemas.microsoft.com/office/drawing/2014/main" xmlns="" id="{CC14E13F-E841-664F-81F9-A8AF98A89707}"/>
              </a:ext>
            </a:extLst>
          </p:cNvPr>
          <p:cNvSpPr>
            <a:spLocks noGrp="1" noChangeArrowheads="1"/>
          </p:cNvSpPr>
          <p:nvPr>
            <p:ph type="body" idx="4294967295"/>
          </p:nvPr>
        </p:nvSpPr>
        <p:spPr>
          <a:xfrm>
            <a:off x="1343472" y="1098550"/>
            <a:ext cx="7581900" cy="4854575"/>
          </a:xfrm>
        </p:spPr>
        <p:txBody>
          <a:bodyPr/>
          <a:lstStyle/>
          <a:p>
            <a:pPr eaLnBrk="1" hangingPunct="1">
              <a:lnSpc>
                <a:spcPct val="180000"/>
              </a:lnSpc>
              <a:buFont typeface="Wingdings" pitchFamily="2" charset="2"/>
              <a:buNone/>
            </a:pPr>
            <a:r>
              <a:rPr lang="en-US" altLang="zh-CN" dirty="0"/>
              <a:t>4.2.1 </a:t>
            </a:r>
            <a:r>
              <a:rPr lang="zh-CN" altLang="en-US" dirty="0"/>
              <a:t>用户标识与鉴别</a:t>
            </a:r>
          </a:p>
          <a:p>
            <a:pPr eaLnBrk="1" hangingPunct="1">
              <a:lnSpc>
                <a:spcPct val="180000"/>
              </a:lnSpc>
              <a:buFont typeface="Wingdings" pitchFamily="2" charset="2"/>
              <a:buNone/>
            </a:pPr>
            <a:r>
              <a:rPr lang="en-US" altLang="zh-CN" dirty="0">
                <a:solidFill>
                  <a:srgbClr val="00B050"/>
                </a:solidFill>
              </a:rPr>
              <a:t>4.2.2 </a:t>
            </a:r>
            <a:r>
              <a:rPr lang="zh-CN" altLang="en-US" dirty="0">
                <a:solidFill>
                  <a:srgbClr val="00B050"/>
                </a:solidFill>
              </a:rPr>
              <a:t>存取控制</a:t>
            </a:r>
          </a:p>
          <a:p>
            <a:pPr eaLnBrk="1" hangingPunct="1">
              <a:lnSpc>
                <a:spcPct val="180000"/>
              </a:lnSpc>
              <a:buFont typeface="Wingdings" pitchFamily="2" charset="2"/>
              <a:buNone/>
            </a:pPr>
            <a:r>
              <a:rPr lang="en-US" altLang="zh-CN" dirty="0"/>
              <a:t>4.2.3 </a:t>
            </a:r>
            <a:r>
              <a:rPr lang="zh-CN" altLang="en-US" dirty="0"/>
              <a:t>自主存取控制方法</a:t>
            </a:r>
          </a:p>
          <a:p>
            <a:pPr eaLnBrk="1" hangingPunct="1">
              <a:lnSpc>
                <a:spcPct val="170000"/>
              </a:lnSpc>
              <a:buFont typeface="Wingdings" pitchFamily="2" charset="2"/>
              <a:buNone/>
            </a:pPr>
            <a:r>
              <a:rPr lang="en-US" altLang="zh-CN" dirty="0"/>
              <a:t>4.2.4 </a:t>
            </a:r>
            <a:r>
              <a:rPr lang="zh-CN" altLang="en-US" dirty="0"/>
              <a:t>授权与收回对数据的操作权限</a:t>
            </a:r>
          </a:p>
          <a:p>
            <a:pPr eaLnBrk="1" hangingPunct="1">
              <a:lnSpc>
                <a:spcPct val="180000"/>
              </a:lnSpc>
              <a:buFont typeface="Wingdings" pitchFamily="2" charset="2"/>
              <a:buNone/>
            </a:pPr>
            <a:r>
              <a:rPr lang="en-US" altLang="zh-CN" dirty="0"/>
              <a:t>4.2.5 </a:t>
            </a:r>
            <a:r>
              <a:rPr lang="zh-CN" altLang="en-US" dirty="0"/>
              <a:t>数据库角色</a:t>
            </a:r>
          </a:p>
          <a:p>
            <a:pPr eaLnBrk="1" hangingPunct="1">
              <a:lnSpc>
                <a:spcPct val="180000"/>
              </a:lnSpc>
              <a:buFont typeface="Wingdings" pitchFamily="2" charset="2"/>
              <a:buNone/>
            </a:pPr>
            <a:r>
              <a:rPr lang="en-US" altLang="zh-CN" dirty="0"/>
              <a:t>4.2.6 </a:t>
            </a:r>
            <a:r>
              <a:rPr lang="zh-CN" altLang="en-US" dirty="0"/>
              <a:t>强制存取控制方法</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页脚占位符 4">
            <a:extLst>
              <a:ext uri="{FF2B5EF4-FFF2-40B4-BE49-F238E27FC236}">
                <a16:creationId xmlns:a16="http://schemas.microsoft.com/office/drawing/2014/main" xmlns="" id="{3B9878A9-A208-F04C-A4F2-80E3BE9F1DDD}"/>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44034" name="Rectangle 2">
            <a:extLst>
              <a:ext uri="{FF2B5EF4-FFF2-40B4-BE49-F238E27FC236}">
                <a16:creationId xmlns:a16="http://schemas.microsoft.com/office/drawing/2014/main" xmlns="" id="{7A90AC61-AD66-D74A-B201-F6D37054C285}"/>
              </a:ext>
            </a:extLst>
          </p:cNvPr>
          <p:cNvSpPr>
            <a:spLocks noGrp="1" noChangeArrowheads="1"/>
          </p:cNvSpPr>
          <p:nvPr>
            <p:ph type="title" idx="4294967295"/>
          </p:nvPr>
        </p:nvSpPr>
        <p:spPr/>
        <p:txBody>
          <a:bodyPr/>
          <a:lstStyle/>
          <a:p>
            <a:pPr eaLnBrk="1" hangingPunct="1"/>
            <a:r>
              <a:rPr lang="en-US" altLang="zh-CN" sz="3600"/>
              <a:t>4.2.2  </a:t>
            </a:r>
            <a:r>
              <a:rPr lang="zh-CN" altLang="en-US" sz="3600"/>
              <a:t>存取控制</a:t>
            </a:r>
          </a:p>
        </p:txBody>
      </p:sp>
      <p:sp>
        <p:nvSpPr>
          <p:cNvPr id="44035" name="Rectangle 3">
            <a:extLst>
              <a:ext uri="{FF2B5EF4-FFF2-40B4-BE49-F238E27FC236}">
                <a16:creationId xmlns:a16="http://schemas.microsoft.com/office/drawing/2014/main" xmlns="" id="{A2EFDFFF-436C-8947-9E94-123AC059BD03}"/>
              </a:ext>
            </a:extLst>
          </p:cNvPr>
          <p:cNvSpPr>
            <a:spLocks noGrp="1" noChangeArrowheads="1"/>
          </p:cNvSpPr>
          <p:nvPr>
            <p:ph type="body" idx="4294967295"/>
          </p:nvPr>
        </p:nvSpPr>
        <p:spPr>
          <a:xfrm>
            <a:off x="489393" y="1098550"/>
            <a:ext cx="11089232" cy="4680520"/>
          </a:xfrm>
        </p:spPr>
        <p:txBody>
          <a:bodyPr/>
          <a:lstStyle/>
          <a:p>
            <a:pPr eaLnBrk="1" hangingPunct="1">
              <a:lnSpc>
                <a:spcPct val="120000"/>
              </a:lnSpc>
            </a:pPr>
            <a:r>
              <a:rPr lang="zh-CN" altLang="en-US" dirty="0"/>
              <a:t>存取控制机制组成</a:t>
            </a:r>
          </a:p>
          <a:p>
            <a:pPr lvl="1" eaLnBrk="1" hangingPunct="1">
              <a:lnSpc>
                <a:spcPct val="120000"/>
              </a:lnSpc>
            </a:pPr>
            <a:r>
              <a:rPr lang="zh-CN" altLang="en-US" dirty="0">
                <a:latin typeface="宋体" panose="02010600030101010101" pitchFamily="2" charset="-122"/>
              </a:rPr>
              <a:t>①</a:t>
            </a:r>
            <a:r>
              <a:rPr lang="zh-CN" altLang="en-US" dirty="0"/>
              <a:t>定义用户权限，</a:t>
            </a:r>
            <a:r>
              <a:rPr lang="zh-CN" altLang="zh-CN" dirty="0"/>
              <a:t>并将用户权限登记到数据字典中</a:t>
            </a:r>
            <a:endParaRPr lang="en-US" altLang="zh-CN" dirty="0"/>
          </a:p>
          <a:p>
            <a:pPr lvl="2">
              <a:lnSpc>
                <a:spcPct val="120000"/>
              </a:lnSpc>
              <a:buSzPct val="87000"/>
              <a:buFont typeface="Wingdings" pitchFamily="2" charset="2"/>
              <a:buChar char="l"/>
            </a:pPr>
            <a:r>
              <a:rPr lang="zh-CN" altLang="en-US" sz="2200" dirty="0"/>
              <a:t>用户对某一数据对象的操作权力称为</a:t>
            </a:r>
            <a:r>
              <a:rPr lang="zh-CN" altLang="en-US" sz="2200" dirty="0">
                <a:solidFill>
                  <a:srgbClr val="FF00FF"/>
                </a:solidFill>
              </a:rPr>
              <a:t>权限</a:t>
            </a:r>
            <a:r>
              <a:rPr lang="zh-CN" altLang="en-US" sz="2200" dirty="0"/>
              <a:t> </a:t>
            </a:r>
          </a:p>
          <a:p>
            <a:pPr lvl="2">
              <a:lnSpc>
                <a:spcPct val="120000"/>
              </a:lnSpc>
              <a:buSzPct val="87000"/>
              <a:buFont typeface="Wingdings" pitchFamily="2" charset="2"/>
              <a:buChar char="l"/>
            </a:pPr>
            <a:r>
              <a:rPr lang="zh-CN" altLang="en-US" sz="2200" dirty="0"/>
              <a:t>数据库管理系统提供适当的语言来定义用户权限，存放在数据字典中，称做安全规则或授权规则 </a:t>
            </a:r>
          </a:p>
          <a:p>
            <a:pPr lvl="1" eaLnBrk="1" hangingPunct="1">
              <a:lnSpc>
                <a:spcPct val="120000"/>
              </a:lnSpc>
              <a:spcBef>
                <a:spcPct val="0"/>
              </a:spcBef>
            </a:pPr>
            <a:r>
              <a:rPr lang="zh-CN" altLang="en-US" dirty="0">
                <a:latin typeface="宋体" panose="02010600030101010101" pitchFamily="2" charset="-122"/>
              </a:rPr>
              <a:t>②</a:t>
            </a:r>
            <a:r>
              <a:rPr lang="zh-CN" altLang="en-US" dirty="0"/>
              <a:t>合法权限检查 </a:t>
            </a:r>
            <a:endParaRPr lang="en-US" altLang="zh-CN" dirty="0"/>
          </a:p>
          <a:p>
            <a:pPr lvl="2">
              <a:lnSpc>
                <a:spcPct val="120000"/>
              </a:lnSpc>
              <a:buSzPct val="87000"/>
              <a:buFont typeface="Wingdings" pitchFamily="2" charset="2"/>
              <a:buChar char="l"/>
            </a:pPr>
            <a:r>
              <a:rPr lang="zh-CN" altLang="en-US" sz="2200" dirty="0"/>
              <a:t>用户发出存取数据库操作请求</a:t>
            </a:r>
          </a:p>
          <a:p>
            <a:pPr lvl="2">
              <a:lnSpc>
                <a:spcPct val="120000"/>
              </a:lnSpc>
              <a:buSzPct val="87000"/>
              <a:buFont typeface="Wingdings" pitchFamily="2" charset="2"/>
              <a:buChar char="l"/>
            </a:pPr>
            <a:r>
              <a:rPr lang="zh-CN" altLang="en-US" sz="2200" dirty="0"/>
              <a:t>数据库管理系统查找数据字典，进行合法权限检查</a:t>
            </a:r>
          </a:p>
          <a:p>
            <a:pPr eaLnBrk="1" hangingPunct="1">
              <a:lnSpc>
                <a:spcPct val="120000"/>
              </a:lnSpc>
            </a:pPr>
            <a:r>
              <a:rPr lang="zh-CN" altLang="en-US" dirty="0"/>
              <a:t>用户权限定义和合法权检查机制一起组成了数据库管理系统的存取控制子系统</a:t>
            </a:r>
          </a:p>
          <a:p>
            <a:pPr eaLnBrk="1" hangingPunct="1">
              <a:lnSpc>
                <a:spcPct val="140000"/>
              </a:lnSpc>
              <a:buFont typeface="Wingdings" pitchFamily="2" charset="2"/>
              <a:buNone/>
            </a:pPr>
            <a:endParaRPr lang="en-US" altLang="zh-C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页脚占位符 4">
            <a:extLst>
              <a:ext uri="{FF2B5EF4-FFF2-40B4-BE49-F238E27FC236}">
                <a16:creationId xmlns:a16="http://schemas.microsoft.com/office/drawing/2014/main" xmlns="" id="{6856D6E9-9593-2546-980A-2D5EF92A4DDF}"/>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45058" name="Rectangle 2">
            <a:extLst>
              <a:ext uri="{FF2B5EF4-FFF2-40B4-BE49-F238E27FC236}">
                <a16:creationId xmlns:a16="http://schemas.microsoft.com/office/drawing/2014/main" xmlns="" id="{9B9D49FB-D8B9-FD49-BA44-CCBF2A5F686A}"/>
              </a:ext>
            </a:extLst>
          </p:cNvPr>
          <p:cNvSpPr>
            <a:spLocks noGrp="1" noChangeArrowheads="1"/>
          </p:cNvSpPr>
          <p:nvPr>
            <p:ph type="title" idx="4294967295"/>
          </p:nvPr>
        </p:nvSpPr>
        <p:spPr/>
        <p:txBody>
          <a:bodyPr/>
          <a:lstStyle/>
          <a:p>
            <a:pPr eaLnBrk="1" hangingPunct="1"/>
            <a:r>
              <a:rPr lang="zh-CN" altLang="zh-CN" sz="3600"/>
              <a:t>存取控制（续）</a:t>
            </a:r>
          </a:p>
        </p:txBody>
      </p:sp>
      <p:sp>
        <p:nvSpPr>
          <p:cNvPr id="45059" name="Rectangle 3">
            <a:extLst>
              <a:ext uri="{FF2B5EF4-FFF2-40B4-BE49-F238E27FC236}">
                <a16:creationId xmlns:a16="http://schemas.microsoft.com/office/drawing/2014/main" xmlns="" id="{39747514-8798-2C40-9991-25DF323B9241}"/>
              </a:ext>
            </a:extLst>
          </p:cNvPr>
          <p:cNvSpPr>
            <a:spLocks noGrp="1" noChangeArrowheads="1"/>
          </p:cNvSpPr>
          <p:nvPr>
            <p:ph type="body" idx="4294967295"/>
          </p:nvPr>
        </p:nvSpPr>
        <p:spPr>
          <a:xfrm>
            <a:off x="839416" y="1132037"/>
            <a:ext cx="10657183" cy="5426075"/>
          </a:xfrm>
        </p:spPr>
        <p:txBody>
          <a:bodyPr/>
          <a:lstStyle/>
          <a:p>
            <a:pPr eaLnBrk="1" hangingPunct="1">
              <a:lnSpc>
                <a:spcPct val="120000"/>
              </a:lnSpc>
              <a:spcBef>
                <a:spcPct val="0"/>
              </a:spcBef>
            </a:pPr>
            <a:r>
              <a:rPr lang="zh-CN" altLang="en-US" dirty="0"/>
              <a:t>常用存取控制方法</a:t>
            </a:r>
          </a:p>
          <a:p>
            <a:pPr lvl="1" eaLnBrk="1" hangingPunct="1">
              <a:lnSpc>
                <a:spcPct val="120000"/>
              </a:lnSpc>
              <a:spcBef>
                <a:spcPct val="0"/>
              </a:spcBef>
            </a:pPr>
            <a:r>
              <a:rPr lang="zh-CN" altLang="en-US" dirty="0">
                <a:solidFill>
                  <a:srgbClr val="0000FF"/>
                </a:solidFill>
                <a:latin typeface="宋体" panose="02010600030101010101" pitchFamily="2" charset="-122"/>
              </a:rPr>
              <a:t>①</a:t>
            </a:r>
            <a:r>
              <a:rPr lang="zh-CN" altLang="en-US" dirty="0">
                <a:solidFill>
                  <a:srgbClr val="0000FF"/>
                </a:solidFill>
              </a:rPr>
              <a:t>自主存取控制</a:t>
            </a:r>
            <a:r>
              <a:rPr lang="zh-CN" altLang="en-US" dirty="0"/>
              <a:t>（</a:t>
            </a:r>
            <a:r>
              <a:rPr lang="en-US" altLang="zh-CN" dirty="0"/>
              <a:t>Discretionary Access Control </a:t>
            </a:r>
            <a:r>
              <a:rPr lang="zh-CN" altLang="en-US" dirty="0"/>
              <a:t>，</a:t>
            </a:r>
            <a:r>
              <a:rPr lang="en-US" altLang="zh-CN" dirty="0"/>
              <a:t>DAC</a:t>
            </a:r>
            <a:r>
              <a:rPr lang="zh-CN" altLang="en-US" dirty="0"/>
              <a:t>）</a:t>
            </a:r>
          </a:p>
          <a:p>
            <a:pPr lvl="2" eaLnBrk="1" hangingPunct="1">
              <a:lnSpc>
                <a:spcPct val="120000"/>
              </a:lnSpc>
              <a:spcBef>
                <a:spcPct val="0"/>
              </a:spcBef>
              <a:buSzPct val="87000"/>
              <a:buFont typeface="Wingdings" pitchFamily="2" charset="2"/>
              <a:buChar char="l"/>
            </a:pPr>
            <a:r>
              <a:rPr lang="zh-CN" altLang="en-US" sz="2200" dirty="0"/>
              <a:t> </a:t>
            </a:r>
            <a:r>
              <a:rPr lang="en-US" altLang="zh-CN" sz="2200" dirty="0"/>
              <a:t>C2</a:t>
            </a:r>
            <a:r>
              <a:rPr lang="zh-CN" altLang="en-US" sz="2200" dirty="0"/>
              <a:t>级</a:t>
            </a:r>
          </a:p>
          <a:p>
            <a:pPr lvl="2">
              <a:lnSpc>
                <a:spcPct val="120000"/>
              </a:lnSpc>
              <a:spcBef>
                <a:spcPct val="0"/>
              </a:spcBef>
              <a:buSzPct val="87000"/>
              <a:buFont typeface="Wingdings" pitchFamily="2" charset="2"/>
              <a:buChar char="l"/>
            </a:pPr>
            <a:r>
              <a:rPr lang="zh-CN" altLang="en-US" sz="2200" dirty="0"/>
              <a:t>用户对不同的数据对象有不同的存取权限</a:t>
            </a:r>
          </a:p>
          <a:p>
            <a:pPr lvl="2">
              <a:lnSpc>
                <a:spcPct val="120000"/>
              </a:lnSpc>
              <a:spcBef>
                <a:spcPct val="0"/>
              </a:spcBef>
              <a:buSzPct val="87000"/>
              <a:buFont typeface="Wingdings" pitchFamily="2" charset="2"/>
              <a:buChar char="l"/>
            </a:pPr>
            <a:r>
              <a:rPr lang="zh-CN" altLang="en-US" sz="2200" dirty="0"/>
              <a:t>不同的用户对同一对象也有不同的权限</a:t>
            </a:r>
          </a:p>
          <a:p>
            <a:pPr lvl="2">
              <a:lnSpc>
                <a:spcPct val="120000"/>
              </a:lnSpc>
              <a:spcBef>
                <a:spcPct val="0"/>
              </a:spcBef>
              <a:buSzPct val="87000"/>
              <a:buFont typeface="Wingdings" pitchFamily="2" charset="2"/>
              <a:buChar char="l"/>
            </a:pPr>
            <a:r>
              <a:rPr lang="zh-CN" altLang="en-US" sz="2200" dirty="0"/>
              <a:t>用户还可将其拥有的存取权限转授给其他用户</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B7F892A1-42CC-45AA-96F1-09F8271D024F}"/>
              </a:ext>
            </a:extLst>
          </p:cNvPr>
          <p:cNvSpPr txBox="1"/>
          <p:nvPr/>
        </p:nvSpPr>
        <p:spPr>
          <a:xfrm>
            <a:off x="3719736" y="1556792"/>
            <a:ext cx="4815840" cy="1992148"/>
          </a:xfrm>
          <a:prstGeom prst="rect">
            <a:avLst/>
          </a:prstGeom>
          <a:noFill/>
        </p:spPr>
        <p:txBody>
          <a:bodyPr>
            <a:spAutoFit/>
          </a:bodyPr>
          <a:lstStyle/>
          <a:p>
            <a:pPr algn="ctr" eaLnBrk="1" hangingPunct="1">
              <a:lnSpc>
                <a:spcPct val="150000"/>
              </a:lnSpc>
              <a:spcBef>
                <a:spcPct val="20000"/>
              </a:spcBef>
              <a:defRPr/>
            </a:pPr>
            <a:r>
              <a:rPr lang="zh-CN" altLang="en-US" sz="4400" b="1" kern="0" dirty="0">
                <a:highlight>
                  <a:srgbClr val="FFFF00"/>
                </a:highlight>
                <a:latin typeface="+mn-lt"/>
                <a:ea typeface="+mn-ea"/>
              </a:rPr>
              <a:t>计算机系统的三类安全性问题</a:t>
            </a:r>
          </a:p>
        </p:txBody>
      </p:sp>
      <p:sp>
        <p:nvSpPr>
          <p:cNvPr id="9" name="文本框 8">
            <a:extLst>
              <a:ext uri="{FF2B5EF4-FFF2-40B4-BE49-F238E27FC236}">
                <a16:creationId xmlns:a16="http://schemas.microsoft.com/office/drawing/2014/main" xmlns="" id="{B65E7DD2-DA8C-41C2-944E-C5A07BAE2543}"/>
              </a:ext>
            </a:extLst>
          </p:cNvPr>
          <p:cNvSpPr txBox="1"/>
          <p:nvPr/>
        </p:nvSpPr>
        <p:spPr>
          <a:xfrm>
            <a:off x="3432175" y="115888"/>
            <a:ext cx="4814888" cy="647700"/>
          </a:xfrm>
          <a:prstGeom prst="rect">
            <a:avLst/>
          </a:prstGeom>
          <a:noFill/>
        </p:spPr>
        <p:txBody>
          <a:bodyPr>
            <a:spAutoFit/>
          </a:bodyPr>
          <a:lstStyle/>
          <a:p>
            <a:pPr algn="ctr" eaLnBrk="1" hangingPunct="1">
              <a:defRPr/>
            </a:pPr>
            <a:r>
              <a:rPr lang="zh-CN" altLang="en-US" sz="3600" b="1" dirty="0">
                <a:solidFill>
                  <a:schemeClr val="bg1"/>
                </a:solidFill>
                <a:latin typeface="宋体" panose="02010600030101010101" pitchFamily="2" charset="-122"/>
                <a:ea typeface="+mj-ea"/>
                <a:cs typeface="+mj-cs"/>
              </a:rPr>
              <a:t>二维码</a:t>
            </a:r>
            <a:r>
              <a:rPr lang="en-US" altLang="zh-CN" sz="3600" b="1" dirty="0">
                <a:solidFill>
                  <a:schemeClr val="bg1"/>
                </a:solidFill>
                <a:latin typeface="宋体" panose="02010600030101010101" pitchFamily="2" charset="-122"/>
                <a:ea typeface="+mj-ea"/>
                <a:cs typeface="+mj-cs"/>
              </a:rPr>
              <a:t>4.1 </a:t>
            </a:r>
            <a:endParaRPr lang="zh-CN" altLang="en-US" sz="3600" b="1" dirty="0">
              <a:solidFill>
                <a:schemeClr val="bg1"/>
              </a:solidFill>
              <a:latin typeface="宋体" panose="02010600030101010101" pitchFamily="2" charset="-122"/>
              <a:ea typeface="+mj-ea"/>
              <a:cs typeface="+mj-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页脚占位符 4">
            <a:extLst>
              <a:ext uri="{FF2B5EF4-FFF2-40B4-BE49-F238E27FC236}">
                <a16:creationId xmlns:a16="http://schemas.microsoft.com/office/drawing/2014/main" xmlns="" id="{4A50E459-27E0-EA4B-A38E-B095CF5384D5}"/>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46082" name="Rectangle 2">
            <a:extLst>
              <a:ext uri="{FF2B5EF4-FFF2-40B4-BE49-F238E27FC236}">
                <a16:creationId xmlns:a16="http://schemas.microsoft.com/office/drawing/2014/main" xmlns="" id="{F42CE352-A5CB-3C4F-B674-502F9133450D}"/>
              </a:ext>
            </a:extLst>
          </p:cNvPr>
          <p:cNvSpPr>
            <a:spLocks noGrp="1" noChangeArrowheads="1"/>
          </p:cNvSpPr>
          <p:nvPr>
            <p:ph type="title" idx="4294967295"/>
          </p:nvPr>
        </p:nvSpPr>
        <p:spPr/>
        <p:txBody>
          <a:bodyPr/>
          <a:lstStyle/>
          <a:p>
            <a:pPr eaLnBrk="1" hangingPunct="1"/>
            <a:r>
              <a:rPr lang="zh-CN" altLang="zh-CN" sz="3600"/>
              <a:t>存取控制（续）</a:t>
            </a:r>
          </a:p>
        </p:txBody>
      </p:sp>
      <p:sp>
        <p:nvSpPr>
          <p:cNvPr id="46083" name="Rectangle 3">
            <a:extLst>
              <a:ext uri="{FF2B5EF4-FFF2-40B4-BE49-F238E27FC236}">
                <a16:creationId xmlns:a16="http://schemas.microsoft.com/office/drawing/2014/main" xmlns="" id="{31E6D91B-DA77-F948-A15C-4760094A4E5B}"/>
              </a:ext>
            </a:extLst>
          </p:cNvPr>
          <p:cNvSpPr>
            <a:spLocks noGrp="1" noChangeArrowheads="1"/>
          </p:cNvSpPr>
          <p:nvPr>
            <p:ph type="body" idx="4294967295"/>
          </p:nvPr>
        </p:nvSpPr>
        <p:spPr>
          <a:xfrm>
            <a:off x="856362" y="1422111"/>
            <a:ext cx="10585176" cy="4167129"/>
          </a:xfrm>
        </p:spPr>
        <p:txBody>
          <a:bodyPr/>
          <a:lstStyle/>
          <a:p>
            <a:pPr eaLnBrk="1" hangingPunct="1">
              <a:lnSpc>
                <a:spcPct val="120000"/>
              </a:lnSpc>
              <a:spcBef>
                <a:spcPct val="0"/>
              </a:spcBef>
            </a:pPr>
            <a:r>
              <a:rPr lang="zh-CN" altLang="en-US" dirty="0"/>
              <a:t>常用存取控制方法（续）</a:t>
            </a:r>
          </a:p>
          <a:p>
            <a:pPr lvl="1" eaLnBrk="1" hangingPunct="1">
              <a:lnSpc>
                <a:spcPct val="120000"/>
              </a:lnSpc>
              <a:spcBef>
                <a:spcPct val="0"/>
              </a:spcBef>
            </a:pPr>
            <a:r>
              <a:rPr lang="zh-CN" altLang="en-US" dirty="0">
                <a:solidFill>
                  <a:srgbClr val="0000FF"/>
                </a:solidFill>
                <a:latin typeface="宋体" panose="02010600030101010101" pitchFamily="2" charset="-122"/>
              </a:rPr>
              <a:t>②</a:t>
            </a:r>
            <a:r>
              <a:rPr lang="zh-CN" altLang="en-US" dirty="0">
                <a:solidFill>
                  <a:srgbClr val="0000FF"/>
                </a:solidFill>
              </a:rPr>
              <a:t>强制存取控制</a:t>
            </a:r>
            <a:r>
              <a:rPr lang="zh-CN" altLang="en-US" dirty="0"/>
              <a:t>（</a:t>
            </a:r>
            <a:r>
              <a:rPr lang="en-US" altLang="zh-CN" dirty="0"/>
              <a:t>Mandatory Access Control</a:t>
            </a:r>
            <a:r>
              <a:rPr lang="zh-CN" altLang="en-US" dirty="0"/>
              <a:t>，</a:t>
            </a:r>
            <a:r>
              <a:rPr lang="en-US" altLang="zh-CN" dirty="0"/>
              <a:t>MAC</a:t>
            </a:r>
            <a:r>
              <a:rPr lang="zh-CN" altLang="en-US" dirty="0"/>
              <a:t>）</a:t>
            </a:r>
          </a:p>
          <a:p>
            <a:pPr lvl="2" eaLnBrk="1" hangingPunct="1">
              <a:lnSpc>
                <a:spcPct val="120000"/>
              </a:lnSpc>
              <a:spcBef>
                <a:spcPct val="0"/>
              </a:spcBef>
              <a:buSzPct val="87000"/>
              <a:buFont typeface="Wingdings" pitchFamily="2" charset="2"/>
              <a:buChar char="l"/>
            </a:pPr>
            <a:r>
              <a:rPr lang="en-US" altLang="zh-CN" sz="2200" dirty="0"/>
              <a:t>B1</a:t>
            </a:r>
            <a:r>
              <a:rPr lang="zh-CN" altLang="en-US" sz="2200" dirty="0"/>
              <a:t>级</a:t>
            </a:r>
          </a:p>
          <a:p>
            <a:pPr lvl="2">
              <a:lnSpc>
                <a:spcPct val="120000"/>
              </a:lnSpc>
              <a:spcBef>
                <a:spcPct val="0"/>
              </a:spcBef>
              <a:buSzPct val="87000"/>
              <a:buFont typeface="Wingdings" pitchFamily="2" charset="2"/>
              <a:buChar char="l"/>
            </a:pPr>
            <a:r>
              <a:rPr lang="zh-CN" altLang="en-US" sz="2200" dirty="0"/>
              <a:t>每一个数据对象被标以一定的密级</a:t>
            </a:r>
          </a:p>
          <a:p>
            <a:pPr lvl="2">
              <a:lnSpc>
                <a:spcPct val="120000"/>
              </a:lnSpc>
              <a:spcBef>
                <a:spcPct val="0"/>
              </a:spcBef>
              <a:buSzPct val="87000"/>
              <a:buFont typeface="Wingdings" pitchFamily="2" charset="2"/>
              <a:buChar char="l"/>
            </a:pPr>
            <a:r>
              <a:rPr lang="zh-CN" altLang="en-US" sz="2200" dirty="0"/>
              <a:t>每一个用户也被授予某一个级别的许可证</a:t>
            </a:r>
          </a:p>
          <a:p>
            <a:pPr lvl="2">
              <a:lnSpc>
                <a:spcPct val="120000"/>
              </a:lnSpc>
              <a:spcBef>
                <a:spcPct val="0"/>
              </a:spcBef>
              <a:buSzPct val="87000"/>
              <a:buFont typeface="Wingdings" pitchFamily="2" charset="2"/>
              <a:buChar char="l"/>
            </a:pPr>
            <a:r>
              <a:rPr lang="zh-CN" altLang="en-US" sz="2200" dirty="0"/>
              <a:t>对于任意一个对象，只有具有合法许可证的用户才可以存取</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页脚占位符 4">
            <a:extLst>
              <a:ext uri="{FF2B5EF4-FFF2-40B4-BE49-F238E27FC236}">
                <a16:creationId xmlns:a16="http://schemas.microsoft.com/office/drawing/2014/main" xmlns="" id="{45D5F00A-4A46-5F41-A549-20E4D4F2737D}"/>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47106" name="Rectangle 2">
            <a:extLst>
              <a:ext uri="{FF2B5EF4-FFF2-40B4-BE49-F238E27FC236}">
                <a16:creationId xmlns:a16="http://schemas.microsoft.com/office/drawing/2014/main" xmlns="" id="{084FECB3-0026-F549-84BA-E6B668ED67FE}"/>
              </a:ext>
            </a:extLst>
          </p:cNvPr>
          <p:cNvSpPr>
            <a:spLocks noGrp="1" noChangeArrowheads="1"/>
          </p:cNvSpPr>
          <p:nvPr>
            <p:ph type="title" idx="4294967295"/>
          </p:nvPr>
        </p:nvSpPr>
        <p:spPr/>
        <p:txBody>
          <a:bodyPr/>
          <a:lstStyle/>
          <a:p>
            <a:pPr eaLnBrk="1" hangingPunct="1"/>
            <a:r>
              <a:rPr lang="en-US" altLang="zh-CN" sz="3600"/>
              <a:t>4.2  </a:t>
            </a:r>
            <a:r>
              <a:rPr lang="zh-CN" altLang="en-US" sz="3600"/>
              <a:t>数据库安全性控制</a:t>
            </a:r>
          </a:p>
        </p:txBody>
      </p:sp>
      <p:sp>
        <p:nvSpPr>
          <p:cNvPr id="47107" name="Rectangle 3">
            <a:extLst>
              <a:ext uri="{FF2B5EF4-FFF2-40B4-BE49-F238E27FC236}">
                <a16:creationId xmlns:a16="http://schemas.microsoft.com/office/drawing/2014/main" xmlns="" id="{3BFF06FF-3F1B-434F-B6DD-6B50C2743CDF}"/>
              </a:ext>
            </a:extLst>
          </p:cNvPr>
          <p:cNvSpPr>
            <a:spLocks noGrp="1" noChangeArrowheads="1"/>
          </p:cNvSpPr>
          <p:nvPr>
            <p:ph type="body" idx="4294967295"/>
          </p:nvPr>
        </p:nvSpPr>
        <p:spPr>
          <a:xfrm>
            <a:off x="1055440" y="1181100"/>
            <a:ext cx="6130925" cy="4495800"/>
          </a:xfrm>
        </p:spPr>
        <p:txBody>
          <a:bodyPr/>
          <a:lstStyle/>
          <a:p>
            <a:pPr eaLnBrk="1" hangingPunct="1">
              <a:lnSpc>
                <a:spcPct val="170000"/>
              </a:lnSpc>
              <a:buFont typeface="Wingdings" pitchFamily="2" charset="2"/>
              <a:buNone/>
            </a:pPr>
            <a:r>
              <a:rPr lang="en-US" altLang="zh-CN" dirty="0"/>
              <a:t>4.2.1 </a:t>
            </a:r>
            <a:r>
              <a:rPr lang="zh-CN" altLang="en-US" dirty="0"/>
              <a:t>用户标识与鉴别</a:t>
            </a:r>
          </a:p>
          <a:p>
            <a:pPr eaLnBrk="1" hangingPunct="1">
              <a:lnSpc>
                <a:spcPct val="170000"/>
              </a:lnSpc>
              <a:buFont typeface="Wingdings" pitchFamily="2" charset="2"/>
              <a:buNone/>
            </a:pPr>
            <a:r>
              <a:rPr lang="en-US" altLang="zh-CN" dirty="0"/>
              <a:t>4.2.2 </a:t>
            </a:r>
            <a:r>
              <a:rPr lang="zh-CN" altLang="en-US" dirty="0"/>
              <a:t>存取控制</a:t>
            </a:r>
          </a:p>
          <a:p>
            <a:pPr eaLnBrk="1" hangingPunct="1">
              <a:lnSpc>
                <a:spcPct val="170000"/>
              </a:lnSpc>
              <a:buFont typeface="Wingdings" pitchFamily="2" charset="2"/>
              <a:buNone/>
            </a:pPr>
            <a:r>
              <a:rPr lang="en-US" altLang="zh-CN" dirty="0">
                <a:solidFill>
                  <a:srgbClr val="00B050"/>
                </a:solidFill>
              </a:rPr>
              <a:t>4.2.3 </a:t>
            </a:r>
            <a:r>
              <a:rPr lang="zh-CN" altLang="en-US" dirty="0">
                <a:solidFill>
                  <a:srgbClr val="00B050"/>
                </a:solidFill>
              </a:rPr>
              <a:t>自主存取控制方法</a:t>
            </a:r>
          </a:p>
          <a:p>
            <a:pPr eaLnBrk="1" hangingPunct="1">
              <a:lnSpc>
                <a:spcPct val="170000"/>
              </a:lnSpc>
              <a:buFont typeface="Wingdings" pitchFamily="2" charset="2"/>
              <a:buNone/>
            </a:pPr>
            <a:r>
              <a:rPr lang="en-US" altLang="zh-CN" dirty="0"/>
              <a:t>4.2.4 </a:t>
            </a:r>
            <a:r>
              <a:rPr lang="zh-CN" altLang="en-US" dirty="0"/>
              <a:t>授权与收回对数据的操作权限</a:t>
            </a:r>
          </a:p>
          <a:p>
            <a:pPr eaLnBrk="1" hangingPunct="1">
              <a:lnSpc>
                <a:spcPct val="170000"/>
              </a:lnSpc>
              <a:buFont typeface="Wingdings" pitchFamily="2" charset="2"/>
              <a:buNone/>
            </a:pPr>
            <a:r>
              <a:rPr lang="en-US" altLang="zh-CN" dirty="0"/>
              <a:t>4.2.5 </a:t>
            </a:r>
            <a:r>
              <a:rPr lang="zh-CN" altLang="en-US" dirty="0"/>
              <a:t>数据库角色</a:t>
            </a:r>
          </a:p>
          <a:p>
            <a:pPr eaLnBrk="1" hangingPunct="1">
              <a:lnSpc>
                <a:spcPct val="170000"/>
              </a:lnSpc>
              <a:buFont typeface="Wingdings" pitchFamily="2" charset="2"/>
              <a:buNone/>
            </a:pPr>
            <a:r>
              <a:rPr lang="en-US" altLang="zh-CN" dirty="0"/>
              <a:t>4.2.6 </a:t>
            </a:r>
            <a:r>
              <a:rPr lang="zh-CN" altLang="en-US" dirty="0"/>
              <a:t>强制存取控制方法</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页脚占位符 4">
            <a:extLst>
              <a:ext uri="{FF2B5EF4-FFF2-40B4-BE49-F238E27FC236}">
                <a16:creationId xmlns:a16="http://schemas.microsoft.com/office/drawing/2014/main" xmlns="" id="{B3D9A215-35E6-B941-A8E5-3636E1E60CBD}"/>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48130" name="Rectangle 2">
            <a:extLst>
              <a:ext uri="{FF2B5EF4-FFF2-40B4-BE49-F238E27FC236}">
                <a16:creationId xmlns:a16="http://schemas.microsoft.com/office/drawing/2014/main" xmlns="" id="{677ABE38-8C0D-D443-A7E4-5D00E5D28C06}"/>
              </a:ext>
            </a:extLst>
          </p:cNvPr>
          <p:cNvSpPr>
            <a:spLocks noGrp="1" noChangeArrowheads="1"/>
          </p:cNvSpPr>
          <p:nvPr>
            <p:ph type="title" idx="4294967295"/>
          </p:nvPr>
        </p:nvSpPr>
        <p:spPr/>
        <p:txBody>
          <a:bodyPr/>
          <a:lstStyle/>
          <a:p>
            <a:pPr eaLnBrk="1" hangingPunct="1"/>
            <a:r>
              <a:rPr lang="en-US" altLang="zh-CN" sz="3600"/>
              <a:t>4.2.3  </a:t>
            </a:r>
            <a:r>
              <a:rPr lang="zh-CN" altLang="en-US" sz="3600"/>
              <a:t>自主存取控制方法</a:t>
            </a:r>
          </a:p>
        </p:txBody>
      </p:sp>
      <p:sp>
        <p:nvSpPr>
          <p:cNvPr id="48131" name="Rectangle 3">
            <a:extLst>
              <a:ext uri="{FF2B5EF4-FFF2-40B4-BE49-F238E27FC236}">
                <a16:creationId xmlns:a16="http://schemas.microsoft.com/office/drawing/2014/main" xmlns="" id="{7842BF30-00BD-3340-8789-D874545CE220}"/>
              </a:ext>
            </a:extLst>
          </p:cNvPr>
          <p:cNvSpPr>
            <a:spLocks noGrp="1" noChangeArrowheads="1"/>
          </p:cNvSpPr>
          <p:nvPr>
            <p:ph type="body" idx="4294967295"/>
          </p:nvPr>
        </p:nvSpPr>
        <p:spPr>
          <a:xfrm>
            <a:off x="1050268" y="1170770"/>
            <a:ext cx="10091464" cy="5138761"/>
          </a:xfrm>
        </p:spPr>
        <p:txBody>
          <a:bodyPr/>
          <a:lstStyle/>
          <a:p>
            <a:pPr eaLnBrk="1" hangingPunct="1">
              <a:lnSpc>
                <a:spcPct val="150000"/>
              </a:lnSpc>
              <a:spcBef>
                <a:spcPct val="0"/>
              </a:spcBef>
            </a:pPr>
            <a:r>
              <a:rPr lang="zh-CN" altLang="en-US" dirty="0"/>
              <a:t>通过 </a:t>
            </a:r>
            <a:r>
              <a:rPr lang="en-US" altLang="zh-CN" dirty="0"/>
              <a:t>SQL </a:t>
            </a:r>
            <a:r>
              <a:rPr lang="zh-CN" altLang="en-US" dirty="0"/>
              <a:t>的</a:t>
            </a:r>
            <a:r>
              <a:rPr lang="en-US" altLang="zh-CN" dirty="0">
                <a:solidFill>
                  <a:srgbClr val="FF00FF"/>
                </a:solidFill>
              </a:rPr>
              <a:t>GRANT</a:t>
            </a:r>
            <a:r>
              <a:rPr lang="en-US" altLang="zh-CN" dirty="0"/>
              <a:t> </a:t>
            </a:r>
            <a:r>
              <a:rPr lang="zh-CN" altLang="en-US" dirty="0"/>
              <a:t>语句和</a:t>
            </a:r>
            <a:r>
              <a:rPr lang="en-US" altLang="zh-CN" dirty="0">
                <a:solidFill>
                  <a:srgbClr val="FF00FF"/>
                </a:solidFill>
              </a:rPr>
              <a:t>REVOKE</a:t>
            </a:r>
            <a:r>
              <a:rPr lang="en-US" altLang="zh-CN" dirty="0"/>
              <a:t> </a:t>
            </a:r>
            <a:r>
              <a:rPr lang="zh-CN" altLang="en-US" dirty="0"/>
              <a:t>语句实现</a:t>
            </a:r>
          </a:p>
          <a:p>
            <a:pPr eaLnBrk="1" hangingPunct="1">
              <a:lnSpc>
                <a:spcPct val="150000"/>
              </a:lnSpc>
              <a:spcBef>
                <a:spcPct val="0"/>
              </a:spcBef>
            </a:pPr>
            <a:r>
              <a:rPr lang="zh-CN" altLang="en-US" dirty="0"/>
              <a:t>用户权限组成</a:t>
            </a:r>
          </a:p>
          <a:p>
            <a:pPr lvl="2" eaLnBrk="1" hangingPunct="1">
              <a:lnSpc>
                <a:spcPct val="150000"/>
              </a:lnSpc>
              <a:spcBef>
                <a:spcPct val="0"/>
              </a:spcBef>
              <a:buSzPct val="75000"/>
              <a:buFont typeface="Wingdings" pitchFamily="2" charset="2"/>
              <a:buChar char="n"/>
            </a:pPr>
            <a:r>
              <a:rPr lang="zh-CN" altLang="en-US" sz="2400" dirty="0"/>
              <a:t>数据库对象</a:t>
            </a:r>
          </a:p>
          <a:p>
            <a:pPr lvl="2" eaLnBrk="1" hangingPunct="1">
              <a:lnSpc>
                <a:spcPct val="150000"/>
              </a:lnSpc>
              <a:spcBef>
                <a:spcPct val="0"/>
              </a:spcBef>
              <a:buSzPct val="75000"/>
              <a:buFont typeface="Wingdings" pitchFamily="2" charset="2"/>
              <a:buChar char="n"/>
            </a:pPr>
            <a:r>
              <a:rPr lang="zh-CN" altLang="en-US" sz="2400" dirty="0"/>
              <a:t>操作类型</a:t>
            </a:r>
          </a:p>
          <a:p>
            <a:pPr eaLnBrk="1" hangingPunct="1">
              <a:lnSpc>
                <a:spcPct val="150000"/>
              </a:lnSpc>
            </a:pPr>
            <a:r>
              <a:rPr lang="zh-CN" altLang="en-US" dirty="0"/>
              <a:t>定义用户存取权限：定义用户可以在哪些数据库对象上进行哪些类型的操作</a:t>
            </a:r>
          </a:p>
          <a:p>
            <a:pPr eaLnBrk="1" hangingPunct="1">
              <a:lnSpc>
                <a:spcPct val="150000"/>
              </a:lnSpc>
            </a:pPr>
            <a:r>
              <a:rPr lang="zh-CN" altLang="en-US" dirty="0"/>
              <a:t>定义存取权限称为</a:t>
            </a:r>
            <a:r>
              <a:rPr lang="zh-CN" altLang="en-US" dirty="0">
                <a:solidFill>
                  <a:srgbClr val="FF00FF"/>
                </a:solidFill>
              </a:rPr>
              <a:t>授权</a:t>
            </a:r>
            <a:r>
              <a:rPr lang="zh-CN" altLang="en-US" dirty="0"/>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页脚占位符 5">
            <a:extLst>
              <a:ext uri="{FF2B5EF4-FFF2-40B4-BE49-F238E27FC236}">
                <a16:creationId xmlns:a16="http://schemas.microsoft.com/office/drawing/2014/main" xmlns="" id="{37DAAEF8-9DBB-294C-8981-3E78E8D7811F}"/>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49154" name="Rectangle 2">
            <a:extLst>
              <a:ext uri="{FF2B5EF4-FFF2-40B4-BE49-F238E27FC236}">
                <a16:creationId xmlns:a16="http://schemas.microsoft.com/office/drawing/2014/main" xmlns="" id="{885C8FEC-38E3-3749-BBF2-D7E3921329DC}"/>
              </a:ext>
            </a:extLst>
          </p:cNvPr>
          <p:cNvSpPr>
            <a:spLocks noGrp="1" noChangeArrowheads="1"/>
          </p:cNvSpPr>
          <p:nvPr>
            <p:ph type="title" idx="4294967295"/>
          </p:nvPr>
        </p:nvSpPr>
        <p:spPr/>
        <p:txBody>
          <a:bodyPr/>
          <a:lstStyle/>
          <a:p>
            <a:pPr eaLnBrk="1" hangingPunct="1"/>
            <a:r>
              <a:rPr lang="zh-CN" altLang="zh-CN" sz="3600"/>
              <a:t>自主存取控制方法（续）</a:t>
            </a:r>
          </a:p>
        </p:txBody>
      </p:sp>
      <p:sp>
        <p:nvSpPr>
          <p:cNvPr id="49155" name="Rectangle 3">
            <a:extLst>
              <a:ext uri="{FF2B5EF4-FFF2-40B4-BE49-F238E27FC236}">
                <a16:creationId xmlns:a16="http://schemas.microsoft.com/office/drawing/2014/main" xmlns="" id="{C7FBD22C-DB57-9947-9A5E-56ABAA342223}"/>
              </a:ext>
            </a:extLst>
          </p:cNvPr>
          <p:cNvSpPr>
            <a:spLocks noGrp="1" noChangeArrowheads="1"/>
          </p:cNvSpPr>
          <p:nvPr>
            <p:ph type="body" sz="half" idx="4294967295"/>
          </p:nvPr>
        </p:nvSpPr>
        <p:spPr>
          <a:xfrm>
            <a:off x="1981200" y="1125538"/>
            <a:ext cx="8218488" cy="1960562"/>
          </a:xfrm>
        </p:spPr>
        <p:txBody>
          <a:bodyPr/>
          <a:lstStyle/>
          <a:p>
            <a:pPr eaLnBrk="1" hangingPunct="1"/>
            <a:r>
              <a:rPr lang="zh-CN" altLang="zh-CN"/>
              <a:t>关系数据库系统中存取控制对象 </a:t>
            </a:r>
          </a:p>
        </p:txBody>
      </p:sp>
      <p:graphicFrame>
        <p:nvGraphicFramePr>
          <p:cNvPr id="30725" name="Group 5">
            <a:extLst>
              <a:ext uri="{FF2B5EF4-FFF2-40B4-BE49-F238E27FC236}">
                <a16:creationId xmlns:a16="http://schemas.microsoft.com/office/drawing/2014/main" xmlns="" id="{6F8EABCB-CF5B-5B4C-AFD2-DBD3349D328C}"/>
              </a:ext>
            </a:extLst>
          </p:cNvPr>
          <p:cNvGraphicFramePr>
            <a:graphicFrameLocks noGrp="1"/>
          </p:cNvGraphicFramePr>
          <p:nvPr>
            <p:ph sz="half" idx="4294967295"/>
            <p:extLst>
              <p:ext uri="{D42A27DB-BD31-4B8C-83A1-F6EECF244321}">
                <p14:modId xmlns:p14="http://schemas.microsoft.com/office/powerpoint/2010/main" val="2802522313"/>
              </p:ext>
            </p:extLst>
          </p:nvPr>
        </p:nvGraphicFramePr>
        <p:xfrm>
          <a:off x="1343472" y="1844824"/>
          <a:ext cx="9289032" cy="3744416"/>
        </p:xfrm>
        <a:graphic>
          <a:graphicData uri="http://schemas.openxmlformats.org/drawingml/2006/table">
            <a:tbl>
              <a:tblPr/>
              <a:tblGrid>
                <a:gridCol w="1337318">
                  <a:extLst>
                    <a:ext uri="{9D8B030D-6E8A-4147-A177-3AD203B41FA5}">
                      <a16:colId xmlns:a16="http://schemas.microsoft.com/office/drawing/2014/main" xmlns="" val="20000"/>
                    </a:ext>
                  </a:extLst>
                </a:gridCol>
                <a:gridCol w="2104519">
                  <a:extLst>
                    <a:ext uri="{9D8B030D-6E8A-4147-A177-3AD203B41FA5}">
                      <a16:colId xmlns:a16="http://schemas.microsoft.com/office/drawing/2014/main" xmlns="" val="20001"/>
                    </a:ext>
                  </a:extLst>
                </a:gridCol>
                <a:gridCol w="5847195">
                  <a:extLst>
                    <a:ext uri="{9D8B030D-6E8A-4147-A177-3AD203B41FA5}">
                      <a16:colId xmlns:a16="http://schemas.microsoft.com/office/drawing/2014/main" xmlns="" val="20002"/>
                    </a:ext>
                  </a:extLst>
                </a:gridCol>
              </a:tblGrid>
              <a:tr h="706018">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对象类型</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对象</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操 作 类 型</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99070">
                <a:tc rowSpan="4">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数据库</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和</a:t>
                      </a: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模式</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数据库和模式</a:t>
                      </a: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CREATE </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15682">
                <a:tc vMerge="1">
                  <a:txBody>
                    <a:bodyPr/>
                    <a:lstStyle/>
                    <a:p>
                      <a:endParaRPr lang="zh-CN" altLang="en-US"/>
                    </a:p>
                  </a:txBody>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基本表</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CREATE TABLE</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ALTER TABLE</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99070">
                <a:tc vMerge="1">
                  <a:txBody>
                    <a:bodyPr/>
                    <a:lstStyle/>
                    <a:p>
                      <a:endParaRPr lang="zh-CN" altLang="en-US"/>
                    </a:p>
                  </a:txBody>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视图</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CREATE VIEW</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12484">
                <a:tc vMerge="1">
                  <a:txBody>
                    <a:bodyPr/>
                    <a:lstStyle/>
                    <a:p>
                      <a:endParaRPr lang="zh-CN" altLang="en-US"/>
                    </a:p>
                  </a:txBody>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索引</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CREATE INDEX</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706046">
                <a:tc rowSpan="2">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基本表和视图</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SELECT</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INSERT</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UPDATE</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DELETE</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REFERENCES</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ALL PRIVILEGES</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706046">
                <a:tc vMerge="1">
                  <a:txBody>
                    <a:bodyPr/>
                    <a:lstStyle/>
                    <a:p>
                      <a:endParaRPr lang="zh-CN" altLang="en-US"/>
                    </a:p>
                  </a:txBody>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属性列</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SELECT</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INSERT</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UPDATE</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REFERENCES</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ALL PRIVILEGES</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bl>
          </a:graphicData>
        </a:graphic>
      </p:graphicFrame>
      <p:sp>
        <p:nvSpPr>
          <p:cNvPr id="49186" name="Rectangle 247">
            <a:extLst>
              <a:ext uri="{FF2B5EF4-FFF2-40B4-BE49-F238E27FC236}">
                <a16:creationId xmlns:a16="http://schemas.microsoft.com/office/drawing/2014/main" xmlns="" id="{F3401F28-EC99-D844-87DD-11B578A03399}"/>
              </a:ext>
            </a:extLst>
          </p:cNvPr>
          <p:cNvSpPr>
            <a:spLocks noChangeArrowheads="1"/>
          </p:cNvSpPr>
          <p:nvPr/>
        </p:nvSpPr>
        <p:spPr bwMode="auto">
          <a:xfrm>
            <a:off x="3680305" y="5732462"/>
            <a:ext cx="461536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1600" dirty="0">
                <a:latin typeface="Times New Roman" panose="02020603050405020304" pitchFamily="18" charset="0"/>
              </a:rPr>
              <a:t>关系数据库系统中不同对象具有的主要存取权限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页脚占位符 4">
            <a:extLst>
              <a:ext uri="{FF2B5EF4-FFF2-40B4-BE49-F238E27FC236}">
                <a16:creationId xmlns:a16="http://schemas.microsoft.com/office/drawing/2014/main" xmlns="" id="{63A62F24-DEE1-DC42-B0C8-83ABDD2FEB87}"/>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50178" name="Rectangle 2">
            <a:extLst>
              <a:ext uri="{FF2B5EF4-FFF2-40B4-BE49-F238E27FC236}">
                <a16:creationId xmlns:a16="http://schemas.microsoft.com/office/drawing/2014/main" xmlns="" id="{FDC2F220-15F5-C748-9464-9E35FCD802FC}"/>
              </a:ext>
            </a:extLst>
          </p:cNvPr>
          <p:cNvSpPr>
            <a:spLocks noGrp="1" noChangeArrowheads="1"/>
          </p:cNvSpPr>
          <p:nvPr>
            <p:ph type="title" idx="4294967295"/>
          </p:nvPr>
        </p:nvSpPr>
        <p:spPr/>
        <p:txBody>
          <a:bodyPr/>
          <a:lstStyle/>
          <a:p>
            <a:pPr eaLnBrk="1" hangingPunct="1"/>
            <a:r>
              <a:rPr lang="en-US" altLang="zh-CN" sz="3600"/>
              <a:t>4.2  </a:t>
            </a:r>
            <a:r>
              <a:rPr lang="zh-CN" altLang="en-US" sz="3600"/>
              <a:t>数据库安全性控制</a:t>
            </a:r>
          </a:p>
        </p:txBody>
      </p:sp>
      <p:sp>
        <p:nvSpPr>
          <p:cNvPr id="50179" name="Rectangle 3">
            <a:extLst>
              <a:ext uri="{FF2B5EF4-FFF2-40B4-BE49-F238E27FC236}">
                <a16:creationId xmlns:a16="http://schemas.microsoft.com/office/drawing/2014/main" xmlns="" id="{4CBBEBE0-9FFA-3B41-B5E4-34E9A3796F03}"/>
              </a:ext>
            </a:extLst>
          </p:cNvPr>
          <p:cNvSpPr>
            <a:spLocks noGrp="1" noChangeArrowheads="1"/>
          </p:cNvSpPr>
          <p:nvPr>
            <p:ph type="body" idx="4294967295"/>
          </p:nvPr>
        </p:nvSpPr>
        <p:spPr>
          <a:xfrm>
            <a:off x="1271464" y="1181100"/>
            <a:ext cx="6553200" cy="4495800"/>
          </a:xfrm>
        </p:spPr>
        <p:txBody>
          <a:bodyPr/>
          <a:lstStyle/>
          <a:p>
            <a:pPr eaLnBrk="1" hangingPunct="1">
              <a:lnSpc>
                <a:spcPct val="160000"/>
              </a:lnSpc>
              <a:buFont typeface="Wingdings" pitchFamily="2" charset="2"/>
              <a:buNone/>
            </a:pPr>
            <a:r>
              <a:rPr lang="en-US" altLang="zh-CN" dirty="0"/>
              <a:t>4.2.1 </a:t>
            </a:r>
            <a:r>
              <a:rPr lang="zh-CN" altLang="en-US" dirty="0"/>
              <a:t>用户标识与鉴别</a:t>
            </a:r>
          </a:p>
          <a:p>
            <a:pPr eaLnBrk="1" hangingPunct="1">
              <a:lnSpc>
                <a:spcPct val="160000"/>
              </a:lnSpc>
              <a:buFont typeface="Wingdings" pitchFamily="2" charset="2"/>
              <a:buNone/>
            </a:pPr>
            <a:r>
              <a:rPr lang="en-US" altLang="zh-CN" dirty="0"/>
              <a:t>4.2.2 </a:t>
            </a:r>
            <a:r>
              <a:rPr lang="zh-CN" altLang="en-US" dirty="0"/>
              <a:t>存取控制</a:t>
            </a:r>
          </a:p>
          <a:p>
            <a:pPr eaLnBrk="1" hangingPunct="1">
              <a:lnSpc>
                <a:spcPct val="160000"/>
              </a:lnSpc>
              <a:buFont typeface="Wingdings" pitchFamily="2" charset="2"/>
              <a:buNone/>
            </a:pPr>
            <a:r>
              <a:rPr lang="en-US" altLang="zh-CN" dirty="0"/>
              <a:t>4.2.3 </a:t>
            </a:r>
            <a:r>
              <a:rPr lang="zh-CN" altLang="en-US" dirty="0"/>
              <a:t>自主存取控制方法</a:t>
            </a:r>
          </a:p>
          <a:p>
            <a:pPr eaLnBrk="1" hangingPunct="1">
              <a:lnSpc>
                <a:spcPct val="170000"/>
              </a:lnSpc>
              <a:buFont typeface="Wingdings" pitchFamily="2" charset="2"/>
              <a:buNone/>
            </a:pPr>
            <a:r>
              <a:rPr lang="en-US" altLang="zh-CN" dirty="0">
                <a:solidFill>
                  <a:srgbClr val="00B050"/>
                </a:solidFill>
              </a:rPr>
              <a:t>4.2.4 </a:t>
            </a:r>
            <a:r>
              <a:rPr lang="zh-CN" altLang="en-US" dirty="0">
                <a:solidFill>
                  <a:srgbClr val="00B050"/>
                </a:solidFill>
              </a:rPr>
              <a:t>授权与收回对数据的操作权限</a:t>
            </a:r>
          </a:p>
          <a:p>
            <a:pPr eaLnBrk="1" hangingPunct="1">
              <a:lnSpc>
                <a:spcPct val="160000"/>
              </a:lnSpc>
              <a:buFont typeface="Wingdings" pitchFamily="2" charset="2"/>
              <a:buNone/>
            </a:pPr>
            <a:r>
              <a:rPr lang="en-US" altLang="zh-CN" dirty="0"/>
              <a:t>4.2.5 </a:t>
            </a:r>
            <a:r>
              <a:rPr lang="zh-CN" altLang="en-US" dirty="0"/>
              <a:t>数据库角色</a:t>
            </a:r>
          </a:p>
          <a:p>
            <a:pPr eaLnBrk="1" hangingPunct="1">
              <a:lnSpc>
                <a:spcPct val="160000"/>
              </a:lnSpc>
              <a:buFont typeface="Wingdings" pitchFamily="2" charset="2"/>
              <a:buNone/>
            </a:pPr>
            <a:r>
              <a:rPr lang="en-US" altLang="zh-CN" dirty="0"/>
              <a:t>4.2.6 </a:t>
            </a:r>
            <a:r>
              <a:rPr lang="zh-CN" altLang="en-US" dirty="0"/>
              <a:t>强制存取控制方法</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页脚占位符 4">
            <a:extLst>
              <a:ext uri="{FF2B5EF4-FFF2-40B4-BE49-F238E27FC236}">
                <a16:creationId xmlns:a16="http://schemas.microsoft.com/office/drawing/2014/main" xmlns="" id="{F319BA60-2905-A048-B95C-CB5653ECA7C7}"/>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51202" name="Rectangle 2">
            <a:extLst>
              <a:ext uri="{FF2B5EF4-FFF2-40B4-BE49-F238E27FC236}">
                <a16:creationId xmlns:a16="http://schemas.microsoft.com/office/drawing/2014/main" xmlns="" id="{82F03362-8CB5-2B4E-A864-3611E7ECF277}"/>
              </a:ext>
            </a:extLst>
          </p:cNvPr>
          <p:cNvSpPr>
            <a:spLocks noGrp="1" noChangeArrowheads="1"/>
          </p:cNvSpPr>
          <p:nvPr>
            <p:ph type="title" idx="4294967295"/>
          </p:nvPr>
        </p:nvSpPr>
        <p:spPr>
          <a:xfrm>
            <a:off x="609600" y="-90018"/>
            <a:ext cx="10972800" cy="1135063"/>
          </a:xfrm>
        </p:spPr>
        <p:txBody>
          <a:bodyPr/>
          <a:lstStyle/>
          <a:p>
            <a:pPr eaLnBrk="1" hangingPunct="1">
              <a:lnSpc>
                <a:spcPct val="170000"/>
              </a:lnSpc>
              <a:buFont typeface="Wingdings" pitchFamily="2" charset="2"/>
              <a:buNone/>
            </a:pPr>
            <a:r>
              <a:rPr lang="en-US" altLang="zh-CN" dirty="0"/>
              <a:t>4.2.4 </a:t>
            </a:r>
            <a:r>
              <a:rPr lang="zh-CN" altLang="en-US" dirty="0"/>
              <a:t>授权与收回对数据的操作权限</a:t>
            </a:r>
          </a:p>
        </p:txBody>
      </p:sp>
      <p:sp>
        <p:nvSpPr>
          <p:cNvPr id="51203" name="Rectangle 3">
            <a:extLst>
              <a:ext uri="{FF2B5EF4-FFF2-40B4-BE49-F238E27FC236}">
                <a16:creationId xmlns:a16="http://schemas.microsoft.com/office/drawing/2014/main" xmlns="" id="{17D9748A-88E3-9E4E-8576-27772A9E5E47}"/>
              </a:ext>
            </a:extLst>
          </p:cNvPr>
          <p:cNvSpPr>
            <a:spLocks noGrp="1" noChangeArrowheads="1"/>
          </p:cNvSpPr>
          <p:nvPr>
            <p:ph type="body" idx="4294967295"/>
          </p:nvPr>
        </p:nvSpPr>
        <p:spPr>
          <a:xfrm>
            <a:off x="1055440" y="1333500"/>
            <a:ext cx="9721080" cy="4759796"/>
          </a:xfrm>
        </p:spPr>
        <p:txBody>
          <a:bodyPr/>
          <a:lstStyle/>
          <a:p>
            <a:pPr algn="just" eaLnBrk="1" hangingPunct="1">
              <a:lnSpc>
                <a:spcPct val="110000"/>
              </a:lnSpc>
              <a:buFont typeface="Wingdings" pitchFamily="2" charset="2"/>
              <a:buNone/>
            </a:pPr>
            <a:r>
              <a:rPr lang="en-US" altLang="zh-CN" dirty="0"/>
              <a:t>1.GRANT</a:t>
            </a:r>
          </a:p>
          <a:p>
            <a:pPr algn="just" eaLnBrk="1" hangingPunct="1">
              <a:lnSpc>
                <a:spcPct val="150000"/>
              </a:lnSpc>
            </a:pPr>
            <a:r>
              <a:rPr lang="en-US" altLang="zh-CN" sz="2400" dirty="0"/>
              <a:t>GRANT</a:t>
            </a:r>
            <a:r>
              <a:rPr lang="zh-CN" altLang="en-US" sz="2400" dirty="0"/>
              <a:t>语句的一般格式：</a:t>
            </a:r>
          </a:p>
          <a:p>
            <a:pPr algn="just" eaLnBrk="1" hangingPunct="1">
              <a:lnSpc>
                <a:spcPct val="150000"/>
              </a:lnSpc>
              <a:buFont typeface="Wingdings" pitchFamily="2" charset="2"/>
              <a:buNone/>
            </a:pPr>
            <a:r>
              <a:rPr lang="zh-CN" altLang="en-US" sz="2400" dirty="0"/>
              <a:t>       </a:t>
            </a:r>
            <a:r>
              <a:rPr lang="en-US" altLang="zh-CN" sz="2400" dirty="0"/>
              <a:t>GRANT &lt;</a:t>
            </a:r>
            <a:r>
              <a:rPr lang="zh-CN" altLang="en-US" sz="2400" dirty="0"/>
              <a:t>权限</a:t>
            </a:r>
            <a:r>
              <a:rPr lang="en-US" altLang="zh-CN" sz="2400" dirty="0"/>
              <a:t>&gt;[,&lt;</a:t>
            </a:r>
            <a:r>
              <a:rPr lang="zh-CN" altLang="en-US" sz="2400" dirty="0"/>
              <a:t>权限</a:t>
            </a:r>
            <a:r>
              <a:rPr lang="en-US" altLang="zh-CN" sz="2400" dirty="0"/>
              <a:t>&gt;]... </a:t>
            </a:r>
          </a:p>
          <a:p>
            <a:pPr algn="just" eaLnBrk="1" hangingPunct="1">
              <a:lnSpc>
                <a:spcPct val="150000"/>
              </a:lnSpc>
              <a:buFont typeface="Wingdings" pitchFamily="2" charset="2"/>
              <a:buNone/>
            </a:pPr>
            <a:r>
              <a:rPr lang="en-US" altLang="zh-CN" sz="2400" dirty="0"/>
              <a:t>       ON &lt;</a:t>
            </a:r>
            <a:r>
              <a:rPr lang="zh-CN" altLang="en-US" sz="2400" dirty="0"/>
              <a:t>对象类型</a:t>
            </a:r>
            <a:r>
              <a:rPr lang="en-US" altLang="zh-CN" sz="2400" dirty="0"/>
              <a:t>&gt; &lt;</a:t>
            </a:r>
            <a:r>
              <a:rPr lang="zh-CN" altLang="en-US" sz="2400" dirty="0"/>
              <a:t>对象名</a:t>
            </a:r>
            <a:r>
              <a:rPr lang="en-US" altLang="zh-CN" sz="2400" dirty="0"/>
              <a:t>&gt;[,&lt;</a:t>
            </a:r>
            <a:r>
              <a:rPr lang="zh-CN" altLang="en-US" sz="2400" dirty="0"/>
              <a:t>对象类型</a:t>
            </a:r>
            <a:r>
              <a:rPr lang="en-US" altLang="zh-CN" sz="2400" dirty="0"/>
              <a:t>&gt; &lt;</a:t>
            </a:r>
            <a:r>
              <a:rPr lang="zh-CN" altLang="en-US" sz="2400" dirty="0"/>
              <a:t>对象名</a:t>
            </a:r>
            <a:r>
              <a:rPr lang="en-US" altLang="zh-CN" sz="2400" dirty="0"/>
              <a:t>&gt;]…</a:t>
            </a:r>
          </a:p>
          <a:p>
            <a:pPr algn="just" eaLnBrk="1" hangingPunct="1">
              <a:lnSpc>
                <a:spcPct val="150000"/>
              </a:lnSpc>
              <a:buFont typeface="Wingdings" pitchFamily="2" charset="2"/>
              <a:buNone/>
            </a:pPr>
            <a:r>
              <a:rPr lang="en-US" altLang="zh-CN" sz="2400" dirty="0"/>
              <a:t>       TO &lt;</a:t>
            </a:r>
            <a:r>
              <a:rPr lang="zh-CN" altLang="en-US" sz="2400" dirty="0"/>
              <a:t>用户</a:t>
            </a:r>
            <a:r>
              <a:rPr lang="en-US" altLang="zh-CN" sz="2400" dirty="0"/>
              <a:t>&gt;[,&lt;</a:t>
            </a:r>
            <a:r>
              <a:rPr lang="zh-CN" altLang="en-US" sz="2400" dirty="0"/>
              <a:t>用户</a:t>
            </a:r>
            <a:r>
              <a:rPr lang="en-US" altLang="zh-CN" sz="2400" dirty="0"/>
              <a:t>&gt;]...</a:t>
            </a:r>
          </a:p>
          <a:p>
            <a:pPr algn="just" eaLnBrk="1" hangingPunct="1">
              <a:lnSpc>
                <a:spcPct val="150000"/>
              </a:lnSpc>
              <a:buFont typeface="Wingdings" pitchFamily="2" charset="2"/>
              <a:buNone/>
            </a:pPr>
            <a:r>
              <a:rPr lang="en-US" altLang="zh-CN" sz="2400" dirty="0"/>
              <a:t>       [WITH GRANT OPTION];</a:t>
            </a:r>
          </a:p>
          <a:p>
            <a:pPr algn="just" eaLnBrk="1" hangingPunct="1">
              <a:lnSpc>
                <a:spcPct val="150000"/>
              </a:lnSpc>
            </a:pPr>
            <a:r>
              <a:rPr lang="zh-CN" altLang="en-US" sz="2400" dirty="0"/>
              <a:t>语义：将对指定操作对象的指定操作权限授予指定的用户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页脚占位符 4">
            <a:extLst>
              <a:ext uri="{FF2B5EF4-FFF2-40B4-BE49-F238E27FC236}">
                <a16:creationId xmlns:a16="http://schemas.microsoft.com/office/drawing/2014/main" xmlns="" id="{6F43CC0E-54FB-9544-8285-D8CE848E8C20}"/>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52226" name="Rectangle 2">
            <a:extLst>
              <a:ext uri="{FF2B5EF4-FFF2-40B4-BE49-F238E27FC236}">
                <a16:creationId xmlns:a16="http://schemas.microsoft.com/office/drawing/2014/main" xmlns="" id="{331C7160-0611-AE4F-A095-AB4B407AEA6B}"/>
              </a:ext>
            </a:extLst>
          </p:cNvPr>
          <p:cNvSpPr>
            <a:spLocks noGrp="1" noChangeArrowheads="1"/>
          </p:cNvSpPr>
          <p:nvPr>
            <p:ph type="title" idx="4294967295"/>
          </p:nvPr>
        </p:nvSpPr>
        <p:spPr/>
        <p:txBody>
          <a:bodyPr/>
          <a:lstStyle/>
          <a:p>
            <a:pPr eaLnBrk="1" hangingPunct="1"/>
            <a:r>
              <a:rPr lang="en-US" altLang="zh-CN" sz="3600" dirty="0"/>
              <a:t>GRANT</a:t>
            </a:r>
            <a:r>
              <a:rPr lang="zh-CN" altLang="en-US" sz="3600" dirty="0"/>
              <a:t>（续）</a:t>
            </a:r>
          </a:p>
        </p:txBody>
      </p:sp>
      <p:sp>
        <p:nvSpPr>
          <p:cNvPr id="52227" name="Rectangle 3">
            <a:extLst>
              <a:ext uri="{FF2B5EF4-FFF2-40B4-BE49-F238E27FC236}">
                <a16:creationId xmlns:a16="http://schemas.microsoft.com/office/drawing/2014/main" xmlns="" id="{C5E6D4EC-A593-1C48-A75E-5E3F8B1F2980}"/>
              </a:ext>
            </a:extLst>
          </p:cNvPr>
          <p:cNvSpPr>
            <a:spLocks noGrp="1" noChangeArrowheads="1"/>
          </p:cNvSpPr>
          <p:nvPr>
            <p:ph type="body" idx="4294967295"/>
          </p:nvPr>
        </p:nvSpPr>
        <p:spPr>
          <a:xfrm>
            <a:off x="983432" y="1098550"/>
            <a:ext cx="8229600" cy="5095875"/>
          </a:xfrm>
        </p:spPr>
        <p:txBody>
          <a:bodyPr/>
          <a:lstStyle/>
          <a:p>
            <a:pPr lvl="1" eaLnBrk="1" hangingPunct="1">
              <a:lnSpc>
                <a:spcPct val="60000"/>
              </a:lnSpc>
              <a:spcBef>
                <a:spcPct val="60000"/>
              </a:spcBef>
            </a:pPr>
            <a:endParaRPr lang="en-US" altLang="zh-CN" sz="2600" dirty="0"/>
          </a:p>
          <a:p>
            <a:pPr lvl="1" eaLnBrk="1" hangingPunct="1">
              <a:lnSpc>
                <a:spcPct val="150000"/>
              </a:lnSpc>
              <a:spcBef>
                <a:spcPct val="0"/>
              </a:spcBef>
            </a:pPr>
            <a:r>
              <a:rPr lang="zh-CN" altLang="en-US" sz="2800" dirty="0"/>
              <a:t>发出</a:t>
            </a:r>
            <a:r>
              <a:rPr lang="en-US" altLang="zh-CN" sz="2800" dirty="0"/>
              <a:t>GRANT</a:t>
            </a:r>
            <a:r>
              <a:rPr lang="zh-CN" altLang="en-US" sz="2800" dirty="0"/>
              <a:t>：</a:t>
            </a:r>
          </a:p>
          <a:p>
            <a:pPr lvl="2" eaLnBrk="1" hangingPunct="1">
              <a:lnSpc>
                <a:spcPct val="150000"/>
              </a:lnSpc>
              <a:spcBef>
                <a:spcPct val="0"/>
              </a:spcBef>
              <a:buSzPct val="87000"/>
              <a:buFont typeface="Wingdings" pitchFamily="2" charset="2"/>
              <a:buChar char="l"/>
            </a:pPr>
            <a:r>
              <a:rPr lang="zh-CN" altLang="en-US" sz="2200" dirty="0"/>
              <a:t>数据库管理员</a:t>
            </a:r>
            <a:endParaRPr lang="en-US" altLang="zh-CN" sz="2200" dirty="0"/>
          </a:p>
          <a:p>
            <a:pPr lvl="2" eaLnBrk="1" hangingPunct="1">
              <a:lnSpc>
                <a:spcPct val="150000"/>
              </a:lnSpc>
              <a:spcBef>
                <a:spcPct val="0"/>
              </a:spcBef>
              <a:buSzPct val="87000"/>
              <a:buFont typeface="Wingdings" pitchFamily="2" charset="2"/>
              <a:buChar char="l"/>
            </a:pPr>
            <a:r>
              <a:rPr lang="zh-CN" altLang="en-US" sz="2200" dirty="0"/>
              <a:t>数据库对象创建者（即属主</a:t>
            </a:r>
            <a:r>
              <a:rPr lang="en-US" altLang="zh-CN" sz="2200" dirty="0"/>
              <a:t>owner</a:t>
            </a:r>
            <a:r>
              <a:rPr lang="zh-CN" altLang="en-US" sz="2200" dirty="0"/>
              <a:t>）</a:t>
            </a:r>
          </a:p>
          <a:p>
            <a:pPr lvl="2" eaLnBrk="1" hangingPunct="1">
              <a:lnSpc>
                <a:spcPct val="150000"/>
              </a:lnSpc>
              <a:spcBef>
                <a:spcPct val="0"/>
              </a:spcBef>
              <a:buSzPct val="87000"/>
              <a:buFont typeface="Wingdings" pitchFamily="2" charset="2"/>
              <a:buChar char="l"/>
            </a:pPr>
            <a:r>
              <a:rPr lang="zh-CN" altLang="en-US" sz="2200" dirty="0"/>
              <a:t>拥有该权限的用户</a:t>
            </a:r>
          </a:p>
          <a:p>
            <a:pPr lvl="1" eaLnBrk="1" hangingPunct="1">
              <a:lnSpc>
                <a:spcPct val="150000"/>
              </a:lnSpc>
              <a:spcBef>
                <a:spcPct val="0"/>
              </a:spcBef>
            </a:pPr>
            <a:r>
              <a:rPr lang="zh-CN" altLang="en-US" sz="2800" dirty="0"/>
              <a:t>按受权限的用户 </a:t>
            </a:r>
          </a:p>
          <a:p>
            <a:pPr lvl="2" eaLnBrk="1" hangingPunct="1">
              <a:lnSpc>
                <a:spcPct val="150000"/>
              </a:lnSpc>
              <a:spcBef>
                <a:spcPct val="0"/>
              </a:spcBef>
              <a:buSzPct val="87000"/>
              <a:buFont typeface="Wingdings" pitchFamily="2" charset="2"/>
              <a:buChar char="l"/>
            </a:pPr>
            <a:r>
              <a:rPr lang="zh-CN" altLang="en-US" sz="2200" dirty="0"/>
              <a:t>一个或多个具体用户</a:t>
            </a:r>
          </a:p>
          <a:p>
            <a:pPr lvl="2" eaLnBrk="1" hangingPunct="1">
              <a:lnSpc>
                <a:spcPct val="150000"/>
              </a:lnSpc>
              <a:spcBef>
                <a:spcPct val="0"/>
              </a:spcBef>
              <a:buSzPct val="87000"/>
              <a:buFont typeface="Wingdings" pitchFamily="2" charset="2"/>
              <a:buChar char="l"/>
            </a:pPr>
            <a:r>
              <a:rPr lang="en-US" altLang="zh-CN" sz="2200" dirty="0"/>
              <a:t>PUBLIC</a:t>
            </a:r>
            <a:r>
              <a:rPr lang="zh-CN" altLang="en-US" sz="2200" dirty="0"/>
              <a:t>（即全体用户）  </a:t>
            </a:r>
          </a:p>
          <a:p>
            <a:pPr algn="just" eaLnBrk="1" hangingPunct="1">
              <a:lnSpc>
                <a:spcPct val="110000"/>
              </a:lnSpc>
            </a:pPr>
            <a:endParaRPr lang="zh-CN" altLang="en-US" sz="2600" dirty="0"/>
          </a:p>
          <a:p>
            <a:pPr eaLnBrk="1" hangingPunct="1"/>
            <a:endParaRPr lang="en-US" altLang="zh-C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页脚占位符 4">
            <a:extLst>
              <a:ext uri="{FF2B5EF4-FFF2-40B4-BE49-F238E27FC236}">
                <a16:creationId xmlns:a16="http://schemas.microsoft.com/office/drawing/2014/main" xmlns="" id="{BB46A713-86BB-6748-9966-3E0AB53454A2}"/>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53250" name="Rectangle 2">
            <a:extLst>
              <a:ext uri="{FF2B5EF4-FFF2-40B4-BE49-F238E27FC236}">
                <a16:creationId xmlns:a16="http://schemas.microsoft.com/office/drawing/2014/main" xmlns="" id="{4AA32167-7B2A-F248-AE9B-3152053351B2}"/>
              </a:ext>
            </a:extLst>
          </p:cNvPr>
          <p:cNvSpPr>
            <a:spLocks noGrp="1" noChangeArrowheads="1"/>
          </p:cNvSpPr>
          <p:nvPr>
            <p:ph type="title" idx="4294967295"/>
          </p:nvPr>
        </p:nvSpPr>
        <p:spPr/>
        <p:txBody>
          <a:bodyPr/>
          <a:lstStyle/>
          <a:p>
            <a:pPr eaLnBrk="1" hangingPunct="1"/>
            <a:r>
              <a:rPr lang="en-US" altLang="zh-CN" sz="3600" dirty="0"/>
              <a:t>GRANT</a:t>
            </a:r>
            <a:r>
              <a:rPr lang="zh-CN" altLang="en-US" sz="3600" dirty="0"/>
              <a:t>（续）</a:t>
            </a:r>
          </a:p>
        </p:txBody>
      </p:sp>
      <p:sp>
        <p:nvSpPr>
          <p:cNvPr id="53251" name="Rectangle 3">
            <a:extLst>
              <a:ext uri="{FF2B5EF4-FFF2-40B4-BE49-F238E27FC236}">
                <a16:creationId xmlns:a16="http://schemas.microsoft.com/office/drawing/2014/main" xmlns="" id="{4E806FCF-2595-7945-BAF4-2AFE53894C13}"/>
              </a:ext>
            </a:extLst>
          </p:cNvPr>
          <p:cNvSpPr>
            <a:spLocks noGrp="1" noChangeArrowheads="1"/>
          </p:cNvSpPr>
          <p:nvPr>
            <p:ph type="body" idx="4294967295"/>
          </p:nvPr>
        </p:nvSpPr>
        <p:spPr>
          <a:xfrm>
            <a:off x="1055440" y="1318691"/>
            <a:ext cx="7772400" cy="4443413"/>
          </a:xfrm>
        </p:spPr>
        <p:txBody>
          <a:bodyPr/>
          <a:lstStyle/>
          <a:p>
            <a:pPr eaLnBrk="1" hangingPunct="1">
              <a:lnSpc>
                <a:spcPct val="120000"/>
              </a:lnSpc>
            </a:pPr>
            <a:r>
              <a:rPr lang="en-US" altLang="zh-CN" dirty="0"/>
              <a:t>WITH GRANT OPTION</a:t>
            </a:r>
            <a:r>
              <a:rPr lang="zh-CN" altLang="en-US" dirty="0"/>
              <a:t>子句</a:t>
            </a:r>
            <a:r>
              <a:rPr lang="en-US" altLang="zh-CN" dirty="0"/>
              <a:t>:</a:t>
            </a:r>
          </a:p>
          <a:p>
            <a:pPr lvl="1" eaLnBrk="1" hangingPunct="1">
              <a:lnSpc>
                <a:spcPct val="120000"/>
              </a:lnSpc>
            </a:pPr>
            <a:r>
              <a:rPr lang="zh-CN" altLang="en-US" dirty="0"/>
              <a:t>指定：可以</a:t>
            </a:r>
            <a:r>
              <a:rPr lang="zh-CN" altLang="en-US" dirty="0">
                <a:solidFill>
                  <a:srgbClr val="E02920"/>
                </a:solidFill>
              </a:rPr>
              <a:t>再授予</a:t>
            </a:r>
          </a:p>
          <a:p>
            <a:pPr lvl="1" eaLnBrk="1" hangingPunct="1">
              <a:lnSpc>
                <a:spcPct val="120000"/>
              </a:lnSpc>
            </a:pPr>
            <a:r>
              <a:rPr lang="zh-CN" altLang="en-US" dirty="0"/>
              <a:t>没有指定：</a:t>
            </a:r>
            <a:r>
              <a:rPr lang="zh-CN" altLang="en-US" dirty="0">
                <a:solidFill>
                  <a:srgbClr val="E02920"/>
                </a:solidFill>
              </a:rPr>
              <a:t>不能传播</a:t>
            </a:r>
          </a:p>
          <a:p>
            <a:pPr lvl="1" eaLnBrk="1" hangingPunct="1">
              <a:lnSpc>
                <a:spcPct val="120000"/>
              </a:lnSpc>
            </a:pPr>
            <a:endParaRPr lang="zh-CN" altLang="en-US" sz="2000" dirty="0"/>
          </a:p>
          <a:p>
            <a:pPr eaLnBrk="1" hangingPunct="1">
              <a:lnSpc>
                <a:spcPct val="120000"/>
              </a:lnSpc>
            </a:pPr>
            <a:r>
              <a:rPr lang="zh-CN" altLang="en-US" dirty="0"/>
              <a:t>不允许循环授权</a:t>
            </a:r>
          </a:p>
        </p:txBody>
      </p:sp>
      <p:pic>
        <p:nvPicPr>
          <p:cNvPr id="5124" name="图片 6" descr="4z4">
            <a:extLst>
              <a:ext uri="{FF2B5EF4-FFF2-40B4-BE49-F238E27FC236}">
                <a16:creationId xmlns:a16="http://schemas.microsoft.com/office/drawing/2014/main" xmlns="" id="{8439A85F-B347-4285-82EA-379E7F5BEDF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72916" y="4509120"/>
            <a:ext cx="4248472" cy="795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页脚占位符 4">
            <a:extLst>
              <a:ext uri="{FF2B5EF4-FFF2-40B4-BE49-F238E27FC236}">
                <a16:creationId xmlns:a16="http://schemas.microsoft.com/office/drawing/2014/main" xmlns="" id="{A415DF6D-DD3C-2A43-836D-F3BFB74E99D9}"/>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54274" name="Rectangle 2">
            <a:extLst>
              <a:ext uri="{FF2B5EF4-FFF2-40B4-BE49-F238E27FC236}">
                <a16:creationId xmlns:a16="http://schemas.microsoft.com/office/drawing/2014/main" xmlns="" id="{1CDA2040-5BE9-D84A-A1F8-2BAEFC2C029D}"/>
              </a:ext>
            </a:extLst>
          </p:cNvPr>
          <p:cNvSpPr>
            <a:spLocks noGrp="1" noChangeArrowheads="1"/>
          </p:cNvSpPr>
          <p:nvPr>
            <p:ph type="title" idx="4294967295"/>
          </p:nvPr>
        </p:nvSpPr>
        <p:spPr/>
        <p:txBody>
          <a:bodyPr/>
          <a:lstStyle/>
          <a:p>
            <a:pPr eaLnBrk="1" hangingPunct="1"/>
            <a:r>
              <a:rPr lang="en-US" altLang="zh-CN" sz="3600" dirty="0"/>
              <a:t>GRANT</a:t>
            </a:r>
            <a:r>
              <a:rPr lang="zh-CN" altLang="en-US" sz="3600" dirty="0"/>
              <a:t>（续）</a:t>
            </a:r>
            <a:endParaRPr lang="zh-CN" altLang="zh-CN" sz="3600" dirty="0"/>
          </a:p>
        </p:txBody>
      </p:sp>
      <p:sp>
        <p:nvSpPr>
          <p:cNvPr id="54275" name="Rectangle 3">
            <a:extLst>
              <a:ext uri="{FF2B5EF4-FFF2-40B4-BE49-F238E27FC236}">
                <a16:creationId xmlns:a16="http://schemas.microsoft.com/office/drawing/2014/main" xmlns="" id="{E177F22D-90C5-6C48-9789-B93B9367AC64}"/>
              </a:ext>
            </a:extLst>
          </p:cNvPr>
          <p:cNvSpPr>
            <a:spLocks noGrp="1" noChangeArrowheads="1"/>
          </p:cNvSpPr>
          <p:nvPr>
            <p:ph type="body" idx="4294967295"/>
          </p:nvPr>
        </p:nvSpPr>
        <p:spPr/>
        <p:txBody>
          <a:bodyPr/>
          <a:lstStyle/>
          <a:p>
            <a:pPr algn="just" eaLnBrk="1" hangingPunct="1">
              <a:buFont typeface="Wingdings" pitchFamily="2" charset="2"/>
              <a:buNone/>
            </a:pPr>
            <a:r>
              <a:rPr lang="en-US" altLang="zh-CN">
                <a:latin typeface="宋体" panose="02010600030101010101" pitchFamily="2" charset="-122"/>
              </a:rPr>
              <a:t> </a:t>
            </a:r>
            <a:r>
              <a:rPr lang="en-US" altLang="zh-CN"/>
              <a:t>[</a:t>
            </a:r>
            <a:r>
              <a:rPr lang="zh-CN" altLang="en-US">
                <a:latin typeface="宋体" panose="02010600030101010101" pitchFamily="2" charset="-122"/>
              </a:rPr>
              <a:t>例</a:t>
            </a:r>
            <a:r>
              <a:rPr lang="zh-CN" altLang="en-US">
                <a:ea typeface="Arial Unicode MS" panose="020B0604020202020204" pitchFamily="34" charset="-128"/>
                <a:cs typeface="Arial Unicode MS" panose="020B0604020202020204" pitchFamily="34" charset="-128"/>
              </a:rPr>
              <a:t>4.1</a:t>
            </a:r>
            <a:r>
              <a:rPr lang="en-US" altLang="zh-CN"/>
              <a:t>]</a:t>
            </a:r>
            <a:r>
              <a:rPr lang="en-US" altLang="zh-CN">
                <a:latin typeface="宋体" panose="02010600030101010101" pitchFamily="2" charset="-122"/>
              </a:rPr>
              <a:t> </a:t>
            </a:r>
            <a:r>
              <a:rPr lang="zh-CN" altLang="en-US">
                <a:latin typeface="宋体" panose="02010600030101010101" pitchFamily="2" charset="-122"/>
              </a:rPr>
              <a:t>把查询</a:t>
            </a:r>
            <a:r>
              <a:rPr lang="en-US" altLang="zh-CN"/>
              <a:t>Student</a:t>
            </a:r>
            <a:r>
              <a:rPr lang="zh-CN" altLang="en-US">
                <a:latin typeface="宋体" panose="02010600030101010101" pitchFamily="2" charset="-122"/>
              </a:rPr>
              <a:t>表权限授给用户</a:t>
            </a:r>
            <a:r>
              <a:rPr lang="en-US" altLang="zh-CN"/>
              <a:t>U1</a:t>
            </a:r>
          </a:p>
          <a:p>
            <a:pPr algn="just" eaLnBrk="1" hangingPunct="1">
              <a:buFont typeface="Wingdings" pitchFamily="2" charset="2"/>
              <a:buNone/>
            </a:pPr>
            <a:endParaRPr lang="en-US" altLang="zh-CN">
              <a:latin typeface="宋体" panose="02010600030101010101" pitchFamily="2" charset="-122"/>
            </a:endParaRPr>
          </a:p>
          <a:p>
            <a:pPr algn="just" eaLnBrk="1" hangingPunct="1">
              <a:buFont typeface="Wingdings" pitchFamily="2" charset="2"/>
              <a:buNone/>
            </a:pPr>
            <a:r>
              <a:rPr lang="en-US" altLang="zh-CN"/>
              <a:t>      GRANT   SELECT </a:t>
            </a:r>
          </a:p>
          <a:p>
            <a:pPr algn="just" eaLnBrk="1" hangingPunct="1">
              <a:buFont typeface="Wingdings" pitchFamily="2" charset="2"/>
              <a:buNone/>
            </a:pPr>
            <a:r>
              <a:rPr lang="en-US" altLang="zh-CN"/>
              <a:t>      ON   TABLE   Student </a:t>
            </a:r>
          </a:p>
          <a:p>
            <a:pPr algn="just" eaLnBrk="1" hangingPunct="1">
              <a:buFont typeface="Wingdings" pitchFamily="2" charset="2"/>
              <a:buNone/>
            </a:pPr>
            <a:r>
              <a:rPr lang="en-US" altLang="zh-CN"/>
              <a:t>      TO   U1;</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页脚占位符 4">
            <a:extLst>
              <a:ext uri="{FF2B5EF4-FFF2-40B4-BE49-F238E27FC236}">
                <a16:creationId xmlns:a16="http://schemas.microsoft.com/office/drawing/2014/main" xmlns="" id="{F9A3F9A5-CAF8-D24F-80E0-4B118FD02465}"/>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55298" name="Rectangle 2">
            <a:extLst>
              <a:ext uri="{FF2B5EF4-FFF2-40B4-BE49-F238E27FC236}">
                <a16:creationId xmlns:a16="http://schemas.microsoft.com/office/drawing/2014/main" xmlns="" id="{8FEED197-881C-914C-9379-8528351DDDA4}"/>
              </a:ext>
            </a:extLst>
          </p:cNvPr>
          <p:cNvSpPr>
            <a:spLocks noGrp="1" noChangeArrowheads="1"/>
          </p:cNvSpPr>
          <p:nvPr>
            <p:ph type="title" idx="4294967295"/>
          </p:nvPr>
        </p:nvSpPr>
        <p:spPr/>
        <p:txBody>
          <a:bodyPr/>
          <a:lstStyle/>
          <a:p>
            <a:pPr eaLnBrk="1" hangingPunct="1"/>
            <a:r>
              <a:rPr lang="en-US" altLang="zh-CN" sz="3600" dirty="0"/>
              <a:t>GRANT</a:t>
            </a:r>
            <a:r>
              <a:rPr lang="zh-CN" altLang="en-US" sz="3600" dirty="0"/>
              <a:t>（续）</a:t>
            </a:r>
            <a:endParaRPr lang="zh-CN" altLang="zh-CN" sz="3600" dirty="0"/>
          </a:p>
        </p:txBody>
      </p:sp>
      <p:sp>
        <p:nvSpPr>
          <p:cNvPr id="55299" name="Rectangle 3">
            <a:extLst>
              <a:ext uri="{FF2B5EF4-FFF2-40B4-BE49-F238E27FC236}">
                <a16:creationId xmlns:a16="http://schemas.microsoft.com/office/drawing/2014/main" xmlns="" id="{69533953-D6E8-2D47-BABA-2D4A584C7170}"/>
              </a:ext>
            </a:extLst>
          </p:cNvPr>
          <p:cNvSpPr>
            <a:spLocks noGrp="1" noChangeArrowheads="1"/>
          </p:cNvSpPr>
          <p:nvPr>
            <p:ph type="body" idx="4294967295"/>
          </p:nvPr>
        </p:nvSpPr>
        <p:spPr/>
        <p:txBody>
          <a:bodyPr/>
          <a:lstStyle/>
          <a:p>
            <a:pPr algn="just" eaLnBrk="1" hangingPunct="1">
              <a:buFont typeface="Wingdings" pitchFamily="2" charset="2"/>
              <a:buNone/>
            </a:pPr>
            <a:r>
              <a:rPr lang="en-US" altLang="zh-CN" dirty="0"/>
              <a:t>[</a:t>
            </a:r>
            <a:r>
              <a:rPr lang="zh-CN" altLang="en-US" dirty="0"/>
              <a:t>例4.</a:t>
            </a:r>
            <a:r>
              <a:rPr lang="en-US" altLang="zh-CN" dirty="0"/>
              <a:t>2] </a:t>
            </a:r>
            <a:r>
              <a:rPr lang="zh-CN" altLang="en-US" dirty="0"/>
              <a:t>把对</a:t>
            </a:r>
            <a:r>
              <a:rPr lang="en-US" altLang="zh-CN" dirty="0"/>
              <a:t>Student</a:t>
            </a:r>
            <a:r>
              <a:rPr lang="zh-CN" altLang="en-US" dirty="0"/>
              <a:t>表和</a:t>
            </a:r>
            <a:r>
              <a:rPr lang="en-US" altLang="zh-CN" dirty="0"/>
              <a:t>Course</a:t>
            </a:r>
            <a:r>
              <a:rPr lang="zh-CN" altLang="en-US" dirty="0"/>
              <a:t>表的全部操作权限授予用户</a:t>
            </a:r>
            <a:r>
              <a:rPr lang="en-US" altLang="zh-CN" dirty="0"/>
              <a:t>U2</a:t>
            </a:r>
            <a:r>
              <a:rPr lang="zh-CN" altLang="en-US" dirty="0"/>
              <a:t>和</a:t>
            </a:r>
            <a:r>
              <a:rPr lang="en-US" altLang="zh-CN" dirty="0"/>
              <a:t>U3</a:t>
            </a:r>
          </a:p>
          <a:p>
            <a:pPr algn="just" eaLnBrk="1" hangingPunct="1">
              <a:buFont typeface="Wingdings" pitchFamily="2" charset="2"/>
              <a:buNone/>
            </a:pPr>
            <a:endParaRPr lang="en-US" altLang="zh-CN" dirty="0"/>
          </a:p>
          <a:p>
            <a:pPr algn="just" eaLnBrk="1" hangingPunct="1">
              <a:buFont typeface="Wingdings" pitchFamily="2" charset="2"/>
              <a:buNone/>
            </a:pPr>
            <a:r>
              <a:rPr lang="en-US" altLang="zh-CN" dirty="0"/>
              <a:t>      GRANT </a:t>
            </a:r>
            <a:r>
              <a:rPr lang="en-US" altLang="zh-CN" dirty="0">
                <a:solidFill>
                  <a:srgbClr val="E02920"/>
                </a:solidFill>
              </a:rPr>
              <a:t>ALL PRIVILIGES</a:t>
            </a:r>
            <a:r>
              <a:rPr lang="en-US" altLang="zh-CN" dirty="0"/>
              <a:t> </a:t>
            </a:r>
          </a:p>
          <a:p>
            <a:pPr algn="just" eaLnBrk="1" hangingPunct="1">
              <a:buFont typeface="Wingdings" pitchFamily="2" charset="2"/>
              <a:buNone/>
            </a:pPr>
            <a:r>
              <a:rPr lang="en-US" altLang="zh-CN" dirty="0"/>
              <a:t>      ON TABLE </a:t>
            </a:r>
            <a:r>
              <a:rPr lang="en-US" altLang="zh-CN" dirty="0" err="1"/>
              <a:t>Student,Course</a:t>
            </a:r>
            <a:r>
              <a:rPr lang="en-US" altLang="zh-CN" dirty="0"/>
              <a:t> </a:t>
            </a:r>
          </a:p>
          <a:p>
            <a:pPr algn="just" eaLnBrk="1" hangingPunct="1">
              <a:buFont typeface="Wingdings" pitchFamily="2" charset="2"/>
              <a:buNone/>
            </a:pPr>
            <a:r>
              <a:rPr lang="en-US" altLang="zh-CN" dirty="0"/>
              <a:t>      TO U2,U3;</a:t>
            </a:r>
          </a:p>
          <a:p>
            <a:pPr eaLnBrk="1" hangingPunct="1"/>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页脚占位符 4">
            <a:extLst>
              <a:ext uri="{FF2B5EF4-FFF2-40B4-BE49-F238E27FC236}">
                <a16:creationId xmlns:a16="http://schemas.microsoft.com/office/drawing/2014/main" xmlns="" id="{1C803BF4-8C7C-4641-A22C-449A291D2E7C}"/>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7171" name="Rectangle 2">
            <a:extLst>
              <a:ext uri="{FF2B5EF4-FFF2-40B4-BE49-F238E27FC236}">
                <a16:creationId xmlns:a16="http://schemas.microsoft.com/office/drawing/2014/main" xmlns="" id="{A815F237-BC9D-4075-A968-8BDE252F9F94}"/>
              </a:ext>
            </a:extLst>
          </p:cNvPr>
          <p:cNvSpPr>
            <a:spLocks noGrp="1" noChangeArrowheads="1"/>
          </p:cNvSpPr>
          <p:nvPr>
            <p:ph type="title" idx="4294967295"/>
          </p:nvPr>
        </p:nvSpPr>
        <p:spPr/>
        <p:txBody>
          <a:bodyPr/>
          <a:lstStyle/>
          <a:p>
            <a:pPr eaLnBrk="1" hangingPunct="1"/>
            <a:r>
              <a:rPr lang="zh-CN" altLang="en-US" sz="3600" dirty="0"/>
              <a:t>第</a:t>
            </a:r>
            <a:r>
              <a:rPr lang="en-US" altLang="zh-CN" sz="3600" dirty="0"/>
              <a:t>4</a:t>
            </a:r>
            <a:r>
              <a:rPr lang="zh-CN" altLang="en-US" sz="3600" dirty="0"/>
              <a:t>章</a:t>
            </a:r>
            <a:r>
              <a:rPr lang="zh-CN" altLang="zh-CN" sz="3600" dirty="0"/>
              <a:t>  数据库安全性</a:t>
            </a:r>
          </a:p>
        </p:txBody>
      </p:sp>
      <p:sp>
        <p:nvSpPr>
          <p:cNvPr id="7172" name="Rectangle 3">
            <a:extLst>
              <a:ext uri="{FF2B5EF4-FFF2-40B4-BE49-F238E27FC236}">
                <a16:creationId xmlns:a16="http://schemas.microsoft.com/office/drawing/2014/main" xmlns="" id="{DA3B9B05-7F44-4474-A20D-25798D331F5E}"/>
              </a:ext>
            </a:extLst>
          </p:cNvPr>
          <p:cNvSpPr>
            <a:spLocks noGrp="1" noChangeArrowheads="1"/>
          </p:cNvSpPr>
          <p:nvPr>
            <p:ph type="body" idx="4294967295"/>
          </p:nvPr>
        </p:nvSpPr>
        <p:spPr>
          <a:xfrm>
            <a:off x="1415480" y="1268760"/>
            <a:ext cx="6779071" cy="4495800"/>
          </a:xfrm>
        </p:spPr>
        <p:txBody>
          <a:bodyPr/>
          <a:lstStyle/>
          <a:p>
            <a:pPr marL="342900" lvl="1" indent="-342900" algn="just" eaLnBrk="1" hangingPunct="1">
              <a:lnSpc>
                <a:spcPct val="130000"/>
              </a:lnSpc>
              <a:buNone/>
              <a:defRPr/>
            </a:pPr>
            <a:r>
              <a:rPr lang="en-US" altLang="zh-CN" sz="2800" dirty="0">
                <a:solidFill>
                  <a:srgbClr val="0066FF"/>
                </a:solidFill>
                <a:cs typeface="+mn-cs"/>
              </a:rPr>
              <a:t>4.1  </a:t>
            </a:r>
            <a:r>
              <a:rPr lang="zh-CN" altLang="en-US" sz="2800" dirty="0">
                <a:solidFill>
                  <a:srgbClr val="0066FF"/>
                </a:solidFill>
                <a:cs typeface="+mn-cs"/>
              </a:rPr>
              <a:t>数据库安全性概述</a:t>
            </a:r>
            <a:endParaRPr lang="en-US" altLang="zh-CN" sz="2800" dirty="0">
              <a:solidFill>
                <a:srgbClr val="0066FF"/>
              </a:solidFill>
              <a:cs typeface="+mn-cs"/>
            </a:endParaRPr>
          </a:p>
          <a:p>
            <a:pPr algn="just" eaLnBrk="1" hangingPunct="1">
              <a:lnSpc>
                <a:spcPct val="130000"/>
              </a:lnSpc>
              <a:buFont typeface="Wingdings" panose="05000000000000000000" pitchFamily="2" charset="2"/>
              <a:buNone/>
              <a:defRPr/>
            </a:pPr>
            <a:r>
              <a:rPr lang="en-US" altLang="zh-CN" dirty="0"/>
              <a:t>4.2  </a:t>
            </a:r>
            <a:r>
              <a:rPr lang="zh-CN" altLang="en-US" dirty="0"/>
              <a:t>数据库安全性控制</a:t>
            </a:r>
          </a:p>
          <a:p>
            <a:pPr algn="just" eaLnBrk="1" hangingPunct="1">
              <a:lnSpc>
                <a:spcPct val="130000"/>
              </a:lnSpc>
              <a:buFont typeface="Wingdings" panose="05000000000000000000" pitchFamily="2" charset="2"/>
              <a:buNone/>
              <a:defRPr/>
            </a:pPr>
            <a:r>
              <a:rPr lang="en-US" altLang="zh-CN" dirty="0"/>
              <a:t>4.3  </a:t>
            </a:r>
            <a:r>
              <a:rPr lang="zh-CN" altLang="en-US" dirty="0"/>
              <a:t>视图机制</a:t>
            </a:r>
          </a:p>
          <a:p>
            <a:pPr algn="just" eaLnBrk="1" hangingPunct="1">
              <a:lnSpc>
                <a:spcPct val="130000"/>
              </a:lnSpc>
              <a:buFont typeface="Wingdings" panose="05000000000000000000" pitchFamily="2" charset="2"/>
              <a:buNone/>
              <a:defRPr/>
            </a:pPr>
            <a:r>
              <a:rPr lang="en-US" altLang="zh-CN" dirty="0"/>
              <a:t>4.4  </a:t>
            </a:r>
            <a:r>
              <a:rPr lang="zh-CN" altLang="en-US" dirty="0"/>
              <a:t>审计</a:t>
            </a:r>
            <a:endParaRPr lang="en-US" altLang="zh-CN" dirty="0"/>
          </a:p>
          <a:p>
            <a:pPr algn="just" eaLnBrk="1" hangingPunct="1">
              <a:lnSpc>
                <a:spcPct val="130000"/>
              </a:lnSpc>
              <a:buFont typeface="Wingdings" panose="05000000000000000000" pitchFamily="2" charset="2"/>
              <a:buNone/>
              <a:defRPr/>
            </a:pPr>
            <a:r>
              <a:rPr lang="en-US" altLang="zh-CN" dirty="0"/>
              <a:t>4.5  </a:t>
            </a:r>
            <a:r>
              <a:rPr lang="zh-CN" altLang="en-US" dirty="0"/>
              <a:t>数据加密</a:t>
            </a:r>
          </a:p>
          <a:p>
            <a:pPr algn="just" eaLnBrk="1" hangingPunct="1">
              <a:lnSpc>
                <a:spcPct val="130000"/>
              </a:lnSpc>
              <a:buFont typeface="Wingdings" panose="05000000000000000000" pitchFamily="2" charset="2"/>
              <a:buNone/>
              <a:defRPr/>
            </a:pPr>
            <a:r>
              <a:rPr lang="en-US" altLang="zh-CN" dirty="0"/>
              <a:t>4.6  </a:t>
            </a:r>
            <a:r>
              <a:rPr lang="zh-CN" altLang="en-US" dirty="0"/>
              <a:t>其他安全性保护</a:t>
            </a:r>
          </a:p>
          <a:p>
            <a:pPr algn="just" eaLnBrk="1" hangingPunct="1">
              <a:lnSpc>
                <a:spcPct val="130000"/>
              </a:lnSpc>
              <a:buFont typeface="Wingdings" panose="05000000000000000000" pitchFamily="2" charset="2"/>
              <a:buNone/>
              <a:defRPr/>
            </a:pPr>
            <a:r>
              <a:rPr lang="zh-CN" altLang="en-US" dirty="0"/>
              <a:t>本章小结</a:t>
            </a:r>
          </a:p>
          <a:p>
            <a:pPr eaLnBrk="1" hangingPunct="1">
              <a:defRPr/>
            </a:pPr>
            <a:endParaRPr lang="en-US" altLang="zh-C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页脚占位符 4">
            <a:extLst>
              <a:ext uri="{FF2B5EF4-FFF2-40B4-BE49-F238E27FC236}">
                <a16:creationId xmlns:a16="http://schemas.microsoft.com/office/drawing/2014/main" xmlns="" id="{BF579D61-5F83-2547-AC60-6A89695B28A8}"/>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56322" name="Rectangle 2">
            <a:extLst>
              <a:ext uri="{FF2B5EF4-FFF2-40B4-BE49-F238E27FC236}">
                <a16:creationId xmlns:a16="http://schemas.microsoft.com/office/drawing/2014/main" xmlns="" id="{91ADC390-2613-044D-9D9A-A0FB3BCF6EDC}"/>
              </a:ext>
            </a:extLst>
          </p:cNvPr>
          <p:cNvSpPr>
            <a:spLocks noGrp="1" noChangeArrowheads="1"/>
          </p:cNvSpPr>
          <p:nvPr>
            <p:ph type="title" idx="4294967295"/>
          </p:nvPr>
        </p:nvSpPr>
        <p:spPr/>
        <p:txBody>
          <a:bodyPr/>
          <a:lstStyle/>
          <a:p>
            <a:pPr eaLnBrk="1" hangingPunct="1"/>
            <a:r>
              <a:rPr lang="en-US" altLang="zh-CN" sz="3600" dirty="0"/>
              <a:t>GRANT</a:t>
            </a:r>
            <a:r>
              <a:rPr lang="zh-CN" altLang="en-US" sz="3600" dirty="0"/>
              <a:t>（续）</a:t>
            </a:r>
            <a:endParaRPr lang="zh-CN" altLang="zh-CN" sz="3600" dirty="0"/>
          </a:p>
        </p:txBody>
      </p:sp>
      <p:sp>
        <p:nvSpPr>
          <p:cNvPr id="56323" name="Rectangle 3">
            <a:extLst>
              <a:ext uri="{FF2B5EF4-FFF2-40B4-BE49-F238E27FC236}">
                <a16:creationId xmlns:a16="http://schemas.microsoft.com/office/drawing/2014/main" xmlns="" id="{D9FE097D-7367-E34D-8C69-1316293C57A8}"/>
              </a:ext>
            </a:extLst>
          </p:cNvPr>
          <p:cNvSpPr>
            <a:spLocks noGrp="1" noChangeArrowheads="1"/>
          </p:cNvSpPr>
          <p:nvPr>
            <p:ph type="body" idx="4294967295"/>
          </p:nvPr>
        </p:nvSpPr>
        <p:spPr/>
        <p:txBody>
          <a:bodyPr/>
          <a:lstStyle/>
          <a:p>
            <a:pPr algn="just" eaLnBrk="1" hangingPunct="1">
              <a:buFont typeface="Wingdings" pitchFamily="2" charset="2"/>
              <a:buNone/>
            </a:pPr>
            <a:r>
              <a:rPr lang="en-US" altLang="zh-CN"/>
              <a:t>[</a:t>
            </a:r>
            <a:r>
              <a:rPr lang="zh-CN" altLang="en-US"/>
              <a:t>例4.</a:t>
            </a:r>
            <a:r>
              <a:rPr lang="en-US" altLang="zh-CN"/>
              <a:t>3] </a:t>
            </a:r>
            <a:r>
              <a:rPr lang="zh-CN" altLang="en-US"/>
              <a:t>把对表</a:t>
            </a:r>
            <a:r>
              <a:rPr lang="en-US" altLang="zh-CN"/>
              <a:t>SC</a:t>
            </a:r>
            <a:r>
              <a:rPr lang="zh-CN" altLang="en-US"/>
              <a:t>的查询权限授予所有用户</a:t>
            </a:r>
          </a:p>
          <a:p>
            <a:pPr algn="just" eaLnBrk="1" hangingPunct="1">
              <a:buFont typeface="Wingdings" pitchFamily="2" charset="2"/>
              <a:buNone/>
            </a:pPr>
            <a:endParaRPr lang="zh-CN" altLang="en-US"/>
          </a:p>
          <a:p>
            <a:pPr algn="just" eaLnBrk="1" hangingPunct="1">
              <a:lnSpc>
                <a:spcPct val="120000"/>
              </a:lnSpc>
              <a:buFont typeface="Wingdings" pitchFamily="2" charset="2"/>
              <a:buNone/>
            </a:pPr>
            <a:r>
              <a:rPr lang="zh-CN" altLang="en-US"/>
              <a:t>     </a:t>
            </a:r>
            <a:r>
              <a:rPr lang="en-US" altLang="zh-CN"/>
              <a:t>GRANT SELECT </a:t>
            </a:r>
          </a:p>
          <a:p>
            <a:pPr algn="just" eaLnBrk="1" hangingPunct="1">
              <a:lnSpc>
                <a:spcPct val="120000"/>
              </a:lnSpc>
              <a:buFont typeface="Wingdings" pitchFamily="2" charset="2"/>
              <a:buNone/>
            </a:pPr>
            <a:r>
              <a:rPr lang="en-US" altLang="zh-CN"/>
              <a:t>     ON TABLE SC </a:t>
            </a:r>
          </a:p>
          <a:p>
            <a:pPr algn="just" eaLnBrk="1" hangingPunct="1">
              <a:lnSpc>
                <a:spcPct val="120000"/>
              </a:lnSpc>
              <a:buFont typeface="Wingdings" pitchFamily="2" charset="2"/>
              <a:buNone/>
            </a:pPr>
            <a:r>
              <a:rPr lang="en-US" altLang="zh-CN"/>
              <a:t>	  TO </a:t>
            </a:r>
            <a:r>
              <a:rPr lang="en-US" altLang="zh-CN">
                <a:solidFill>
                  <a:srgbClr val="E02920"/>
                </a:solidFill>
              </a:rPr>
              <a:t>PUBLIC</a:t>
            </a:r>
            <a:r>
              <a:rPr lang="en-US" altLang="zh-CN"/>
              <a:t>;</a:t>
            </a:r>
          </a:p>
          <a:p>
            <a:pPr eaLnBrk="1" hangingPunct="1">
              <a:buFont typeface="Wingdings" pitchFamily="2" charset="2"/>
              <a:buNone/>
            </a:pPr>
            <a:endParaRPr lang="en-US" altLang="zh-C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页脚占位符 4">
            <a:extLst>
              <a:ext uri="{FF2B5EF4-FFF2-40B4-BE49-F238E27FC236}">
                <a16:creationId xmlns:a16="http://schemas.microsoft.com/office/drawing/2014/main" xmlns="" id="{675B3A9D-6A63-F44C-BE3F-8BF04CF1B1A0}"/>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57346" name="Rectangle 2">
            <a:extLst>
              <a:ext uri="{FF2B5EF4-FFF2-40B4-BE49-F238E27FC236}">
                <a16:creationId xmlns:a16="http://schemas.microsoft.com/office/drawing/2014/main" xmlns="" id="{5EFB42DE-905A-484D-9ED9-68A715565E43}"/>
              </a:ext>
            </a:extLst>
          </p:cNvPr>
          <p:cNvSpPr>
            <a:spLocks noGrp="1" noChangeArrowheads="1"/>
          </p:cNvSpPr>
          <p:nvPr>
            <p:ph type="title" idx="4294967295"/>
          </p:nvPr>
        </p:nvSpPr>
        <p:spPr/>
        <p:txBody>
          <a:bodyPr/>
          <a:lstStyle/>
          <a:p>
            <a:pPr eaLnBrk="1" hangingPunct="1"/>
            <a:r>
              <a:rPr lang="en-US" altLang="zh-CN" sz="3600" dirty="0"/>
              <a:t>GRANT</a:t>
            </a:r>
            <a:r>
              <a:rPr lang="zh-CN" altLang="en-US" sz="3600" dirty="0"/>
              <a:t>（续）</a:t>
            </a:r>
            <a:endParaRPr lang="zh-CN" altLang="zh-CN" sz="3600" dirty="0"/>
          </a:p>
        </p:txBody>
      </p:sp>
      <p:sp>
        <p:nvSpPr>
          <p:cNvPr id="57347" name="Rectangle 3">
            <a:extLst>
              <a:ext uri="{FF2B5EF4-FFF2-40B4-BE49-F238E27FC236}">
                <a16:creationId xmlns:a16="http://schemas.microsoft.com/office/drawing/2014/main" xmlns="" id="{C1D51F1C-27FA-764E-90D4-916D378CB34D}"/>
              </a:ext>
            </a:extLst>
          </p:cNvPr>
          <p:cNvSpPr>
            <a:spLocks noGrp="1" noChangeArrowheads="1"/>
          </p:cNvSpPr>
          <p:nvPr>
            <p:ph type="body" idx="4294967295"/>
          </p:nvPr>
        </p:nvSpPr>
        <p:spPr>
          <a:xfrm>
            <a:off x="911424" y="1484784"/>
            <a:ext cx="9793088" cy="4454301"/>
          </a:xfrm>
        </p:spPr>
        <p:txBody>
          <a:bodyPr/>
          <a:lstStyle/>
          <a:p>
            <a:pPr algn="just" eaLnBrk="1" hangingPunct="1">
              <a:buFont typeface="Wingdings" pitchFamily="2" charset="2"/>
              <a:buNone/>
            </a:pPr>
            <a:r>
              <a:rPr lang="en-US" altLang="zh-CN" dirty="0"/>
              <a:t>[</a:t>
            </a:r>
            <a:r>
              <a:rPr lang="zh-CN" altLang="en-US" dirty="0"/>
              <a:t>例4.</a:t>
            </a:r>
            <a:r>
              <a:rPr lang="en-US" altLang="zh-CN" dirty="0"/>
              <a:t>4] </a:t>
            </a:r>
            <a:r>
              <a:rPr lang="zh-CN" altLang="en-US" dirty="0"/>
              <a:t>把查询</a:t>
            </a:r>
            <a:r>
              <a:rPr lang="en-US" altLang="zh-CN" dirty="0"/>
              <a:t>Student</a:t>
            </a:r>
            <a:r>
              <a:rPr lang="zh-CN" altLang="en-US" dirty="0"/>
              <a:t>表和修改学生学号的权限授给用户</a:t>
            </a:r>
            <a:r>
              <a:rPr lang="en-US" altLang="zh-CN" dirty="0"/>
              <a:t>U4</a:t>
            </a:r>
          </a:p>
          <a:p>
            <a:pPr algn="just" eaLnBrk="1" hangingPunct="1">
              <a:buFont typeface="Wingdings" pitchFamily="2" charset="2"/>
              <a:buNone/>
            </a:pPr>
            <a:r>
              <a:rPr lang="zh-CN" altLang="en-US" sz="2000" dirty="0"/>
              <a:t>　 </a:t>
            </a:r>
          </a:p>
          <a:p>
            <a:pPr algn="just" eaLnBrk="1" hangingPunct="1">
              <a:lnSpc>
                <a:spcPct val="120000"/>
              </a:lnSpc>
              <a:buFont typeface="Wingdings" pitchFamily="2" charset="2"/>
              <a:buNone/>
            </a:pPr>
            <a:r>
              <a:rPr lang="zh-CN" altLang="en-US" sz="2000" dirty="0"/>
              <a:t>	  	</a:t>
            </a:r>
            <a:r>
              <a:rPr lang="en-US" altLang="zh-CN" dirty="0"/>
              <a:t>GRANT </a:t>
            </a:r>
            <a:r>
              <a:rPr lang="en-US" altLang="zh-CN" dirty="0">
                <a:solidFill>
                  <a:srgbClr val="E02920"/>
                </a:solidFill>
              </a:rPr>
              <a:t>UPDATE(</a:t>
            </a:r>
            <a:r>
              <a:rPr lang="en-US" altLang="zh-CN" dirty="0" err="1">
                <a:solidFill>
                  <a:srgbClr val="E02920"/>
                </a:solidFill>
              </a:rPr>
              <a:t>Sno</a:t>
            </a:r>
            <a:r>
              <a:rPr lang="en-US" altLang="zh-CN" dirty="0">
                <a:solidFill>
                  <a:srgbClr val="E02920"/>
                </a:solidFill>
              </a:rPr>
              <a:t>),</a:t>
            </a:r>
            <a:r>
              <a:rPr lang="en-US" altLang="zh-CN" dirty="0"/>
              <a:t> SELECT </a:t>
            </a:r>
          </a:p>
          <a:p>
            <a:pPr algn="just" eaLnBrk="1" hangingPunct="1">
              <a:lnSpc>
                <a:spcPct val="120000"/>
              </a:lnSpc>
              <a:buFont typeface="Wingdings" pitchFamily="2" charset="2"/>
              <a:buNone/>
            </a:pPr>
            <a:r>
              <a:rPr lang="en-US" altLang="zh-CN" dirty="0"/>
              <a:t>		ON TABLE Student </a:t>
            </a:r>
          </a:p>
          <a:p>
            <a:pPr algn="just" eaLnBrk="1" hangingPunct="1">
              <a:lnSpc>
                <a:spcPct val="120000"/>
              </a:lnSpc>
              <a:buFont typeface="Wingdings" pitchFamily="2" charset="2"/>
              <a:buNone/>
            </a:pPr>
            <a:r>
              <a:rPr lang="en-US" altLang="zh-CN" dirty="0"/>
              <a:t>		TO U4;</a:t>
            </a:r>
          </a:p>
          <a:p>
            <a:pPr algn="just" eaLnBrk="1" hangingPunct="1">
              <a:buFont typeface="Wingdings" pitchFamily="2" charset="2"/>
              <a:buNone/>
            </a:pPr>
            <a:endParaRPr lang="en-US" altLang="zh-CN" dirty="0"/>
          </a:p>
          <a:p>
            <a:pPr eaLnBrk="1" hangingPunct="1"/>
            <a:r>
              <a:rPr lang="zh-CN" altLang="en-US" dirty="0"/>
              <a:t>对属性列的授权时必须明确指出相应属性列名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页脚占位符 4">
            <a:extLst>
              <a:ext uri="{FF2B5EF4-FFF2-40B4-BE49-F238E27FC236}">
                <a16:creationId xmlns:a16="http://schemas.microsoft.com/office/drawing/2014/main" xmlns="" id="{49132D90-1376-FB4E-B817-F368EB280514}"/>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58370" name="Rectangle 2">
            <a:extLst>
              <a:ext uri="{FF2B5EF4-FFF2-40B4-BE49-F238E27FC236}">
                <a16:creationId xmlns:a16="http://schemas.microsoft.com/office/drawing/2014/main" xmlns="" id="{A5834AB8-E877-2540-8A3C-E5FE7DE03B7E}"/>
              </a:ext>
            </a:extLst>
          </p:cNvPr>
          <p:cNvSpPr>
            <a:spLocks noGrp="1" noChangeArrowheads="1"/>
          </p:cNvSpPr>
          <p:nvPr>
            <p:ph type="title" idx="4294967295"/>
          </p:nvPr>
        </p:nvSpPr>
        <p:spPr/>
        <p:txBody>
          <a:bodyPr/>
          <a:lstStyle/>
          <a:p>
            <a:pPr eaLnBrk="1" hangingPunct="1"/>
            <a:r>
              <a:rPr lang="en-US" altLang="zh-CN" sz="3600" dirty="0"/>
              <a:t>GRANT</a:t>
            </a:r>
            <a:r>
              <a:rPr lang="zh-CN" altLang="en-US" sz="3600" dirty="0"/>
              <a:t>（续）</a:t>
            </a:r>
            <a:endParaRPr lang="zh-CN" altLang="zh-CN" sz="3600" dirty="0"/>
          </a:p>
        </p:txBody>
      </p:sp>
      <p:sp>
        <p:nvSpPr>
          <p:cNvPr id="58371" name="Rectangle 3">
            <a:extLst>
              <a:ext uri="{FF2B5EF4-FFF2-40B4-BE49-F238E27FC236}">
                <a16:creationId xmlns:a16="http://schemas.microsoft.com/office/drawing/2014/main" xmlns="" id="{1FCFE83C-4401-1149-B075-27098101BDF7}"/>
              </a:ext>
            </a:extLst>
          </p:cNvPr>
          <p:cNvSpPr>
            <a:spLocks noGrp="1" noChangeArrowheads="1"/>
          </p:cNvSpPr>
          <p:nvPr>
            <p:ph type="body" idx="4294967295"/>
          </p:nvPr>
        </p:nvSpPr>
        <p:spPr>
          <a:xfrm>
            <a:off x="839416" y="1340768"/>
            <a:ext cx="10441160" cy="4392488"/>
          </a:xfrm>
        </p:spPr>
        <p:txBody>
          <a:bodyPr/>
          <a:lstStyle/>
          <a:p>
            <a:pPr algn="just" eaLnBrk="1" hangingPunct="1">
              <a:lnSpc>
                <a:spcPct val="140000"/>
              </a:lnSpc>
              <a:buFont typeface="Wingdings" pitchFamily="2" charset="2"/>
              <a:buNone/>
            </a:pPr>
            <a:r>
              <a:rPr lang="en-US" altLang="zh-CN" dirty="0">
                <a:latin typeface="宋体" panose="02010600030101010101" pitchFamily="2" charset="-122"/>
              </a:rPr>
              <a:t> </a:t>
            </a:r>
            <a:r>
              <a:rPr lang="en-US" altLang="zh-CN" dirty="0"/>
              <a:t>[</a:t>
            </a:r>
            <a:r>
              <a:rPr lang="zh-CN" altLang="en-US" dirty="0"/>
              <a:t>例4.</a:t>
            </a:r>
            <a:r>
              <a:rPr lang="en-US" altLang="zh-CN" dirty="0"/>
              <a:t>5]</a:t>
            </a:r>
            <a:r>
              <a:rPr lang="zh-CN" altLang="en-US" dirty="0"/>
              <a:t>把对表</a:t>
            </a:r>
            <a:r>
              <a:rPr lang="en-US" altLang="zh-CN" dirty="0"/>
              <a:t>SC</a:t>
            </a:r>
            <a:r>
              <a:rPr lang="zh-CN" altLang="en-US" dirty="0"/>
              <a:t>的</a:t>
            </a:r>
            <a:r>
              <a:rPr lang="en-US" altLang="zh-CN" dirty="0"/>
              <a:t>INSERT</a:t>
            </a:r>
            <a:r>
              <a:rPr lang="zh-CN" altLang="en-US" dirty="0"/>
              <a:t>权限授予</a:t>
            </a:r>
            <a:r>
              <a:rPr lang="en-US" altLang="zh-CN" dirty="0"/>
              <a:t>U5</a:t>
            </a:r>
            <a:r>
              <a:rPr lang="zh-CN" altLang="en-US" dirty="0"/>
              <a:t>用户，并允许将此权限再授予其他用户</a:t>
            </a:r>
          </a:p>
          <a:p>
            <a:pPr algn="just" eaLnBrk="1" hangingPunct="1">
              <a:buFont typeface="Wingdings" pitchFamily="2" charset="2"/>
              <a:buNone/>
            </a:pPr>
            <a:r>
              <a:rPr lang="zh-CN" altLang="en-US" dirty="0"/>
              <a:t>     </a:t>
            </a:r>
          </a:p>
          <a:p>
            <a:pPr algn="just" eaLnBrk="1" hangingPunct="1">
              <a:lnSpc>
                <a:spcPct val="120000"/>
              </a:lnSpc>
              <a:buFont typeface="Wingdings" pitchFamily="2" charset="2"/>
              <a:buNone/>
            </a:pPr>
            <a:r>
              <a:rPr lang="zh-CN" altLang="en-US" dirty="0"/>
              <a:t>    </a:t>
            </a:r>
            <a:r>
              <a:rPr lang="en-US" altLang="zh-CN" dirty="0"/>
              <a:t>GRANT INSERT </a:t>
            </a:r>
          </a:p>
          <a:p>
            <a:pPr algn="just" eaLnBrk="1" hangingPunct="1">
              <a:lnSpc>
                <a:spcPct val="120000"/>
              </a:lnSpc>
              <a:buFont typeface="Wingdings" pitchFamily="2" charset="2"/>
              <a:buNone/>
            </a:pPr>
            <a:r>
              <a:rPr lang="en-US" altLang="zh-CN" dirty="0"/>
              <a:t>    ON TABLE SC </a:t>
            </a:r>
          </a:p>
          <a:p>
            <a:pPr algn="just" eaLnBrk="1" hangingPunct="1">
              <a:lnSpc>
                <a:spcPct val="120000"/>
              </a:lnSpc>
              <a:buFont typeface="Wingdings" pitchFamily="2" charset="2"/>
              <a:buNone/>
            </a:pPr>
            <a:r>
              <a:rPr lang="en-US" altLang="zh-CN" dirty="0"/>
              <a:t>    TO U5</a:t>
            </a:r>
          </a:p>
          <a:p>
            <a:pPr algn="just" eaLnBrk="1" hangingPunct="1">
              <a:lnSpc>
                <a:spcPct val="120000"/>
              </a:lnSpc>
              <a:buFont typeface="Wingdings" pitchFamily="2" charset="2"/>
              <a:buNone/>
            </a:pPr>
            <a:r>
              <a:rPr lang="en-US" altLang="zh-CN" dirty="0"/>
              <a:t>    </a:t>
            </a:r>
            <a:r>
              <a:rPr lang="en-US" altLang="zh-CN" dirty="0">
                <a:solidFill>
                  <a:srgbClr val="E02920"/>
                </a:solidFill>
              </a:rPr>
              <a:t>WITH GRANT OPTION</a:t>
            </a:r>
            <a:r>
              <a:rPr lang="en-US" altLang="zh-CN" dirty="0"/>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页脚占位符 4">
            <a:extLst>
              <a:ext uri="{FF2B5EF4-FFF2-40B4-BE49-F238E27FC236}">
                <a16:creationId xmlns:a16="http://schemas.microsoft.com/office/drawing/2014/main" xmlns="" id="{1EF9DEA8-6126-A844-AFD9-D94ACE4EDBC4}"/>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59394" name="Rectangle 2">
            <a:extLst>
              <a:ext uri="{FF2B5EF4-FFF2-40B4-BE49-F238E27FC236}">
                <a16:creationId xmlns:a16="http://schemas.microsoft.com/office/drawing/2014/main" xmlns="" id="{C753F802-3DB6-464F-B7E5-0B4B04FA010F}"/>
              </a:ext>
            </a:extLst>
          </p:cNvPr>
          <p:cNvSpPr>
            <a:spLocks noGrp="1" noChangeArrowheads="1"/>
          </p:cNvSpPr>
          <p:nvPr>
            <p:ph type="title" idx="4294967295"/>
          </p:nvPr>
        </p:nvSpPr>
        <p:spPr/>
        <p:txBody>
          <a:bodyPr/>
          <a:lstStyle/>
          <a:p>
            <a:pPr eaLnBrk="1" hangingPunct="1"/>
            <a:r>
              <a:rPr lang="en-US" altLang="zh-CN" sz="3600" dirty="0"/>
              <a:t>GRANT</a:t>
            </a:r>
            <a:r>
              <a:rPr lang="zh-CN" altLang="en-US" sz="3600" dirty="0"/>
              <a:t>（续）</a:t>
            </a:r>
            <a:endParaRPr lang="zh-CN" altLang="zh-CN" sz="3600" dirty="0">
              <a:latin typeface="宋体" panose="02010600030101010101" pitchFamily="2" charset="-122"/>
            </a:endParaRPr>
          </a:p>
        </p:txBody>
      </p:sp>
      <p:sp>
        <p:nvSpPr>
          <p:cNvPr id="59395" name="Rectangle 3">
            <a:extLst>
              <a:ext uri="{FF2B5EF4-FFF2-40B4-BE49-F238E27FC236}">
                <a16:creationId xmlns:a16="http://schemas.microsoft.com/office/drawing/2014/main" xmlns="" id="{C3FB485D-7ADD-B446-8968-57ACDD8FBFC1}"/>
              </a:ext>
            </a:extLst>
          </p:cNvPr>
          <p:cNvSpPr>
            <a:spLocks noGrp="1" noChangeArrowheads="1"/>
          </p:cNvSpPr>
          <p:nvPr>
            <p:ph type="body" idx="4294967295"/>
          </p:nvPr>
        </p:nvSpPr>
        <p:spPr>
          <a:xfrm>
            <a:off x="767408" y="1052736"/>
            <a:ext cx="10081120" cy="5544616"/>
          </a:xfrm>
        </p:spPr>
        <p:txBody>
          <a:bodyPr/>
          <a:lstStyle/>
          <a:p>
            <a:pPr algn="just" eaLnBrk="1" hangingPunct="1">
              <a:lnSpc>
                <a:spcPct val="120000"/>
              </a:lnSpc>
              <a:buFont typeface="Wingdings" pitchFamily="2" charset="2"/>
              <a:buNone/>
            </a:pPr>
            <a:r>
              <a:rPr lang="zh-CN" altLang="en-US" sz="2400" dirty="0"/>
              <a:t>执行例4.</a:t>
            </a:r>
            <a:r>
              <a:rPr lang="en-US" altLang="zh-CN" sz="2400" dirty="0"/>
              <a:t>5</a:t>
            </a:r>
            <a:r>
              <a:rPr lang="zh-CN" altLang="en-US" sz="2400" dirty="0"/>
              <a:t>后，</a:t>
            </a:r>
            <a:r>
              <a:rPr lang="en-US" altLang="zh-CN" sz="2400" dirty="0"/>
              <a:t>U5</a:t>
            </a:r>
            <a:r>
              <a:rPr lang="zh-CN" altLang="en-US" sz="2400" dirty="0"/>
              <a:t>不仅拥有了对表</a:t>
            </a:r>
            <a:r>
              <a:rPr lang="en-US" altLang="zh-CN" sz="2400" dirty="0"/>
              <a:t>SC</a:t>
            </a:r>
            <a:r>
              <a:rPr lang="zh-CN" altLang="en-US" sz="2400" dirty="0"/>
              <a:t>的</a:t>
            </a:r>
            <a:r>
              <a:rPr lang="en-US" altLang="zh-CN" sz="2400" dirty="0"/>
              <a:t>INSERT</a:t>
            </a:r>
            <a:r>
              <a:rPr lang="zh-CN" altLang="en-US" sz="2400" dirty="0"/>
              <a:t>权限，还可以传播此权限</a:t>
            </a:r>
          </a:p>
          <a:p>
            <a:pPr algn="just" eaLnBrk="1" hangingPunct="1">
              <a:lnSpc>
                <a:spcPct val="120000"/>
              </a:lnSpc>
              <a:buFont typeface="Wingdings" pitchFamily="2" charset="2"/>
              <a:buNone/>
            </a:pPr>
            <a:r>
              <a:rPr lang="zh-CN" altLang="en-US" sz="2400" dirty="0"/>
              <a:t> </a:t>
            </a:r>
            <a:r>
              <a:rPr lang="en-US" altLang="zh-CN" sz="2400" dirty="0"/>
              <a:t>[</a:t>
            </a:r>
            <a:r>
              <a:rPr lang="zh-CN" altLang="en-US" sz="2400" dirty="0"/>
              <a:t>例4.</a:t>
            </a:r>
            <a:r>
              <a:rPr lang="en-US" altLang="zh-CN" sz="2400" dirty="0"/>
              <a:t>6]</a:t>
            </a:r>
            <a:r>
              <a:rPr lang="zh-CN" altLang="en-US" sz="2400" dirty="0"/>
              <a:t> </a:t>
            </a:r>
            <a:r>
              <a:rPr lang="en-US" altLang="zh-CN" sz="2400" dirty="0"/>
              <a:t>GRANT INSERT </a:t>
            </a:r>
          </a:p>
          <a:p>
            <a:pPr algn="just" eaLnBrk="1" hangingPunct="1">
              <a:lnSpc>
                <a:spcPct val="120000"/>
              </a:lnSpc>
              <a:buFont typeface="Wingdings" pitchFamily="2" charset="2"/>
              <a:buNone/>
            </a:pPr>
            <a:r>
              <a:rPr lang="en-US" altLang="zh-CN" sz="2400" dirty="0"/>
              <a:t>             ON TABLE SC </a:t>
            </a:r>
          </a:p>
          <a:p>
            <a:pPr algn="just" eaLnBrk="1" hangingPunct="1">
              <a:lnSpc>
                <a:spcPct val="120000"/>
              </a:lnSpc>
              <a:buFont typeface="Wingdings" pitchFamily="2" charset="2"/>
              <a:buNone/>
            </a:pPr>
            <a:r>
              <a:rPr lang="en-US" altLang="zh-CN" sz="2400" dirty="0">
                <a:solidFill>
                  <a:srgbClr val="E02920"/>
                </a:solidFill>
              </a:rPr>
              <a:t>             TO U6</a:t>
            </a:r>
            <a:endParaRPr lang="en-US" altLang="zh-CN" dirty="0">
              <a:solidFill>
                <a:srgbClr val="E02920"/>
              </a:solidFill>
            </a:endParaRPr>
          </a:p>
          <a:p>
            <a:pPr algn="just" eaLnBrk="1" hangingPunct="1">
              <a:lnSpc>
                <a:spcPct val="120000"/>
              </a:lnSpc>
              <a:buFont typeface="Wingdings" pitchFamily="2" charset="2"/>
              <a:buNone/>
            </a:pPr>
            <a:r>
              <a:rPr lang="en-US" altLang="zh-CN" sz="2400" dirty="0"/>
              <a:t>             </a:t>
            </a:r>
            <a:r>
              <a:rPr lang="en-US" altLang="zh-CN" sz="2400" dirty="0">
                <a:solidFill>
                  <a:srgbClr val="E02920"/>
                </a:solidFill>
              </a:rPr>
              <a:t>WITH GRANT OPTION</a:t>
            </a:r>
            <a:r>
              <a:rPr lang="en-US" altLang="zh-CN" sz="2400" dirty="0"/>
              <a:t>;</a:t>
            </a:r>
          </a:p>
          <a:p>
            <a:pPr algn="just" eaLnBrk="1" hangingPunct="1">
              <a:lnSpc>
                <a:spcPct val="120000"/>
              </a:lnSpc>
              <a:buFont typeface="Wingdings" pitchFamily="2" charset="2"/>
              <a:buNone/>
            </a:pPr>
            <a:r>
              <a:rPr lang="en-US" altLang="zh-CN" sz="2400" dirty="0"/>
              <a:t>      </a:t>
            </a:r>
            <a:r>
              <a:rPr lang="zh-CN" altLang="en-US" sz="2400" dirty="0"/>
              <a:t>同样，</a:t>
            </a:r>
            <a:r>
              <a:rPr lang="en-US" altLang="zh-CN" sz="2400" dirty="0"/>
              <a:t>U6</a:t>
            </a:r>
            <a:r>
              <a:rPr lang="zh-CN" altLang="en-US" sz="2400" dirty="0"/>
              <a:t>还可以将此权限授予</a:t>
            </a:r>
            <a:r>
              <a:rPr lang="en-US" altLang="zh-CN" sz="2400" dirty="0"/>
              <a:t>U7</a:t>
            </a:r>
            <a:r>
              <a:rPr lang="zh-CN" altLang="en-US" sz="2400" dirty="0"/>
              <a:t>：</a:t>
            </a:r>
          </a:p>
          <a:p>
            <a:pPr algn="just" eaLnBrk="1" hangingPunct="1">
              <a:lnSpc>
                <a:spcPct val="120000"/>
              </a:lnSpc>
              <a:buFont typeface="Wingdings" pitchFamily="2" charset="2"/>
              <a:buNone/>
            </a:pPr>
            <a:r>
              <a:rPr lang="zh-CN" altLang="en-US" sz="2400" dirty="0"/>
              <a:t> </a:t>
            </a:r>
            <a:r>
              <a:rPr lang="en-US" altLang="zh-CN" sz="2400" dirty="0"/>
              <a:t>[</a:t>
            </a:r>
            <a:r>
              <a:rPr lang="zh-CN" altLang="en-US" sz="2400" dirty="0"/>
              <a:t>例4.</a:t>
            </a:r>
            <a:r>
              <a:rPr lang="en-US" altLang="zh-CN" sz="2400" dirty="0"/>
              <a:t>7] GRANT INSERT </a:t>
            </a:r>
          </a:p>
          <a:p>
            <a:pPr algn="just" eaLnBrk="1" hangingPunct="1">
              <a:lnSpc>
                <a:spcPct val="120000"/>
              </a:lnSpc>
              <a:buFont typeface="Wingdings" pitchFamily="2" charset="2"/>
              <a:buNone/>
            </a:pPr>
            <a:r>
              <a:rPr lang="en-US" altLang="zh-CN" sz="2400" dirty="0"/>
              <a:t>	         ON TABLE SC </a:t>
            </a:r>
          </a:p>
          <a:p>
            <a:pPr algn="just" eaLnBrk="1" hangingPunct="1">
              <a:lnSpc>
                <a:spcPct val="120000"/>
              </a:lnSpc>
              <a:buFont typeface="Wingdings" pitchFamily="2" charset="2"/>
              <a:buNone/>
            </a:pPr>
            <a:r>
              <a:rPr lang="en-US" altLang="zh-CN" sz="2400" dirty="0">
                <a:solidFill>
                  <a:srgbClr val="E02920"/>
                </a:solidFill>
              </a:rPr>
              <a:t>             TO U7</a:t>
            </a:r>
            <a:r>
              <a:rPr lang="en-US" altLang="zh-CN" sz="2400" dirty="0"/>
              <a:t>;</a:t>
            </a:r>
          </a:p>
          <a:p>
            <a:pPr algn="just" eaLnBrk="1" hangingPunct="1">
              <a:lnSpc>
                <a:spcPct val="120000"/>
              </a:lnSpc>
              <a:buFont typeface="Wingdings" pitchFamily="2" charset="2"/>
              <a:buNone/>
            </a:pPr>
            <a:r>
              <a:rPr lang="en-US" altLang="zh-CN" sz="2400" dirty="0"/>
              <a:t>      </a:t>
            </a:r>
            <a:r>
              <a:rPr lang="zh-CN" altLang="en-US" sz="2400" dirty="0"/>
              <a:t>但</a:t>
            </a:r>
            <a:r>
              <a:rPr lang="en-US" altLang="zh-CN" sz="2400" dirty="0"/>
              <a:t>U7</a:t>
            </a:r>
            <a:r>
              <a:rPr lang="zh-CN" altLang="en-US" sz="2400" dirty="0"/>
              <a:t>不能再传播此权限。</a:t>
            </a:r>
          </a:p>
          <a:p>
            <a:pPr algn="just" eaLnBrk="1" hangingPunct="1">
              <a:buFont typeface="Wingdings" pitchFamily="2" charset="2"/>
              <a:buNone/>
            </a:pPr>
            <a:r>
              <a:rPr lang="zh-CN" altLang="en-US" sz="2400" dirty="0"/>
              <a:t>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页脚占位符 5">
            <a:extLst>
              <a:ext uri="{FF2B5EF4-FFF2-40B4-BE49-F238E27FC236}">
                <a16:creationId xmlns:a16="http://schemas.microsoft.com/office/drawing/2014/main" xmlns="" id="{270D9F79-D2A1-8140-A780-34F1D420495A}"/>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60418" name="Rectangle 2">
            <a:extLst>
              <a:ext uri="{FF2B5EF4-FFF2-40B4-BE49-F238E27FC236}">
                <a16:creationId xmlns:a16="http://schemas.microsoft.com/office/drawing/2014/main" xmlns="" id="{3CF8F0CD-1DFD-2D4C-BB93-C7370B3826FF}"/>
              </a:ext>
            </a:extLst>
          </p:cNvPr>
          <p:cNvSpPr>
            <a:spLocks noGrp="1" noChangeArrowheads="1"/>
          </p:cNvSpPr>
          <p:nvPr>
            <p:ph type="title" idx="4294967295"/>
          </p:nvPr>
        </p:nvSpPr>
        <p:spPr/>
        <p:txBody>
          <a:bodyPr/>
          <a:lstStyle/>
          <a:p>
            <a:pPr eaLnBrk="1" hangingPunct="1"/>
            <a:r>
              <a:rPr lang="en-US" altLang="zh-CN" sz="3600" dirty="0"/>
              <a:t>GRANT</a:t>
            </a:r>
            <a:r>
              <a:rPr lang="zh-CN" altLang="en-US" sz="3600" dirty="0"/>
              <a:t>（续）</a:t>
            </a:r>
            <a:endParaRPr lang="zh-CN" altLang="zh-CN" sz="3600" dirty="0">
              <a:latin typeface="宋体" panose="02010600030101010101" pitchFamily="2" charset="-122"/>
            </a:endParaRPr>
          </a:p>
        </p:txBody>
      </p:sp>
      <p:sp>
        <p:nvSpPr>
          <p:cNvPr id="60419" name="Rectangle 3">
            <a:extLst>
              <a:ext uri="{FF2B5EF4-FFF2-40B4-BE49-F238E27FC236}">
                <a16:creationId xmlns:a16="http://schemas.microsoft.com/office/drawing/2014/main" xmlns="" id="{29ED0415-B540-9A45-82A2-E74ABC66E96E}"/>
              </a:ext>
            </a:extLst>
          </p:cNvPr>
          <p:cNvSpPr>
            <a:spLocks noGrp="1" noChangeArrowheads="1"/>
          </p:cNvSpPr>
          <p:nvPr>
            <p:ph type="body" sz="half" idx="4294967295"/>
          </p:nvPr>
        </p:nvSpPr>
        <p:spPr>
          <a:xfrm>
            <a:off x="1919288" y="1098550"/>
            <a:ext cx="8075612" cy="458788"/>
          </a:xfrm>
        </p:spPr>
        <p:txBody>
          <a:bodyPr/>
          <a:lstStyle/>
          <a:p>
            <a:pPr algn="ctr" eaLnBrk="1" hangingPunct="1">
              <a:lnSpc>
                <a:spcPct val="80000"/>
              </a:lnSpc>
              <a:buFont typeface="Wingdings" pitchFamily="2" charset="2"/>
              <a:buNone/>
            </a:pPr>
            <a:r>
              <a:rPr lang="zh-CN" altLang="en-US" sz="1800" dirty="0"/>
              <a:t>执行了例4.</a:t>
            </a:r>
            <a:r>
              <a:rPr lang="en-US" altLang="zh-CN" sz="1800" dirty="0"/>
              <a:t>1~</a:t>
            </a:r>
            <a:r>
              <a:rPr lang="zh-CN" altLang="en-US" sz="1800" dirty="0"/>
              <a:t>例4.</a:t>
            </a:r>
            <a:r>
              <a:rPr lang="en-US" altLang="zh-CN" sz="1800" dirty="0"/>
              <a:t>7</a:t>
            </a:r>
            <a:r>
              <a:rPr lang="zh-CN" altLang="en-US" sz="1800" dirty="0"/>
              <a:t>语句后学生选课数据库的用户权限定义</a:t>
            </a:r>
          </a:p>
        </p:txBody>
      </p:sp>
      <p:graphicFrame>
        <p:nvGraphicFramePr>
          <p:cNvPr id="41989" name="Group 5">
            <a:extLst>
              <a:ext uri="{FF2B5EF4-FFF2-40B4-BE49-F238E27FC236}">
                <a16:creationId xmlns:a16="http://schemas.microsoft.com/office/drawing/2014/main" xmlns="" id="{B5EFC617-2D00-1540-AD9E-0CB63A07858C}"/>
              </a:ext>
            </a:extLst>
          </p:cNvPr>
          <p:cNvGraphicFramePr>
            <a:graphicFrameLocks noGrp="1"/>
          </p:cNvGraphicFramePr>
          <p:nvPr>
            <p:ph sz="half" idx="4294967295"/>
            <p:extLst>
              <p:ext uri="{D42A27DB-BD31-4B8C-83A1-F6EECF244321}">
                <p14:modId xmlns:p14="http://schemas.microsoft.com/office/powerpoint/2010/main" val="3399083981"/>
              </p:ext>
            </p:extLst>
          </p:nvPr>
        </p:nvGraphicFramePr>
        <p:xfrm>
          <a:off x="1919288" y="1557338"/>
          <a:ext cx="8291512" cy="4664078"/>
        </p:xfrm>
        <a:graphic>
          <a:graphicData uri="http://schemas.openxmlformats.org/drawingml/2006/table">
            <a:tbl>
              <a:tblPr/>
              <a:tblGrid>
                <a:gridCol w="1436006">
                  <a:extLst>
                    <a:ext uri="{9D8B030D-6E8A-4147-A177-3AD203B41FA5}">
                      <a16:colId xmlns:a16="http://schemas.microsoft.com/office/drawing/2014/main" xmlns="" val="20000"/>
                    </a:ext>
                  </a:extLst>
                </a:gridCol>
                <a:gridCol w="1729697">
                  <a:extLst>
                    <a:ext uri="{9D8B030D-6E8A-4147-A177-3AD203B41FA5}">
                      <a16:colId xmlns:a16="http://schemas.microsoft.com/office/drawing/2014/main" xmlns="" val="20001"/>
                    </a:ext>
                  </a:extLst>
                </a:gridCol>
                <a:gridCol w="1802714">
                  <a:extLst>
                    <a:ext uri="{9D8B030D-6E8A-4147-A177-3AD203B41FA5}">
                      <a16:colId xmlns:a16="http://schemas.microsoft.com/office/drawing/2014/main" xmlns="" val="20002"/>
                    </a:ext>
                  </a:extLst>
                </a:gridCol>
                <a:gridCol w="1914674">
                  <a:extLst>
                    <a:ext uri="{9D8B030D-6E8A-4147-A177-3AD203B41FA5}">
                      <a16:colId xmlns:a16="http://schemas.microsoft.com/office/drawing/2014/main" xmlns="" val="20003"/>
                    </a:ext>
                  </a:extLst>
                </a:gridCol>
                <a:gridCol w="1408421">
                  <a:extLst>
                    <a:ext uri="{9D8B030D-6E8A-4147-A177-3AD203B41FA5}">
                      <a16:colId xmlns:a16="http://schemas.microsoft.com/office/drawing/2014/main" xmlns="" val="20004"/>
                    </a:ext>
                  </a:extLst>
                </a:gridCol>
              </a:tblGrid>
              <a:tr h="365811">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授权用户名</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被授权用户名</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数据库对象名</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允许的操作类型</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能否转授权</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65811">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DBA</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U1</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关系</a:t>
                      </a: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Student</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SELECT</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不能</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65811">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DBA</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U2</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关系</a:t>
                      </a: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Student</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ALL</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不能</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65811">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DBA</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U2</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关系</a:t>
                      </a: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Course</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ALL</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不能</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65811">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DBA</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U3</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关系</a:t>
                      </a: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Student</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ALL</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不能</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65811">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DBA</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U3</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关系</a:t>
                      </a: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Course</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ALL</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不能</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65811">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DBA</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PUBLIC</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关系</a:t>
                      </a: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SC</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SELECT</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不能</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365811">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DBA</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U4</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关系</a:t>
                      </a: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Student</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SELECT</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不能</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640157">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DBA</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U4</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属性列</a:t>
                      </a: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Student.Sno</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UPDATE</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不能</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365811">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DBA</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U5</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关系</a:t>
                      </a: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SC</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INSERT</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能</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9"/>
                  </a:ext>
                </a:extLst>
              </a:tr>
              <a:tr h="365811">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U5</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U6</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关系</a:t>
                      </a: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SC</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INSERT</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能</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0"/>
                  </a:ext>
                </a:extLst>
              </a:tr>
              <a:tr h="365811">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U6</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U7</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关系</a:t>
                      </a: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SC</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INSERT</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不能</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1"/>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页脚占位符 4">
            <a:extLst>
              <a:ext uri="{FF2B5EF4-FFF2-40B4-BE49-F238E27FC236}">
                <a16:creationId xmlns:a16="http://schemas.microsoft.com/office/drawing/2014/main" xmlns="" id="{B5CCE80B-56E0-3D4A-B916-2DD15B3E5E90}"/>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61442" name="Rectangle 2">
            <a:extLst>
              <a:ext uri="{FF2B5EF4-FFF2-40B4-BE49-F238E27FC236}">
                <a16:creationId xmlns:a16="http://schemas.microsoft.com/office/drawing/2014/main" xmlns="" id="{C7946283-12F0-FE4C-87D0-C3981CD464E2}"/>
              </a:ext>
            </a:extLst>
          </p:cNvPr>
          <p:cNvSpPr>
            <a:spLocks noGrp="1" noChangeArrowheads="1"/>
          </p:cNvSpPr>
          <p:nvPr>
            <p:ph type="title" idx="4294967295"/>
          </p:nvPr>
        </p:nvSpPr>
        <p:spPr/>
        <p:txBody>
          <a:bodyPr/>
          <a:lstStyle/>
          <a:p>
            <a:pPr eaLnBrk="1" hangingPunct="1"/>
            <a:r>
              <a:rPr lang="en-US" altLang="zh-CN" dirty="0"/>
              <a:t>4.2.4 </a:t>
            </a:r>
            <a:r>
              <a:rPr lang="zh-CN" altLang="en-US" dirty="0"/>
              <a:t>授权与收回对数据的操作权限</a:t>
            </a:r>
            <a:r>
              <a:rPr lang="zh-CN" altLang="zh-CN" sz="3600" dirty="0"/>
              <a:t>（续）</a:t>
            </a:r>
          </a:p>
        </p:txBody>
      </p:sp>
      <p:sp>
        <p:nvSpPr>
          <p:cNvPr id="61443" name="Rectangle 3">
            <a:extLst>
              <a:ext uri="{FF2B5EF4-FFF2-40B4-BE49-F238E27FC236}">
                <a16:creationId xmlns:a16="http://schemas.microsoft.com/office/drawing/2014/main" xmlns="" id="{B456B251-F8A6-BE49-89F2-5CB0ADD61529}"/>
              </a:ext>
            </a:extLst>
          </p:cNvPr>
          <p:cNvSpPr>
            <a:spLocks noGrp="1" noChangeArrowheads="1"/>
          </p:cNvSpPr>
          <p:nvPr>
            <p:ph type="body" idx="4294967295"/>
          </p:nvPr>
        </p:nvSpPr>
        <p:spPr>
          <a:xfrm>
            <a:off x="983432" y="1003301"/>
            <a:ext cx="10081120" cy="5089995"/>
          </a:xfrm>
        </p:spPr>
        <p:txBody>
          <a:bodyPr/>
          <a:lstStyle/>
          <a:p>
            <a:pPr algn="just" eaLnBrk="1" hangingPunct="1">
              <a:lnSpc>
                <a:spcPct val="120000"/>
              </a:lnSpc>
              <a:buFont typeface="Wingdings" pitchFamily="2" charset="2"/>
              <a:buNone/>
            </a:pPr>
            <a:r>
              <a:rPr lang="en-US" altLang="zh-CN" dirty="0"/>
              <a:t>2.REVOKE</a:t>
            </a:r>
          </a:p>
          <a:p>
            <a:pPr algn="just" eaLnBrk="1" hangingPunct="1">
              <a:lnSpc>
                <a:spcPct val="120000"/>
              </a:lnSpc>
            </a:pPr>
            <a:r>
              <a:rPr lang="zh-CN" altLang="en-US" sz="2400" dirty="0"/>
              <a:t>授予的权限可以由数据库管理员或其他授权者用</a:t>
            </a:r>
            <a:r>
              <a:rPr lang="en-US" altLang="zh-CN" sz="2400" dirty="0"/>
              <a:t>REVOKE</a:t>
            </a:r>
            <a:r>
              <a:rPr lang="zh-CN" altLang="en-US" sz="2400" dirty="0"/>
              <a:t>语句收回</a:t>
            </a:r>
            <a:endParaRPr lang="en-US" altLang="zh-CN" sz="2400" dirty="0"/>
          </a:p>
          <a:p>
            <a:pPr algn="just" eaLnBrk="1" hangingPunct="1">
              <a:lnSpc>
                <a:spcPct val="120000"/>
              </a:lnSpc>
            </a:pPr>
            <a:r>
              <a:rPr lang="en-US" altLang="zh-CN" sz="2400" dirty="0"/>
              <a:t>REVOKE</a:t>
            </a:r>
            <a:r>
              <a:rPr lang="zh-CN" altLang="en-US" sz="2400" dirty="0"/>
              <a:t>语句的一般格式为：</a:t>
            </a:r>
          </a:p>
          <a:p>
            <a:pPr algn="just" eaLnBrk="1" hangingPunct="1">
              <a:lnSpc>
                <a:spcPct val="120000"/>
              </a:lnSpc>
              <a:buFont typeface="Wingdings" pitchFamily="2" charset="2"/>
              <a:buNone/>
            </a:pPr>
            <a:r>
              <a:rPr lang="zh-CN" altLang="en-US" sz="2400" dirty="0"/>
              <a:t>    </a:t>
            </a:r>
            <a:r>
              <a:rPr lang="en-US" altLang="zh-CN" sz="2400" dirty="0"/>
              <a:t>REVOKE &lt;</a:t>
            </a:r>
            <a:r>
              <a:rPr lang="zh-CN" altLang="en-US" sz="2400" dirty="0"/>
              <a:t>权限</a:t>
            </a:r>
            <a:r>
              <a:rPr lang="en-US" altLang="zh-CN" sz="2400" dirty="0"/>
              <a:t>&gt;[,&lt;</a:t>
            </a:r>
            <a:r>
              <a:rPr lang="zh-CN" altLang="en-US" sz="2400" dirty="0"/>
              <a:t>权限</a:t>
            </a:r>
            <a:r>
              <a:rPr lang="en-US" altLang="zh-CN" sz="2400" dirty="0"/>
              <a:t>&gt;]... </a:t>
            </a:r>
          </a:p>
          <a:p>
            <a:pPr algn="just" eaLnBrk="1" hangingPunct="1">
              <a:lnSpc>
                <a:spcPct val="120000"/>
              </a:lnSpc>
              <a:buFont typeface="Wingdings" pitchFamily="2" charset="2"/>
              <a:buNone/>
            </a:pPr>
            <a:r>
              <a:rPr lang="en-US" altLang="zh-CN" sz="2400" dirty="0"/>
              <a:t>    ON &lt;</a:t>
            </a:r>
            <a:r>
              <a:rPr lang="zh-CN" altLang="en-US" sz="2400" dirty="0"/>
              <a:t>对象类型</a:t>
            </a:r>
            <a:r>
              <a:rPr lang="en-US" altLang="zh-CN" sz="2400" dirty="0"/>
              <a:t>&gt; &lt;</a:t>
            </a:r>
            <a:r>
              <a:rPr lang="zh-CN" altLang="en-US" sz="2400" dirty="0"/>
              <a:t>对象名</a:t>
            </a:r>
            <a:r>
              <a:rPr lang="en-US" altLang="zh-CN" sz="2400" dirty="0"/>
              <a:t>&gt;[,&lt;</a:t>
            </a:r>
            <a:r>
              <a:rPr lang="zh-CN" altLang="en-US" sz="2400" dirty="0"/>
              <a:t>对象类型</a:t>
            </a:r>
            <a:r>
              <a:rPr lang="en-US" altLang="zh-CN" sz="2400" dirty="0"/>
              <a:t>&gt;&lt;</a:t>
            </a:r>
            <a:r>
              <a:rPr lang="zh-CN" altLang="en-US" sz="2400" dirty="0"/>
              <a:t>对象名</a:t>
            </a:r>
            <a:r>
              <a:rPr lang="en-US" altLang="zh-CN" sz="2400" dirty="0"/>
              <a:t>&gt;]…</a:t>
            </a:r>
          </a:p>
          <a:p>
            <a:pPr algn="just" eaLnBrk="1" hangingPunct="1">
              <a:lnSpc>
                <a:spcPct val="120000"/>
              </a:lnSpc>
              <a:buFont typeface="Wingdings" pitchFamily="2" charset="2"/>
              <a:buNone/>
            </a:pPr>
            <a:r>
              <a:rPr lang="en-US" altLang="zh-CN" sz="2400" dirty="0"/>
              <a:t>    FROM &lt;</a:t>
            </a:r>
            <a:r>
              <a:rPr lang="zh-CN" altLang="en-US" sz="2400" dirty="0"/>
              <a:t>用户</a:t>
            </a:r>
            <a:r>
              <a:rPr lang="en-US" altLang="zh-CN" sz="2400" dirty="0"/>
              <a:t>&gt;[,&lt;</a:t>
            </a:r>
            <a:r>
              <a:rPr lang="zh-CN" altLang="en-US" sz="2400" dirty="0"/>
              <a:t>用户</a:t>
            </a:r>
            <a:r>
              <a:rPr lang="en-US" altLang="zh-CN" sz="2400" dirty="0"/>
              <a:t>&gt;]...[CASCADE | RESTRICT];</a:t>
            </a:r>
          </a:p>
          <a:p>
            <a:pPr lvl="1" algn="just" eaLnBrk="1" hangingPunct="1">
              <a:lnSpc>
                <a:spcPct val="120000"/>
              </a:lnSpc>
            </a:pPr>
            <a:r>
              <a:rPr lang="zh-CN" altLang="en-US" sz="2000" dirty="0"/>
              <a:t>指定了</a:t>
            </a:r>
            <a:r>
              <a:rPr lang="en-US" altLang="zh-CN" sz="2000" dirty="0"/>
              <a:t>CASCADE</a:t>
            </a:r>
            <a:r>
              <a:rPr lang="zh-CN" altLang="en-US" sz="2000" dirty="0"/>
              <a:t>，则级联收回授予的权限</a:t>
            </a:r>
            <a:endParaRPr lang="en-US" altLang="zh-CN" sz="2000" dirty="0"/>
          </a:p>
          <a:p>
            <a:pPr lvl="1" algn="just" eaLnBrk="1" hangingPunct="1">
              <a:lnSpc>
                <a:spcPct val="120000"/>
              </a:lnSpc>
            </a:pPr>
            <a:r>
              <a:rPr lang="zh-CN" altLang="en-US" sz="2000" dirty="0"/>
              <a:t>指定了</a:t>
            </a:r>
            <a:r>
              <a:rPr lang="en-US" altLang="zh-CN" sz="2000" dirty="0"/>
              <a:t>RESTRICT</a:t>
            </a:r>
            <a:r>
              <a:rPr lang="zh-CN" altLang="en-US" sz="2000" dirty="0"/>
              <a:t>，如果转授了权限，则不能收回</a:t>
            </a:r>
            <a:endParaRPr lang="en-US" altLang="zh-CN" sz="2000" dirty="0"/>
          </a:p>
          <a:p>
            <a:pPr lvl="1" algn="just" eaLnBrk="1" hangingPunct="1">
              <a:lnSpc>
                <a:spcPct val="120000"/>
              </a:lnSpc>
            </a:pPr>
            <a:r>
              <a:rPr lang="zh-CN" altLang="en-US" sz="2000" dirty="0"/>
              <a:t>默认值为</a:t>
            </a:r>
            <a:r>
              <a:rPr lang="en-US" altLang="zh-CN" sz="2000" dirty="0"/>
              <a:t>RESTRICT</a:t>
            </a:r>
          </a:p>
          <a:p>
            <a:pPr eaLnBrk="1" hangingPunct="1"/>
            <a:endParaRPr lang="en-US" altLang="zh-C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页脚占位符 4">
            <a:extLst>
              <a:ext uri="{FF2B5EF4-FFF2-40B4-BE49-F238E27FC236}">
                <a16:creationId xmlns:a16="http://schemas.microsoft.com/office/drawing/2014/main" xmlns="" id="{4AC87020-BCEA-704E-9D91-681F2B39B2DE}"/>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62466" name="Rectangle 2">
            <a:extLst>
              <a:ext uri="{FF2B5EF4-FFF2-40B4-BE49-F238E27FC236}">
                <a16:creationId xmlns:a16="http://schemas.microsoft.com/office/drawing/2014/main" xmlns="" id="{6BC0C6F5-E14E-3048-A038-066FA65713A5}"/>
              </a:ext>
            </a:extLst>
          </p:cNvPr>
          <p:cNvSpPr>
            <a:spLocks noGrp="1" noChangeArrowheads="1"/>
          </p:cNvSpPr>
          <p:nvPr>
            <p:ph type="title" idx="4294967295"/>
          </p:nvPr>
        </p:nvSpPr>
        <p:spPr/>
        <p:txBody>
          <a:bodyPr/>
          <a:lstStyle/>
          <a:p>
            <a:pPr eaLnBrk="1" hangingPunct="1"/>
            <a:r>
              <a:rPr lang="en-US" altLang="zh-CN" sz="3600"/>
              <a:t>REVOKE</a:t>
            </a:r>
            <a:r>
              <a:rPr lang="zh-CN" altLang="en-US" sz="3600"/>
              <a:t>（续）</a:t>
            </a:r>
          </a:p>
        </p:txBody>
      </p:sp>
      <p:sp>
        <p:nvSpPr>
          <p:cNvPr id="62467" name="Rectangle 3">
            <a:extLst>
              <a:ext uri="{FF2B5EF4-FFF2-40B4-BE49-F238E27FC236}">
                <a16:creationId xmlns:a16="http://schemas.microsoft.com/office/drawing/2014/main" xmlns="" id="{9A41E61B-0A74-9946-8FD4-A9848533187B}"/>
              </a:ext>
            </a:extLst>
          </p:cNvPr>
          <p:cNvSpPr>
            <a:spLocks noGrp="1" noChangeArrowheads="1"/>
          </p:cNvSpPr>
          <p:nvPr>
            <p:ph type="body" idx="4294967295"/>
          </p:nvPr>
        </p:nvSpPr>
        <p:spPr/>
        <p:txBody>
          <a:bodyPr/>
          <a:lstStyle/>
          <a:p>
            <a:pPr algn="just" eaLnBrk="1" hangingPunct="1">
              <a:buFont typeface="Wingdings" pitchFamily="2" charset="2"/>
              <a:buNone/>
            </a:pPr>
            <a:r>
              <a:rPr lang="en-US" altLang="zh-CN" dirty="0"/>
              <a:t>[</a:t>
            </a:r>
            <a:r>
              <a:rPr lang="zh-CN" altLang="en-US" dirty="0"/>
              <a:t>例4.</a:t>
            </a:r>
            <a:r>
              <a:rPr lang="en-US" altLang="zh-CN" dirty="0"/>
              <a:t>8] </a:t>
            </a:r>
            <a:r>
              <a:rPr lang="zh-CN" altLang="en-US" dirty="0"/>
              <a:t>把用户</a:t>
            </a:r>
            <a:r>
              <a:rPr lang="en-US" altLang="zh-CN" dirty="0"/>
              <a:t>U4</a:t>
            </a:r>
            <a:r>
              <a:rPr lang="zh-CN" altLang="en-US" dirty="0"/>
              <a:t>修改学生学号的权限收回</a:t>
            </a:r>
          </a:p>
          <a:p>
            <a:pPr algn="just" eaLnBrk="1" hangingPunct="1">
              <a:buFont typeface="Wingdings" pitchFamily="2" charset="2"/>
              <a:buNone/>
            </a:pPr>
            <a:endParaRPr lang="zh-CN" altLang="en-US" dirty="0"/>
          </a:p>
          <a:p>
            <a:pPr algn="just" eaLnBrk="1" hangingPunct="1">
              <a:lnSpc>
                <a:spcPct val="130000"/>
              </a:lnSpc>
              <a:buFont typeface="Wingdings" pitchFamily="2" charset="2"/>
              <a:buNone/>
            </a:pPr>
            <a:r>
              <a:rPr lang="zh-CN" altLang="en-US" dirty="0"/>
              <a:t>		</a:t>
            </a:r>
            <a:r>
              <a:rPr lang="en-US" altLang="zh-CN" dirty="0"/>
              <a:t>REVOKE UPDATE(</a:t>
            </a:r>
            <a:r>
              <a:rPr lang="en-US" altLang="zh-CN" dirty="0" err="1"/>
              <a:t>Sno</a:t>
            </a:r>
            <a:r>
              <a:rPr lang="en-US" altLang="zh-CN" dirty="0"/>
              <a:t>)</a:t>
            </a:r>
          </a:p>
          <a:p>
            <a:pPr algn="just" eaLnBrk="1" hangingPunct="1">
              <a:lnSpc>
                <a:spcPct val="130000"/>
              </a:lnSpc>
              <a:buFont typeface="Wingdings" pitchFamily="2" charset="2"/>
              <a:buNone/>
            </a:pPr>
            <a:r>
              <a:rPr lang="en-US" altLang="zh-CN" dirty="0"/>
              <a:t>		ON TABLE Student </a:t>
            </a:r>
          </a:p>
          <a:p>
            <a:pPr algn="just" eaLnBrk="1" hangingPunct="1">
              <a:lnSpc>
                <a:spcPct val="130000"/>
              </a:lnSpc>
              <a:buFont typeface="Wingdings" pitchFamily="2" charset="2"/>
              <a:buNone/>
            </a:pPr>
            <a:r>
              <a:rPr lang="en-US" altLang="zh-CN" dirty="0"/>
              <a:t>		FROM U4;</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页脚占位符 4">
            <a:extLst>
              <a:ext uri="{FF2B5EF4-FFF2-40B4-BE49-F238E27FC236}">
                <a16:creationId xmlns:a16="http://schemas.microsoft.com/office/drawing/2014/main" xmlns="" id="{0B080E77-3E67-5645-9F2E-8E3F615A25B0}"/>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63490" name="Rectangle 2">
            <a:extLst>
              <a:ext uri="{FF2B5EF4-FFF2-40B4-BE49-F238E27FC236}">
                <a16:creationId xmlns:a16="http://schemas.microsoft.com/office/drawing/2014/main" xmlns="" id="{A522CD52-8353-5E40-8284-709609DAB842}"/>
              </a:ext>
            </a:extLst>
          </p:cNvPr>
          <p:cNvSpPr>
            <a:spLocks noGrp="1" noChangeArrowheads="1"/>
          </p:cNvSpPr>
          <p:nvPr>
            <p:ph type="title" idx="4294967295"/>
          </p:nvPr>
        </p:nvSpPr>
        <p:spPr/>
        <p:txBody>
          <a:bodyPr/>
          <a:lstStyle/>
          <a:p>
            <a:pPr eaLnBrk="1" hangingPunct="1"/>
            <a:r>
              <a:rPr lang="en-US" altLang="zh-CN" sz="3600"/>
              <a:t>REVOKE</a:t>
            </a:r>
            <a:r>
              <a:rPr lang="zh-CN" altLang="en-US" sz="3600"/>
              <a:t>（续）</a:t>
            </a:r>
          </a:p>
        </p:txBody>
      </p:sp>
      <p:sp>
        <p:nvSpPr>
          <p:cNvPr id="63491" name="Rectangle 3">
            <a:extLst>
              <a:ext uri="{FF2B5EF4-FFF2-40B4-BE49-F238E27FC236}">
                <a16:creationId xmlns:a16="http://schemas.microsoft.com/office/drawing/2014/main" xmlns="" id="{0D3D6483-72C5-3B40-A701-2CB704064CF3}"/>
              </a:ext>
            </a:extLst>
          </p:cNvPr>
          <p:cNvSpPr>
            <a:spLocks noGrp="1" noChangeArrowheads="1"/>
          </p:cNvSpPr>
          <p:nvPr>
            <p:ph type="body" idx="4294967295"/>
          </p:nvPr>
        </p:nvSpPr>
        <p:spPr/>
        <p:txBody>
          <a:bodyPr/>
          <a:lstStyle/>
          <a:p>
            <a:pPr eaLnBrk="1" hangingPunct="1">
              <a:buFont typeface="Wingdings" pitchFamily="2" charset="2"/>
              <a:buNone/>
            </a:pPr>
            <a:r>
              <a:rPr lang="en-US" altLang="zh-CN" dirty="0"/>
              <a:t>[</a:t>
            </a:r>
            <a:r>
              <a:rPr lang="zh-CN" altLang="en-US" dirty="0"/>
              <a:t>例4.</a:t>
            </a:r>
            <a:r>
              <a:rPr lang="en-US" altLang="zh-CN" dirty="0"/>
              <a:t>9] </a:t>
            </a:r>
            <a:r>
              <a:rPr lang="zh-CN" altLang="en-US" dirty="0"/>
              <a:t>收回所有用户对表</a:t>
            </a:r>
            <a:r>
              <a:rPr lang="en-US" altLang="zh-CN" dirty="0"/>
              <a:t>SC</a:t>
            </a:r>
            <a:r>
              <a:rPr lang="zh-CN" altLang="en-US" dirty="0"/>
              <a:t>的查询权限</a:t>
            </a:r>
          </a:p>
          <a:p>
            <a:pPr eaLnBrk="1" hangingPunct="1">
              <a:buFont typeface="Wingdings" pitchFamily="2" charset="2"/>
              <a:buNone/>
            </a:pPr>
            <a:endParaRPr lang="zh-CN" altLang="en-US" dirty="0"/>
          </a:p>
          <a:p>
            <a:pPr eaLnBrk="1" hangingPunct="1">
              <a:buFont typeface="Wingdings" pitchFamily="2" charset="2"/>
              <a:buNone/>
            </a:pPr>
            <a:r>
              <a:rPr lang="zh-CN" altLang="en-US" dirty="0"/>
              <a:t>		</a:t>
            </a:r>
            <a:r>
              <a:rPr lang="en-US" altLang="zh-CN" dirty="0"/>
              <a:t>REVOKE SELECT </a:t>
            </a:r>
          </a:p>
          <a:p>
            <a:pPr eaLnBrk="1" hangingPunct="1">
              <a:buFont typeface="Wingdings" pitchFamily="2" charset="2"/>
              <a:buNone/>
            </a:pPr>
            <a:r>
              <a:rPr lang="en-US" altLang="zh-CN" dirty="0"/>
              <a:t>		ON TABLE SC </a:t>
            </a:r>
          </a:p>
          <a:p>
            <a:pPr eaLnBrk="1" hangingPunct="1">
              <a:buFont typeface="Wingdings" pitchFamily="2" charset="2"/>
              <a:buNone/>
            </a:pPr>
            <a:r>
              <a:rPr lang="en-US" altLang="zh-CN" dirty="0"/>
              <a:t>		FROM </a:t>
            </a:r>
            <a:r>
              <a:rPr lang="en-US" altLang="zh-CN" dirty="0">
                <a:solidFill>
                  <a:srgbClr val="E02920"/>
                </a:solidFill>
              </a:rPr>
              <a:t>PUBLIC</a:t>
            </a:r>
            <a:r>
              <a:rPr lang="en-US" altLang="zh-CN" dirty="0"/>
              <a:t>;</a:t>
            </a:r>
          </a:p>
          <a:p>
            <a:pPr eaLnBrk="1" hangingPunct="1">
              <a:buFont typeface="Wingdings" pitchFamily="2" charset="2"/>
              <a:buNone/>
            </a:pPr>
            <a:r>
              <a:rPr lang="en-US" altLang="zh-CN" dirty="0"/>
              <a:t>    </a:t>
            </a:r>
          </a:p>
          <a:p>
            <a:pPr eaLnBrk="1" hangingPunct="1"/>
            <a:endParaRPr lang="en-US" altLang="zh-C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页脚占位符 4">
            <a:extLst>
              <a:ext uri="{FF2B5EF4-FFF2-40B4-BE49-F238E27FC236}">
                <a16:creationId xmlns:a16="http://schemas.microsoft.com/office/drawing/2014/main" xmlns="" id="{288A706B-BEF0-2F4A-A83C-D1C8805D15CD}"/>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64514" name="Rectangle 2">
            <a:extLst>
              <a:ext uri="{FF2B5EF4-FFF2-40B4-BE49-F238E27FC236}">
                <a16:creationId xmlns:a16="http://schemas.microsoft.com/office/drawing/2014/main" xmlns="" id="{47804AFE-A28C-E945-8792-CAC832B1714B}"/>
              </a:ext>
            </a:extLst>
          </p:cNvPr>
          <p:cNvSpPr>
            <a:spLocks noGrp="1" noChangeArrowheads="1"/>
          </p:cNvSpPr>
          <p:nvPr>
            <p:ph type="title" idx="4294967295"/>
          </p:nvPr>
        </p:nvSpPr>
        <p:spPr/>
        <p:txBody>
          <a:bodyPr/>
          <a:lstStyle/>
          <a:p>
            <a:pPr eaLnBrk="1" hangingPunct="1"/>
            <a:r>
              <a:rPr lang="en-US" altLang="zh-CN" sz="3600"/>
              <a:t>REVOKE</a:t>
            </a:r>
            <a:r>
              <a:rPr lang="zh-CN" altLang="en-US" sz="3600"/>
              <a:t>（续）</a:t>
            </a:r>
          </a:p>
        </p:txBody>
      </p:sp>
      <p:sp>
        <p:nvSpPr>
          <p:cNvPr id="64515" name="Rectangle 3">
            <a:extLst>
              <a:ext uri="{FF2B5EF4-FFF2-40B4-BE49-F238E27FC236}">
                <a16:creationId xmlns:a16="http://schemas.microsoft.com/office/drawing/2014/main" xmlns="" id="{7597B778-4EAC-174A-94AB-7EA1F7651B8F}"/>
              </a:ext>
            </a:extLst>
          </p:cNvPr>
          <p:cNvSpPr>
            <a:spLocks noGrp="1" noChangeArrowheads="1"/>
          </p:cNvSpPr>
          <p:nvPr>
            <p:ph type="body" idx="4294967295"/>
          </p:nvPr>
        </p:nvSpPr>
        <p:spPr>
          <a:xfrm>
            <a:off x="609600" y="1340768"/>
            <a:ext cx="10887000" cy="4536504"/>
          </a:xfrm>
        </p:spPr>
        <p:txBody>
          <a:bodyPr/>
          <a:lstStyle/>
          <a:p>
            <a:pPr eaLnBrk="1" hangingPunct="1">
              <a:buFont typeface="Wingdings" pitchFamily="2" charset="2"/>
              <a:buNone/>
            </a:pPr>
            <a:r>
              <a:rPr lang="en-US" altLang="zh-CN" dirty="0"/>
              <a:t>[</a:t>
            </a:r>
            <a:r>
              <a:rPr lang="zh-CN" altLang="en-US" dirty="0"/>
              <a:t>例4.</a:t>
            </a:r>
            <a:r>
              <a:rPr lang="en-US" altLang="zh-CN" dirty="0"/>
              <a:t>10] </a:t>
            </a:r>
            <a:r>
              <a:rPr lang="zh-CN" altLang="en-US" dirty="0"/>
              <a:t>把用户</a:t>
            </a:r>
            <a:r>
              <a:rPr lang="en-US" altLang="zh-CN" dirty="0"/>
              <a:t>U5</a:t>
            </a:r>
            <a:r>
              <a:rPr lang="zh-CN" altLang="en-US" dirty="0"/>
              <a:t>对</a:t>
            </a:r>
            <a:r>
              <a:rPr lang="en-US" altLang="zh-CN" dirty="0"/>
              <a:t>SC</a:t>
            </a:r>
            <a:r>
              <a:rPr lang="zh-CN" altLang="en-US" dirty="0"/>
              <a:t>表的</a:t>
            </a:r>
            <a:r>
              <a:rPr lang="en-US" altLang="zh-CN" dirty="0"/>
              <a:t>INSERT</a:t>
            </a:r>
            <a:r>
              <a:rPr lang="zh-CN" altLang="en-US" dirty="0"/>
              <a:t>权限收回</a:t>
            </a:r>
          </a:p>
          <a:p>
            <a:pPr eaLnBrk="1" hangingPunct="1">
              <a:buFont typeface="Wingdings" pitchFamily="2" charset="2"/>
              <a:buNone/>
            </a:pPr>
            <a:r>
              <a:rPr lang="zh-CN" altLang="en-US" dirty="0"/>
              <a:t>		</a:t>
            </a:r>
            <a:r>
              <a:rPr lang="en-US" altLang="zh-CN" sz="2400" dirty="0"/>
              <a:t>REVOKE INSERT </a:t>
            </a:r>
          </a:p>
          <a:p>
            <a:pPr eaLnBrk="1" hangingPunct="1">
              <a:buFont typeface="Wingdings" pitchFamily="2" charset="2"/>
              <a:buNone/>
            </a:pPr>
            <a:r>
              <a:rPr lang="en-US" altLang="zh-CN" sz="2400" dirty="0"/>
              <a:t>		ON TABLE SC </a:t>
            </a:r>
          </a:p>
          <a:p>
            <a:pPr eaLnBrk="1" hangingPunct="1">
              <a:buFont typeface="Wingdings" pitchFamily="2" charset="2"/>
              <a:buNone/>
            </a:pPr>
            <a:r>
              <a:rPr lang="en-US" altLang="zh-CN" sz="2400" dirty="0"/>
              <a:t>		FROM U5 CASCADE ;</a:t>
            </a:r>
          </a:p>
          <a:p>
            <a:pPr lvl="1" eaLnBrk="1" hangingPunct="1">
              <a:lnSpc>
                <a:spcPct val="150000"/>
              </a:lnSpc>
            </a:pPr>
            <a:endParaRPr lang="en-US" altLang="zh-CN" dirty="0"/>
          </a:p>
          <a:p>
            <a:pPr lvl="1" algn="just" eaLnBrk="1" hangingPunct="1">
              <a:lnSpc>
                <a:spcPct val="150000"/>
              </a:lnSpc>
            </a:pPr>
            <a:r>
              <a:rPr lang="zh-CN" altLang="en-US" dirty="0"/>
              <a:t>将用户</a:t>
            </a:r>
            <a:r>
              <a:rPr lang="en-US" altLang="zh-CN" dirty="0"/>
              <a:t>U5</a:t>
            </a:r>
            <a:r>
              <a:rPr lang="zh-CN" altLang="en-US" dirty="0"/>
              <a:t>的</a:t>
            </a:r>
            <a:r>
              <a:rPr lang="en-US" altLang="zh-CN" dirty="0"/>
              <a:t>INSERT</a:t>
            </a:r>
            <a:r>
              <a:rPr lang="zh-CN" altLang="en-US" dirty="0"/>
              <a:t>权限收回，同时级联也收回了</a:t>
            </a:r>
            <a:r>
              <a:rPr lang="en-US" altLang="zh-CN" dirty="0"/>
              <a:t>U6</a:t>
            </a:r>
            <a:r>
              <a:rPr lang="zh-CN" altLang="en-US" dirty="0"/>
              <a:t>和</a:t>
            </a:r>
            <a:r>
              <a:rPr lang="en-US" altLang="zh-CN" dirty="0"/>
              <a:t>U7</a:t>
            </a:r>
            <a:r>
              <a:rPr lang="zh-CN" altLang="en-US" dirty="0"/>
              <a:t>的</a:t>
            </a:r>
            <a:r>
              <a:rPr lang="en-US" altLang="zh-CN" dirty="0"/>
              <a:t>INSERT</a:t>
            </a:r>
            <a:r>
              <a:rPr lang="zh-CN" altLang="en-US" dirty="0"/>
              <a:t>权限</a:t>
            </a:r>
          </a:p>
          <a:p>
            <a:pPr lvl="1" algn="just" eaLnBrk="1" hangingPunct="1">
              <a:lnSpc>
                <a:spcPct val="150000"/>
              </a:lnSpc>
            </a:pPr>
            <a:r>
              <a:rPr lang="zh-CN" altLang="en-US" dirty="0"/>
              <a:t>如果</a:t>
            </a:r>
            <a:r>
              <a:rPr lang="en-US" altLang="zh-CN" dirty="0"/>
              <a:t>U6</a:t>
            </a:r>
            <a:r>
              <a:rPr lang="zh-CN" altLang="en-US" dirty="0"/>
              <a:t>或</a:t>
            </a:r>
            <a:r>
              <a:rPr lang="en-US" altLang="zh-CN" dirty="0"/>
              <a:t>U7</a:t>
            </a:r>
            <a:r>
              <a:rPr lang="zh-CN" altLang="en-US" dirty="0"/>
              <a:t>还从其他用户处获得对</a:t>
            </a:r>
            <a:r>
              <a:rPr lang="en-US" altLang="zh-CN" dirty="0"/>
              <a:t>SC</a:t>
            </a:r>
            <a:r>
              <a:rPr lang="zh-CN" altLang="en-US" dirty="0"/>
              <a:t>表的</a:t>
            </a:r>
            <a:r>
              <a:rPr lang="en-US" altLang="zh-CN" dirty="0"/>
              <a:t>INSERT</a:t>
            </a:r>
            <a:r>
              <a:rPr lang="zh-CN" altLang="en-US" dirty="0"/>
              <a:t>权限，则他们仍具有此权限，系统只收回直接或间接从</a:t>
            </a:r>
            <a:r>
              <a:rPr lang="en-US" altLang="zh-CN" dirty="0"/>
              <a:t>U5</a:t>
            </a:r>
            <a:r>
              <a:rPr lang="zh-CN" altLang="en-US" dirty="0"/>
              <a:t>处获得的权限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页脚占位符 5">
            <a:extLst>
              <a:ext uri="{FF2B5EF4-FFF2-40B4-BE49-F238E27FC236}">
                <a16:creationId xmlns:a16="http://schemas.microsoft.com/office/drawing/2014/main" xmlns="" id="{D40A5F5C-1174-F844-9F95-52A024CD9607}"/>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65538" name="Rectangle 2">
            <a:extLst>
              <a:ext uri="{FF2B5EF4-FFF2-40B4-BE49-F238E27FC236}">
                <a16:creationId xmlns:a16="http://schemas.microsoft.com/office/drawing/2014/main" xmlns="" id="{BE5F4AEF-1F72-8449-AE36-1CC8533A121C}"/>
              </a:ext>
            </a:extLst>
          </p:cNvPr>
          <p:cNvSpPr>
            <a:spLocks noGrp="1" noChangeArrowheads="1"/>
          </p:cNvSpPr>
          <p:nvPr>
            <p:ph type="title" idx="4294967295"/>
          </p:nvPr>
        </p:nvSpPr>
        <p:spPr/>
        <p:txBody>
          <a:bodyPr/>
          <a:lstStyle/>
          <a:p>
            <a:pPr eaLnBrk="1" hangingPunct="1"/>
            <a:r>
              <a:rPr lang="en-US" altLang="zh-CN" sz="3600"/>
              <a:t>REVOKE</a:t>
            </a:r>
            <a:r>
              <a:rPr lang="zh-CN" altLang="en-US" sz="3600"/>
              <a:t>（续）</a:t>
            </a:r>
          </a:p>
        </p:txBody>
      </p:sp>
      <p:sp>
        <p:nvSpPr>
          <p:cNvPr id="65539" name="Rectangle 3">
            <a:extLst>
              <a:ext uri="{FF2B5EF4-FFF2-40B4-BE49-F238E27FC236}">
                <a16:creationId xmlns:a16="http://schemas.microsoft.com/office/drawing/2014/main" xmlns="" id="{FE77F675-D429-C046-9D99-0B47B72DFC1B}"/>
              </a:ext>
            </a:extLst>
          </p:cNvPr>
          <p:cNvSpPr>
            <a:spLocks noGrp="1" noChangeArrowheads="1"/>
          </p:cNvSpPr>
          <p:nvPr>
            <p:ph type="body" sz="half" idx="4294967295"/>
          </p:nvPr>
        </p:nvSpPr>
        <p:spPr>
          <a:xfrm>
            <a:off x="1307629" y="1379986"/>
            <a:ext cx="8578850" cy="588963"/>
          </a:xfrm>
        </p:spPr>
        <p:txBody>
          <a:bodyPr/>
          <a:lstStyle/>
          <a:p>
            <a:pPr algn="ctr" eaLnBrk="1" hangingPunct="1">
              <a:buFont typeface="Wingdings" pitchFamily="2" charset="2"/>
              <a:buNone/>
            </a:pPr>
            <a:r>
              <a:rPr lang="en-US" altLang="zh-CN" sz="2000" dirty="0"/>
              <a:t>    </a:t>
            </a:r>
            <a:r>
              <a:rPr lang="zh-CN" altLang="en-US" sz="2400" dirty="0"/>
              <a:t>执行例4.</a:t>
            </a:r>
            <a:r>
              <a:rPr lang="en-US" altLang="zh-CN" sz="2400" dirty="0"/>
              <a:t>8~</a:t>
            </a:r>
            <a:r>
              <a:rPr lang="zh-CN" altLang="en-US" sz="2400" dirty="0"/>
              <a:t>4.</a:t>
            </a:r>
            <a:r>
              <a:rPr lang="en-US" altLang="zh-CN" sz="2400" dirty="0"/>
              <a:t>10</a:t>
            </a:r>
            <a:r>
              <a:rPr lang="zh-CN" altLang="en-US" sz="2400" dirty="0"/>
              <a:t>语句后“学生选课”数据库的用户权限定义</a:t>
            </a:r>
          </a:p>
        </p:txBody>
      </p:sp>
      <p:graphicFrame>
        <p:nvGraphicFramePr>
          <p:cNvPr id="47109" name="Group 5">
            <a:extLst>
              <a:ext uri="{FF2B5EF4-FFF2-40B4-BE49-F238E27FC236}">
                <a16:creationId xmlns:a16="http://schemas.microsoft.com/office/drawing/2014/main" xmlns="" id="{62E58C80-A3B0-7F4B-8B13-12DE5989B978}"/>
              </a:ext>
            </a:extLst>
          </p:cNvPr>
          <p:cNvGraphicFramePr>
            <a:graphicFrameLocks noGrp="1"/>
          </p:cNvGraphicFramePr>
          <p:nvPr>
            <p:ph sz="half" idx="4294967295"/>
            <p:extLst>
              <p:ext uri="{D42A27DB-BD31-4B8C-83A1-F6EECF244321}">
                <p14:modId xmlns:p14="http://schemas.microsoft.com/office/powerpoint/2010/main" val="3900025331"/>
              </p:ext>
            </p:extLst>
          </p:nvPr>
        </p:nvGraphicFramePr>
        <p:xfrm>
          <a:off x="1055440" y="2060848"/>
          <a:ext cx="9659293" cy="3169068"/>
        </p:xfrm>
        <a:graphic>
          <a:graphicData uri="http://schemas.openxmlformats.org/drawingml/2006/table">
            <a:tbl>
              <a:tblPr/>
              <a:tblGrid>
                <a:gridCol w="1672069">
                  <a:extLst>
                    <a:ext uri="{9D8B030D-6E8A-4147-A177-3AD203B41FA5}">
                      <a16:colId xmlns:a16="http://schemas.microsoft.com/office/drawing/2014/main" xmlns="" val="20000"/>
                    </a:ext>
                  </a:extLst>
                </a:gridCol>
                <a:gridCol w="1977191">
                  <a:extLst>
                    <a:ext uri="{9D8B030D-6E8A-4147-A177-3AD203B41FA5}">
                      <a16:colId xmlns:a16="http://schemas.microsoft.com/office/drawing/2014/main" xmlns="" val="20001"/>
                    </a:ext>
                  </a:extLst>
                </a:gridCol>
                <a:gridCol w="2097496">
                  <a:extLst>
                    <a:ext uri="{9D8B030D-6E8A-4147-A177-3AD203B41FA5}">
                      <a16:colId xmlns:a16="http://schemas.microsoft.com/office/drawing/2014/main" xmlns="" val="20002"/>
                    </a:ext>
                  </a:extLst>
                </a:gridCol>
                <a:gridCol w="2291031">
                  <a:extLst>
                    <a:ext uri="{9D8B030D-6E8A-4147-A177-3AD203B41FA5}">
                      <a16:colId xmlns:a16="http://schemas.microsoft.com/office/drawing/2014/main" xmlns="" val="20003"/>
                    </a:ext>
                  </a:extLst>
                </a:gridCol>
                <a:gridCol w="1621506">
                  <a:extLst>
                    <a:ext uri="{9D8B030D-6E8A-4147-A177-3AD203B41FA5}">
                      <a16:colId xmlns:a16="http://schemas.microsoft.com/office/drawing/2014/main" xmlns="" val="20004"/>
                    </a:ext>
                  </a:extLst>
                </a:gridCol>
              </a:tblGrid>
              <a:tr h="452724">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授权用户名</a:t>
                      </a: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被授权用户名</a:t>
                      </a: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数据库对象名</a:t>
                      </a: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允许的操作类型</a:t>
                      </a: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能否转授权</a:t>
                      </a: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52724">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DBA</a:t>
                      </a: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U1</a:t>
                      </a: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关系</a:t>
                      </a:r>
                      <a:r>
                        <a:rPr kumimoji="0" lang="en-US" altLang="zh-CN"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Student</a:t>
                      </a: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SELECT</a:t>
                      </a: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不能</a:t>
                      </a: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52724">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DBA</a:t>
                      </a: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U2</a:t>
                      </a: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关系</a:t>
                      </a: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Student</a:t>
                      </a: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ALL</a:t>
                      </a: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不能</a:t>
                      </a: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52724">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DBA</a:t>
                      </a: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U2</a:t>
                      </a: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关系</a:t>
                      </a: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Course</a:t>
                      </a: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ALL</a:t>
                      </a: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不能</a:t>
                      </a: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52724">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DBA</a:t>
                      </a: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U3</a:t>
                      </a: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关系</a:t>
                      </a: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Student</a:t>
                      </a: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ALL</a:t>
                      </a: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不能</a:t>
                      </a: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52724">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DBA</a:t>
                      </a: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U3</a:t>
                      </a: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关系</a:t>
                      </a: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Course</a:t>
                      </a: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ALL</a:t>
                      </a: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不能</a:t>
                      </a: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452724">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DBA</a:t>
                      </a: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U4</a:t>
                      </a: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关系</a:t>
                      </a:r>
                      <a:r>
                        <a:rPr kumimoji="0" lang="en-US" altLang="zh-CN"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Student</a:t>
                      </a: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SELECT</a:t>
                      </a: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不能</a:t>
                      </a: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a:extLst>
              <a:ext uri="{FF2B5EF4-FFF2-40B4-BE49-F238E27FC236}">
                <a16:creationId xmlns:a16="http://schemas.microsoft.com/office/drawing/2014/main" xmlns="" id="{B65A64B7-89E8-40EA-A3B3-B4CEF7F78BE0}"/>
              </a:ext>
            </a:extLst>
          </p:cNvPr>
          <p:cNvSpPr txBox="1">
            <a:spLocks noChangeArrowheads="1"/>
          </p:cNvSpPr>
          <p:nvPr/>
        </p:nvSpPr>
        <p:spPr bwMode="auto">
          <a:xfrm>
            <a:off x="479376" y="1268760"/>
            <a:ext cx="10009360" cy="4783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lvl="1" algn="just">
              <a:lnSpc>
                <a:spcPct val="140000"/>
              </a:lnSpc>
            </a:pPr>
            <a:r>
              <a:rPr lang="zh-CN" altLang="en-US" dirty="0"/>
              <a:t>数据库的安全性是指保护数据库以防止不合法使用所造成的数据</a:t>
            </a:r>
            <a:r>
              <a:rPr lang="zh-CN" altLang="en-US" dirty="0">
                <a:solidFill>
                  <a:srgbClr val="FF00FF"/>
                </a:solidFill>
              </a:rPr>
              <a:t>泄露、篡改或破坏</a:t>
            </a:r>
            <a:r>
              <a:rPr lang="zh-CN" altLang="en-US" dirty="0"/>
              <a:t> 。</a:t>
            </a:r>
            <a:endParaRPr lang="en-US" altLang="zh-CN" dirty="0"/>
          </a:p>
          <a:p>
            <a:pPr lvl="1" algn="just">
              <a:lnSpc>
                <a:spcPct val="140000"/>
              </a:lnSpc>
            </a:pPr>
            <a:r>
              <a:rPr lang="zh-CN" altLang="en-US" dirty="0"/>
              <a:t>数据成为一个部门、企业、乃至一个国家的重要资源，</a:t>
            </a:r>
            <a:r>
              <a:rPr lang="zh-CN" altLang="en-US" dirty="0">
                <a:solidFill>
                  <a:srgbClr val="FF00FF"/>
                </a:solidFill>
              </a:rPr>
              <a:t>系统安全保护措施</a:t>
            </a:r>
            <a:r>
              <a:rPr lang="zh-CN" altLang="en-US" dirty="0"/>
              <a:t>是否有效是数据库系统主要的性能指标之一。</a:t>
            </a:r>
          </a:p>
          <a:p>
            <a:pPr lvl="1" algn="just">
              <a:lnSpc>
                <a:spcPct val="140000"/>
              </a:lnSpc>
            </a:pPr>
            <a:endParaRPr lang="en-US" altLang="zh-CN" dirty="0"/>
          </a:p>
        </p:txBody>
      </p:sp>
      <p:sp>
        <p:nvSpPr>
          <p:cNvPr id="6" name="Rectangle 2">
            <a:extLst>
              <a:ext uri="{FF2B5EF4-FFF2-40B4-BE49-F238E27FC236}">
                <a16:creationId xmlns:a16="http://schemas.microsoft.com/office/drawing/2014/main" xmlns="" id="{0CCDB662-7A68-4BC8-8A25-D670132DD8EF}"/>
              </a:ext>
            </a:extLst>
          </p:cNvPr>
          <p:cNvSpPr txBox="1">
            <a:spLocks noChangeArrowheads="1"/>
          </p:cNvSpPr>
          <p:nvPr/>
        </p:nvSpPr>
        <p:spPr bwMode="auto">
          <a:xfrm>
            <a:off x="1981200" y="-36513"/>
            <a:ext cx="8229600" cy="1135063"/>
          </a:xfrm>
          <a:prstGeom prst="rect">
            <a:avLst/>
          </a:prstGeom>
          <a:noFill/>
          <a:ln>
            <a:noFill/>
          </a:ln>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fontAlgn="base">
              <a:spcBef>
                <a:spcPct val="0"/>
              </a:spcBef>
              <a:spcAft>
                <a:spcPct val="0"/>
              </a:spcAft>
              <a:defRPr sz="4000" b="1">
                <a:solidFill>
                  <a:schemeClr val="bg1"/>
                </a:solidFill>
                <a:latin typeface="Arial" pitchFamily="34" charset="0"/>
                <a:ea typeface="宋体" pitchFamily="2" charset="-122"/>
              </a:defRPr>
            </a:lvl6pPr>
            <a:lvl7pPr marL="914400" algn="ctr" rtl="0" fontAlgn="base">
              <a:spcBef>
                <a:spcPct val="0"/>
              </a:spcBef>
              <a:spcAft>
                <a:spcPct val="0"/>
              </a:spcAft>
              <a:defRPr sz="4000" b="1">
                <a:solidFill>
                  <a:schemeClr val="bg1"/>
                </a:solidFill>
                <a:latin typeface="Arial" pitchFamily="34" charset="0"/>
                <a:ea typeface="宋体" pitchFamily="2" charset="-122"/>
              </a:defRPr>
            </a:lvl7pPr>
            <a:lvl8pPr marL="1371600" algn="ctr" rtl="0" fontAlgn="base">
              <a:spcBef>
                <a:spcPct val="0"/>
              </a:spcBef>
              <a:spcAft>
                <a:spcPct val="0"/>
              </a:spcAft>
              <a:defRPr sz="4000" b="1">
                <a:solidFill>
                  <a:schemeClr val="bg1"/>
                </a:solidFill>
                <a:latin typeface="Arial" pitchFamily="34" charset="0"/>
                <a:ea typeface="宋体" pitchFamily="2" charset="-122"/>
              </a:defRPr>
            </a:lvl8pPr>
            <a:lvl9pPr marL="1828800" algn="ctr" rtl="0" fontAlgn="base">
              <a:spcBef>
                <a:spcPct val="0"/>
              </a:spcBef>
              <a:spcAft>
                <a:spcPct val="0"/>
              </a:spcAft>
              <a:defRPr sz="4000" b="1">
                <a:solidFill>
                  <a:schemeClr val="bg1"/>
                </a:solidFill>
                <a:latin typeface="Arial" pitchFamily="34" charset="0"/>
                <a:ea typeface="宋体" pitchFamily="2" charset="-122"/>
              </a:defRPr>
            </a:lvl9pPr>
          </a:lstStyle>
          <a:p>
            <a:pPr eaLnBrk="1" hangingPunct="1">
              <a:defRPr/>
            </a:pPr>
            <a:r>
              <a:rPr lang="en-US" altLang="zh-CN" sz="3600" kern="0" dirty="0"/>
              <a:t>4.1  </a:t>
            </a:r>
            <a:r>
              <a:rPr lang="zh-CN" altLang="en-US" sz="3600" kern="0" dirty="0"/>
              <a:t>数据库安全性概述</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页脚占位符 4">
            <a:extLst>
              <a:ext uri="{FF2B5EF4-FFF2-40B4-BE49-F238E27FC236}">
                <a16:creationId xmlns:a16="http://schemas.microsoft.com/office/drawing/2014/main" xmlns="" id="{55992B34-C04E-7945-A30C-82841A3F0491}"/>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66562" name="Rectangle 2">
            <a:extLst>
              <a:ext uri="{FF2B5EF4-FFF2-40B4-BE49-F238E27FC236}">
                <a16:creationId xmlns:a16="http://schemas.microsoft.com/office/drawing/2014/main" xmlns="" id="{EF225DEB-A9D6-C243-949D-768788539C42}"/>
              </a:ext>
            </a:extLst>
          </p:cNvPr>
          <p:cNvSpPr>
            <a:spLocks noGrp="1" noChangeArrowheads="1"/>
          </p:cNvSpPr>
          <p:nvPr>
            <p:ph type="title" idx="4294967295"/>
          </p:nvPr>
        </p:nvSpPr>
        <p:spPr>
          <a:xfrm>
            <a:off x="2438400" y="-46038"/>
            <a:ext cx="7772400" cy="1139826"/>
          </a:xfrm>
        </p:spPr>
        <p:txBody>
          <a:bodyPr/>
          <a:lstStyle/>
          <a:p>
            <a:pPr eaLnBrk="1" hangingPunct="1"/>
            <a:r>
              <a:rPr lang="en-US" altLang="zh-CN" sz="3600" dirty="0"/>
              <a:t>SQL</a:t>
            </a:r>
            <a:r>
              <a:rPr lang="zh-CN" altLang="en-US" sz="3600" dirty="0">
                <a:latin typeface="宋体" panose="02010600030101010101" pitchFamily="2" charset="-122"/>
              </a:rPr>
              <a:t>灵活的授权机制</a:t>
            </a:r>
          </a:p>
        </p:txBody>
      </p:sp>
      <p:sp>
        <p:nvSpPr>
          <p:cNvPr id="66563" name="Rectangle 3">
            <a:extLst>
              <a:ext uri="{FF2B5EF4-FFF2-40B4-BE49-F238E27FC236}">
                <a16:creationId xmlns:a16="http://schemas.microsoft.com/office/drawing/2014/main" xmlns="" id="{45A39832-604B-B549-9D22-D89170EC8962}"/>
              </a:ext>
            </a:extLst>
          </p:cNvPr>
          <p:cNvSpPr>
            <a:spLocks noGrp="1" noChangeArrowheads="1"/>
          </p:cNvSpPr>
          <p:nvPr>
            <p:ph type="body" idx="4294967295"/>
          </p:nvPr>
        </p:nvSpPr>
        <p:spPr>
          <a:xfrm>
            <a:off x="695400" y="1196752"/>
            <a:ext cx="11377264" cy="5019476"/>
          </a:xfrm>
        </p:spPr>
        <p:txBody>
          <a:bodyPr/>
          <a:lstStyle/>
          <a:p>
            <a:pPr eaLnBrk="1" hangingPunct="1"/>
            <a:r>
              <a:rPr lang="zh-CN" altLang="en-US" dirty="0"/>
              <a:t>数据库管理员：</a:t>
            </a:r>
            <a:endParaRPr lang="en-US" altLang="zh-CN" dirty="0"/>
          </a:p>
          <a:p>
            <a:pPr lvl="1" eaLnBrk="1" hangingPunct="1"/>
            <a:r>
              <a:rPr lang="zh-CN" altLang="en-US" dirty="0"/>
              <a:t>拥有所有对象的所有权限</a:t>
            </a:r>
          </a:p>
          <a:p>
            <a:pPr lvl="1" eaLnBrk="1" hangingPunct="1"/>
            <a:r>
              <a:rPr lang="zh-CN" altLang="en-US" dirty="0"/>
              <a:t>根据实际情况不同的权限授予不同的用户</a:t>
            </a:r>
          </a:p>
          <a:p>
            <a:pPr algn="just" eaLnBrk="1" hangingPunct="1"/>
            <a:r>
              <a:rPr lang="zh-CN" altLang="en-US" dirty="0"/>
              <a:t>用户：</a:t>
            </a:r>
            <a:endParaRPr lang="en-US" altLang="zh-CN" dirty="0"/>
          </a:p>
          <a:p>
            <a:pPr lvl="1" algn="just" eaLnBrk="1" hangingPunct="1"/>
            <a:r>
              <a:rPr lang="zh-CN" altLang="en-US" dirty="0"/>
              <a:t>拥有自己建立的对象的全部的操作权限</a:t>
            </a:r>
          </a:p>
          <a:p>
            <a:pPr lvl="1" eaLnBrk="1" hangingPunct="1"/>
            <a:r>
              <a:rPr lang="zh-CN" altLang="en-US" dirty="0"/>
              <a:t>可以使用</a:t>
            </a:r>
            <a:r>
              <a:rPr lang="en-US" altLang="zh-CN" dirty="0"/>
              <a:t>GRANT</a:t>
            </a:r>
            <a:r>
              <a:rPr lang="zh-CN" altLang="en-US" dirty="0"/>
              <a:t>，把权限授予其他用户</a:t>
            </a:r>
          </a:p>
          <a:p>
            <a:pPr algn="just" eaLnBrk="1" hangingPunct="1"/>
            <a:r>
              <a:rPr lang="zh-CN" altLang="en-US" dirty="0"/>
              <a:t>被授权的用户</a:t>
            </a:r>
          </a:p>
          <a:p>
            <a:pPr lvl="1" eaLnBrk="1" hangingPunct="1"/>
            <a:r>
              <a:rPr lang="zh-CN" altLang="en-US" dirty="0"/>
              <a:t>如果具有</a:t>
            </a:r>
            <a:r>
              <a:rPr lang="en-US" altLang="zh-CN" dirty="0">
                <a:solidFill>
                  <a:srgbClr val="0070C0"/>
                </a:solidFill>
              </a:rPr>
              <a:t>WITH</a:t>
            </a:r>
            <a:r>
              <a:rPr lang="zh-CN" altLang="en-US" dirty="0">
                <a:solidFill>
                  <a:srgbClr val="0070C0"/>
                </a:solidFill>
              </a:rPr>
              <a:t> </a:t>
            </a:r>
            <a:r>
              <a:rPr lang="en-US" altLang="zh-CN" dirty="0">
                <a:solidFill>
                  <a:srgbClr val="0070C0"/>
                </a:solidFill>
              </a:rPr>
              <a:t>GRANT</a:t>
            </a:r>
            <a:r>
              <a:rPr lang="zh-CN" altLang="en-US" dirty="0">
                <a:solidFill>
                  <a:srgbClr val="0070C0"/>
                </a:solidFill>
              </a:rPr>
              <a:t> </a:t>
            </a:r>
            <a:r>
              <a:rPr lang="en-US" altLang="zh-CN" dirty="0">
                <a:solidFill>
                  <a:srgbClr val="0070C0"/>
                </a:solidFill>
              </a:rPr>
              <a:t>OPTION</a:t>
            </a:r>
            <a:r>
              <a:rPr lang="zh-CN" altLang="en-US" dirty="0"/>
              <a:t>的许可，可以把获得的权限再授予其他用户</a:t>
            </a:r>
          </a:p>
          <a:p>
            <a:pPr eaLnBrk="1" hangingPunct="1"/>
            <a:r>
              <a:rPr lang="zh-CN" altLang="en-US" dirty="0"/>
              <a:t>所有授予出去的权力在必要时又都可用</a:t>
            </a:r>
            <a:r>
              <a:rPr lang="en-US" altLang="zh-CN" dirty="0"/>
              <a:t>REVOKE</a:t>
            </a:r>
            <a:r>
              <a:rPr lang="zh-CN" altLang="en-US" dirty="0"/>
              <a:t>语句收回</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页脚占位符 5">
            <a:extLst>
              <a:ext uri="{FF2B5EF4-FFF2-40B4-BE49-F238E27FC236}">
                <a16:creationId xmlns:a16="http://schemas.microsoft.com/office/drawing/2014/main" xmlns="" id="{A8362698-3B5D-9C49-867B-7149209CDCB0}"/>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67586" name="Rectangle 2">
            <a:extLst>
              <a:ext uri="{FF2B5EF4-FFF2-40B4-BE49-F238E27FC236}">
                <a16:creationId xmlns:a16="http://schemas.microsoft.com/office/drawing/2014/main" xmlns="" id="{5D1B7909-65DD-9B4E-9E80-3E07335F298E}"/>
              </a:ext>
            </a:extLst>
          </p:cNvPr>
          <p:cNvSpPr>
            <a:spLocks noGrp="1" noChangeArrowheads="1"/>
          </p:cNvSpPr>
          <p:nvPr>
            <p:ph type="title" idx="4294967295"/>
          </p:nvPr>
        </p:nvSpPr>
        <p:spPr>
          <a:xfrm>
            <a:off x="0" y="-36513"/>
            <a:ext cx="11582400" cy="1135063"/>
          </a:xfrm>
        </p:spPr>
        <p:txBody>
          <a:bodyPr/>
          <a:lstStyle/>
          <a:p>
            <a:pPr eaLnBrk="1" hangingPunct="1">
              <a:defRPr/>
            </a:pPr>
            <a:r>
              <a:rPr lang="en-US" altLang="zh-CN" dirty="0"/>
              <a:t>4.2.4 </a:t>
            </a:r>
            <a:r>
              <a:rPr lang="zh-CN" altLang="en-US" dirty="0"/>
              <a:t>授权与收回对数据的操作权限</a:t>
            </a:r>
            <a:r>
              <a:rPr lang="zh-CN" altLang="zh-CN" sz="3600" dirty="0"/>
              <a:t>（续）</a:t>
            </a:r>
            <a:endParaRPr lang="zh-CN" altLang="zh-CN" sz="3600" dirty="0">
              <a:solidFill>
                <a:schemeClr val="tx1"/>
              </a:solidFill>
              <a:highlight>
                <a:srgbClr val="FFFF00"/>
              </a:highlight>
            </a:endParaRPr>
          </a:p>
        </p:txBody>
      </p:sp>
      <p:sp>
        <p:nvSpPr>
          <p:cNvPr id="67587" name="Rectangle 3">
            <a:extLst>
              <a:ext uri="{FF2B5EF4-FFF2-40B4-BE49-F238E27FC236}">
                <a16:creationId xmlns:a16="http://schemas.microsoft.com/office/drawing/2014/main" xmlns="" id="{CF5E3AC5-D723-284C-B25D-D17C330EC441}"/>
              </a:ext>
            </a:extLst>
          </p:cNvPr>
          <p:cNvSpPr>
            <a:spLocks noGrp="1" noChangeArrowheads="1"/>
          </p:cNvSpPr>
          <p:nvPr>
            <p:ph type="body" sz="half" idx="4294967295"/>
          </p:nvPr>
        </p:nvSpPr>
        <p:spPr>
          <a:xfrm>
            <a:off x="609600" y="1067954"/>
            <a:ext cx="10972800" cy="4795081"/>
          </a:xfrm>
        </p:spPr>
        <p:txBody>
          <a:bodyPr/>
          <a:lstStyle/>
          <a:p>
            <a:pPr eaLnBrk="1" hangingPunct="1">
              <a:lnSpc>
                <a:spcPct val="150000"/>
              </a:lnSpc>
              <a:buFont typeface="Wingdings" pitchFamily="2" charset="2"/>
              <a:buNone/>
              <a:defRPr/>
            </a:pPr>
            <a:r>
              <a:rPr lang="zh-CN" altLang="en-US" dirty="0"/>
              <a:t>*</a:t>
            </a:r>
            <a:r>
              <a:rPr lang="en-US" altLang="zh-CN" dirty="0"/>
              <a:t>3.</a:t>
            </a:r>
            <a:r>
              <a:rPr lang="zh-CN" altLang="en-US" dirty="0"/>
              <a:t>创建数据库的权限</a:t>
            </a:r>
            <a:endParaRPr lang="zh-CN" altLang="en-US" sz="900" dirty="0"/>
          </a:p>
          <a:p>
            <a:pPr lvl="1" algn="just" eaLnBrk="1" hangingPunct="1">
              <a:lnSpc>
                <a:spcPct val="125000"/>
              </a:lnSpc>
              <a:defRPr/>
            </a:pPr>
            <a:r>
              <a:rPr lang="zh-CN" altLang="zh-CN" dirty="0"/>
              <a:t>创建数据库也需要进行安全控制，也是要授权</a:t>
            </a:r>
            <a:r>
              <a:rPr lang="zh-CN" altLang="en-US" dirty="0"/>
              <a:t>。</a:t>
            </a:r>
            <a:r>
              <a:rPr lang="zh-CN" altLang="zh-CN" dirty="0"/>
              <a:t>以金仓数据库</a:t>
            </a:r>
            <a:r>
              <a:rPr lang="en-US" altLang="zh-CN" dirty="0" err="1"/>
              <a:t>KingabseES</a:t>
            </a:r>
            <a:r>
              <a:rPr lang="zh-CN" altLang="zh-CN" dirty="0"/>
              <a:t>为例</a:t>
            </a:r>
            <a:endParaRPr lang="en-US" altLang="zh-CN" dirty="0"/>
          </a:p>
          <a:p>
            <a:pPr lvl="1" algn="just" eaLnBrk="1" hangingPunct="1">
              <a:lnSpc>
                <a:spcPct val="125000"/>
              </a:lnSpc>
              <a:defRPr/>
            </a:pPr>
            <a:r>
              <a:rPr lang="en-US" altLang="zh-CN" dirty="0"/>
              <a:t>CREATE USER</a:t>
            </a:r>
            <a:r>
              <a:rPr lang="zh-CN" altLang="zh-CN" dirty="0"/>
              <a:t>语句建立超级用户，再由超级用户创建具有</a:t>
            </a:r>
            <a:r>
              <a:rPr lang="en-US" altLang="zh-CN" dirty="0"/>
              <a:t>CREATE</a:t>
            </a:r>
            <a:r>
              <a:rPr lang="zh-CN" altLang="zh-CN" dirty="0"/>
              <a:t>数据库的用户</a:t>
            </a:r>
            <a:endParaRPr lang="en-US" altLang="zh-CN" dirty="0"/>
          </a:p>
          <a:p>
            <a:pPr lvl="1" algn="just" eaLnBrk="1" hangingPunct="1">
              <a:lnSpc>
                <a:spcPct val="125000"/>
              </a:lnSpc>
              <a:defRPr/>
            </a:pPr>
            <a:r>
              <a:rPr lang="en-US" altLang="zh-CN" dirty="0"/>
              <a:t>CREATE USER</a:t>
            </a:r>
            <a:r>
              <a:rPr lang="zh-CN" altLang="en-US" dirty="0"/>
              <a:t>语句格式</a:t>
            </a:r>
          </a:p>
          <a:p>
            <a:pPr marL="457200" lvl="1" indent="0" algn="just" eaLnBrk="1" hangingPunct="1">
              <a:lnSpc>
                <a:spcPct val="125000"/>
              </a:lnSpc>
              <a:buNone/>
              <a:defRPr/>
            </a:pPr>
            <a:r>
              <a:rPr lang="zh-CN" altLang="en-US" dirty="0"/>
              <a:t>           </a:t>
            </a:r>
            <a:r>
              <a:rPr lang="en-US" altLang="zh-CN" dirty="0"/>
              <a:t>CREATE  USER  &lt;username&gt;[WITH]         </a:t>
            </a:r>
          </a:p>
          <a:p>
            <a:pPr marL="457200" lvl="1" indent="0" algn="just" eaLnBrk="1" hangingPunct="1">
              <a:lnSpc>
                <a:spcPct val="125000"/>
              </a:lnSpc>
              <a:buNone/>
              <a:defRPr/>
            </a:pPr>
            <a:r>
              <a:rPr lang="en-US" altLang="zh-CN" dirty="0"/>
              <a:t>           [SUPERUSER|CREATEDB ]</a:t>
            </a:r>
          </a:p>
          <a:p>
            <a:pPr marL="457200" lvl="1" indent="0" algn="just" eaLnBrk="1" hangingPunct="1">
              <a:lnSpc>
                <a:spcPct val="125000"/>
              </a:lnSpc>
              <a:buNone/>
              <a:defRPr/>
            </a:pPr>
            <a:r>
              <a:rPr lang="en-US" altLang="zh-CN" dirty="0"/>
              <a:t>           |PASSWORD 'password';</a:t>
            </a:r>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a:extLst>
              <a:ext uri="{FF2B5EF4-FFF2-40B4-BE49-F238E27FC236}">
                <a16:creationId xmlns:a16="http://schemas.microsoft.com/office/drawing/2014/main" xmlns="" id="{5369257C-2E2A-9743-9F26-DDBF26FF012A}"/>
              </a:ext>
            </a:extLst>
          </p:cNvPr>
          <p:cNvSpPr>
            <a:spLocks noGrp="1" noChangeArrowheads="1"/>
          </p:cNvSpPr>
          <p:nvPr>
            <p:ph type="title"/>
          </p:nvPr>
        </p:nvSpPr>
        <p:spPr>
          <a:xfrm>
            <a:off x="2351584" y="116633"/>
            <a:ext cx="7391400" cy="563563"/>
          </a:xfrm>
        </p:spPr>
        <p:txBody>
          <a:bodyPr/>
          <a:lstStyle/>
          <a:p>
            <a:r>
              <a:rPr lang="zh-CN" altLang="en-US" sz="3600" dirty="0"/>
              <a:t>创建数据库的权限</a:t>
            </a:r>
            <a:r>
              <a:rPr lang="zh-CN" altLang="zh-CN" sz="3600" dirty="0"/>
              <a:t>（续）</a:t>
            </a:r>
            <a:endParaRPr lang="zh-CN" altLang="en-US" sz="3600" dirty="0"/>
          </a:p>
        </p:txBody>
      </p:sp>
      <p:sp>
        <p:nvSpPr>
          <p:cNvPr id="68610" name="Rectangle 3">
            <a:extLst>
              <a:ext uri="{FF2B5EF4-FFF2-40B4-BE49-F238E27FC236}">
                <a16:creationId xmlns:a16="http://schemas.microsoft.com/office/drawing/2014/main" xmlns="" id="{39832CC1-4710-CA4D-B28E-8F2AF5623B74}"/>
              </a:ext>
            </a:extLst>
          </p:cNvPr>
          <p:cNvSpPr>
            <a:spLocks noGrp="1" noChangeArrowheads="1"/>
          </p:cNvSpPr>
          <p:nvPr>
            <p:ph type="body" sz="half" idx="1"/>
          </p:nvPr>
        </p:nvSpPr>
        <p:spPr>
          <a:xfrm>
            <a:off x="479376" y="1340768"/>
            <a:ext cx="11305256" cy="4824536"/>
          </a:xfrm>
        </p:spPr>
        <p:txBody>
          <a:bodyPr/>
          <a:lstStyle/>
          <a:p>
            <a:r>
              <a:rPr lang="en-US" altLang="zh-CN" dirty="0"/>
              <a:t>CREATE USER</a:t>
            </a:r>
            <a:r>
              <a:rPr lang="zh-CN" altLang="en-US" dirty="0"/>
              <a:t>语句格式说明</a:t>
            </a:r>
          </a:p>
          <a:p>
            <a:pPr lvl="1">
              <a:lnSpc>
                <a:spcPct val="130000"/>
              </a:lnSpc>
            </a:pPr>
            <a:r>
              <a:rPr lang="zh-CN" altLang="en-US" dirty="0"/>
              <a:t>具有</a:t>
            </a:r>
            <a:r>
              <a:rPr lang="en-US" altLang="zh-CN" dirty="0"/>
              <a:t>SUPERUSER</a:t>
            </a:r>
            <a:r>
              <a:rPr lang="zh-CN" altLang="en-US" dirty="0"/>
              <a:t>权限的用户是系统的超级用户，可以执行任何操作</a:t>
            </a:r>
          </a:p>
          <a:p>
            <a:pPr lvl="1">
              <a:lnSpc>
                <a:spcPct val="130000"/>
              </a:lnSpc>
            </a:pPr>
            <a:r>
              <a:rPr lang="zh-CN" altLang="en-US" dirty="0"/>
              <a:t>具有</a:t>
            </a:r>
            <a:r>
              <a:rPr lang="en-US" altLang="zh-CN" dirty="0"/>
              <a:t>CREATEDB</a:t>
            </a:r>
            <a:r>
              <a:rPr lang="zh-CN" altLang="en-US" dirty="0"/>
              <a:t>权限的用户可以创建数据库，成为数据库的属主（</a:t>
            </a:r>
            <a:r>
              <a:rPr lang="en-US" altLang="zh-CN" dirty="0"/>
              <a:t>Owner</a:t>
            </a:r>
            <a:r>
              <a:rPr lang="zh-CN" altLang="en-US" dirty="0"/>
              <a:t>），具有在数据库上创建模式</a:t>
            </a:r>
            <a:r>
              <a:rPr lang="en-US" altLang="zh-CN" dirty="0"/>
              <a:t>schema</a:t>
            </a:r>
            <a:r>
              <a:rPr lang="zh-CN" altLang="en-US" dirty="0"/>
              <a:t>的权限，并可以把这些权限授予其他用户</a:t>
            </a:r>
            <a:endParaRPr lang="en-US" altLang="zh-CN" dirty="0"/>
          </a:p>
          <a:p>
            <a:pPr lvl="1">
              <a:lnSpc>
                <a:spcPct val="130000"/>
              </a:lnSpc>
            </a:pPr>
            <a:r>
              <a:rPr lang="zh-CN" altLang="zh-CN" dirty="0"/>
              <a:t>第一个超级用户是系统初始化时指定的。</a:t>
            </a:r>
            <a:endParaRPr lang="en-US" altLang="zh-CN" dirty="0"/>
          </a:p>
          <a:p>
            <a:pPr lvl="2" eaLnBrk="1" hangingPunct="1">
              <a:lnSpc>
                <a:spcPct val="150000"/>
              </a:lnSpc>
              <a:spcBef>
                <a:spcPct val="0"/>
              </a:spcBef>
              <a:buSzPct val="87000"/>
              <a:buFont typeface="Wingdings" pitchFamily="2" charset="2"/>
              <a:buChar char="l"/>
            </a:pPr>
            <a:r>
              <a:rPr lang="zh-CN" altLang="zh-CN" sz="2200" dirty="0"/>
              <a:t>在安装系统时可以指定一个名称为</a:t>
            </a:r>
            <a:r>
              <a:rPr lang="en-US" altLang="zh-CN" sz="2200" dirty="0"/>
              <a:t>system</a:t>
            </a:r>
            <a:r>
              <a:rPr lang="zh-CN" altLang="zh-CN" sz="2200" dirty="0"/>
              <a:t>的超级用户 </a:t>
            </a:r>
            <a:endParaRPr lang="zh-CN" altLang="en-US" sz="22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a:extLst>
              <a:ext uri="{FF2B5EF4-FFF2-40B4-BE49-F238E27FC236}">
                <a16:creationId xmlns:a16="http://schemas.microsoft.com/office/drawing/2014/main" xmlns="" id="{5369257C-2E2A-9743-9F26-DDBF26FF012A}"/>
              </a:ext>
            </a:extLst>
          </p:cNvPr>
          <p:cNvSpPr>
            <a:spLocks noGrp="1" noChangeArrowheads="1"/>
          </p:cNvSpPr>
          <p:nvPr>
            <p:ph type="title"/>
          </p:nvPr>
        </p:nvSpPr>
        <p:spPr>
          <a:xfrm>
            <a:off x="2279576" y="116633"/>
            <a:ext cx="7391400" cy="563563"/>
          </a:xfrm>
        </p:spPr>
        <p:txBody>
          <a:bodyPr/>
          <a:lstStyle/>
          <a:p>
            <a:r>
              <a:rPr lang="zh-CN" altLang="en-US" sz="3600" dirty="0"/>
              <a:t>创建数据库的权限</a:t>
            </a:r>
            <a:r>
              <a:rPr lang="zh-CN" altLang="zh-CN" sz="3600" dirty="0"/>
              <a:t>（续）</a:t>
            </a:r>
            <a:endParaRPr lang="zh-CN" altLang="en-US" sz="3600" dirty="0"/>
          </a:p>
        </p:txBody>
      </p:sp>
      <p:sp>
        <p:nvSpPr>
          <p:cNvPr id="68610" name="Rectangle 3">
            <a:extLst>
              <a:ext uri="{FF2B5EF4-FFF2-40B4-BE49-F238E27FC236}">
                <a16:creationId xmlns:a16="http://schemas.microsoft.com/office/drawing/2014/main" xmlns="" id="{39832CC1-4710-CA4D-B28E-8F2AF5623B74}"/>
              </a:ext>
            </a:extLst>
          </p:cNvPr>
          <p:cNvSpPr>
            <a:spLocks noGrp="1" noChangeArrowheads="1"/>
          </p:cNvSpPr>
          <p:nvPr>
            <p:ph type="body" sz="half" idx="1"/>
          </p:nvPr>
        </p:nvSpPr>
        <p:spPr>
          <a:xfrm>
            <a:off x="623392" y="1124745"/>
            <a:ext cx="10297144" cy="4608512"/>
          </a:xfrm>
        </p:spPr>
        <p:txBody>
          <a:bodyPr/>
          <a:lstStyle/>
          <a:p>
            <a:pPr lvl="1">
              <a:lnSpc>
                <a:spcPct val="130000"/>
              </a:lnSpc>
            </a:pPr>
            <a:r>
              <a:rPr lang="en-US" altLang="zh-CN" sz="2800" dirty="0"/>
              <a:t>[</a:t>
            </a:r>
            <a:r>
              <a:rPr lang="zh-CN" altLang="en-US" sz="2800" dirty="0"/>
              <a:t>例4.</a:t>
            </a:r>
            <a:r>
              <a:rPr lang="en-US" altLang="zh-CN" sz="2800" dirty="0"/>
              <a:t>11]</a:t>
            </a:r>
            <a:r>
              <a:rPr lang="zh-CN" altLang="en-US" sz="2800" dirty="0"/>
              <a:t>创建超级用户</a:t>
            </a:r>
            <a:r>
              <a:rPr lang="en-US" altLang="zh-CN" sz="2800" dirty="0"/>
              <a:t>system2</a:t>
            </a:r>
          </a:p>
          <a:p>
            <a:pPr lvl="2">
              <a:lnSpc>
                <a:spcPct val="130000"/>
              </a:lnSpc>
              <a:buSzPct val="90000"/>
              <a:buFont typeface="Wingdings" panose="05000000000000000000" pitchFamily="2" charset="2"/>
              <a:buChar char="l"/>
            </a:pPr>
            <a:r>
              <a:rPr lang="zh-CN" altLang="en-US" sz="2400" dirty="0"/>
              <a:t>首先以超级用户</a:t>
            </a:r>
            <a:r>
              <a:rPr lang="en-US" altLang="zh-CN" sz="2400" dirty="0"/>
              <a:t>system</a:t>
            </a:r>
            <a:r>
              <a:rPr lang="zh-CN" altLang="en-US" sz="2400" dirty="0"/>
              <a:t>登录，然后创建</a:t>
            </a:r>
            <a:r>
              <a:rPr lang="en-US" altLang="zh-CN" sz="2400" dirty="0"/>
              <a:t>system2</a:t>
            </a:r>
          </a:p>
          <a:p>
            <a:pPr marL="914400" lvl="2" indent="0">
              <a:lnSpc>
                <a:spcPct val="130000"/>
              </a:lnSpc>
              <a:buNone/>
            </a:pPr>
            <a:r>
              <a:rPr lang="en-US" altLang="zh-CN" sz="2800" dirty="0"/>
              <a:t>    CREATE USER system2</a:t>
            </a:r>
          </a:p>
          <a:p>
            <a:pPr marL="914400" lvl="2" indent="0">
              <a:lnSpc>
                <a:spcPct val="130000"/>
              </a:lnSpc>
              <a:buNone/>
            </a:pPr>
            <a:r>
              <a:rPr lang="en-US" altLang="zh-CN" sz="2800" dirty="0"/>
              <a:t>    WITH SUPERUSER </a:t>
            </a:r>
          </a:p>
          <a:p>
            <a:pPr marL="914400" lvl="2" indent="0">
              <a:lnSpc>
                <a:spcPct val="130000"/>
              </a:lnSpc>
              <a:buNone/>
            </a:pPr>
            <a:r>
              <a:rPr lang="en-US" altLang="zh-CN" sz="2800" dirty="0"/>
              <a:t>    PASSWORD '123456’; </a:t>
            </a:r>
          </a:p>
          <a:p>
            <a:pPr lvl="2">
              <a:lnSpc>
                <a:spcPct val="130000"/>
              </a:lnSpc>
            </a:pPr>
            <a:endParaRPr lang="en-US" altLang="zh-CN" dirty="0"/>
          </a:p>
        </p:txBody>
      </p:sp>
    </p:spTree>
    <p:extLst>
      <p:ext uri="{BB962C8B-B14F-4D97-AF65-F5344CB8AC3E}">
        <p14:creationId xmlns:p14="http://schemas.microsoft.com/office/powerpoint/2010/main" val="37559483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a:extLst>
              <a:ext uri="{FF2B5EF4-FFF2-40B4-BE49-F238E27FC236}">
                <a16:creationId xmlns:a16="http://schemas.microsoft.com/office/drawing/2014/main" xmlns="" id="{5369257C-2E2A-9743-9F26-DDBF26FF012A}"/>
              </a:ext>
            </a:extLst>
          </p:cNvPr>
          <p:cNvSpPr>
            <a:spLocks noGrp="1" noChangeArrowheads="1"/>
          </p:cNvSpPr>
          <p:nvPr>
            <p:ph type="title"/>
          </p:nvPr>
        </p:nvSpPr>
        <p:spPr>
          <a:xfrm>
            <a:off x="2400300" y="188641"/>
            <a:ext cx="7391400" cy="563563"/>
          </a:xfrm>
        </p:spPr>
        <p:txBody>
          <a:bodyPr/>
          <a:lstStyle/>
          <a:p>
            <a:r>
              <a:rPr lang="zh-CN" altLang="en-US" sz="3600" dirty="0"/>
              <a:t>创建数据库的权限</a:t>
            </a:r>
            <a:r>
              <a:rPr lang="zh-CN" altLang="zh-CN" sz="3600" dirty="0"/>
              <a:t>（续）</a:t>
            </a:r>
            <a:endParaRPr lang="zh-CN" altLang="en-US" sz="3600" dirty="0"/>
          </a:p>
        </p:txBody>
      </p:sp>
      <p:sp>
        <p:nvSpPr>
          <p:cNvPr id="68610" name="Rectangle 3">
            <a:extLst>
              <a:ext uri="{FF2B5EF4-FFF2-40B4-BE49-F238E27FC236}">
                <a16:creationId xmlns:a16="http://schemas.microsoft.com/office/drawing/2014/main" xmlns="" id="{39832CC1-4710-CA4D-B28E-8F2AF5623B74}"/>
              </a:ext>
            </a:extLst>
          </p:cNvPr>
          <p:cNvSpPr>
            <a:spLocks noGrp="1" noChangeArrowheads="1"/>
          </p:cNvSpPr>
          <p:nvPr>
            <p:ph type="body" sz="half" idx="1"/>
          </p:nvPr>
        </p:nvSpPr>
        <p:spPr>
          <a:xfrm>
            <a:off x="551384" y="1124745"/>
            <a:ext cx="10729192" cy="5112568"/>
          </a:xfrm>
        </p:spPr>
        <p:txBody>
          <a:bodyPr/>
          <a:lstStyle/>
          <a:p>
            <a:pPr lvl="1">
              <a:lnSpc>
                <a:spcPct val="130000"/>
              </a:lnSpc>
            </a:pPr>
            <a:r>
              <a:rPr lang="en-US" altLang="zh-CN" sz="2800" dirty="0"/>
              <a:t>[</a:t>
            </a:r>
            <a:r>
              <a:rPr lang="zh-CN" altLang="en-US" sz="2800" dirty="0"/>
              <a:t>例4.</a:t>
            </a:r>
            <a:r>
              <a:rPr lang="en-US" altLang="zh-CN" sz="2800" dirty="0"/>
              <a:t>12]</a:t>
            </a:r>
            <a:r>
              <a:rPr lang="zh-CN" altLang="en-US" sz="2800" dirty="0"/>
              <a:t>创建具有</a:t>
            </a:r>
            <a:r>
              <a:rPr lang="en-US" altLang="zh-CN" sz="2800" dirty="0"/>
              <a:t>CREATEDB</a:t>
            </a:r>
            <a:r>
              <a:rPr lang="zh-CN" altLang="en-US" sz="2800" dirty="0"/>
              <a:t>的用户</a:t>
            </a:r>
            <a:r>
              <a:rPr lang="en-US" altLang="zh-CN" sz="2800" dirty="0"/>
              <a:t>U1</a:t>
            </a:r>
            <a:r>
              <a:rPr lang="zh-CN" altLang="en-US" sz="2800" dirty="0"/>
              <a:t>和普通用户</a:t>
            </a:r>
            <a:r>
              <a:rPr lang="en-US" altLang="zh-CN" sz="2800" dirty="0"/>
              <a:t>U2</a:t>
            </a:r>
          </a:p>
          <a:p>
            <a:pPr lvl="2">
              <a:lnSpc>
                <a:spcPct val="130000"/>
              </a:lnSpc>
              <a:buSzPct val="80000"/>
              <a:buFont typeface="Wingdings" panose="05000000000000000000" pitchFamily="2" charset="2"/>
              <a:buChar char="l"/>
            </a:pPr>
            <a:r>
              <a:rPr lang="zh-CN" altLang="zh-CN" sz="2400" dirty="0"/>
              <a:t>以超级用户</a:t>
            </a:r>
            <a:r>
              <a:rPr lang="en-US" altLang="zh-CN" sz="2400" dirty="0"/>
              <a:t>system</a:t>
            </a:r>
            <a:r>
              <a:rPr lang="zh-CN" altLang="zh-CN" sz="2400" dirty="0"/>
              <a:t>登录，创建用户</a:t>
            </a:r>
            <a:r>
              <a:rPr lang="en-US" altLang="zh-CN" sz="2400" dirty="0"/>
              <a:t>U1</a:t>
            </a:r>
            <a:r>
              <a:rPr lang="zh-CN" altLang="zh-CN" sz="2400" dirty="0"/>
              <a:t>，</a:t>
            </a:r>
            <a:r>
              <a:rPr lang="en-US" altLang="zh-CN" sz="2400" dirty="0"/>
              <a:t>U2</a:t>
            </a:r>
          </a:p>
          <a:p>
            <a:pPr marL="914400" lvl="2" indent="0">
              <a:lnSpc>
                <a:spcPct val="130000"/>
              </a:lnSpc>
              <a:buNone/>
            </a:pPr>
            <a:r>
              <a:rPr lang="en-US" altLang="zh-CN" sz="2400" dirty="0"/>
              <a:t>CREATE USER U1 </a:t>
            </a:r>
          </a:p>
          <a:p>
            <a:pPr marL="914400" lvl="2" indent="0">
              <a:lnSpc>
                <a:spcPct val="130000"/>
              </a:lnSpc>
              <a:buNone/>
            </a:pPr>
            <a:r>
              <a:rPr lang="en-US" altLang="zh-CN" sz="2400" dirty="0"/>
              <a:t>WITH CREATEDB</a:t>
            </a:r>
          </a:p>
          <a:p>
            <a:pPr marL="914400" lvl="2" indent="0">
              <a:lnSpc>
                <a:spcPct val="130000"/>
              </a:lnSpc>
              <a:buNone/>
            </a:pPr>
            <a:r>
              <a:rPr lang="en-US" altLang="zh-CN" sz="2400" dirty="0"/>
              <a:t>PASSWORD ‘123456’; </a:t>
            </a:r>
            <a:r>
              <a:rPr lang="zh-CN" altLang="en-US" sz="2400" dirty="0"/>
              <a:t>    </a:t>
            </a:r>
            <a:r>
              <a:rPr lang="en-US" altLang="zh-CN" sz="1800" dirty="0"/>
              <a:t>/* U1</a:t>
            </a:r>
            <a:r>
              <a:rPr lang="zh-CN" altLang="en-US" sz="1800" dirty="0"/>
              <a:t>具有创建数据库的权限 *</a:t>
            </a:r>
            <a:r>
              <a:rPr lang="en-US" altLang="zh-CN" sz="1800" dirty="0"/>
              <a:t>/  </a:t>
            </a:r>
          </a:p>
          <a:p>
            <a:pPr marL="914400" lvl="2" indent="0">
              <a:lnSpc>
                <a:spcPct val="130000"/>
              </a:lnSpc>
              <a:buNone/>
            </a:pPr>
            <a:endParaRPr lang="en-US" altLang="zh-CN" sz="1800" dirty="0"/>
          </a:p>
          <a:p>
            <a:pPr marL="914400" lvl="2" indent="0">
              <a:lnSpc>
                <a:spcPct val="130000"/>
              </a:lnSpc>
              <a:buNone/>
            </a:pPr>
            <a:r>
              <a:rPr lang="en-US" altLang="zh-CN" sz="2400" dirty="0"/>
              <a:t>CREATE USER U2</a:t>
            </a:r>
          </a:p>
          <a:p>
            <a:pPr marL="914400" lvl="2" indent="0">
              <a:lnSpc>
                <a:spcPct val="130000"/>
              </a:lnSpc>
              <a:buNone/>
            </a:pPr>
            <a:r>
              <a:rPr lang="en-US" altLang="zh-CN" sz="2400" dirty="0"/>
              <a:t>PASSWORD ‘123456‘;</a:t>
            </a:r>
            <a:r>
              <a:rPr lang="zh-CN" altLang="en-US" sz="2400" dirty="0"/>
              <a:t>         </a:t>
            </a:r>
            <a:r>
              <a:rPr lang="zh-CN" altLang="en-US" sz="1800" dirty="0"/>
              <a:t> </a:t>
            </a:r>
            <a:r>
              <a:rPr lang="en-US" altLang="zh-CN" sz="1800" dirty="0"/>
              <a:t>/* U2</a:t>
            </a:r>
            <a:r>
              <a:rPr lang="zh-CN" altLang="en-US" sz="1800" dirty="0"/>
              <a:t>是普通用户 *</a:t>
            </a:r>
            <a:r>
              <a:rPr lang="en-US" altLang="zh-CN" sz="1800" dirty="0"/>
              <a:t>/</a:t>
            </a:r>
            <a:r>
              <a:rPr lang="en-US" altLang="zh-CN" dirty="0"/>
              <a:t> </a:t>
            </a:r>
          </a:p>
          <a:p>
            <a:pPr lvl="2">
              <a:lnSpc>
                <a:spcPct val="130000"/>
              </a:lnSpc>
            </a:pPr>
            <a:endParaRPr lang="en-US" altLang="zh-CN" dirty="0"/>
          </a:p>
        </p:txBody>
      </p:sp>
    </p:spTree>
    <p:extLst>
      <p:ext uri="{BB962C8B-B14F-4D97-AF65-F5344CB8AC3E}">
        <p14:creationId xmlns:p14="http://schemas.microsoft.com/office/powerpoint/2010/main" val="25460250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a:extLst>
              <a:ext uri="{FF2B5EF4-FFF2-40B4-BE49-F238E27FC236}">
                <a16:creationId xmlns:a16="http://schemas.microsoft.com/office/drawing/2014/main" xmlns="" id="{5369257C-2E2A-9743-9F26-DDBF26FF012A}"/>
              </a:ext>
            </a:extLst>
          </p:cNvPr>
          <p:cNvSpPr>
            <a:spLocks noGrp="1" noChangeArrowheads="1"/>
          </p:cNvSpPr>
          <p:nvPr>
            <p:ph type="title"/>
          </p:nvPr>
        </p:nvSpPr>
        <p:spPr>
          <a:xfrm>
            <a:off x="2400300" y="186583"/>
            <a:ext cx="7391400" cy="563563"/>
          </a:xfrm>
        </p:spPr>
        <p:txBody>
          <a:bodyPr/>
          <a:lstStyle/>
          <a:p>
            <a:r>
              <a:rPr lang="zh-CN" altLang="en-US" sz="3600" dirty="0"/>
              <a:t>创建数据库的权限</a:t>
            </a:r>
            <a:r>
              <a:rPr lang="zh-CN" altLang="zh-CN" sz="3600" dirty="0"/>
              <a:t>（续）</a:t>
            </a:r>
            <a:endParaRPr lang="zh-CN" altLang="en-US" sz="3600" dirty="0"/>
          </a:p>
        </p:txBody>
      </p:sp>
      <p:sp>
        <p:nvSpPr>
          <p:cNvPr id="68610" name="Rectangle 3">
            <a:extLst>
              <a:ext uri="{FF2B5EF4-FFF2-40B4-BE49-F238E27FC236}">
                <a16:creationId xmlns:a16="http://schemas.microsoft.com/office/drawing/2014/main" xmlns="" id="{39832CC1-4710-CA4D-B28E-8F2AF5623B74}"/>
              </a:ext>
            </a:extLst>
          </p:cNvPr>
          <p:cNvSpPr>
            <a:spLocks noGrp="1" noChangeArrowheads="1"/>
          </p:cNvSpPr>
          <p:nvPr>
            <p:ph type="body" sz="half" idx="1"/>
          </p:nvPr>
        </p:nvSpPr>
        <p:spPr>
          <a:xfrm>
            <a:off x="983432" y="1124744"/>
            <a:ext cx="9865096" cy="5184353"/>
          </a:xfrm>
        </p:spPr>
        <p:txBody>
          <a:bodyPr/>
          <a:lstStyle/>
          <a:p>
            <a:pPr lvl="1">
              <a:lnSpc>
                <a:spcPct val="130000"/>
              </a:lnSpc>
            </a:pPr>
            <a:r>
              <a:rPr lang="en-US" altLang="zh-CN" sz="2800" dirty="0"/>
              <a:t>[</a:t>
            </a:r>
            <a:r>
              <a:rPr lang="zh-CN" altLang="en-US" sz="2800" dirty="0"/>
              <a:t>例4.</a:t>
            </a:r>
            <a:r>
              <a:rPr lang="en-US" altLang="zh-CN" sz="2800" dirty="0"/>
              <a:t>13]</a:t>
            </a:r>
            <a:r>
              <a:rPr lang="zh-CN" altLang="en-US" sz="2800" dirty="0"/>
              <a:t> 创建数据库</a:t>
            </a:r>
            <a:r>
              <a:rPr lang="en-US" altLang="zh-CN" sz="2800" dirty="0"/>
              <a:t>U1DB</a:t>
            </a:r>
          </a:p>
          <a:p>
            <a:pPr lvl="2">
              <a:lnSpc>
                <a:spcPct val="130000"/>
              </a:lnSpc>
              <a:buSzPct val="80000"/>
              <a:buFont typeface="Wingdings" panose="05000000000000000000" pitchFamily="2" charset="2"/>
              <a:buChar char="l"/>
            </a:pPr>
            <a:r>
              <a:rPr lang="zh-CN" altLang="en-US" sz="2400" dirty="0"/>
              <a:t>以</a:t>
            </a:r>
            <a:r>
              <a:rPr lang="en-US" altLang="zh-CN" sz="2400" dirty="0"/>
              <a:t>U1</a:t>
            </a:r>
            <a:r>
              <a:rPr lang="zh-CN" altLang="en-US" sz="2400" dirty="0"/>
              <a:t>用户登录，创建数据库</a:t>
            </a:r>
            <a:r>
              <a:rPr lang="en-US" altLang="zh-CN" sz="2400" dirty="0"/>
              <a:t>U1DB</a:t>
            </a:r>
          </a:p>
          <a:p>
            <a:pPr marL="914400" lvl="2" indent="0">
              <a:lnSpc>
                <a:spcPct val="130000"/>
              </a:lnSpc>
              <a:buNone/>
            </a:pPr>
            <a:r>
              <a:rPr lang="en-US" altLang="zh-CN" sz="2400" dirty="0"/>
              <a:t>CREATE DATABASE U1DB;         </a:t>
            </a:r>
            <a:r>
              <a:rPr lang="en-US" altLang="zh-CN" dirty="0"/>
              <a:t>/* U1</a:t>
            </a:r>
            <a:r>
              <a:rPr lang="zh-CN" altLang="en-US" dirty="0"/>
              <a:t>创建了数据库 *</a:t>
            </a:r>
            <a:r>
              <a:rPr lang="en-US" altLang="zh-CN" dirty="0"/>
              <a:t>/</a:t>
            </a:r>
          </a:p>
          <a:p>
            <a:pPr marL="914400" lvl="2" indent="0">
              <a:lnSpc>
                <a:spcPct val="130000"/>
              </a:lnSpc>
              <a:buNone/>
            </a:pPr>
            <a:endParaRPr lang="en-US" altLang="zh-CN" dirty="0"/>
          </a:p>
          <a:p>
            <a:pPr lvl="2">
              <a:lnSpc>
                <a:spcPct val="130000"/>
              </a:lnSpc>
              <a:buSzPct val="80000"/>
              <a:buFont typeface="Wingdings" panose="05000000000000000000" pitchFamily="2" charset="2"/>
              <a:buChar char="l"/>
            </a:pPr>
            <a:r>
              <a:rPr lang="en-US" altLang="zh-CN" sz="2400" dirty="0"/>
              <a:t>U1</a:t>
            </a:r>
            <a:r>
              <a:rPr lang="zh-CN" altLang="en-US" sz="2400" dirty="0"/>
              <a:t>成为数据库</a:t>
            </a:r>
            <a:r>
              <a:rPr lang="en-US" altLang="zh-CN" sz="2400" dirty="0"/>
              <a:t>U1DB</a:t>
            </a:r>
            <a:r>
              <a:rPr lang="zh-CN" altLang="en-US" sz="2400" dirty="0"/>
              <a:t>的属主</a:t>
            </a:r>
            <a:endParaRPr lang="en-US" altLang="zh-CN" sz="2400" dirty="0"/>
          </a:p>
          <a:p>
            <a:pPr lvl="2">
              <a:lnSpc>
                <a:spcPct val="130000"/>
              </a:lnSpc>
              <a:buSzPct val="80000"/>
              <a:buFont typeface="Wingdings" panose="05000000000000000000" pitchFamily="2" charset="2"/>
              <a:buChar char="l"/>
            </a:pPr>
            <a:r>
              <a:rPr lang="en-US" altLang="zh-CN" sz="2400" dirty="0"/>
              <a:t>U1</a:t>
            </a:r>
            <a:r>
              <a:rPr lang="zh-CN" altLang="en-US" sz="2400" dirty="0"/>
              <a:t>可以在</a:t>
            </a:r>
            <a:r>
              <a:rPr lang="en-US" altLang="zh-CN" sz="2400" dirty="0"/>
              <a:t>U1DB</a:t>
            </a:r>
            <a:r>
              <a:rPr lang="zh-CN" altLang="en-US" sz="2400" dirty="0"/>
              <a:t>数据库上创建</a:t>
            </a:r>
            <a:r>
              <a:rPr lang="en-US" altLang="zh-CN" sz="2400" dirty="0"/>
              <a:t>SCHEMA</a:t>
            </a:r>
          </a:p>
        </p:txBody>
      </p:sp>
    </p:spTree>
    <p:extLst>
      <p:ext uri="{BB962C8B-B14F-4D97-AF65-F5344CB8AC3E}">
        <p14:creationId xmlns:p14="http://schemas.microsoft.com/office/powerpoint/2010/main" val="14783033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页脚占位符 4">
            <a:extLst>
              <a:ext uri="{FF2B5EF4-FFF2-40B4-BE49-F238E27FC236}">
                <a16:creationId xmlns:a16="http://schemas.microsoft.com/office/drawing/2014/main" xmlns="" id="{10783F0D-793E-F543-8F0F-57127FB70D81}"/>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71682" name="Rectangle 2">
            <a:extLst>
              <a:ext uri="{FF2B5EF4-FFF2-40B4-BE49-F238E27FC236}">
                <a16:creationId xmlns:a16="http://schemas.microsoft.com/office/drawing/2014/main" xmlns="" id="{26DA9366-E8C8-8444-B705-BC7964E73E12}"/>
              </a:ext>
            </a:extLst>
          </p:cNvPr>
          <p:cNvSpPr>
            <a:spLocks noGrp="1" noChangeArrowheads="1"/>
          </p:cNvSpPr>
          <p:nvPr>
            <p:ph type="title" idx="4294967295"/>
          </p:nvPr>
        </p:nvSpPr>
        <p:spPr/>
        <p:txBody>
          <a:bodyPr/>
          <a:lstStyle/>
          <a:p>
            <a:pPr eaLnBrk="1" hangingPunct="1"/>
            <a:r>
              <a:rPr lang="en-US" altLang="zh-CN" sz="3600"/>
              <a:t>4.2  </a:t>
            </a:r>
            <a:r>
              <a:rPr lang="zh-CN" altLang="en-US" sz="3600"/>
              <a:t>数据库安全性控制</a:t>
            </a:r>
          </a:p>
        </p:txBody>
      </p:sp>
      <p:sp>
        <p:nvSpPr>
          <p:cNvPr id="71683" name="Rectangle 3">
            <a:extLst>
              <a:ext uri="{FF2B5EF4-FFF2-40B4-BE49-F238E27FC236}">
                <a16:creationId xmlns:a16="http://schemas.microsoft.com/office/drawing/2014/main" xmlns="" id="{7D90D03C-C7B8-8543-BF22-DB2C8B398DEF}"/>
              </a:ext>
            </a:extLst>
          </p:cNvPr>
          <p:cNvSpPr>
            <a:spLocks noGrp="1" noChangeArrowheads="1"/>
          </p:cNvSpPr>
          <p:nvPr>
            <p:ph type="body" idx="4294967295"/>
          </p:nvPr>
        </p:nvSpPr>
        <p:spPr>
          <a:xfrm>
            <a:off x="1352925" y="1109282"/>
            <a:ext cx="8229600" cy="4495800"/>
          </a:xfrm>
        </p:spPr>
        <p:txBody>
          <a:bodyPr/>
          <a:lstStyle/>
          <a:p>
            <a:pPr eaLnBrk="1" hangingPunct="1">
              <a:lnSpc>
                <a:spcPct val="160000"/>
              </a:lnSpc>
              <a:buFont typeface="Wingdings" pitchFamily="2" charset="2"/>
              <a:buNone/>
            </a:pPr>
            <a:r>
              <a:rPr lang="en-US" altLang="zh-CN" dirty="0"/>
              <a:t>4.2.1 </a:t>
            </a:r>
            <a:r>
              <a:rPr lang="zh-CN" altLang="en-US" dirty="0"/>
              <a:t>用户标识与鉴别</a:t>
            </a:r>
          </a:p>
          <a:p>
            <a:pPr eaLnBrk="1" hangingPunct="1">
              <a:lnSpc>
                <a:spcPct val="160000"/>
              </a:lnSpc>
              <a:buFont typeface="Wingdings" pitchFamily="2" charset="2"/>
              <a:buNone/>
            </a:pPr>
            <a:r>
              <a:rPr lang="en-US" altLang="zh-CN" dirty="0"/>
              <a:t>4.2.2 </a:t>
            </a:r>
            <a:r>
              <a:rPr lang="zh-CN" altLang="en-US" dirty="0"/>
              <a:t>存取控制</a:t>
            </a:r>
          </a:p>
          <a:p>
            <a:pPr eaLnBrk="1" hangingPunct="1">
              <a:lnSpc>
                <a:spcPct val="160000"/>
              </a:lnSpc>
              <a:buFont typeface="Wingdings" pitchFamily="2" charset="2"/>
              <a:buNone/>
            </a:pPr>
            <a:r>
              <a:rPr lang="en-US" altLang="zh-CN" dirty="0"/>
              <a:t>4.2.3 </a:t>
            </a:r>
            <a:r>
              <a:rPr lang="zh-CN" altLang="en-US" dirty="0"/>
              <a:t>自主存取控制方法</a:t>
            </a:r>
          </a:p>
          <a:p>
            <a:pPr eaLnBrk="1" hangingPunct="1">
              <a:lnSpc>
                <a:spcPct val="170000"/>
              </a:lnSpc>
              <a:buFont typeface="Wingdings" pitchFamily="2" charset="2"/>
              <a:buNone/>
            </a:pPr>
            <a:r>
              <a:rPr lang="en-US" altLang="zh-CN" dirty="0"/>
              <a:t>4.2.4 </a:t>
            </a:r>
            <a:r>
              <a:rPr lang="zh-CN" altLang="en-US" dirty="0"/>
              <a:t>授权与收回对数据的操作权限</a:t>
            </a:r>
          </a:p>
          <a:p>
            <a:pPr eaLnBrk="1" hangingPunct="1">
              <a:lnSpc>
                <a:spcPct val="160000"/>
              </a:lnSpc>
              <a:buFont typeface="Wingdings" pitchFamily="2" charset="2"/>
              <a:buNone/>
            </a:pPr>
            <a:r>
              <a:rPr lang="en-US" altLang="zh-CN" dirty="0">
                <a:solidFill>
                  <a:srgbClr val="00B050"/>
                </a:solidFill>
              </a:rPr>
              <a:t>4.2.5 </a:t>
            </a:r>
            <a:r>
              <a:rPr lang="zh-CN" altLang="en-US" dirty="0">
                <a:solidFill>
                  <a:srgbClr val="00B050"/>
                </a:solidFill>
              </a:rPr>
              <a:t>数据库角色</a:t>
            </a:r>
          </a:p>
          <a:p>
            <a:pPr eaLnBrk="1" hangingPunct="1">
              <a:lnSpc>
                <a:spcPct val="160000"/>
              </a:lnSpc>
              <a:buFont typeface="Wingdings" pitchFamily="2" charset="2"/>
              <a:buNone/>
            </a:pPr>
            <a:r>
              <a:rPr lang="en-US" altLang="zh-CN" dirty="0"/>
              <a:t>4.2.6 </a:t>
            </a:r>
            <a:r>
              <a:rPr lang="zh-CN" altLang="en-US" dirty="0"/>
              <a:t>强制存取控制方法</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页脚占位符 4">
            <a:extLst>
              <a:ext uri="{FF2B5EF4-FFF2-40B4-BE49-F238E27FC236}">
                <a16:creationId xmlns:a16="http://schemas.microsoft.com/office/drawing/2014/main" xmlns="" id="{AFFBDDCE-4D37-3D41-9422-033E4FD3F70B}"/>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72706" name="Rectangle 2">
            <a:extLst>
              <a:ext uri="{FF2B5EF4-FFF2-40B4-BE49-F238E27FC236}">
                <a16:creationId xmlns:a16="http://schemas.microsoft.com/office/drawing/2014/main" xmlns="" id="{7E83A304-A05F-6642-8609-1C0CA8E0FEA3}"/>
              </a:ext>
            </a:extLst>
          </p:cNvPr>
          <p:cNvSpPr>
            <a:spLocks noGrp="1" noChangeArrowheads="1"/>
          </p:cNvSpPr>
          <p:nvPr>
            <p:ph type="title" idx="4294967295"/>
          </p:nvPr>
        </p:nvSpPr>
        <p:spPr/>
        <p:txBody>
          <a:bodyPr/>
          <a:lstStyle/>
          <a:p>
            <a:pPr eaLnBrk="1" hangingPunct="1"/>
            <a:r>
              <a:rPr lang="en-US" altLang="zh-CN" sz="3600"/>
              <a:t>4.2.5 </a:t>
            </a:r>
            <a:r>
              <a:rPr lang="zh-CN" altLang="en-US" sz="3600"/>
              <a:t>数据库角色</a:t>
            </a:r>
          </a:p>
        </p:txBody>
      </p:sp>
      <p:sp>
        <p:nvSpPr>
          <p:cNvPr id="72707" name="Rectangle 3">
            <a:extLst>
              <a:ext uri="{FF2B5EF4-FFF2-40B4-BE49-F238E27FC236}">
                <a16:creationId xmlns:a16="http://schemas.microsoft.com/office/drawing/2014/main" xmlns="" id="{B45555D3-0AEA-5149-B37E-94BD2786C1EF}"/>
              </a:ext>
            </a:extLst>
          </p:cNvPr>
          <p:cNvSpPr>
            <a:spLocks noGrp="1" noChangeArrowheads="1"/>
          </p:cNvSpPr>
          <p:nvPr>
            <p:ph type="body" idx="4294967295"/>
          </p:nvPr>
        </p:nvSpPr>
        <p:spPr/>
        <p:txBody>
          <a:bodyPr/>
          <a:lstStyle/>
          <a:p>
            <a:pPr eaLnBrk="1" hangingPunct="1">
              <a:lnSpc>
                <a:spcPct val="150000"/>
              </a:lnSpc>
            </a:pPr>
            <a:r>
              <a:rPr lang="zh-CN" altLang="en-US" dirty="0"/>
              <a:t>数据库角色：被命名的一组与数据库操作相关的权限</a:t>
            </a:r>
          </a:p>
          <a:p>
            <a:pPr lvl="1" eaLnBrk="1" hangingPunct="1">
              <a:lnSpc>
                <a:spcPct val="150000"/>
              </a:lnSpc>
            </a:pPr>
            <a:r>
              <a:rPr lang="zh-CN" altLang="en-US" dirty="0"/>
              <a:t>角色是权限的集合 </a:t>
            </a:r>
          </a:p>
          <a:p>
            <a:pPr lvl="1" eaLnBrk="1" hangingPunct="1">
              <a:lnSpc>
                <a:spcPct val="150000"/>
              </a:lnSpc>
            </a:pPr>
            <a:r>
              <a:rPr lang="zh-CN" altLang="en-US" dirty="0"/>
              <a:t>可以为一组具有相同权限的用户创建一个角色</a:t>
            </a:r>
          </a:p>
          <a:p>
            <a:pPr lvl="1" eaLnBrk="1" hangingPunct="1">
              <a:lnSpc>
                <a:spcPct val="150000"/>
              </a:lnSpc>
            </a:pPr>
            <a:r>
              <a:rPr lang="zh-CN" altLang="en-US" dirty="0"/>
              <a:t>可以简化授权的过程</a:t>
            </a:r>
          </a:p>
          <a:p>
            <a:pPr eaLnBrk="1" hangingPunct="1"/>
            <a:endParaRPr lang="en-US" altLang="zh-CN" sz="32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页脚占位符 4">
            <a:extLst>
              <a:ext uri="{FF2B5EF4-FFF2-40B4-BE49-F238E27FC236}">
                <a16:creationId xmlns:a16="http://schemas.microsoft.com/office/drawing/2014/main" xmlns="" id="{B749E490-080C-BF41-B73D-921FA3981567}"/>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73730" name="Rectangle 2">
            <a:extLst>
              <a:ext uri="{FF2B5EF4-FFF2-40B4-BE49-F238E27FC236}">
                <a16:creationId xmlns:a16="http://schemas.microsoft.com/office/drawing/2014/main" xmlns="" id="{C976DF9A-EE06-6D46-9CC9-4FF9A37ABB86}"/>
              </a:ext>
            </a:extLst>
          </p:cNvPr>
          <p:cNvSpPr>
            <a:spLocks noGrp="1" noChangeArrowheads="1"/>
          </p:cNvSpPr>
          <p:nvPr>
            <p:ph type="title" idx="4294967295"/>
          </p:nvPr>
        </p:nvSpPr>
        <p:spPr/>
        <p:txBody>
          <a:bodyPr/>
          <a:lstStyle/>
          <a:p>
            <a:pPr eaLnBrk="1" hangingPunct="1"/>
            <a:r>
              <a:rPr lang="zh-CN" altLang="zh-CN" sz="3600"/>
              <a:t>数据库角色</a:t>
            </a:r>
            <a:r>
              <a:rPr lang="zh-CN" altLang="en-US" sz="3600"/>
              <a:t>（续）</a:t>
            </a:r>
            <a:endParaRPr lang="zh-CN" altLang="zh-CN" sz="3600"/>
          </a:p>
        </p:txBody>
      </p:sp>
      <p:sp>
        <p:nvSpPr>
          <p:cNvPr id="73731" name="Rectangle 3">
            <a:extLst>
              <a:ext uri="{FF2B5EF4-FFF2-40B4-BE49-F238E27FC236}">
                <a16:creationId xmlns:a16="http://schemas.microsoft.com/office/drawing/2014/main" xmlns="" id="{B792963F-5D9E-9F40-84F9-14A226E7F64E}"/>
              </a:ext>
            </a:extLst>
          </p:cNvPr>
          <p:cNvSpPr>
            <a:spLocks noGrp="1" noChangeArrowheads="1"/>
          </p:cNvSpPr>
          <p:nvPr>
            <p:ph type="body" idx="4294967295"/>
          </p:nvPr>
        </p:nvSpPr>
        <p:spPr>
          <a:xfrm>
            <a:off x="1992313" y="1268413"/>
            <a:ext cx="8229600" cy="4856162"/>
          </a:xfrm>
        </p:spPr>
        <p:txBody>
          <a:bodyPr/>
          <a:lstStyle/>
          <a:p>
            <a:pPr eaLnBrk="1" hangingPunct="1">
              <a:lnSpc>
                <a:spcPct val="120000"/>
              </a:lnSpc>
              <a:buFont typeface="Wingdings" pitchFamily="2" charset="2"/>
              <a:buNone/>
            </a:pPr>
            <a:r>
              <a:rPr lang="en-US" altLang="zh-CN"/>
              <a:t>1.</a:t>
            </a:r>
            <a:r>
              <a:rPr lang="zh-CN" altLang="en-US"/>
              <a:t>角色的创建</a:t>
            </a:r>
          </a:p>
          <a:p>
            <a:pPr lvl="1" eaLnBrk="1" hangingPunct="1">
              <a:lnSpc>
                <a:spcPct val="120000"/>
              </a:lnSpc>
              <a:buFont typeface="Wingdings" pitchFamily="2" charset="2"/>
              <a:buNone/>
            </a:pPr>
            <a:r>
              <a:rPr lang="en-US" altLang="zh-CN" sz="2800"/>
              <a:t>CREATE  ROLE  &lt;</a:t>
            </a:r>
            <a:r>
              <a:rPr lang="zh-CN" altLang="en-US" sz="2800"/>
              <a:t>角色名</a:t>
            </a:r>
            <a:r>
              <a:rPr lang="en-US" altLang="zh-CN" sz="2800"/>
              <a:t>&gt; </a:t>
            </a:r>
          </a:p>
          <a:p>
            <a:pPr lvl="1" eaLnBrk="1" hangingPunct="1">
              <a:lnSpc>
                <a:spcPct val="120000"/>
              </a:lnSpc>
              <a:buFont typeface="Wingdings" pitchFamily="2" charset="2"/>
              <a:buNone/>
            </a:pPr>
            <a:endParaRPr lang="en-US" altLang="zh-CN" sz="2800"/>
          </a:p>
          <a:p>
            <a:pPr eaLnBrk="1" hangingPunct="1">
              <a:lnSpc>
                <a:spcPct val="120000"/>
              </a:lnSpc>
              <a:buFont typeface="Wingdings" pitchFamily="2" charset="2"/>
              <a:buNone/>
            </a:pPr>
            <a:r>
              <a:rPr lang="en-US" altLang="zh-CN"/>
              <a:t>2.</a:t>
            </a:r>
            <a:r>
              <a:rPr lang="zh-CN" altLang="en-US"/>
              <a:t>给角色授权 </a:t>
            </a:r>
          </a:p>
          <a:p>
            <a:pPr lvl="1" eaLnBrk="1" hangingPunct="1">
              <a:lnSpc>
                <a:spcPct val="120000"/>
              </a:lnSpc>
              <a:buFont typeface="Wingdings" pitchFamily="2" charset="2"/>
              <a:buNone/>
            </a:pPr>
            <a:r>
              <a:rPr lang="zh-CN" altLang="en-US" sz="2800"/>
              <a:t> </a:t>
            </a:r>
            <a:r>
              <a:rPr lang="en-US" altLang="zh-CN" sz="2800"/>
              <a:t>GRANT  &lt;</a:t>
            </a:r>
            <a:r>
              <a:rPr lang="zh-CN" altLang="en-US" sz="2800"/>
              <a:t>权限</a:t>
            </a:r>
            <a:r>
              <a:rPr lang="en-US" altLang="zh-CN" sz="2800"/>
              <a:t>&gt;[,&lt;</a:t>
            </a:r>
            <a:r>
              <a:rPr lang="zh-CN" altLang="en-US" sz="2800"/>
              <a:t>权限</a:t>
            </a:r>
            <a:r>
              <a:rPr lang="en-US" altLang="zh-CN" sz="2800"/>
              <a:t>&gt;]… </a:t>
            </a:r>
          </a:p>
          <a:p>
            <a:pPr lvl="1" eaLnBrk="1" hangingPunct="1">
              <a:lnSpc>
                <a:spcPct val="120000"/>
              </a:lnSpc>
              <a:buFont typeface="Wingdings" pitchFamily="2" charset="2"/>
              <a:buNone/>
            </a:pPr>
            <a:r>
              <a:rPr lang="en-US" altLang="zh-CN" sz="2800"/>
              <a:t> ON &lt;</a:t>
            </a:r>
            <a:r>
              <a:rPr lang="zh-CN" altLang="en-US" sz="2800"/>
              <a:t>对象类型</a:t>
            </a:r>
            <a:r>
              <a:rPr lang="en-US" altLang="zh-CN" sz="2800"/>
              <a:t>&gt;</a:t>
            </a:r>
            <a:r>
              <a:rPr lang="zh-CN" altLang="en-US" sz="2800"/>
              <a:t>对象名  </a:t>
            </a:r>
          </a:p>
          <a:p>
            <a:pPr lvl="1" eaLnBrk="1" hangingPunct="1">
              <a:lnSpc>
                <a:spcPct val="120000"/>
              </a:lnSpc>
              <a:buFont typeface="Wingdings" pitchFamily="2" charset="2"/>
              <a:buNone/>
            </a:pPr>
            <a:r>
              <a:rPr lang="zh-CN" altLang="en-US" sz="2800"/>
              <a:t> </a:t>
            </a:r>
            <a:r>
              <a:rPr lang="en-US" altLang="zh-CN" sz="2800"/>
              <a:t>TO &lt;</a:t>
            </a:r>
            <a:r>
              <a:rPr lang="zh-CN" altLang="en-US" sz="2800"/>
              <a:t>角色</a:t>
            </a:r>
            <a:r>
              <a:rPr lang="en-US" altLang="zh-CN" sz="2800"/>
              <a:t>&gt;[,&lt;</a:t>
            </a:r>
            <a:r>
              <a:rPr lang="zh-CN" altLang="en-US" sz="2800"/>
              <a:t>角色</a:t>
            </a:r>
            <a:r>
              <a:rPr lang="en-US" altLang="zh-CN" sz="2800"/>
              <a:t>&gt;]…</a:t>
            </a:r>
          </a:p>
          <a:p>
            <a:pPr lvl="1" eaLnBrk="1" hangingPunct="1">
              <a:lnSpc>
                <a:spcPct val="120000"/>
              </a:lnSpc>
              <a:buFont typeface="Wingdings" pitchFamily="2" charset="2"/>
              <a:buNone/>
            </a:pPr>
            <a:endParaRPr lang="en-US" altLang="zh-CN" sz="22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页脚占位符 4">
            <a:extLst>
              <a:ext uri="{FF2B5EF4-FFF2-40B4-BE49-F238E27FC236}">
                <a16:creationId xmlns:a16="http://schemas.microsoft.com/office/drawing/2014/main" xmlns="" id="{CD117C00-1CD9-8246-B4EA-0C110FF633A3}"/>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74754" name="Rectangle 2">
            <a:extLst>
              <a:ext uri="{FF2B5EF4-FFF2-40B4-BE49-F238E27FC236}">
                <a16:creationId xmlns:a16="http://schemas.microsoft.com/office/drawing/2014/main" xmlns="" id="{F9B32BBA-2A15-6745-A6E4-3947CDE96B95}"/>
              </a:ext>
            </a:extLst>
          </p:cNvPr>
          <p:cNvSpPr>
            <a:spLocks noGrp="1" noChangeArrowheads="1"/>
          </p:cNvSpPr>
          <p:nvPr>
            <p:ph type="title" idx="4294967295"/>
          </p:nvPr>
        </p:nvSpPr>
        <p:spPr/>
        <p:txBody>
          <a:bodyPr/>
          <a:lstStyle/>
          <a:p>
            <a:pPr eaLnBrk="1" hangingPunct="1"/>
            <a:r>
              <a:rPr lang="zh-CN" altLang="zh-CN" sz="3600"/>
              <a:t>数据库角色</a:t>
            </a:r>
            <a:r>
              <a:rPr lang="zh-CN" altLang="en-US" sz="3600"/>
              <a:t>（续）</a:t>
            </a:r>
            <a:endParaRPr lang="zh-CN" altLang="zh-CN" sz="3600"/>
          </a:p>
        </p:txBody>
      </p:sp>
      <p:sp>
        <p:nvSpPr>
          <p:cNvPr id="74755" name="Rectangle 3">
            <a:extLst>
              <a:ext uri="{FF2B5EF4-FFF2-40B4-BE49-F238E27FC236}">
                <a16:creationId xmlns:a16="http://schemas.microsoft.com/office/drawing/2014/main" xmlns="" id="{EE48C9F7-6E38-9A43-9475-535A66BB26F2}"/>
              </a:ext>
            </a:extLst>
          </p:cNvPr>
          <p:cNvSpPr>
            <a:spLocks noGrp="1" noChangeArrowheads="1"/>
          </p:cNvSpPr>
          <p:nvPr>
            <p:ph type="body" idx="4294967295"/>
          </p:nvPr>
        </p:nvSpPr>
        <p:spPr>
          <a:xfrm>
            <a:off x="839416" y="1127566"/>
            <a:ext cx="10742984" cy="5109745"/>
          </a:xfrm>
        </p:spPr>
        <p:txBody>
          <a:bodyPr/>
          <a:lstStyle/>
          <a:p>
            <a:pPr eaLnBrk="1" hangingPunct="1">
              <a:buFont typeface="Wingdings" pitchFamily="2" charset="2"/>
              <a:buNone/>
            </a:pPr>
            <a:r>
              <a:rPr lang="en-US" altLang="zh-CN" dirty="0"/>
              <a:t>3.</a:t>
            </a:r>
            <a:r>
              <a:rPr lang="zh-CN" altLang="en-US" dirty="0"/>
              <a:t>将一个角色授予其他的角色或用户</a:t>
            </a:r>
          </a:p>
          <a:p>
            <a:pPr lvl="1" eaLnBrk="1" hangingPunct="1">
              <a:buFont typeface="Wingdings" pitchFamily="2" charset="2"/>
              <a:buNone/>
            </a:pPr>
            <a:r>
              <a:rPr lang="en-US" altLang="zh-CN" dirty="0"/>
              <a:t>GRANT  &lt;</a:t>
            </a:r>
            <a:r>
              <a:rPr lang="zh-CN" altLang="en-US" dirty="0"/>
              <a:t>角色</a:t>
            </a:r>
            <a:r>
              <a:rPr lang="en-US" altLang="zh-CN" dirty="0"/>
              <a:t>1&gt;[,&lt;</a:t>
            </a:r>
            <a:r>
              <a:rPr lang="zh-CN" altLang="en-US" dirty="0"/>
              <a:t>角色</a:t>
            </a:r>
            <a:r>
              <a:rPr lang="en-US" altLang="zh-CN" dirty="0"/>
              <a:t>2&gt;]…</a:t>
            </a:r>
          </a:p>
          <a:p>
            <a:pPr lvl="1" eaLnBrk="1" hangingPunct="1">
              <a:buFont typeface="Wingdings" pitchFamily="2" charset="2"/>
              <a:buNone/>
            </a:pPr>
            <a:r>
              <a:rPr lang="en-US" altLang="zh-CN" dirty="0"/>
              <a:t>TO  &lt;</a:t>
            </a:r>
            <a:r>
              <a:rPr lang="zh-CN" altLang="en-US" dirty="0"/>
              <a:t>角色</a:t>
            </a:r>
            <a:r>
              <a:rPr lang="en-US" altLang="zh-CN" dirty="0"/>
              <a:t>3&gt;[,&lt;</a:t>
            </a:r>
            <a:r>
              <a:rPr lang="zh-CN" altLang="en-US" dirty="0"/>
              <a:t>用户</a:t>
            </a:r>
            <a:r>
              <a:rPr lang="en-US" altLang="zh-CN" dirty="0"/>
              <a:t>1&gt;]… </a:t>
            </a:r>
          </a:p>
          <a:p>
            <a:pPr lvl="1" eaLnBrk="1" hangingPunct="1">
              <a:buFont typeface="Wingdings" pitchFamily="2" charset="2"/>
              <a:buNone/>
            </a:pPr>
            <a:r>
              <a:rPr lang="en-US" altLang="zh-CN" dirty="0"/>
              <a:t>[WITH ADMIN OPTION]</a:t>
            </a:r>
          </a:p>
          <a:p>
            <a:pPr lvl="1" eaLnBrk="1" hangingPunct="1">
              <a:buFont typeface="Wingdings" pitchFamily="2" charset="2"/>
              <a:buNone/>
            </a:pPr>
            <a:endParaRPr lang="en-US" altLang="zh-CN" dirty="0"/>
          </a:p>
          <a:p>
            <a:pPr lvl="1"/>
            <a:r>
              <a:rPr lang="zh-CN" altLang="en-US" sz="2200" dirty="0"/>
              <a:t>该语句把角色授予某用户，或授予另一个角色</a:t>
            </a:r>
          </a:p>
          <a:p>
            <a:pPr lvl="1"/>
            <a:r>
              <a:rPr lang="zh-CN" altLang="en-US" sz="2200" dirty="0"/>
              <a:t>授予者是角色的创建者或拥有在这个角色上的</a:t>
            </a:r>
            <a:r>
              <a:rPr lang="en-US" altLang="zh-CN" sz="2200" dirty="0"/>
              <a:t>ADMIN OPTION</a:t>
            </a:r>
            <a:r>
              <a:rPr lang="zh-CN" altLang="en-US" sz="2200" dirty="0"/>
              <a:t>权限者</a:t>
            </a:r>
            <a:endParaRPr lang="en-US" altLang="zh-CN" sz="2200" dirty="0"/>
          </a:p>
          <a:p>
            <a:pPr lvl="1"/>
            <a:r>
              <a:rPr lang="zh-CN" altLang="en-US" sz="2200" dirty="0"/>
              <a:t>指定了</a:t>
            </a:r>
            <a:r>
              <a:rPr lang="en-US" altLang="zh-CN" sz="2200" dirty="0"/>
              <a:t>WITH ADMIN OPTION</a:t>
            </a:r>
            <a:r>
              <a:rPr lang="zh-CN" altLang="en-US" sz="2200" dirty="0"/>
              <a:t>可以把权限授予其他角色</a:t>
            </a:r>
          </a:p>
          <a:p>
            <a:pPr lvl="1">
              <a:buFont typeface="Wingdings" pitchFamily="2" charset="2"/>
              <a:buNone/>
            </a:pPr>
            <a:endParaRPr lang="en-US" altLang="zh-CN" sz="2200" dirty="0"/>
          </a:p>
          <a:p>
            <a:pPr lvl="1">
              <a:buFont typeface="Wingdings" pitchFamily="2" charset="2"/>
              <a:buNone/>
            </a:pPr>
            <a:r>
              <a:rPr lang="zh-CN" altLang="en-US" sz="2200" dirty="0"/>
              <a:t>一个角色的权限：直接授予这个角色的全部权限加上其他角色</a:t>
            </a:r>
            <a:endParaRPr lang="en-US" altLang="zh-CN" sz="2200" dirty="0"/>
          </a:p>
          <a:p>
            <a:pPr lvl="1">
              <a:buFont typeface="Wingdings" pitchFamily="2" charset="2"/>
              <a:buNone/>
            </a:pPr>
            <a:r>
              <a:rPr lang="zh-CN" altLang="en-US" sz="2200" dirty="0"/>
              <a:t>授予这个角色的全部权限</a:t>
            </a:r>
          </a:p>
          <a:p>
            <a:pPr lvl="1" eaLnBrk="1" hangingPunct="1">
              <a:buFont typeface="Wingdings" pitchFamily="2" charset="2"/>
              <a:buNone/>
            </a:pPr>
            <a:r>
              <a:rPr lang="zh-CN" altLang="en-US" dirty="0"/>
              <a:t> </a:t>
            </a:r>
          </a:p>
          <a:p>
            <a:pPr eaLnBrk="1" hangingPunct="1">
              <a:buFont typeface="Wingdings" pitchFamily="2" charset="2"/>
              <a:buNone/>
            </a:pPr>
            <a:endParaRPr lang="zh-CN" alt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页脚占位符 4">
            <a:extLst>
              <a:ext uri="{FF2B5EF4-FFF2-40B4-BE49-F238E27FC236}">
                <a16:creationId xmlns:a16="http://schemas.microsoft.com/office/drawing/2014/main" xmlns="" id="{A040E98D-78B7-4B86-BEFC-4F3C531565EE}"/>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9219" name="Rectangle 2">
            <a:extLst>
              <a:ext uri="{FF2B5EF4-FFF2-40B4-BE49-F238E27FC236}">
                <a16:creationId xmlns:a16="http://schemas.microsoft.com/office/drawing/2014/main" xmlns="" id="{1F2BB718-0727-4387-A947-EB672B0621C7}"/>
              </a:ext>
            </a:extLst>
          </p:cNvPr>
          <p:cNvSpPr>
            <a:spLocks noGrp="1" noChangeArrowheads="1"/>
          </p:cNvSpPr>
          <p:nvPr>
            <p:ph type="title" idx="4294967295"/>
          </p:nvPr>
        </p:nvSpPr>
        <p:spPr/>
        <p:txBody>
          <a:bodyPr/>
          <a:lstStyle/>
          <a:p>
            <a:pPr eaLnBrk="1" hangingPunct="1"/>
            <a:r>
              <a:rPr lang="en-US" altLang="zh-CN" sz="3600"/>
              <a:t>4.1  </a:t>
            </a:r>
            <a:r>
              <a:rPr lang="zh-CN" altLang="en-US" sz="3600"/>
              <a:t>数据库安全性概述</a:t>
            </a:r>
          </a:p>
        </p:txBody>
      </p:sp>
      <p:sp>
        <p:nvSpPr>
          <p:cNvPr id="9220" name="Rectangle 3">
            <a:extLst>
              <a:ext uri="{FF2B5EF4-FFF2-40B4-BE49-F238E27FC236}">
                <a16:creationId xmlns:a16="http://schemas.microsoft.com/office/drawing/2014/main" xmlns="" id="{AD19C75A-CACC-4E48-ADF6-5EC796700AA0}"/>
              </a:ext>
            </a:extLst>
          </p:cNvPr>
          <p:cNvSpPr>
            <a:spLocks noGrp="1" noChangeArrowheads="1"/>
          </p:cNvSpPr>
          <p:nvPr>
            <p:ph type="body" idx="4294967295"/>
          </p:nvPr>
        </p:nvSpPr>
        <p:spPr>
          <a:xfrm>
            <a:off x="1415480" y="1296267"/>
            <a:ext cx="8229600" cy="4854575"/>
          </a:xfrm>
        </p:spPr>
        <p:txBody>
          <a:bodyPr/>
          <a:lstStyle/>
          <a:p>
            <a:pPr eaLnBrk="1" hangingPunct="1">
              <a:lnSpc>
                <a:spcPct val="210000"/>
              </a:lnSpc>
              <a:buFont typeface="Wingdings" panose="05000000000000000000" pitchFamily="2" charset="2"/>
              <a:buNone/>
            </a:pPr>
            <a:r>
              <a:rPr lang="en-US" altLang="zh-CN" dirty="0">
                <a:solidFill>
                  <a:srgbClr val="00B050"/>
                </a:solidFill>
              </a:rPr>
              <a:t>4.1.1  </a:t>
            </a:r>
            <a:r>
              <a:rPr lang="zh-CN" altLang="en-US" dirty="0">
                <a:solidFill>
                  <a:srgbClr val="00B050"/>
                </a:solidFill>
              </a:rPr>
              <a:t>数据库的不安全因素</a:t>
            </a:r>
          </a:p>
          <a:p>
            <a:pPr eaLnBrk="1" hangingPunct="1">
              <a:lnSpc>
                <a:spcPct val="210000"/>
              </a:lnSpc>
              <a:buFont typeface="Wingdings" panose="05000000000000000000" pitchFamily="2" charset="2"/>
              <a:buNone/>
            </a:pPr>
            <a:r>
              <a:rPr lang="en-US" altLang="zh-CN" dirty="0"/>
              <a:t>4.1.2  </a:t>
            </a:r>
            <a:r>
              <a:rPr lang="zh-CN" altLang="en-US" dirty="0"/>
              <a:t>安全标准简介</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矩形 1">
            <a:extLst>
              <a:ext uri="{FF2B5EF4-FFF2-40B4-BE49-F238E27FC236}">
                <a16:creationId xmlns:a16="http://schemas.microsoft.com/office/drawing/2014/main" xmlns="" id="{ED1A154E-5D8A-B84F-A687-71317502B4EB}"/>
              </a:ext>
            </a:extLst>
          </p:cNvPr>
          <p:cNvSpPr>
            <a:spLocks noChangeArrowheads="1"/>
          </p:cNvSpPr>
          <p:nvPr/>
        </p:nvSpPr>
        <p:spPr bwMode="auto">
          <a:xfrm>
            <a:off x="1092933" y="1196752"/>
            <a:ext cx="9433048" cy="4635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dirty="0"/>
              <a:t>4.</a:t>
            </a:r>
            <a:r>
              <a:rPr lang="zh-CN" altLang="en-US" dirty="0"/>
              <a:t>角色权限的收回 </a:t>
            </a:r>
          </a:p>
          <a:p>
            <a:pPr lvl="1" eaLnBrk="1" hangingPunct="1">
              <a:lnSpc>
                <a:spcPct val="130000"/>
              </a:lnSpc>
              <a:buFont typeface="Wingdings" pitchFamily="2" charset="2"/>
              <a:buNone/>
            </a:pPr>
            <a:r>
              <a:rPr lang="en-US" altLang="zh-CN" dirty="0"/>
              <a:t>REVOKE &lt;</a:t>
            </a:r>
            <a:r>
              <a:rPr lang="zh-CN" altLang="en-US" dirty="0"/>
              <a:t>权限</a:t>
            </a:r>
            <a:r>
              <a:rPr lang="en-US" altLang="zh-CN" dirty="0"/>
              <a:t>&gt;[,&lt;</a:t>
            </a:r>
            <a:r>
              <a:rPr lang="zh-CN" altLang="en-US" dirty="0"/>
              <a:t>权限</a:t>
            </a:r>
            <a:r>
              <a:rPr lang="en-US" altLang="zh-CN" dirty="0"/>
              <a:t>&gt;]…</a:t>
            </a:r>
          </a:p>
          <a:p>
            <a:pPr lvl="1" eaLnBrk="1" hangingPunct="1">
              <a:lnSpc>
                <a:spcPct val="130000"/>
              </a:lnSpc>
              <a:buFont typeface="Wingdings" pitchFamily="2" charset="2"/>
              <a:buNone/>
            </a:pPr>
            <a:r>
              <a:rPr lang="en-US" altLang="zh-CN" dirty="0"/>
              <a:t>ON &lt;</a:t>
            </a:r>
            <a:r>
              <a:rPr lang="zh-CN" altLang="en-US" dirty="0"/>
              <a:t>对象类型</a:t>
            </a:r>
            <a:r>
              <a:rPr lang="en-US" altLang="zh-CN" dirty="0"/>
              <a:t>&gt; &lt;</a:t>
            </a:r>
            <a:r>
              <a:rPr lang="zh-CN" altLang="en-US" dirty="0"/>
              <a:t>对象名</a:t>
            </a:r>
            <a:r>
              <a:rPr lang="en-US" altLang="zh-CN" dirty="0"/>
              <a:t>&gt;</a:t>
            </a:r>
          </a:p>
          <a:p>
            <a:pPr lvl="1" eaLnBrk="1" hangingPunct="1">
              <a:lnSpc>
                <a:spcPct val="130000"/>
              </a:lnSpc>
              <a:buFont typeface="Wingdings" pitchFamily="2" charset="2"/>
              <a:buNone/>
            </a:pPr>
            <a:r>
              <a:rPr lang="en-US" altLang="zh-CN" dirty="0"/>
              <a:t>FROM &lt;</a:t>
            </a:r>
            <a:r>
              <a:rPr lang="zh-CN" altLang="en-US" dirty="0"/>
              <a:t>角色</a:t>
            </a:r>
            <a:r>
              <a:rPr lang="en-US" altLang="zh-CN" dirty="0"/>
              <a:t>&gt;[,&lt;</a:t>
            </a:r>
            <a:r>
              <a:rPr lang="zh-CN" altLang="en-US" dirty="0"/>
              <a:t>角色</a:t>
            </a:r>
            <a:r>
              <a:rPr lang="en-US" altLang="zh-CN" dirty="0"/>
              <a:t>&gt;]…</a:t>
            </a:r>
          </a:p>
          <a:p>
            <a:pPr lvl="1">
              <a:lnSpc>
                <a:spcPct val="130000"/>
              </a:lnSpc>
            </a:pPr>
            <a:r>
              <a:rPr lang="zh-CN" altLang="en-US" sz="2200" dirty="0" smtClean="0"/>
              <a:t> 用户</a:t>
            </a:r>
            <a:r>
              <a:rPr lang="zh-CN" altLang="en-US" sz="2200" dirty="0"/>
              <a:t>可以回收角色的权限，从而修改角色拥有的权限</a:t>
            </a:r>
          </a:p>
          <a:p>
            <a:pPr lvl="1">
              <a:lnSpc>
                <a:spcPct val="130000"/>
              </a:lnSpc>
            </a:pPr>
            <a:r>
              <a:rPr lang="en-US" altLang="zh-CN" sz="2200" dirty="0" smtClean="0"/>
              <a:t> REVOKE</a:t>
            </a:r>
            <a:r>
              <a:rPr lang="zh-CN" altLang="en-US" sz="2200" dirty="0"/>
              <a:t>执行者是</a:t>
            </a:r>
          </a:p>
          <a:p>
            <a:pPr lvl="2" eaLnBrk="1" hangingPunct="1">
              <a:lnSpc>
                <a:spcPct val="130000"/>
              </a:lnSpc>
              <a:spcBef>
                <a:spcPct val="0"/>
              </a:spcBef>
              <a:buSzPct val="87000"/>
              <a:buFont typeface="Wingdings" pitchFamily="2" charset="2"/>
              <a:buChar char="l"/>
            </a:pPr>
            <a:r>
              <a:rPr lang="zh-CN" altLang="en-US" sz="2200" dirty="0" smtClean="0"/>
              <a:t> 角色</a:t>
            </a:r>
            <a:r>
              <a:rPr lang="zh-CN" altLang="en-US" sz="2200" dirty="0"/>
              <a:t>的创建者</a:t>
            </a:r>
          </a:p>
          <a:p>
            <a:pPr lvl="2" eaLnBrk="1" hangingPunct="1">
              <a:lnSpc>
                <a:spcPct val="130000"/>
              </a:lnSpc>
              <a:spcBef>
                <a:spcPct val="0"/>
              </a:spcBef>
              <a:buSzPct val="87000"/>
              <a:buFont typeface="Wingdings" pitchFamily="2" charset="2"/>
              <a:buChar char="l"/>
            </a:pPr>
            <a:r>
              <a:rPr lang="zh-CN" altLang="en-US" sz="2200" dirty="0" smtClean="0"/>
              <a:t> 拥有</a:t>
            </a:r>
            <a:r>
              <a:rPr lang="zh-CN" altLang="en-US" sz="2200" dirty="0"/>
              <a:t>在这个（些）角色上的</a:t>
            </a:r>
            <a:r>
              <a:rPr lang="en-US" altLang="zh-CN" sz="2200" dirty="0"/>
              <a:t>WITH ADMIN OPTION</a:t>
            </a:r>
            <a:r>
              <a:rPr lang="zh-CN" altLang="en-US" sz="2200" dirty="0"/>
              <a:t>权限者</a:t>
            </a:r>
            <a:endParaRPr lang="en-US" altLang="zh-CN" sz="2200" dirty="0"/>
          </a:p>
          <a:p>
            <a:pPr lvl="1" eaLnBrk="1" hangingPunct="1">
              <a:lnSpc>
                <a:spcPct val="130000"/>
              </a:lnSpc>
              <a:buFont typeface="Wingdings" pitchFamily="2" charset="2"/>
              <a:buNone/>
            </a:pPr>
            <a:endParaRPr lang="en-US" altLang="zh-CN" dirty="0"/>
          </a:p>
        </p:txBody>
      </p:sp>
      <p:sp>
        <p:nvSpPr>
          <p:cNvPr id="75778" name="矩形 2">
            <a:extLst>
              <a:ext uri="{FF2B5EF4-FFF2-40B4-BE49-F238E27FC236}">
                <a16:creationId xmlns:a16="http://schemas.microsoft.com/office/drawing/2014/main" xmlns="" id="{73055149-FECB-E746-A40B-CEE3795ED745}"/>
              </a:ext>
            </a:extLst>
          </p:cNvPr>
          <p:cNvSpPr>
            <a:spLocks noChangeArrowheads="1"/>
          </p:cNvSpPr>
          <p:nvPr/>
        </p:nvSpPr>
        <p:spPr bwMode="auto">
          <a:xfrm>
            <a:off x="3863976" y="115888"/>
            <a:ext cx="389096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r>
              <a:rPr lang="zh-CN" altLang="zh-CN" sz="3600">
                <a:solidFill>
                  <a:schemeClr val="bg1"/>
                </a:solidFill>
              </a:rPr>
              <a:t>数据库角色（续）</a:t>
            </a:r>
            <a:endParaRPr lang="zh-CN" altLang="en-US" sz="3600">
              <a:solidFill>
                <a:schemeClr val="bg1"/>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页脚占位符 4">
            <a:extLst>
              <a:ext uri="{FF2B5EF4-FFF2-40B4-BE49-F238E27FC236}">
                <a16:creationId xmlns:a16="http://schemas.microsoft.com/office/drawing/2014/main" xmlns="" id="{73A70C5D-7213-284C-B3FD-C080EBC98BC0}"/>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76802" name="Rectangle 2">
            <a:extLst>
              <a:ext uri="{FF2B5EF4-FFF2-40B4-BE49-F238E27FC236}">
                <a16:creationId xmlns:a16="http://schemas.microsoft.com/office/drawing/2014/main" xmlns="" id="{D892B17B-2087-4449-AEC6-A1D9F85762BE}"/>
              </a:ext>
            </a:extLst>
          </p:cNvPr>
          <p:cNvSpPr>
            <a:spLocks noGrp="1" noChangeArrowheads="1"/>
          </p:cNvSpPr>
          <p:nvPr>
            <p:ph type="title" idx="4294967295"/>
          </p:nvPr>
        </p:nvSpPr>
        <p:spPr/>
        <p:txBody>
          <a:bodyPr/>
          <a:lstStyle/>
          <a:p>
            <a:pPr eaLnBrk="1" hangingPunct="1"/>
            <a:r>
              <a:rPr lang="zh-CN" altLang="zh-CN" sz="3600"/>
              <a:t>数据库角色（续）</a:t>
            </a:r>
          </a:p>
        </p:txBody>
      </p:sp>
      <p:sp>
        <p:nvSpPr>
          <p:cNvPr id="76803" name="Rectangle 3">
            <a:extLst>
              <a:ext uri="{FF2B5EF4-FFF2-40B4-BE49-F238E27FC236}">
                <a16:creationId xmlns:a16="http://schemas.microsoft.com/office/drawing/2014/main" xmlns="" id="{7A6B47EF-4B7E-CC44-B205-361686F898CF}"/>
              </a:ext>
            </a:extLst>
          </p:cNvPr>
          <p:cNvSpPr>
            <a:spLocks noGrp="1" noChangeArrowheads="1"/>
          </p:cNvSpPr>
          <p:nvPr>
            <p:ph type="body" idx="4294967295"/>
          </p:nvPr>
        </p:nvSpPr>
        <p:spPr>
          <a:xfrm>
            <a:off x="583160" y="1196752"/>
            <a:ext cx="10801200" cy="4729683"/>
          </a:xfrm>
        </p:spPr>
        <p:txBody>
          <a:bodyPr/>
          <a:lstStyle/>
          <a:p>
            <a:pPr lvl="1" eaLnBrk="1" hangingPunct="1">
              <a:lnSpc>
                <a:spcPct val="120000"/>
              </a:lnSpc>
              <a:buFont typeface="Wingdings" pitchFamily="2" charset="2"/>
              <a:buNone/>
            </a:pPr>
            <a:r>
              <a:rPr lang="en-US" altLang="zh-CN" dirty="0"/>
              <a:t>[</a:t>
            </a:r>
            <a:r>
              <a:rPr lang="zh-CN" altLang="en-US" dirty="0"/>
              <a:t>例4.</a:t>
            </a:r>
            <a:r>
              <a:rPr lang="en-US" altLang="zh-CN" dirty="0"/>
              <a:t>14] </a:t>
            </a:r>
            <a:r>
              <a:rPr lang="zh-CN" altLang="en-US" dirty="0"/>
              <a:t>通过角色来实现将一组权限授予一个用户</a:t>
            </a:r>
          </a:p>
          <a:p>
            <a:pPr lvl="1" eaLnBrk="1" hangingPunct="1">
              <a:lnSpc>
                <a:spcPct val="120000"/>
              </a:lnSpc>
              <a:buFont typeface="Wingdings" pitchFamily="2" charset="2"/>
              <a:buNone/>
            </a:pPr>
            <a:r>
              <a:rPr lang="zh-CN" altLang="en-US" sz="2200" dirty="0"/>
              <a:t>步骤如下：</a:t>
            </a:r>
          </a:p>
          <a:p>
            <a:pPr lvl="1" eaLnBrk="1" hangingPunct="1">
              <a:lnSpc>
                <a:spcPct val="120000"/>
              </a:lnSpc>
              <a:buFont typeface="Wingdings" pitchFamily="2" charset="2"/>
              <a:buNone/>
            </a:pPr>
            <a:r>
              <a:rPr lang="zh-CN" altLang="en-US" sz="2200" dirty="0"/>
              <a:t>（</a:t>
            </a:r>
            <a:r>
              <a:rPr lang="en-US" altLang="zh-CN" sz="2200" dirty="0"/>
              <a:t>1</a:t>
            </a:r>
            <a:r>
              <a:rPr lang="zh-CN" altLang="en-US" sz="2200" dirty="0"/>
              <a:t>）首先创建一个角色 </a:t>
            </a:r>
            <a:r>
              <a:rPr lang="en-US" altLang="zh-CN" sz="2200" dirty="0"/>
              <a:t>R1</a:t>
            </a:r>
          </a:p>
          <a:p>
            <a:pPr lvl="1" eaLnBrk="1" hangingPunct="1">
              <a:lnSpc>
                <a:spcPct val="120000"/>
              </a:lnSpc>
              <a:buFont typeface="Wingdings" pitchFamily="2" charset="2"/>
              <a:buNone/>
            </a:pPr>
            <a:r>
              <a:rPr lang="en-US" altLang="zh-CN" sz="2200" dirty="0"/>
              <a:t>    	  CREATE  ROLE  R1;</a:t>
            </a:r>
          </a:p>
          <a:p>
            <a:pPr lvl="1" eaLnBrk="1" hangingPunct="1">
              <a:lnSpc>
                <a:spcPct val="120000"/>
              </a:lnSpc>
              <a:buFont typeface="Wingdings" pitchFamily="2" charset="2"/>
              <a:buNone/>
            </a:pPr>
            <a:endParaRPr lang="zh-CN" altLang="en-US" sz="2200" dirty="0"/>
          </a:p>
          <a:p>
            <a:pPr lvl="1" eaLnBrk="1" hangingPunct="1">
              <a:spcBef>
                <a:spcPct val="0"/>
              </a:spcBef>
              <a:buFont typeface="Wingdings" pitchFamily="2" charset="2"/>
              <a:buNone/>
            </a:pPr>
            <a:r>
              <a:rPr lang="zh-CN" altLang="en-US" sz="2200" dirty="0"/>
              <a:t>（</a:t>
            </a:r>
            <a:r>
              <a:rPr lang="en-US" altLang="zh-CN" sz="2200" dirty="0"/>
              <a:t>2</a:t>
            </a:r>
            <a:r>
              <a:rPr lang="zh-CN" altLang="en-US" sz="2200" dirty="0"/>
              <a:t>）然后使用</a:t>
            </a:r>
            <a:r>
              <a:rPr lang="en-US" altLang="zh-CN" sz="2200" dirty="0"/>
              <a:t>GRANT</a:t>
            </a:r>
            <a:r>
              <a:rPr lang="zh-CN" altLang="en-US" sz="2200" dirty="0"/>
              <a:t>语句，使角色</a:t>
            </a:r>
            <a:r>
              <a:rPr lang="en-US" altLang="zh-CN" sz="2200" dirty="0"/>
              <a:t>R1</a:t>
            </a:r>
            <a:r>
              <a:rPr lang="zh-CN" altLang="en-US" sz="2200" dirty="0"/>
              <a:t>拥有</a:t>
            </a:r>
            <a:r>
              <a:rPr lang="en-US" altLang="zh-CN" sz="2200" dirty="0"/>
              <a:t>Student</a:t>
            </a:r>
            <a:r>
              <a:rPr lang="zh-CN" altLang="en-US" sz="2200" dirty="0"/>
              <a:t>表的</a:t>
            </a:r>
            <a:r>
              <a:rPr lang="en-US" altLang="zh-CN" sz="2200" dirty="0"/>
              <a:t>SELECT</a:t>
            </a:r>
            <a:r>
              <a:rPr lang="zh-CN" altLang="en-US" sz="2200" dirty="0"/>
              <a:t>、</a:t>
            </a:r>
            <a:r>
              <a:rPr lang="en-US" altLang="zh-CN" sz="2200" dirty="0"/>
              <a:t>UPDATE</a:t>
            </a:r>
            <a:r>
              <a:rPr lang="zh-CN" altLang="en-US" sz="2200" dirty="0"/>
              <a:t>、</a:t>
            </a:r>
            <a:r>
              <a:rPr lang="en-US" altLang="zh-CN" sz="2200" dirty="0"/>
              <a:t>INSERT</a:t>
            </a:r>
            <a:r>
              <a:rPr lang="zh-CN" altLang="en-US" sz="2200" dirty="0"/>
              <a:t>权限</a:t>
            </a:r>
            <a:r>
              <a:rPr lang="en-US" altLang="zh-CN" sz="2200" dirty="0"/>
              <a:t/>
            </a:r>
            <a:br>
              <a:rPr lang="en-US" altLang="zh-CN" sz="2200" dirty="0"/>
            </a:br>
            <a:endParaRPr lang="zh-CN" altLang="en-US" sz="2200" dirty="0"/>
          </a:p>
          <a:p>
            <a:pPr lvl="1" eaLnBrk="1" hangingPunct="1">
              <a:lnSpc>
                <a:spcPct val="120000"/>
              </a:lnSpc>
              <a:buFont typeface="Wingdings" pitchFamily="2" charset="2"/>
              <a:buNone/>
            </a:pPr>
            <a:r>
              <a:rPr lang="zh-CN" altLang="en-US" sz="2200" dirty="0"/>
              <a:t>       </a:t>
            </a:r>
            <a:r>
              <a:rPr lang="en-US" altLang="zh-CN" sz="2200" dirty="0"/>
              <a:t>GRANT SELECT, UPDATE, INSERT </a:t>
            </a:r>
          </a:p>
          <a:p>
            <a:pPr lvl="1" eaLnBrk="1" hangingPunct="1">
              <a:lnSpc>
                <a:spcPct val="120000"/>
              </a:lnSpc>
              <a:buFont typeface="Wingdings" pitchFamily="2" charset="2"/>
              <a:buNone/>
            </a:pPr>
            <a:r>
              <a:rPr lang="en-US" altLang="zh-CN" sz="2200" dirty="0"/>
              <a:t>    	 ON TABLE Student </a:t>
            </a:r>
          </a:p>
          <a:p>
            <a:pPr lvl="1" eaLnBrk="1" hangingPunct="1">
              <a:lnSpc>
                <a:spcPct val="120000"/>
              </a:lnSpc>
              <a:buFont typeface="Wingdings" pitchFamily="2" charset="2"/>
              <a:buNone/>
            </a:pPr>
            <a:r>
              <a:rPr lang="en-US" altLang="zh-CN" sz="2200" dirty="0"/>
              <a:t>    	 TO R1;</a:t>
            </a:r>
            <a:endParaRPr lang="zh-CN" altLang="en-US" sz="22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页脚占位符 4">
            <a:extLst>
              <a:ext uri="{FF2B5EF4-FFF2-40B4-BE49-F238E27FC236}">
                <a16:creationId xmlns:a16="http://schemas.microsoft.com/office/drawing/2014/main" xmlns="" id="{A98D3D10-4297-0E44-AD71-E48755E86FD1}"/>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77826" name="Rectangle 2">
            <a:extLst>
              <a:ext uri="{FF2B5EF4-FFF2-40B4-BE49-F238E27FC236}">
                <a16:creationId xmlns:a16="http://schemas.microsoft.com/office/drawing/2014/main" xmlns="" id="{373E31BE-3FEC-544B-826A-12688B0DE1D2}"/>
              </a:ext>
            </a:extLst>
          </p:cNvPr>
          <p:cNvSpPr>
            <a:spLocks noGrp="1" noChangeArrowheads="1"/>
          </p:cNvSpPr>
          <p:nvPr>
            <p:ph type="title" idx="4294967295"/>
          </p:nvPr>
        </p:nvSpPr>
        <p:spPr/>
        <p:txBody>
          <a:bodyPr/>
          <a:lstStyle/>
          <a:p>
            <a:pPr eaLnBrk="1" hangingPunct="1"/>
            <a:r>
              <a:rPr lang="zh-CN" altLang="zh-CN" sz="3600"/>
              <a:t>数据库角色（续）</a:t>
            </a:r>
          </a:p>
        </p:txBody>
      </p:sp>
      <p:sp>
        <p:nvSpPr>
          <p:cNvPr id="77827" name="Rectangle 3">
            <a:extLst>
              <a:ext uri="{FF2B5EF4-FFF2-40B4-BE49-F238E27FC236}">
                <a16:creationId xmlns:a16="http://schemas.microsoft.com/office/drawing/2014/main" xmlns="" id="{7587D4BF-3315-C044-A531-8D77E35E9815}"/>
              </a:ext>
            </a:extLst>
          </p:cNvPr>
          <p:cNvSpPr>
            <a:spLocks noGrp="1" noChangeArrowheads="1"/>
          </p:cNvSpPr>
          <p:nvPr>
            <p:ph type="body" idx="4294967295"/>
          </p:nvPr>
        </p:nvSpPr>
        <p:spPr>
          <a:xfrm>
            <a:off x="285947" y="1340768"/>
            <a:ext cx="10742984" cy="4385022"/>
          </a:xfrm>
        </p:spPr>
        <p:txBody>
          <a:bodyPr/>
          <a:lstStyle/>
          <a:p>
            <a:pPr lvl="1" eaLnBrk="1" hangingPunct="1">
              <a:lnSpc>
                <a:spcPct val="130000"/>
              </a:lnSpc>
              <a:buFont typeface="Wingdings" pitchFamily="2" charset="2"/>
              <a:buNone/>
            </a:pPr>
            <a:r>
              <a:rPr lang="zh-CN" altLang="en-US" dirty="0"/>
              <a:t>（</a:t>
            </a:r>
            <a:r>
              <a:rPr lang="en-US" altLang="zh-CN" dirty="0"/>
              <a:t>3</a:t>
            </a:r>
            <a:r>
              <a:rPr lang="zh-CN" altLang="en-US" dirty="0"/>
              <a:t>）将这个角色授予王平，张明，赵玲，使他们具有角色</a:t>
            </a:r>
            <a:r>
              <a:rPr lang="en-US" altLang="zh-CN" dirty="0"/>
              <a:t>R1</a:t>
            </a:r>
            <a:r>
              <a:rPr lang="zh-CN" altLang="en-US" dirty="0"/>
              <a:t>所包含的全部权限</a:t>
            </a:r>
          </a:p>
          <a:p>
            <a:pPr lvl="1" eaLnBrk="1" hangingPunct="1">
              <a:lnSpc>
                <a:spcPct val="130000"/>
              </a:lnSpc>
              <a:buFont typeface="Wingdings" pitchFamily="2" charset="2"/>
              <a:buNone/>
            </a:pPr>
            <a:r>
              <a:rPr lang="zh-CN" altLang="en-US" dirty="0"/>
              <a:t>    </a:t>
            </a:r>
            <a:r>
              <a:rPr lang="en-US" altLang="zh-CN" dirty="0"/>
              <a:t>	 GRANT  R1 </a:t>
            </a:r>
          </a:p>
          <a:p>
            <a:pPr lvl="1" eaLnBrk="1" hangingPunct="1">
              <a:lnSpc>
                <a:spcPct val="130000"/>
              </a:lnSpc>
              <a:buFont typeface="Wingdings" pitchFamily="2" charset="2"/>
              <a:buNone/>
            </a:pPr>
            <a:r>
              <a:rPr lang="en-US" altLang="zh-CN" dirty="0"/>
              <a:t>    	 TO </a:t>
            </a:r>
            <a:r>
              <a:rPr lang="zh-CN" altLang="en-US" dirty="0"/>
              <a:t>王平</a:t>
            </a:r>
            <a:r>
              <a:rPr lang="en-US" altLang="zh-CN" dirty="0"/>
              <a:t>,</a:t>
            </a:r>
            <a:r>
              <a:rPr lang="zh-CN" altLang="en-US" dirty="0"/>
              <a:t>张明</a:t>
            </a:r>
            <a:r>
              <a:rPr lang="en-US" altLang="zh-CN" dirty="0"/>
              <a:t>,</a:t>
            </a:r>
            <a:r>
              <a:rPr lang="zh-CN" altLang="en-US" dirty="0"/>
              <a:t>赵玲</a:t>
            </a:r>
            <a:r>
              <a:rPr lang="en-US" altLang="zh-CN" dirty="0"/>
              <a:t>;</a:t>
            </a:r>
            <a:endParaRPr lang="zh-CN" altLang="en-US" dirty="0"/>
          </a:p>
          <a:p>
            <a:pPr lvl="1" eaLnBrk="1" hangingPunct="1">
              <a:lnSpc>
                <a:spcPct val="130000"/>
              </a:lnSpc>
              <a:buFont typeface="Wingdings" pitchFamily="2" charset="2"/>
              <a:buNone/>
            </a:pPr>
            <a:r>
              <a:rPr lang="zh-CN" altLang="en-US" dirty="0"/>
              <a:t>（</a:t>
            </a:r>
            <a:r>
              <a:rPr lang="en-US" altLang="zh-CN" dirty="0"/>
              <a:t>4</a:t>
            </a:r>
            <a:r>
              <a:rPr lang="zh-CN" altLang="en-US" dirty="0" smtClean="0"/>
              <a:t>）一次性</a:t>
            </a:r>
            <a:r>
              <a:rPr lang="zh-CN" altLang="en-US" dirty="0"/>
              <a:t>通过</a:t>
            </a:r>
            <a:r>
              <a:rPr lang="en-US" altLang="zh-CN" dirty="0"/>
              <a:t>R1</a:t>
            </a:r>
            <a:r>
              <a:rPr lang="zh-CN" altLang="en-US" dirty="0"/>
              <a:t>来回收王平的这三个权限</a:t>
            </a:r>
          </a:p>
          <a:p>
            <a:pPr lvl="1" eaLnBrk="1" hangingPunct="1">
              <a:lnSpc>
                <a:spcPct val="130000"/>
              </a:lnSpc>
              <a:buFont typeface="Wingdings" pitchFamily="2" charset="2"/>
              <a:buNone/>
            </a:pPr>
            <a:r>
              <a:rPr lang="zh-CN" altLang="en-US" dirty="0"/>
              <a:t>     </a:t>
            </a:r>
            <a:r>
              <a:rPr lang="en-US" altLang="zh-CN" dirty="0"/>
              <a:t>	  REVOKE  R1 </a:t>
            </a:r>
          </a:p>
          <a:p>
            <a:pPr lvl="1" eaLnBrk="1" hangingPunct="1">
              <a:lnSpc>
                <a:spcPct val="130000"/>
              </a:lnSpc>
              <a:buFont typeface="Wingdings" pitchFamily="2" charset="2"/>
              <a:buNone/>
            </a:pPr>
            <a:r>
              <a:rPr lang="en-US" altLang="zh-CN" dirty="0"/>
              <a:t>     	  FROM </a:t>
            </a:r>
            <a:r>
              <a:rPr lang="zh-CN" altLang="en-US" dirty="0"/>
              <a:t>王平</a:t>
            </a:r>
            <a:r>
              <a:rPr lang="en-US" altLang="zh-CN" dirty="0"/>
              <a:t>;</a:t>
            </a:r>
            <a:endParaRPr lang="zh-CN" altLang="en-US" dirty="0"/>
          </a:p>
          <a:p>
            <a:pPr eaLnBrk="1" hangingPunct="1"/>
            <a:endParaRPr lang="en-US" altLang="zh-CN"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页脚占位符 4">
            <a:extLst>
              <a:ext uri="{FF2B5EF4-FFF2-40B4-BE49-F238E27FC236}">
                <a16:creationId xmlns:a16="http://schemas.microsoft.com/office/drawing/2014/main" xmlns="" id="{EADF0FFD-B6D7-6548-91B4-BD68BEAB2CB3}"/>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78850" name="Rectangle 2">
            <a:extLst>
              <a:ext uri="{FF2B5EF4-FFF2-40B4-BE49-F238E27FC236}">
                <a16:creationId xmlns:a16="http://schemas.microsoft.com/office/drawing/2014/main" xmlns="" id="{1AC418CD-A2A6-4444-8301-D2323C36D48D}"/>
              </a:ext>
            </a:extLst>
          </p:cNvPr>
          <p:cNvSpPr>
            <a:spLocks noGrp="1" noChangeArrowheads="1"/>
          </p:cNvSpPr>
          <p:nvPr>
            <p:ph type="title" idx="4294967295"/>
          </p:nvPr>
        </p:nvSpPr>
        <p:spPr/>
        <p:txBody>
          <a:bodyPr/>
          <a:lstStyle/>
          <a:p>
            <a:pPr eaLnBrk="1" hangingPunct="1"/>
            <a:r>
              <a:rPr lang="zh-CN" altLang="zh-CN" sz="3600"/>
              <a:t>数据库角色（续）</a:t>
            </a:r>
          </a:p>
        </p:txBody>
      </p:sp>
      <p:sp>
        <p:nvSpPr>
          <p:cNvPr id="78851" name="Rectangle 3">
            <a:extLst>
              <a:ext uri="{FF2B5EF4-FFF2-40B4-BE49-F238E27FC236}">
                <a16:creationId xmlns:a16="http://schemas.microsoft.com/office/drawing/2014/main" xmlns="" id="{68AB5439-A5D8-BD45-B15C-588401A0326F}"/>
              </a:ext>
            </a:extLst>
          </p:cNvPr>
          <p:cNvSpPr>
            <a:spLocks noGrp="1" noChangeArrowheads="1"/>
          </p:cNvSpPr>
          <p:nvPr>
            <p:ph type="body" idx="4294967295"/>
          </p:nvPr>
        </p:nvSpPr>
        <p:spPr>
          <a:xfrm>
            <a:off x="1127448" y="1268760"/>
            <a:ext cx="8713788" cy="4855840"/>
          </a:xfrm>
        </p:spPr>
        <p:txBody>
          <a:bodyPr/>
          <a:lstStyle/>
          <a:p>
            <a:pPr lvl="1" eaLnBrk="1" hangingPunct="1">
              <a:buFont typeface="Wingdings" pitchFamily="2" charset="2"/>
              <a:buNone/>
            </a:pPr>
            <a:r>
              <a:rPr lang="en-US" altLang="zh-CN" dirty="0"/>
              <a:t>[</a:t>
            </a:r>
            <a:r>
              <a:rPr lang="zh-CN" altLang="en-US" dirty="0"/>
              <a:t>例4.</a:t>
            </a:r>
            <a:r>
              <a:rPr lang="en-US" altLang="zh-CN" dirty="0"/>
              <a:t>15]</a:t>
            </a:r>
            <a:r>
              <a:rPr lang="zh-CN" altLang="en-US" dirty="0"/>
              <a:t> 给角色增加新的权限</a:t>
            </a:r>
          </a:p>
          <a:p>
            <a:pPr lvl="1" eaLnBrk="1" hangingPunct="1">
              <a:lnSpc>
                <a:spcPct val="120000"/>
              </a:lnSpc>
              <a:buFont typeface="Wingdings" pitchFamily="2" charset="2"/>
              <a:buNone/>
            </a:pPr>
            <a:r>
              <a:rPr lang="zh-CN" altLang="en-US" dirty="0"/>
              <a:t>        </a:t>
            </a:r>
            <a:r>
              <a:rPr lang="en-US" altLang="zh-CN" dirty="0"/>
              <a:t>GRANT DELETE </a:t>
            </a:r>
          </a:p>
          <a:p>
            <a:pPr lvl="1" eaLnBrk="1" hangingPunct="1">
              <a:lnSpc>
                <a:spcPct val="120000"/>
              </a:lnSpc>
              <a:buFont typeface="Wingdings" pitchFamily="2" charset="2"/>
              <a:buNone/>
            </a:pPr>
            <a:r>
              <a:rPr lang="en-US" altLang="zh-CN" dirty="0"/>
              <a:t>        ON TABLE Student</a:t>
            </a:r>
          </a:p>
          <a:p>
            <a:pPr lvl="1" eaLnBrk="1" hangingPunct="1">
              <a:lnSpc>
                <a:spcPct val="120000"/>
              </a:lnSpc>
              <a:buFont typeface="Wingdings" pitchFamily="2" charset="2"/>
              <a:buNone/>
            </a:pPr>
            <a:r>
              <a:rPr lang="en-US" altLang="zh-CN" dirty="0"/>
              <a:t>        TO R1;</a:t>
            </a:r>
          </a:p>
          <a:p>
            <a:pPr lvl="1" eaLnBrk="1" hangingPunct="1">
              <a:lnSpc>
                <a:spcPct val="120000"/>
              </a:lnSpc>
              <a:buFont typeface="Wingdings" pitchFamily="2" charset="2"/>
              <a:buNone/>
            </a:pPr>
            <a:r>
              <a:rPr lang="en-US" altLang="zh-CN" dirty="0"/>
              <a:t>   </a:t>
            </a:r>
          </a:p>
          <a:p>
            <a:pPr lvl="1" eaLnBrk="1" hangingPunct="1">
              <a:lnSpc>
                <a:spcPct val="120000"/>
              </a:lnSpc>
              <a:buFont typeface="Wingdings" pitchFamily="2" charset="2"/>
              <a:buNone/>
            </a:pPr>
            <a:r>
              <a:rPr lang="en-US" altLang="zh-CN" dirty="0"/>
              <a:t>       </a:t>
            </a:r>
            <a:r>
              <a:rPr lang="zh-CN" altLang="en-US" dirty="0"/>
              <a:t>使</a:t>
            </a:r>
            <a:r>
              <a:rPr lang="zh-CN" altLang="zh-CN" dirty="0"/>
              <a:t>角色</a:t>
            </a:r>
            <a:r>
              <a:rPr lang="en-US" altLang="zh-CN" dirty="0"/>
              <a:t>R1</a:t>
            </a:r>
            <a:r>
              <a:rPr lang="zh-CN" altLang="zh-CN" dirty="0"/>
              <a:t>增加了</a:t>
            </a:r>
            <a:r>
              <a:rPr lang="en-US" altLang="zh-CN" dirty="0"/>
              <a:t>Student</a:t>
            </a:r>
            <a:r>
              <a:rPr lang="zh-CN" altLang="zh-CN" dirty="0"/>
              <a:t>表的</a:t>
            </a:r>
            <a:r>
              <a:rPr lang="en-US" altLang="zh-CN" dirty="0"/>
              <a:t>DELETE </a:t>
            </a:r>
            <a:r>
              <a:rPr lang="zh-CN" altLang="zh-CN" dirty="0"/>
              <a:t>权限</a:t>
            </a:r>
            <a:endParaRPr lang="en-US" altLang="zh-CN"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页脚占位符 4">
            <a:extLst>
              <a:ext uri="{FF2B5EF4-FFF2-40B4-BE49-F238E27FC236}">
                <a16:creationId xmlns:a16="http://schemas.microsoft.com/office/drawing/2014/main" xmlns="" id="{7855ADA3-1E2C-4F45-8539-87ED6377B6B5}"/>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79874" name="Rectangle 2">
            <a:extLst>
              <a:ext uri="{FF2B5EF4-FFF2-40B4-BE49-F238E27FC236}">
                <a16:creationId xmlns:a16="http://schemas.microsoft.com/office/drawing/2014/main" xmlns="" id="{1DF943F5-0AE7-1B40-BBB4-8C83ADAB7FA0}"/>
              </a:ext>
            </a:extLst>
          </p:cNvPr>
          <p:cNvSpPr>
            <a:spLocks noGrp="1" noChangeArrowheads="1"/>
          </p:cNvSpPr>
          <p:nvPr>
            <p:ph type="title" idx="4294967295"/>
          </p:nvPr>
        </p:nvSpPr>
        <p:spPr/>
        <p:txBody>
          <a:bodyPr/>
          <a:lstStyle/>
          <a:p>
            <a:pPr eaLnBrk="1" hangingPunct="1"/>
            <a:r>
              <a:rPr lang="zh-CN" altLang="zh-CN" sz="3600"/>
              <a:t>数据库角色（续）</a:t>
            </a:r>
          </a:p>
        </p:txBody>
      </p:sp>
      <p:sp>
        <p:nvSpPr>
          <p:cNvPr id="79875" name="Rectangle 3">
            <a:extLst>
              <a:ext uri="{FF2B5EF4-FFF2-40B4-BE49-F238E27FC236}">
                <a16:creationId xmlns:a16="http://schemas.microsoft.com/office/drawing/2014/main" xmlns="" id="{EBAE9E34-4431-314B-9064-1B61E9A2F153}"/>
              </a:ext>
            </a:extLst>
          </p:cNvPr>
          <p:cNvSpPr>
            <a:spLocks noGrp="1" noChangeArrowheads="1"/>
          </p:cNvSpPr>
          <p:nvPr>
            <p:ph type="body" idx="4294967295"/>
          </p:nvPr>
        </p:nvSpPr>
        <p:spPr>
          <a:xfrm>
            <a:off x="1199456" y="1232462"/>
            <a:ext cx="9433048" cy="5051167"/>
          </a:xfrm>
        </p:spPr>
        <p:txBody>
          <a:bodyPr/>
          <a:lstStyle/>
          <a:p>
            <a:pPr lvl="1" eaLnBrk="1" hangingPunct="1">
              <a:lnSpc>
                <a:spcPct val="125000"/>
              </a:lnSpc>
              <a:buFont typeface="Wingdings" pitchFamily="2" charset="2"/>
              <a:buNone/>
            </a:pPr>
            <a:r>
              <a:rPr lang="en-US" altLang="zh-CN" dirty="0"/>
              <a:t>[</a:t>
            </a:r>
            <a:r>
              <a:rPr lang="zh-CN" altLang="en-US" dirty="0"/>
              <a:t>例4.</a:t>
            </a:r>
            <a:r>
              <a:rPr lang="en-US" altLang="zh-CN" dirty="0"/>
              <a:t>16]</a:t>
            </a:r>
            <a:r>
              <a:rPr lang="zh-CN" altLang="en-US" dirty="0"/>
              <a:t> 减少角色的权限　</a:t>
            </a:r>
          </a:p>
          <a:p>
            <a:pPr lvl="1" eaLnBrk="1" hangingPunct="1">
              <a:lnSpc>
                <a:spcPct val="125000"/>
              </a:lnSpc>
              <a:buFont typeface="Wingdings" pitchFamily="2" charset="2"/>
              <a:buNone/>
            </a:pPr>
            <a:r>
              <a:rPr lang="zh-CN" altLang="en-US" sz="2800" dirty="0"/>
              <a:t>   </a:t>
            </a:r>
            <a:r>
              <a:rPr lang="en-US" altLang="zh-CN" sz="2800" dirty="0"/>
              <a:t>	  </a:t>
            </a:r>
            <a:r>
              <a:rPr lang="en-US" altLang="zh-CN" dirty="0"/>
              <a:t>REVOKE SELECT </a:t>
            </a:r>
          </a:p>
          <a:p>
            <a:pPr lvl="1" eaLnBrk="1" hangingPunct="1">
              <a:lnSpc>
                <a:spcPct val="125000"/>
              </a:lnSpc>
              <a:buFont typeface="Wingdings" pitchFamily="2" charset="2"/>
              <a:buNone/>
            </a:pPr>
            <a:r>
              <a:rPr lang="en-US" altLang="zh-CN" dirty="0"/>
              <a:t>        ON TABLE Student</a:t>
            </a:r>
          </a:p>
          <a:p>
            <a:pPr lvl="1" eaLnBrk="1" hangingPunct="1">
              <a:lnSpc>
                <a:spcPct val="125000"/>
              </a:lnSpc>
              <a:buFont typeface="Wingdings" pitchFamily="2" charset="2"/>
              <a:buNone/>
            </a:pPr>
            <a:r>
              <a:rPr lang="en-US" altLang="zh-CN" dirty="0"/>
              <a:t>        FROM  R1</a:t>
            </a:r>
            <a:r>
              <a:rPr lang="zh-CN" altLang="en-US" dirty="0"/>
              <a:t>；</a:t>
            </a:r>
            <a:endParaRPr lang="en-US" altLang="zh-CN" dirty="0"/>
          </a:p>
          <a:p>
            <a:pPr lvl="1" eaLnBrk="1" hangingPunct="1">
              <a:lnSpc>
                <a:spcPct val="125000"/>
              </a:lnSpc>
              <a:buFont typeface="Wingdings" pitchFamily="2" charset="2"/>
              <a:buNone/>
            </a:pPr>
            <a:r>
              <a:rPr lang="en-US" altLang="zh-CN" dirty="0"/>
              <a:t>       </a:t>
            </a:r>
            <a:r>
              <a:rPr lang="zh-CN" altLang="zh-CN" dirty="0"/>
              <a:t>使</a:t>
            </a:r>
            <a:r>
              <a:rPr lang="en-US" altLang="zh-CN" dirty="0"/>
              <a:t>R1</a:t>
            </a:r>
            <a:r>
              <a:rPr lang="zh-CN" altLang="zh-CN" dirty="0"/>
              <a:t>减少了</a:t>
            </a:r>
            <a:r>
              <a:rPr lang="en-US" altLang="zh-CN" dirty="0"/>
              <a:t>SELECT</a:t>
            </a:r>
            <a:r>
              <a:rPr lang="zh-CN" altLang="zh-CN" dirty="0"/>
              <a:t>权限</a:t>
            </a:r>
            <a:endParaRPr lang="en-US" altLang="zh-CN" dirty="0"/>
          </a:p>
          <a:p>
            <a:pPr lvl="1" eaLnBrk="1" hangingPunct="1">
              <a:lnSpc>
                <a:spcPct val="125000"/>
              </a:lnSpc>
              <a:buFont typeface="Wingdings" pitchFamily="2" charset="2"/>
              <a:buNone/>
            </a:pPr>
            <a:endParaRPr lang="zh-CN" altLang="en-US" dirty="0"/>
          </a:p>
          <a:p>
            <a:pPr lvl="1" eaLnBrk="1" hangingPunct="1">
              <a:lnSpc>
                <a:spcPct val="125000"/>
              </a:lnSpc>
              <a:buFont typeface="Wingdings" pitchFamily="2" charset="2"/>
              <a:buNone/>
            </a:pPr>
            <a:r>
              <a:rPr lang="zh-CN" altLang="en-US" dirty="0"/>
              <a:t>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页脚占位符 4">
            <a:extLst>
              <a:ext uri="{FF2B5EF4-FFF2-40B4-BE49-F238E27FC236}">
                <a16:creationId xmlns:a16="http://schemas.microsoft.com/office/drawing/2014/main" xmlns="" id="{3EEE668B-D26E-FF49-86FC-5D6B06BCDCB1}"/>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80898" name="Rectangle 2">
            <a:extLst>
              <a:ext uri="{FF2B5EF4-FFF2-40B4-BE49-F238E27FC236}">
                <a16:creationId xmlns:a16="http://schemas.microsoft.com/office/drawing/2014/main" xmlns="" id="{93CB14CD-19BD-714D-816C-A5B33BA49F74}"/>
              </a:ext>
            </a:extLst>
          </p:cNvPr>
          <p:cNvSpPr>
            <a:spLocks noGrp="1" noChangeArrowheads="1"/>
          </p:cNvSpPr>
          <p:nvPr>
            <p:ph type="title" idx="4294967295"/>
          </p:nvPr>
        </p:nvSpPr>
        <p:spPr/>
        <p:txBody>
          <a:bodyPr/>
          <a:lstStyle/>
          <a:p>
            <a:pPr eaLnBrk="1" hangingPunct="1"/>
            <a:r>
              <a:rPr lang="en-US" altLang="zh-CN" sz="3600"/>
              <a:t>4.2  </a:t>
            </a:r>
            <a:r>
              <a:rPr lang="zh-CN" altLang="en-US" sz="3600"/>
              <a:t>数据库安全性控制</a:t>
            </a:r>
          </a:p>
        </p:txBody>
      </p:sp>
      <p:sp>
        <p:nvSpPr>
          <p:cNvPr id="80899" name="Rectangle 3">
            <a:extLst>
              <a:ext uri="{FF2B5EF4-FFF2-40B4-BE49-F238E27FC236}">
                <a16:creationId xmlns:a16="http://schemas.microsoft.com/office/drawing/2014/main" xmlns="" id="{3D960B55-1DB6-4F46-9F3D-AD0E077F42E1}"/>
              </a:ext>
            </a:extLst>
          </p:cNvPr>
          <p:cNvSpPr>
            <a:spLocks noGrp="1" noChangeArrowheads="1"/>
          </p:cNvSpPr>
          <p:nvPr>
            <p:ph type="body" idx="4294967295"/>
          </p:nvPr>
        </p:nvSpPr>
        <p:spPr>
          <a:xfrm>
            <a:off x="1631504" y="1181100"/>
            <a:ext cx="7186612" cy="4495800"/>
          </a:xfrm>
        </p:spPr>
        <p:txBody>
          <a:bodyPr/>
          <a:lstStyle/>
          <a:p>
            <a:pPr eaLnBrk="1" hangingPunct="1">
              <a:lnSpc>
                <a:spcPct val="160000"/>
              </a:lnSpc>
              <a:buFont typeface="Wingdings" pitchFamily="2" charset="2"/>
              <a:buNone/>
            </a:pPr>
            <a:r>
              <a:rPr lang="en-US" altLang="zh-CN" dirty="0"/>
              <a:t>4.2.1 </a:t>
            </a:r>
            <a:r>
              <a:rPr lang="zh-CN" altLang="en-US" dirty="0"/>
              <a:t>用户标识与鉴别</a:t>
            </a:r>
          </a:p>
          <a:p>
            <a:pPr eaLnBrk="1" hangingPunct="1">
              <a:lnSpc>
                <a:spcPct val="160000"/>
              </a:lnSpc>
              <a:buFont typeface="Wingdings" pitchFamily="2" charset="2"/>
              <a:buNone/>
            </a:pPr>
            <a:r>
              <a:rPr lang="en-US" altLang="zh-CN" dirty="0"/>
              <a:t>4.2.2 </a:t>
            </a:r>
            <a:r>
              <a:rPr lang="zh-CN" altLang="en-US" dirty="0"/>
              <a:t>存取控制</a:t>
            </a:r>
          </a:p>
          <a:p>
            <a:pPr eaLnBrk="1" hangingPunct="1">
              <a:lnSpc>
                <a:spcPct val="160000"/>
              </a:lnSpc>
              <a:buFont typeface="Wingdings" pitchFamily="2" charset="2"/>
              <a:buNone/>
            </a:pPr>
            <a:r>
              <a:rPr lang="en-US" altLang="zh-CN" dirty="0"/>
              <a:t>4.2.3 </a:t>
            </a:r>
            <a:r>
              <a:rPr lang="zh-CN" altLang="en-US" dirty="0"/>
              <a:t>自主存取控制方法</a:t>
            </a:r>
          </a:p>
          <a:p>
            <a:pPr eaLnBrk="1" hangingPunct="1">
              <a:lnSpc>
                <a:spcPct val="170000"/>
              </a:lnSpc>
              <a:buFont typeface="Wingdings" pitchFamily="2" charset="2"/>
              <a:buNone/>
            </a:pPr>
            <a:r>
              <a:rPr lang="en-US" altLang="zh-CN" dirty="0"/>
              <a:t>4.2.4 </a:t>
            </a:r>
            <a:r>
              <a:rPr lang="zh-CN" altLang="en-US" dirty="0"/>
              <a:t>授权与收回对数据的操作权限</a:t>
            </a:r>
          </a:p>
          <a:p>
            <a:pPr eaLnBrk="1" hangingPunct="1">
              <a:lnSpc>
                <a:spcPct val="160000"/>
              </a:lnSpc>
              <a:buFont typeface="Wingdings" pitchFamily="2" charset="2"/>
              <a:buNone/>
            </a:pPr>
            <a:r>
              <a:rPr lang="en-US" altLang="zh-CN" dirty="0"/>
              <a:t>4.2.5 </a:t>
            </a:r>
            <a:r>
              <a:rPr lang="zh-CN" altLang="en-US" dirty="0"/>
              <a:t>数据库角色</a:t>
            </a:r>
          </a:p>
          <a:p>
            <a:pPr eaLnBrk="1" hangingPunct="1">
              <a:lnSpc>
                <a:spcPct val="160000"/>
              </a:lnSpc>
              <a:buFont typeface="Wingdings" pitchFamily="2" charset="2"/>
              <a:buNone/>
            </a:pPr>
            <a:r>
              <a:rPr lang="en-US" altLang="zh-CN" dirty="0">
                <a:solidFill>
                  <a:srgbClr val="00B050"/>
                </a:solidFill>
              </a:rPr>
              <a:t>4.2.6 </a:t>
            </a:r>
            <a:r>
              <a:rPr lang="zh-CN" altLang="en-US" dirty="0">
                <a:solidFill>
                  <a:srgbClr val="00B050"/>
                </a:solidFill>
              </a:rPr>
              <a:t>强制存取控制方法</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页脚占位符 4">
            <a:extLst>
              <a:ext uri="{FF2B5EF4-FFF2-40B4-BE49-F238E27FC236}">
                <a16:creationId xmlns:a16="http://schemas.microsoft.com/office/drawing/2014/main" xmlns="" id="{492E2960-EB29-E949-9F11-22FB4DF60FAC}"/>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81922" name="Rectangle 2">
            <a:extLst>
              <a:ext uri="{FF2B5EF4-FFF2-40B4-BE49-F238E27FC236}">
                <a16:creationId xmlns:a16="http://schemas.microsoft.com/office/drawing/2014/main" xmlns="" id="{B2A630F2-F7E9-C94E-8F49-249CE2852080}"/>
              </a:ext>
            </a:extLst>
          </p:cNvPr>
          <p:cNvSpPr>
            <a:spLocks noGrp="1" noChangeArrowheads="1"/>
          </p:cNvSpPr>
          <p:nvPr>
            <p:ph type="title" idx="4294967295"/>
          </p:nvPr>
        </p:nvSpPr>
        <p:spPr/>
        <p:txBody>
          <a:bodyPr/>
          <a:lstStyle/>
          <a:p>
            <a:pPr eaLnBrk="1" hangingPunct="1"/>
            <a:r>
              <a:rPr lang="zh-CN" altLang="zh-CN" sz="3600"/>
              <a:t>自主存取控制缺点</a:t>
            </a:r>
          </a:p>
        </p:txBody>
      </p:sp>
      <p:sp>
        <p:nvSpPr>
          <p:cNvPr id="81923" name="Rectangle 3">
            <a:extLst>
              <a:ext uri="{FF2B5EF4-FFF2-40B4-BE49-F238E27FC236}">
                <a16:creationId xmlns:a16="http://schemas.microsoft.com/office/drawing/2014/main" xmlns="" id="{16BB8ABC-14DD-9248-AD6F-D9C65D1FB0C4}"/>
              </a:ext>
            </a:extLst>
          </p:cNvPr>
          <p:cNvSpPr>
            <a:spLocks noGrp="1" noChangeArrowheads="1"/>
          </p:cNvSpPr>
          <p:nvPr>
            <p:ph type="body" idx="4294967295"/>
          </p:nvPr>
        </p:nvSpPr>
        <p:spPr>
          <a:xfrm>
            <a:off x="868524" y="1412776"/>
            <a:ext cx="10454952" cy="4646860"/>
          </a:xfrm>
        </p:spPr>
        <p:txBody>
          <a:bodyPr/>
          <a:lstStyle/>
          <a:p>
            <a:pPr eaLnBrk="1" hangingPunct="1">
              <a:lnSpc>
                <a:spcPct val="160000"/>
              </a:lnSpc>
            </a:pPr>
            <a:r>
              <a:rPr lang="zh-CN" altLang="en-US" dirty="0"/>
              <a:t>可能存在数据的“无意泄露”</a:t>
            </a:r>
          </a:p>
          <a:p>
            <a:pPr eaLnBrk="1" hangingPunct="1">
              <a:lnSpc>
                <a:spcPct val="160000"/>
              </a:lnSpc>
            </a:pPr>
            <a:r>
              <a:rPr lang="zh-CN" altLang="en-US" dirty="0"/>
              <a:t>原因：这种机制仅仅通过对数据的存取权限来进行安全控制，而数据本身并无安全性标记</a:t>
            </a:r>
          </a:p>
          <a:p>
            <a:pPr eaLnBrk="1" hangingPunct="1">
              <a:lnSpc>
                <a:spcPct val="160000"/>
              </a:lnSpc>
            </a:pPr>
            <a:r>
              <a:rPr lang="zh-CN" altLang="en-US" dirty="0"/>
              <a:t>解决：对系统控制下的所有主客体实施强制存取控制策略</a:t>
            </a:r>
          </a:p>
          <a:p>
            <a:pPr lvl="2" eaLnBrk="1" hangingPunct="1">
              <a:spcBef>
                <a:spcPct val="60000"/>
              </a:spcBef>
              <a:buFont typeface="Arial" panose="020B0604020202020204" pitchFamily="34" charset="0"/>
              <a:buNone/>
            </a:pPr>
            <a:r>
              <a:rPr lang="zh-CN" altLang="en-US" sz="2400" dirty="0"/>
              <a:t>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页脚占位符 4">
            <a:extLst>
              <a:ext uri="{FF2B5EF4-FFF2-40B4-BE49-F238E27FC236}">
                <a16:creationId xmlns:a16="http://schemas.microsoft.com/office/drawing/2014/main" xmlns="" id="{D79F1AFF-DCD0-0642-B786-27A84305B8BD}"/>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82946" name="Rectangle 2">
            <a:extLst>
              <a:ext uri="{FF2B5EF4-FFF2-40B4-BE49-F238E27FC236}">
                <a16:creationId xmlns:a16="http://schemas.microsoft.com/office/drawing/2014/main" xmlns="" id="{BD17C284-D2A6-5846-ABF5-3AEC67445692}"/>
              </a:ext>
            </a:extLst>
          </p:cNvPr>
          <p:cNvSpPr>
            <a:spLocks noGrp="1" noChangeArrowheads="1"/>
          </p:cNvSpPr>
          <p:nvPr>
            <p:ph type="title" idx="4294967295"/>
          </p:nvPr>
        </p:nvSpPr>
        <p:spPr/>
        <p:txBody>
          <a:bodyPr/>
          <a:lstStyle/>
          <a:p>
            <a:pPr eaLnBrk="1" hangingPunct="1"/>
            <a:r>
              <a:rPr lang="en-US" altLang="zh-CN" sz="3600"/>
              <a:t>4.2.6  </a:t>
            </a:r>
            <a:r>
              <a:rPr lang="zh-CN" altLang="en-US" sz="3600"/>
              <a:t>强制存取控制方法</a:t>
            </a:r>
          </a:p>
        </p:txBody>
      </p:sp>
      <p:sp>
        <p:nvSpPr>
          <p:cNvPr id="82947" name="Rectangle 3">
            <a:extLst>
              <a:ext uri="{FF2B5EF4-FFF2-40B4-BE49-F238E27FC236}">
                <a16:creationId xmlns:a16="http://schemas.microsoft.com/office/drawing/2014/main" xmlns="" id="{BD507448-E671-914A-B8FA-085EE8BD8A55}"/>
              </a:ext>
            </a:extLst>
          </p:cNvPr>
          <p:cNvSpPr>
            <a:spLocks noGrp="1" noChangeArrowheads="1"/>
          </p:cNvSpPr>
          <p:nvPr>
            <p:ph type="body" idx="4294967295"/>
          </p:nvPr>
        </p:nvSpPr>
        <p:spPr/>
        <p:txBody>
          <a:bodyPr/>
          <a:lstStyle/>
          <a:p>
            <a:pPr eaLnBrk="1" hangingPunct="1">
              <a:lnSpc>
                <a:spcPct val="90000"/>
              </a:lnSpc>
            </a:pPr>
            <a:r>
              <a:rPr lang="zh-CN" altLang="en-US" dirty="0"/>
              <a:t>强制存取控制（</a:t>
            </a:r>
            <a:r>
              <a:rPr lang="en-US" altLang="zh-CN" dirty="0"/>
              <a:t>MAC</a:t>
            </a:r>
            <a:r>
              <a:rPr lang="zh-CN" altLang="en-US" dirty="0"/>
              <a:t>）</a:t>
            </a:r>
            <a:endParaRPr lang="en-US" altLang="zh-CN" dirty="0"/>
          </a:p>
          <a:p>
            <a:pPr lvl="1" eaLnBrk="1" hangingPunct="1">
              <a:lnSpc>
                <a:spcPct val="130000"/>
              </a:lnSpc>
            </a:pPr>
            <a:r>
              <a:rPr lang="zh-CN" altLang="en-US" dirty="0"/>
              <a:t>保证更高程度的安全性</a:t>
            </a:r>
          </a:p>
          <a:p>
            <a:pPr lvl="1" eaLnBrk="1" hangingPunct="1">
              <a:lnSpc>
                <a:spcPct val="130000"/>
              </a:lnSpc>
              <a:spcBef>
                <a:spcPct val="50000"/>
              </a:spcBef>
            </a:pPr>
            <a:r>
              <a:rPr lang="zh-CN" altLang="en-US" dirty="0"/>
              <a:t>用户不能直接感知或进行控制</a:t>
            </a:r>
          </a:p>
          <a:p>
            <a:pPr lvl="1" eaLnBrk="1" hangingPunct="1">
              <a:lnSpc>
                <a:spcPct val="130000"/>
              </a:lnSpc>
              <a:spcBef>
                <a:spcPct val="50000"/>
              </a:spcBef>
            </a:pPr>
            <a:r>
              <a:rPr lang="zh-CN" altLang="en-US" dirty="0"/>
              <a:t>适用于对数据有严格而固定密级分类的部门</a:t>
            </a:r>
          </a:p>
          <a:p>
            <a:pPr lvl="2" eaLnBrk="1" hangingPunct="1">
              <a:lnSpc>
                <a:spcPct val="130000"/>
              </a:lnSpc>
              <a:buSzPct val="87000"/>
              <a:buFont typeface="Wingdings" pitchFamily="2" charset="2"/>
              <a:buChar char="l"/>
            </a:pPr>
            <a:r>
              <a:rPr lang="zh-CN" altLang="en-US" sz="2200" dirty="0"/>
              <a:t> 军事部门</a:t>
            </a:r>
          </a:p>
          <a:p>
            <a:pPr lvl="2" eaLnBrk="1" hangingPunct="1">
              <a:lnSpc>
                <a:spcPct val="130000"/>
              </a:lnSpc>
              <a:buSzPct val="87000"/>
              <a:buFont typeface="Wingdings" pitchFamily="2" charset="2"/>
              <a:buChar char="l"/>
            </a:pPr>
            <a:r>
              <a:rPr lang="zh-CN" altLang="en-US" sz="2200" dirty="0"/>
              <a:t> 政府部门</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页脚占位符 4">
            <a:extLst>
              <a:ext uri="{FF2B5EF4-FFF2-40B4-BE49-F238E27FC236}">
                <a16:creationId xmlns:a16="http://schemas.microsoft.com/office/drawing/2014/main" xmlns="" id="{DB40EAD3-8D18-A44A-B848-8CB41BFFC82B}"/>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83970" name="Rectangle 2">
            <a:extLst>
              <a:ext uri="{FF2B5EF4-FFF2-40B4-BE49-F238E27FC236}">
                <a16:creationId xmlns:a16="http://schemas.microsoft.com/office/drawing/2014/main" xmlns="" id="{ED1BE13D-C29C-FB4B-B8D7-7AB1A89E3AE4}"/>
              </a:ext>
            </a:extLst>
          </p:cNvPr>
          <p:cNvSpPr>
            <a:spLocks noGrp="1" noChangeArrowheads="1"/>
          </p:cNvSpPr>
          <p:nvPr>
            <p:ph type="title" idx="4294967295"/>
          </p:nvPr>
        </p:nvSpPr>
        <p:spPr/>
        <p:txBody>
          <a:bodyPr/>
          <a:lstStyle/>
          <a:p>
            <a:pPr eaLnBrk="1" hangingPunct="1"/>
            <a:r>
              <a:rPr lang="zh-CN" altLang="zh-CN" sz="3600"/>
              <a:t>强制存取控制方法（续）</a:t>
            </a:r>
          </a:p>
        </p:txBody>
      </p:sp>
      <p:sp>
        <p:nvSpPr>
          <p:cNvPr id="83971" name="Rectangle 3">
            <a:extLst>
              <a:ext uri="{FF2B5EF4-FFF2-40B4-BE49-F238E27FC236}">
                <a16:creationId xmlns:a16="http://schemas.microsoft.com/office/drawing/2014/main" xmlns="" id="{3477ABAE-3E7D-9E47-AA4F-76E67020BA2F}"/>
              </a:ext>
            </a:extLst>
          </p:cNvPr>
          <p:cNvSpPr>
            <a:spLocks noGrp="1" noChangeArrowheads="1"/>
          </p:cNvSpPr>
          <p:nvPr>
            <p:ph type="body" idx="4294967295"/>
          </p:nvPr>
        </p:nvSpPr>
        <p:spPr>
          <a:xfrm>
            <a:off x="868524" y="1454611"/>
            <a:ext cx="10454952" cy="4896544"/>
          </a:xfrm>
        </p:spPr>
        <p:txBody>
          <a:bodyPr/>
          <a:lstStyle/>
          <a:p>
            <a:pPr marL="342900" lvl="1" indent="-342900" eaLnBrk="1" hangingPunct="1">
              <a:lnSpc>
                <a:spcPct val="120000"/>
              </a:lnSpc>
              <a:buFont typeface="Wingdings" pitchFamily="2" charset="2"/>
              <a:buChar char="v"/>
            </a:pPr>
            <a:r>
              <a:rPr lang="zh-CN" altLang="en-US" sz="2800" dirty="0"/>
              <a:t>在</a:t>
            </a:r>
            <a:r>
              <a:rPr lang="en-US" altLang="zh-CN" sz="2800" dirty="0"/>
              <a:t>MAC</a:t>
            </a:r>
            <a:r>
              <a:rPr lang="zh-CN" altLang="en-US" sz="2800" dirty="0"/>
              <a:t>中，数据库管理系统所管理的全部实体分为主体和客体两大类</a:t>
            </a:r>
            <a:endParaRPr lang="en-US" altLang="zh-CN" sz="2800" dirty="0">
              <a:solidFill>
                <a:srgbClr val="FF66FF"/>
              </a:solidFill>
            </a:endParaRPr>
          </a:p>
          <a:p>
            <a:pPr eaLnBrk="1" hangingPunct="1">
              <a:lnSpc>
                <a:spcPct val="120000"/>
              </a:lnSpc>
            </a:pPr>
            <a:r>
              <a:rPr lang="zh-CN" altLang="en-US" dirty="0">
                <a:solidFill>
                  <a:srgbClr val="FF00FF"/>
                </a:solidFill>
              </a:rPr>
              <a:t>主体</a:t>
            </a:r>
            <a:r>
              <a:rPr lang="zh-CN" altLang="en-US" dirty="0"/>
              <a:t>是系统中的活动实体</a:t>
            </a:r>
          </a:p>
          <a:p>
            <a:pPr marL="342900" lvl="1" indent="-342900" eaLnBrk="1" hangingPunct="1">
              <a:lnSpc>
                <a:spcPct val="120000"/>
              </a:lnSpc>
              <a:buSzPct val="85000"/>
            </a:pPr>
            <a:r>
              <a:rPr lang="zh-CN" altLang="en-US" dirty="0"/>
              <a:t> 数据库管理系统所管理的实际用户</a:t>
            </a:r>
          </a:p>
          <a:p>
            <a:pPr marL="342900" lvl="1" indent="-342900" eaLnBrk="1" hangingPunct="1">
              <a:lnSpc>
                <a:spcPct val="120000"/>
              </a:lnSpc>
              <a:buSzPct val="85000"/>
            </a:pPr>
            <a:r>
              <a:rPr lang="zh-CN" altLang="en-US" dirty="0"/>
              <a:t> 代表用户的各进程</a:t>
            </a:r>
          </a:p>
          <a:p>
            <a:pPr marL="342900" lvl="1" indent="-342900" eaLnBrk="1" hangingPunct="1">
              <a:lnSpc>
                <a:spcPct val="120000"/>
              </a:lnSpc>
              <a:buNone/>
            </a:pPr>
            <a:endParaRPr lang="zh-CN" altLang="en-US" dirty="0"/>
          </a:p>
          <a:p>
            <a:pPr eaLnBrk="1" hangingPunct="1">
              <a:lnSpc>
                <a:spcPct val="120000"/>
              </a:lnSpc>
            </a:pPr>
            <a:r>
              <a:rPr lang="zh-CN" altLang="en-US" dirty="0">
                <a:solidFill>
                  <a:srgbClr val="FF00FF"/>
                </a:solidFill>
              </a:rPr>
              <a:t>客体</a:t>
            </a:r>
            <a:r>
              <a:rPr lang="zh-CN" altLang="en-US" dirty="0"/>
              <a:t>是系统中的被动实体，受主体操纵</a:t>
            </a:r>
          </a:p>
          <a:p>
            <a:pPr marL="342900" lvl="1" indent="-342900" eaLnBrk="1" hangingPunct="1">
              <a:lnSpc>
                <a:spcPct val="120000"/>
              </a:lnSpc>
              <a:buSzPct val="85000"/>
            </a:pPr>
            <a:r>
              <a:rPr lang="zh-CN" altLang="en-US" dirty="0"/>
              <a:t> 文件、基本表、索引、视图等</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页脚占位符 4">
            <a:extLst>
              <a:ext uri="{FF2B5EF4-FFF2-40B4-BE49-F238E27FC236}">
                <a16:creationId xmlns:a16="http://schemas.microsoft.com/office/drawing/2014/main" xmlns="" id="{3AB12CE4-DB20-FA4A-A52F-E221EB0E8859}"/>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84994" name="Rectangle 2">
            <a:extLst>
              <a:ext uri="{FF2B5EF4-FFF2-40B4-BE49-F238E27FC236}">
                <a16:creationId xmlns:a16="http://schemas.microsoft.com/office/drawing/2014/main" xmlns="" id="{F3C2FEC5-E146-E14F-8ED4-9BC6E4579934}"/>
              </a:ext>
            </a:extLst>
          </p:cNvPr>
          <p:cNvSpPr>
            <a:spLocks noGrp="1" noChangeArrowheads="1"/>
          </p:cNvSpPr>
          <p:nvPr>
            <p:ph type="title" idx="4294967295"/>
          </p:nvPr>
        </p:nvSpPr>
        <p:spPr/>
        <p:txBody>
          <a:bodyPr/>
          <a:lstStyle/>
          <a:p>
            <a:pPr eaLnBrk="1" hangingPunct="1"/>
            <a:r>
              <a:rPr lang="zh-CN" altLang="zh-CN" sz="3600"/>
              <a:t>强制存取控制方法（续）</a:t>
            </a:r>
          </a:p>
        </p:txBody>
      </p:sp>
      <p:sp>
        <p:nvSpPr>
          <p:cNvPr id="84995" name="Rectangle 3">
            <a:extLst>
              <a:ext uri="{FF2B5EF4-FFF2-40B4-BE49-F238E27FC236}">
                <a16:creationId xmlns:a16="http://schemas.microsoft.com/office/drawing/2014/main" xmlns="" id="{AF6A47D8-0D78-6945-A8C4-11D283379C6F}"/>
              </a:ext>
            </a:extLst>
          </p:cNvPr>
          <p:cNvSpPr>
            <a:spLocks noGrp="1" noChangeArrowheads="1"/>
          </p:cNvSpPr>
          <p:nvPr>
            <p:ph type="body" idx="4294967295"/>
          </p:nvPr>
        </p:nvSpPr>
        <p:spPr>
          <a:xfrm>
            <a:off x="853208" y="1268760"/>
            <a:ext cx="10729192" cy="4986442"/>
          </a:xfrm>
        </p:spPr>
        <p:txBody>
          <a:bodyPr/>
          <a:lstStyle/>
          <a:p>
            <a:pPr eaLnBrk="1" hangingPunct="1">
              <a:lnSpc>
                <a:spcPct val="130000"/>
              </a:lnSpc>
              <a:spcBef>
                <a:spcPct val="0"/>
              </a:spcBef>
            </a:pPr>
            <a:r>
              <a:rPr lang="zh-CN" altLang="en-US" sz="2400" dirty="0"/>
              <a:t>敏感度标记（</a:t>
            </a:r>
            <a:r>
              <a:rPr lang="en-US" altLang="zh-CN" sz="2400" dirty="0"/>
              <a:t>label</a:t>
            </a:r>
            <a:r>
              <a:rPr lang="zh-CN" altLang="en-US" sz="2400" dirty="0"/>
              <a:t>）</a:t>
            </a:r>
          </a:p>
          <a:p>
            <a:pPr lvl="1" eaLnBrk="1" hangingPunct="1">
              <a:lnSpc>
                <a:spcPct val="130000"/>
              </a:lnSpc>
              <a:spcBef>
                <a:spcPct val="0"/>
              </a:spcBef>
            </a:pPr>
            <a:r>
              <a:rPr lang="zh-CN" altLang="en-US" sz="2200" dirty="0"/>
              <a:t> 对于主体和客体，数据库管理系统为它们每个实例（值）指派一个敏感度标记（</a:t>
            </a:r>
            <a:r>
              <a:rPr lang="en-US" altLang="zh-CN" sz="2200" dirty="0"/>
              <a:t>label</a:t>
            </a:r>
            <a:r>
              <a:rPr lang="zh-CN" altLang="en-US" sz="2200" dirty="0"/>
              <a:t>）</a:t>
            </a:r>
          </a:p>
          <a:p>
            <a:pPr lvl="1" eaLnBrk="1" hangingPunct="1">
              <a:lnSpc>
                <a:spcPct val="130000"/>
              </a:lnSpc>
              <a:spcBef>
                <a:spcPct val="0"/>
              </a:spcBef>
            </a:pPr>
            <a:r>
              <a:rPr lang="zh-CN" altLang="en-US" sz="2200" dirty="0"/>
              <a:t> 敏感度标记分成若干级别</a:t>
            </a:r>
          </a:p>
          <a:p>
            <a:pPr lvl="2" eaLnBrk="1" hangingPunct="1">
              <a:lnSpc>
                <a:spcPct val="130000"/>
              </a:lnSpc>
              <a:spcBef>
                <a:spcPct val="0"/>
              </a:spcBef>
              <a:buSzPct val="87000"/>
              <a:buFont typeface="Wingdings" pitchFamily="2" charset="2"/>
              <a:buChar char="l"/>
            </a:pPr>
            <a:r>
              <a:rPr lang="zh-CN" altLang="en-US" sz="2200" dirty="0"/>
              <a:t>绝密（</a:t>
            </a:r>
            <a:r>
              <a:rPr lang="en-US" altLang="zh-CN" sz="2200" dirty="0"/>
              <a:t>top secret</a:t>
            </a:r>
            <a:r>
              <a:rPr lang="zh-CN" altLang="en-US" sz="2200" dirty="0"/>
              <a:t>，</a:t>
            </a:r>
            <a:r>
              <a:rPr lang="en-US" altLang="zh-CN" sz="2200" dirty="0"/>
              <a:t>TS</a:t>
            </a:r>
            <a:r>
              <a:rPr lang="zh-CN" altLang="en-US" sz="2200" dirty="0"/>
              <a:t>）</a:t>
            </a:r>
          </a:p>
          <a:p>
            <a:pPr lvl="2" eaLnBrk="1" hangingPunct="1">
              <a:lnSpc>
                <a:spcPct val="130000"/>
              </a:lnSpc>
              <a:spcBef>
                <a:spcPct val="0"/>
              </a:spcBef>
              <a:buSzPct val="87000"/>
              <a:buFont typeface="Wingdings" pitchFamily="2" charset="2"/>
              <a:buChar char="l"/>
            </a:pPr>
            <a:r>
              <a:rPr lang="zh-CN" altLang="en-US" sz="2200" dirty="0"/>
              <a:t>机密（</a:t>
            </a:r>
            <a:r>
              <a:rPr lang="en-US" altLang="zh-CN" sz="2200" dirty="0"/>
              <a:t>secret</a:t>
            </a:r>
            <a:r>
              <a:rPr lang="zh-CN" altLang="en-US" sz="2200" dirty="0"/>
              <a:t>，</a:t>
            </a:r>
            <a:r>
              <a:rPr lang="en-US" altLang="zh-CN" sz="2200" dirty="0"/>
              <a:t>S</a:t>
            </a:r>
            <a:r>
              <a:rPr lang="zh-CN" altLang="en-US" sz="2200" dirty="0"/>
              <a:t>）</a:t>
            </a:r>
          </a:p>
          <a:p>
            <a:pPr lvl="2" eaLnBrk="1" hangingPunct="1">
              <a:lnSpc>
                <a:spcPct val="130000"/>
              </a:lnSpc>
              <a:spcBef>
                <a:spcPct val="0"/>
              </a:spcBef>
              <a:buSzPct val="87000"/>
              <a:buFont typeface="Wingdings" pitchFamily="2" charset="2"/>
              <a:buChar char="l"/>
            </a:pPr>
            <a:r>
              <a:rPr lang="zh-CN" altLang="en-US" sz="2200" dirty="0"/>
              <a:t>可信（</a:t>
            </a:r>
            <a:r>
              <a:rPr lang="en-US" altLang="zh-CN" dirty="0"/>
              <a:t>c</a:t>
            </a:r>
            <a:r>
              <a:rPr lang="en-US" altLang="zh-CN" sz="2200" dirty="0"/>
              <a:t>onfidential</a:t>
            </a:r>
            <a:r>
              <a:rPr lang="zh-CN" altLang="en-US" sz="2200" dirty="0"/>
              <a:t>，</a:t>
            </a:r>
            <a:r>
              <a:rPr lang="en-US" altLang="zh-CN" sz="2200" dirty="0"/>
              <a:t>C</a:t>
            </a:r>
            <a:r>
              <a:rPr lang="zh-CN" altLang="en-US" sz="2200" dirty="0"/>
              <a:t>）</a:t>
            </a:r>
          </a:p>
          <a:p>
            <a:pPr lvl="2" eaLnBrk="1" hangingPunct="1">
              <a:lnSpc>
                <a:spcPct val="130000"/>
              </a:lnSpc>
              <a:spcBef>
                <a:spcPct val="0"/>
              </a:spcBef>
              <a:buSzPct val="87000"/>
              <a:buFont typeface="Wingdings" pitchFamily="2" charset="2"/>
              <a:buChar char="l"/>
            </a:pPr>
            <a:r>
              <a:rPr lang="zh-CN" altLang="en-US" sz="2200" dirty="0"/>
              <a:t>公开（</a:t>
            </a:r>
            <a:r>
              <a:rPr lang="en-US" altLang="zh-CN" sz="2200" dirty="0"/>
              <a:t>public</a:t>
            </a:r>
            <a:r>
              <a:rPr lang="zh-CN" altLang="en-US" sz="2200" dirty="0"/>
              <a:t>，</a:t>
            </a:r>
            <a:r>
              <a:rPr lang="en-US" altLang="zh-CN" sz="2200" dirty="0"/>
              <a:t>P</a:t>
            </a:r>
            <a:r>
              <a:rPr lang="zh-CN" altLang="en-US" sz="2200" dirty="0"/>
              <a:t>）</a:t>
            </a:r>
            <a:endParaRPr lang="en-US" altLang="zh-CN" sz="2200" dirty="0"/>
          </a:p>
          <a:p>
            <a:pPr lvl="2" eaLnBrk="1" hangingPunct="1">
              <a:lnSpc>
                <a:spcPct val="130000"/>
              </a:lnSpc>
              <a:spcBef>
                <a:spcPct val="0"/>
              </a:spcBef>
              <a:buSzPct val="87000"/>
              <a:buFont typeface="Wingdings" pitchFamily="2" charset="2"/>
              <a:buChar char="l"/>
            </a:pPr>
            <a:r>
              <a:rPr lang="en-US" altLang="zh-CN" sz="2200" dirty="0"/>
              <a:t>TS&gt;=S&gt;=C&gt;=P</a:t>
            </a:r>
            <a:endParaRPr lang="zh-CN" altLang="en-US" sz="2200" dirty="0"/>
          </a:p>
          <a:p>
            <a:pPr eaLnBrk="1" hangingPunct="1">
              <a:lnSpc>
                <a:spcPct val="130000"/>
              </a:lnSpc>
              <a:spcBef>
                <a:spcPct val="0"/>
              </a:spcBef>
            </a:pPr>
            <a:r>
              <a:rPr lang="zh-CN" altLang="en-US" sz="2400" dirty="0"/>
              <a:t>主体的敏感度标记称为许可证级别</a:t>
            </a:r>
          </a:p>
          <a:p>
            <a:pPr eaLnBrk="1" hangingPunct="1">
              <a:lnSpc>
                <a:spcPct val="130000"/>
              </a:lnSpc>
              <a:spcBef>
                <a:spcPct val="0"/>
              </a:spcBef>
            </a:pPr>
            <a:r>
              <a:rPr lang="zh-CN" altLang="en-US" sz="2400" dirty="0"/>
              <a:t>客体的敏感度标记称为密级</a:t>
            </a:r>
            <a:endParaRPr lang="en-US" altLang="zh-C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2">
            <a:extLst>
              <a:ext uri="{FF2B5EF4-FFF2-40B4-BE49-F238E27FC236}">
                <a16:creationId xmlns:a16="http://schemas.microsoft.com/office/drawing/2014/main" xmlns="" id="{D8FCD1E7-5E3C-4851-AB62-89785AE7FFA1}"/>
              </a:ext>
            </a:extLst>
          </p:cNvPr>
          <p:cNvSpPr>
            <a:spLocks noGrp="1" noChangeArrowheads="1"/>
          </p:cNvSpPr>
          <p:nvPr>
            <p:ph idx="4294967295"/>
          </p:nvPr>
        </p:nvSpPr>
        <p:spPr>
          <a:xfrm>
            <a:off x="609600" y="1268760"/>
            <a:ext cx="10310936" cy="5112991"/>
          </a:xfrm>
        </p:spPr>
        <p:txBody>
          <a:bodyPr/>
          <a:lstStyle/>
          <a:p>
            <a:pPr eaLnBrk="1" hangingPunct="1">
              <a:lnSpc>
                <a:spcPct val="150000"/>
              </a:lnSpc>
              <a:buFont typeface="Wingdings" panose="05000000000000000000" pitchFamily="2" charset="2"/>
              <a:buNone/>
            </a:pPr>
            <a:r>
              <a:rPr lang="zh-CN" altLang="zh-CN" kern="1050" dirty="0">
                <a:effectLst/>
                <a:latin typeface="Times New Roman" panose="02020603050405020304" pitchFamily="18" charset="0"/>
                <a:ea typeface="宋体" panose="02010600030101010101" pitchFamily="2" charset="-122"/>
                <a:cs typeface="Times New Roman" panose="02020603050405020304" pitchFamily="18" charset="0"/>
              </a:rPr>
              <a:t>数据库的安全性事故频发</a:t>
            </a:r>
            <a:r>
              <a:rPr lang="en-US" altLang="zh-CN" kern="1050" dirty="0">
                <a:effectLst/>
                <a:latin typeface="Times New Roman" panose="02020603050405020304" pitchFamily="18" charset="0"/>
                <a:ea typeface="宋体" panose="02010600030101010101" pitchFamily="2" charset="-122"/>
                <a:cs typeface="Times New Roman" panose="02020603050405020304" pitchFamily="18" charset="0"/>
              </a:rPr>
              <a:t>:</a:t>
            </a:r>
          </a:p>
          <a:p>
            <a:pPr lvl="1" algn="just">
              <a:lnSpc>
                <a:spcPct val="140000"/>
              </a:lnSpc>
            </a:pPr>
            <a:r>
              <a:rPr lang="en-US" altLang="zh-CN" kern="1200" dirty="0">
                <a:latin typeface="Arial" panose="020B0604020202020204" pitchFamily="34" charset="0"/>
                <a:ea typeface="宋体" panose="02010600030101010101" pitchFamily="2" charset="-122"/>
                <a:cs typeface="+mn-cs"/>
              </a:rPr>
              <a:t>2016</a:t>
            </a:r>
            <a:r>
              <a:rPr lang="zh-CN" altLang="zh-CN" kern="1200" dirty="0">
                <a:latin typeface="Arial" panose="020B0604020202020204" pitchFamily="34" charset="0"/>
                <a:ea typeface="宋体" panose="02010600030101010101" pitchFamily="2" charset="-122"/>
                <a:cs typeface="+mn-cs"/>
              </a:rPr>
              <a:t>年初某国家一所医院的计算机系统遭到黑客入侵</a:t>
            </a:r>
            <a:r>
              <a:rPr lang="zh-CN" altLang="en-US" kern="1200" dirty="0">
                <a:latin typeface="Arial" panose="020B0604020202020204" pitchFamily="34" charset="0"/>
                <a:ea typeface="宋体" panose="02010600030101010101" pitchFamily="2" charset="-122"/>
                <a:cs typeface="+mn-cs"/>
              </a:rPr>
              <a:t>。</a:t>
            </a:r>
            <a:r>
              <a:rPr lang="zh-CN" altLang="zh-CN" kern="1200" dirty="0">
                <a:latin typeface="Arial" panose="020B0604020202020204" pitchFamily="34" charset="0"/>
                <a:ea typeface="宋体" panose="02010600030101010101" pitchFamily="2" charset="-122"/>
                <a:cs typeface="+mn-cs"/>
              </a:rPr>
              <a:t>黑客便将医院计算机系统中的数据进行加密，并向医院索要三百四十万美金来解锁这些数据信息。</a:t>
            </a:r>
            <a:endParaRPr lang="en-US" altLang="zh-CN" kern="1200" dirty="0">
              <a:latin typeface="Arial" panose="020B0604020202020204" pitchFamily="34" charset="0"/>
              <a:ea typeface="宋体" panose="02010600030101010101" pitchFamily="2" charset="-122"/>
              <a:cs typeface="+mn-cs"/>
            </a:endParaRPr>
          </a:p>
          <a:p>
            <a:pPr lvl="1" algn="just">
              <a:lnSpc>
                <a:spcPct val="140000"/>
              </a:lnSpc>
            </a:pPr>
            <a:r>
              <a:rPr lang="zh-CN" altLang="zh-CN" kern="1200" dirty="0">
                <a:latin typeface="Arial" panose="020B0604020202020204" pitchFamily="34" charset="0"/>
                <a:ea typeface="宋体" panose="02010600030101010101" pitchFamily="2" charset="-122"/>
                <a:cs typeface="+mn-cs"/>
              </a:rPr>
              <a:t>截止到</a:t>
            </a:r>
            <a:r>
              <a:rPr lang="en-US" altLang="zh-CN" kern="1200" dirty="0">
                <a:latin typeface="Arial" panose="020B0604020202020204" pitchFamily="34" charset="0"/>
                <a:ea typeface="宋体" panose="02010600030101010101" pitchFamily="2" charset="-122"/>
                <a:cs typeface="+mn-cs"/>
              </a:rPr>
              <a:t>2016</a:t>
            </a:r>
            <a:r>
              <a:rPr lang="zh-CN" altLang="zh-CN" kern="1200" dirty="0">
                <a:latin typeface="Arial" panose="020B0604020202020204" pitchFamily="34" charset="0"/>
                <a:ea typeface="宋体" panose="02010600030101010101" pitchFamily="2" charset="-122"/>
                <a:cs typeface="+mn-cs"/>
              </a:rPr>
              <a:t>年</a:t>
            </a:r>
            <a:r>
              <a:rPr lang="en-US" altLang="zh-CN" kern="1200" dirty="0">
                <a:latin typeface="Arial" panose="020B0604020202020204" pitchFamily="34" charset="0"/>
                <a:ea typeface="宋体" panose="02010600030101010101" pitchFamily="2" charset="-122"/>
                <a:cs typeface="+mn-cs"/>
              </a:rPr>
              <a:t>12</a:t>
            </a:r>
            <a:r>
              <a:rPr lang="zh-CN" altLang="zh-CN" kern="1200" dirty="0">
                <a:latin typeface="Arial" panose="020B0604020202020204" pitchFamily="34" charset="0"/>
                <a:ea typeface="宋体" panose="02010600030101010101" pitchFamily="2" charset="-122"/>
                <a:cs typeface="+mn-cs"/>
              </a:rPr>
              <a:t>月，总共有数十家医院遭受过勒索软件的侵害</a:t>
            </a:r>
            <a:endParaRPr lang="en-US" altLang="zh-CN" kern="1200" dirty="0">
              <a:latin typeface="Arial" panose="020B0604020202020204" pitchFamily="34" charset="0"/>
              <a:ea typeface="宋体" panose="02010600030101010101" pitchFamily="2" charset="-122"/>
              <a:cs typeface="+mn-cs"/>
            </a:endParaRPr>
          </a:p>
        </p:txBody>
      </p:sp>
      <p:sp>
        <p:nvSpPr>
          <p:cNvPr id="10243" name="页脚占位符 3">
            <a:extLst>
              <a:ext uri="{FF2B5EF4-FFF2-40B4-BE49-F238E27FC236}">
                <a16:creationId xmlns:a16="http://schemas.microsoft.com/office/drawing/2014/main" xmlns="" id="{4EC7F647-39CC-4AC1-8BE7-5435B18EABBB}"/>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endParaRPr lang="en-US" altLang="zh-CN" sz="1400">
              <a:solidFill>
                <a:srgbClr val="F03628"/>
              </a:solidFill>
            </a:endParaRPr>
          </a:p>
        </p:txBody>
      </p:sp>
      <p:sp>
        <p:nvSpPr>
          <p:cNvPr id="10244" name="Rectangle 2">
            <a:extLst>
              <a:ext uri="{FF2B5EF4-FFF2-40B4-BE49-F238E27FC236}">
                <a16:creationId xmlns:a16="http://schemas.microsoft.com/office/drawing/2014/main" xmlns="" id="{1F4DC3A0-EF3A-48F3-A758-B39891FC9248}"/>
              </a:ext>
            </a:extLst>
          </p:cNvPr>
          <p:cNvSpPr>
            <a:spLocks noGrp="1" noChangeArrowheads="1"/>
          </p:cNvSpPr>
          <p:nvPr>
            <p:ph type="title" idx="4294967295"/>
          </p:nvPr>
        </p:nvSpPr>
        <p:spPr/>
        <p:txBody>
          <a:bodyPr/>
          <a:lstStyle/>
          <a:p>
            <a:pPr eaLnBrk="1" hangingPunct="1"/>
            <a:r>
              <a:rPr lang="en-US" altLang="zh-CN" sz="3600"/>
              <a:t>4.1.1 </a:t>
            </a:r>
            <a:r>
              <a:rPr lang="zh-CN" altLang="en-US" sz="3600"/>
              <a:t>数据库的不安全因素</a:t>
            </a:r>
          </a:p>
        </p:txBody>
      </p:sp>
    </p:spTree>
    <p:extLst>
      <p:ext uri="{BB962C8B-B14F-4D97-AF65-F5344CB8AC3E}">
        <p14:creationId xmlns:p14="http://schemas.microsoft.com/office/powerpoint/2010/main" val="95259384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页脚占位符 4">
            <a:extLst>
              <a:ext uri="{FF2B5EF4-FFF2-40B4-BE49-F238E27FC236}">
                <a16:creationId xmlns:a16="http://schemas.microsoft.com/office/drawing/2014/main" xmlns="" id="{0CEE6C53-5AA1-0546-A250-B6EF24547CDD}"/>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86018" name="Rectangle 2">
            <a:extLst>
              <a:ext uri="{FF2B5EF4-FFF2-40B4-BE49-F238E27FC236}">
                <a16:creationId xmlns:a16="http://schemas.microsoft.com/office/drawing/2014/main" xmlns="" id="{5A82AB67-2276-374D-B893-4141696DF22C}"/>
              </a:ext>
            </a:extLst>
          </p:cNvPr>
          <p:cNvSpPr>
            <a:spLocks noGrp="1" noChangeArrowheads="1"/>
          </p:cNvSpPr>
          <p:nvPr>
            <p:ph type="title" idx="4294967295"/>
          </p:nvPr>
        </p:nvSpPr>
        <p:spPr/>
        <p:txBody>
          <a:bodyPr/>
          <a:lstStyle/>
          <a:p>
            <a:pPr eaLnBrk="1" hangingPunct="1"/>
            <a:r>
              <a:rPr lang="zh-CN" altLang="zh-CN" sz="3600"/>
              <a:t>强制存取控制方法（续）</a:t>
            </a:r>
          </a:p>
        </p:txBody>
      </p:sp>
      <p:sp>
        <p:nvSpPr>
          <p:cNvPr id="86019" name="Rectangle 3">
            <a:extLst>
              <a:ext uri="{FF2B5EF4-FFF2-40B4-BE49-F238E27FC236}">
                <a16:creationId xmlns:a16="http://schemas.microsoft.com/office/drawing/2014/main" xmlns="" id="{0A8E492C-4522-6E4A-9A44-017B3F71E8E4}"/>
              </a:ext>
            </a:extLst>
          </p:cNvPr>
          <p:cNvSpPr>
            <a:spLocks noGrp="1" noChangeArrowheads="1"/>
          </p:cNvSpPr>
          <p:nvPr>
            <p:ph type="body" idx="4294967295"/>
          </p:nvPr>
        </p:nvSpPr>
        <p:spPr>
          <a:xfrm>
            <a:off x="968660" y="1327398"/>
            <a:ext cx="10311916" cy="2736850"/>
          </a:xfrm>
        </p:spPr>
        <p:txBody>
          <a:bodyPr/>
          <a:lstStyle/>
          <a:p>
            <a:pPr eaLnBrk="1" hangingPunct="1">
              <a:lnSpc>
                <a:spcPct val="110000"/>
              </a:lnSpc>
            </a:pPr>
            <a:r>
              <a:rPr lang="en-US" altLang="zh-CN" dirty="0"/>
              <a:t> </a:t>
            </a:r>
            <a:r>
              <a:rPr lang="zh-CN" altLang="en-US" dirty="0"/>
              <a:t>强制存取控制规则</a:t>
            </a:r>
          </a:p>
          <a:p>
            <a:pPr lvl="1" eaLnBrk="1" hangingPunct="1">
              <a:lnSpc>
                <a:spcPct val="110000"/>
              </a:lnSpc>
              <a:spcBef>
                <a:spcPct val="60000"/>
              </a:spcBef>
              <a:buFont typeface="Wingdings" pitchFamily="2" charset="2"/>
              <a:buNone/>
            </a:pPr>
            <a:r>
              <a:rPr lang="zh-CN" altLang="en-US" dirty="0"/>
              <a:t> （</a:t>
            </a:r>
            <a:r>
              <a:rPr lang="en-US" altLang="zh-CN" dirty="0"/>
              <a:t>1</a:t>
            </a:r>
            <a:r>
              <a:rPr lang="zh-CN" altLang="en-US" dirty="0"/>
              <a:t>）仅当主体的许可证级别</a:t>
            </a:r>
            <a:r>
              <a:rPr lang="zh-CN" altLang="en-US" dirty="0">
                <a:solidFill>
                  <a:srgbClr val="FF00FF"/>
                </a:solidFill>
              </a:rPr>
              <a:t>大于或等于</a:t>
            </a:r>
            <a:r>
              <a:rPr lang="zh-CN" altLang="en-US" dirty="0"/>
              <a:t>客体的密级时，该主体才能</a:t>
            </a:r>
            <a:r>
              <a:rPr lang="zh-CN" altLang="en-US" dirty="0">
                <a:solidFill>
                  <a:srgbClr val="FF00FF"/>
                </a:solidFill>
              </a:rPr>
              <a:t>读</a:t>
            </a:r>
            <a:r>
              <a:rPr lang="zh-CN" altLang="en-US" dirty="0"/>
              <a:t>取相应的客体</a:t>
            </a:r>
          </a:p>
          <a:p>
            <a:pPr lvl="1" eaLnBrk="1" hangingPunct="1">
              <a:lnSpc>
                <a:spcPct val="110000"/>
              </a:lnSpc>
              <a:spcBef>
                <a:spcPct val="60000"/>
              </a:spcBef>
              <a:buFont typeface="Wingdings" pitchFamily="2" charset="2"/>
              <a:buNone/>
            </a:pPr>
            <a:r>
              <a:rPr lang="zh-CN" altLang="en-US" dirty="0"/>
              <a:t> （</a:t>
            </a:r>
            <a:r>
              <a:rPr lang="en-US" altLang="zh-CN" dirty="0"/>
              <a:t>2</a:t>
            </a:r>
            <a:r>
              <a:rPr lang="zh-CN" altLang="en-US" dirty="0"/>
              <a:t>）仅当主体的许可证级别</a:t>
            </a:r>
            <a:r>
              <a:rPr lang="zh-CN" altLang="en-US" dirty="0">
                <a:solidFill>
                  <a:srgbClr val="FF00FF"/>
                </a:solidFill>
              </a:rPr>
              <a:t>小于或等于</a:t>
            </a:r>
            <a:r>
              <a:rPr lang="zh-CN" altLang="en-US" dirty="0"/>
              <a:t>客体的密级时，该主体才能</a:t>
            </a:r>
            <a:r>
              <a:rPr lang="zh-CN" altLang="en-US" dirty="0">
                <a:solidFill>
                  <a:srgbClr val="FF00FF"/>
                </a:solidFill>
              </a:rPr>
              <a:t>写</a:t>
            </a:r>
            <a:r>
              <a:rPr lang="zh-CN" altLang="en-US" dirty="0"/>
              <a:t>相应的客体</a:t>
            </a:r>
            <a:endParaRPr lang="en-US" altLang="zh-CN" dirty="0"/>
          </a:p>
          <a:p>
            <a:pPr lvl="1" eaLnBrk="1" hangingPunct="1">
              <a:lnSpc>
                <a:spcPct val="110000"/>
              </a:lnSpc>
              <a:spcBef>
                <a:spcPct val="60000"/>
              </a:spcBef>
              <a:buFont typeface="Wingdings" pitchFamily="2" charset="2"/>
              <a:buNone/>
            </a:pPr>
            <a:endParaRPr lang="zh-CN" altLang="en-US" dirty="0"/>
          </a:p>
          <a:p>
            <a:pPr lvl="1" eaLnBrk="1" hangingPunct="1">
              <a:buFont typeface="Wingdings" pitchFamily="2" charset="2"/>
              <a:buNone/>
            </a:pPr>
            <a:endParaRPr lang="en-US" altLang="zh-CN" dirty="0"/>
          </a:p>
        </p:txBody>
      </p:sp>
      <p:sp>
        <p:nvSpPr>
          <p:cNvPr id="5" name="Rectangle 3">
            <a:extLst>
              <a:ext uri="{FF2B5EF4-FFF2-40B4-BE49-F238E27FC236}">
                <a16:creationId xmlns:a16="http://schemas.microsoft.com/office/drawing/2014/main" xmlns="" id="{AAB124D0-9A85-F041-9526-8FF1AB2E5F60}"/>
              </a:ext>
            </a:extLst>
          </p:cNvPr>
          <p:cNvSpPr txBox="1">
            <a:spLocks noChangeArrowheads="1"/>
          </p:cNvSpPr>
          <p:nvPr/>
        </p:nvSpPr>
        <p:spPr bwMode="auto">
          <a:xfrm>
            <a:off x="983432" y="4293096"/>
            <a:ext cx="10153128" cy="2409330"/>
          </a:xfrm>
          <a:prstGeom prst="rect">
            <a:avLst/>
          </a:prstGeom>
          <a:noFill/>
          <a:ln>
            <a:noFill/>
          </a:ln>
        </p:spPr>
        <p:txBody>
          <a:bodyPr/>
          <a:lstStyle>
            <a:lvl1pPr marL="342900" indent="-342900" algn="l" rtl="0" eaLnBrk="0" fontAlgn="base" hangingPunct="0">
              <a:spcBef>
                <a:spcPct val="20000"/>
              </a:spcBef>
              <a:spcAft>
                <a:spcPct val="0"/>
              </a:spcAft>
              <a:buSzPct val="100000"/>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eaLnBrk="1" hangingPunct="1">
              <a:lnSpc>
                <a:spcPct val="110000"/>
              </a:lnSpc>
              <a:defRPr/>
            </a:pPr>
            <a:r>
              <a:rPr lang="en-US" altLang="zh-CN" sz="2400" kern="0" dirty="0">
                <a:solidFill>
                  <a:srgbClr val="0070C0"/>
                </a:solidFill>
              </a:rPr>
              <a:t> </a:t>
            </a:r>
            <a:r>
              <a:rPr lang="zh-CN" altLang="en-US" sz="2400" kern="0" dirty="0">
                <a:solidFill>
                  <a:srgbClr val="0070C0"/>
                </a:solidFill>
              </a:rPr>
              <a:t>共同点：均禁止了拥有高许可证级别的主体更新低密级的数据对象，从而防止了敏感数据的泄露</a:t>
            </a:r>
          </a:p>
          <a:p>
            <a:pPr lvl="1" eaLnBrk="1" hangingPunct="1">
              <a:buFont typeface="Wingdings" pitchFamily="2" charset="2"/>
              <a:buNone/>
              <a:defRPr/>
            </a:pPr>
            <a:endParaRPr lang="en-US" altLang="zh-CN" kern="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页脚占位符 4">
            <a:extLst>
              <a:ext uri="{FF2B5EF4-FFF2-40B4-BE49-F238E27FC236}">
                <a16:creationId xmlns:a16="http://schemas.microsoft.com/office/drawing/2014/main" xmlns="" id="{0D1A5E35-D874-A943-ACEB-DA03CD3FAF7B}"/>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87042" name="Rectangle 2">
            <a:extLst>
              <a:ext uri="{FF2B5EF4-FFF2-40B4-BE49-F238E27FC236}">
                <a16:creationId xmlns:a16="http://schemas.microsoft.com/office/drawing/2014/main" xmlns="" id="{C0FC8CDA-4CB9-AB49-913D-761A3C959E25}"/>
              </a:ext>
            </a:extLst>
          </p:cNvPr>
          <p:cNvSpPr>
            <a:spLocks noGrp="1" noChangeArrowheads="1"/>
          </p:cNvSpPr>
          <p:nvPr>
            <p:ph type="title" idx="4294967295"/>
          </p:nvPr>
        </p:nvSpPr>
        <p:spPr/>
        <p:txBody>
          <a:bodyPr/>
          <a:lstStyle/>
          <a:p>
            <a:pPr eaLnBrk="1" hangingPunct="1"/>
            <a:r>
              <a:rPr lang="zh-CN" altLang="zh-CN" sz="3600"/>
              <a:t>强制存取控制方法（续）</a:t>
            </a:r>
            <a:endParaRPr lang="en-US" altLang="zh-CN" sz="3600"/>
          </a:p>
        </p:txBody>
      </p:sp>
      <p:sp>
        <p:nvSpPr>
          <p:cNvPr id="87043" name="Rectangle 3">
            <a:extLst>
              <a:ext uri="{FF2B5EF4-FFF2-40B4-BE49-F238E27FC236}">
                <a16:creationId xmlns:a16="http://schemas.microsoft.com/office/drawing/2014/main" xmlns="" id="{94AD7F95-8DCE-1345-BA31-6BD2716621C9}"/>
              </a:ext>
            </a:extLst>
          </p:cNvPr>
          <p:cNvSpPr>
            <a:spLocks noGrp="1" noChangeArrowheads="1"/>
          </p:cNvSpPr>
          <p:nvPr>
            <p:ph type="body" idx="4294967295"/>
          </p:nvPr>
        </p:nvSpPr>
        <p:spPr>
          <a:xfrm>
            <a:off x="609600" y="1600200"/>
            <a:ext cx="11305256" cy="4735412"/>
          </a:xfrm>
        </p:spPr>
        <p:txBody>
          <a:bodyPr/>
          <a:lstStyle/>
          <a:p>
            <a:pPr eaLnBrk="1" hangingPunct="1">
              <a:lnSpc>
                <a:spcPct val="150000"/>
              </a:lnSpc>
            </a:pPr>
            <a:r>
              <a:rPr lang="zh-CN" altLang="zh-CN" sz="2400" dirty="0"/>
              <a:t>强制存取控制（</a:t>
            </a:r>
            <a:r>
              <a:rPr lang="en-US" altLang="zh-CN" sz="2400" dirty="0"/>
              <a:t>MAC</a:t>
            </a:r>
            <a:r>
              <a:rPr lang="zh-CN" altLang="zh-CN" sz="2400" dirty="0"/>
              <a:t>）是对数据本身进行密级标记，无论数据如何复制，标记与数据是一个不可分的整体，只有符合密级标记要求的用户才可以操纵数据。</a:t>
            </a:r>
            <a:endParaRPr lang="en-US" altLang="zh-CN" sz="2400" dirty="0"/>
          </a:p>
          <a:p>
            <a:pPr eaLnBrk="1" hangingPunct="1">
              <a:lnSpc>
                <a:spcPct val="150000"/>
              </a:lnSpc>
            </a:pPr>
            <a:r>
              <a:rPr lang="zh-CN" altLang="en-US" sz="2400" dirty="0"/>
              <a:t>实现</a:t>
            </a:r>
            <a:r>
              <a:rPr lang="en-US" altLang="zh-CN" sz="2400" dirty="0">
                <a:solidFill>
                  <a:srgbClr val="0070C0"/>
                </a:solidFill>
              </a:rPr>
              <a:t>MAC</a:t>
            </a:r>
            <a:r>
              <a:rPr lang="zh-CN" altLang="en-US" sz="2400" dirty="0"/>
              <a:t>时要首先实现</a:t>
            </a:r>
            <a:r>
              <a:rPr lang="en-US" altLang="zh-CN" sz="2400" dirty="0">
                <a:solidFill>
                  <a:srgbClr val="0070C0"/>
                </a:solidFill>
              </a:rPr>
              <a:t>DAC</a:t>
            </a:r>
          </a:p>
          <a:p>
            <a:pPr lvl="1" eaLnBrk="1" hangingPunct="1">
              <a:lnSpc>
                <a:spcPct val="150000"/>
              </a:lnSpc>
              <a:spcBef>
                <a:spcPct val="30000"/>
              </a:spcBef>
            </a:pPr>
            <a:r>
              <a:rPr lang="zh-CN" altLang="en-US" sz="2200" dirty="0"/>
              <a:t>原因：较高安全性级别提供的安全保护要包含较低级别的所有保护</a:t>
            </a:r>
          </a:p>
          <a:p>
            <a:pPr eaLnBrk="1" hangingPunct="1">
              <a:lnSpc>
                <a:spcPct val="150000"/>
              </a:lnSpc>
            </a:pPr>
            <a:r>
              <a:rPr lang="en-US" altLang="zh-CN" sz="2400" dirty="0"/>
              <a:t>DAC</a:t>
            </a:r>
            <a:r>
              <a:rPr lang="zh-CN" altLang="en-US" sz="2400" dirty="0"/>
              <a:t>与</a:t>
            </a:r>
            <a:r>
              <a:rPr lang="en-US" altLang="zh-CN" sz="2400" dirty="0"/>
              <a:t>MAC</a:t>
            </a:r>
            <a:r>
              <a:rPr lang="zh-CN" altLang="en-US" sz="2400" dirty="0"/>
              <a:t>共同构成</a:t>
            </a:r>
            <a:r>
              <a:rPr lang="zh-CN" altLang="en-US" sz="2400" dirty="0">
                <a:solidFill>
                  <a:srgbClr val="0070C0"/>
                </a:solidFill>
              </a:rPr>
              <a:t>数据库管理系统</a:t>
            </a:r>
            <a:r>
              <a:rPr lang="zh-CN" altLang="en-US" sz="2400" dirty="0"/>
              <a:t>的安全机制</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页脚占位符 4">
            <a:extLst>
              <a:ext uri="{FF2B5EF4-FFF2-40B4-BE49-F238E27FC236}">
                <a16:creationId xmlns:a16="http://schemas.microsoft.com/office/drawing/2014/main" xmlns="" id="{D3C2E828-E931-944D-98F2-9C758FC008E1}"/>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88066" name="Rectangle 2">
            <a:extLst>
              <a:ext uri="{FF2B5EF4-FFF2-40B4-BE49-F238E27FC236}">
                <a16:creationId xmlns:a16="http://schemas.microsoft.com/office/drawing/2014/main" xmlns="" id="{31382214-F5F8-2540-B0E9-E237F6AADA4B}"/>
              </a:ext>
            </a:extLst>
          </p:cNvPr>
          <p:cNvSpPr>
            <a:spLocks noGrp="1" noChangeArrowheads="1"/>
          </p:cNvSpPr>
          <p:nvPr>
            <p:ph type="title" idx="4294967295"/>
          </p:nvPr>
        </p:nvSpPr>
        <p:spPr/>
        <p:txBody>
          <a:bodyPr/>
          <a:lstStyle/>
          <a:p>
            <a:pPr eaLnBrk="1" hangingPunct="1"/>
            <a:r>
              <a:rPr lang="en-US" altLang="zh-CN" sz="3600"/>
              <a:t>DAC + MAC</a:t>
            </a:r>
            <a:r>
              <a:rPr lang="zh-CN" altLang="en-US" sz="3600"/>
              <a:t>安全检查</a:t>
            </a:r>
            <a:endParaRPr lang="zh-CN" altLang="zh-CN" sz="3600"/>
          </a:p>
        </p:txBody>
      </p:sp>
      <p:sp>
        <p:nvSpPr>
          <p:cNvPr id="88067" name="Rectangle 3">
            <a:extLst>
              <a:ext uri="{FF2B5EF4-FFF2-40B4-BE49-F238E27FC236}">
                <a16:creationId xmlns:a16="http://schemas.microsoft.com/office/drawing/2014/main" xmlns="" id="{FEE59EC8-FBFF-3943-8498-5F3E659EAB0B}"/>
              </a:ext>
            </a:extLst>
          </p:cNvPr>
          <p:cNvSpPr>
            <a:spLocks noGrp="1" noChangeArrowheads="1"/>
          </p:cNvSpPr>
          <p:nvPr>
            <p:ph type="body" idx="4294967295"/>
          </p:nvPr>
        </p:nvSpPr>
        <p:spPr>
          <a:xfrm>
            <a:off x="1981200" y="1196975"/>
            <a:ext cx="7772400" cy="3671888"/>
          </a:xfrm>
        </p:spPr>
        <p:txBody>
          <a:bodyPr/>
          <a:lstStyle/>
          <a:p>
            <a:pPr lvl="1" algn="just" eaLnBrk="1" hangingPunct="1">
              <a:spcBef>
                <a:spcPct val="50000"/>
              </a:spcBef>
              <a:buFont typeface="Wingdings" pitchFamily="2" charset="2"/>
              <a:buNone/>
            </a:pPr>
            <a:r>
              <a:rPr lang="zh-CN" altLang="en-US" dirty="0"/>
              <a:t>                </a:t>
            </a:r>
            <a:r>
              <a:rPr lang="en-US" altLang="zh-CN" dirty="0"/>
              <a:t>SQL</a:t>
            </a:r>
            <a:r>
              <a:rPr lang="zh-CN" altLang="en-US" dirty="0"/>
              <a:t>语法分析 </a:t>
            </a:r>
            <a:r>
              <a:rPr lang="en-US" altLang="zh-CN" dirty="0"/>
              <a:t>&amp; </a:t>
            </a:r>
            <a:r>
              <a:rPr lang="zh-CN" altLang="en-US" dirty="0"/>
              <a:t>语义检查</a:t>
            </a:r>
          </a:p>
          <a:p>
            <a:pPr lvl="1" algn="just" eaLnBrk="1" hangingPunct="1">
              <a:buFont typeface="Wingdings" pitchFamily="2" charset="2"/>
              <a:buNone/>
            </a:pPr>
            <a:r>
              <a:rPr lang="zh-CN" altLang="en-US" dirty="0"/>
              <a:t>                             </a:t>
            </a:r>
            <a:endParaRPr lang="en-US" altLang="zh-CN" dirty="0"/>
          </a:p>
          <a:p>
            <a:pPr lvl="1" algn="just" eaLnBrk="1" hangingPunct="1">
              <a:buFont typeface="Wingdings" pitchFamily="2" charset="2"/>
              <a:buNone/>
            </a:pPr>
            <a:r>
              <a:rPr lang="en-US" altLang="zh-CN" dirty="0"/>
              <a:t>                           </a:t>
            </a:r>
            <a:r>
              <a:rPr lang="zh-CN" altLang="en-US" dirty="0"/>
              <a:t>  </a:t>
            </a:r>
            <a:r>
              <a:rPr lang="en-US" altLang="zh-CN" dirty="0"/>
              <a:t>DAC </a:t>
            </a:r>
            <a:r>
              <a:rPr lang="zh-CN" altLang="en-US" dirty="0"/>
              <a:t>检 查</a:t>
            </a:r>
          </a:p>
          <a:p>
            <a:pPr lvl="1" algn="just" eaLnBrk="1" hangingPunct="1">
              <a:buFont typeface="Wingdings" pitchFamily="2" charset="2"/>
              <a:buNone/>
            </a:pPr>
            <a:r>
              <a:rPr lang="zh-CN" altLang="en-US" dirty="0"/>
              <a:t>       安全检查</a:t>
            </a:r>
            <a:endParaRPr lang="en-US" altLang="zh-CN" dirty="0"/>
          </a:p>
          <a:p>
            <a:pPr lvl="1" algn="just" eaLnBrk="1" hangingPunct="1">
              <a:buFont typeface="Wingdings" pitchFamily="2" charset="2"/>
              <a:buNone/>
            </a:pPr>
            <a:r>
              <a:rPr lang="en-US" altLang="zh-CN" dirty="0"/>
              <a:t>              </a:t>
            </a:r>
            <a:r>
              <a:rPr lang="zh-CN" altLang="en-US" dirty="0"/>
              <a:t>               </a:t>
            </a:r>
            <a:r>
              <a:rPr lang="en-US" altLang="zh-CN" dirty="0"/>
              <a:t>MAC </a:t>
            </a:r>
            <a:r>
              <a:rPr lang="zh-CN" altLang="en-US" dirty="0"/>
              <a:t>检 查</a:t>
            </a:r>
          </a:p>
          <a:p>
            <a:pPr lvl="1" algn="just" eaLnBrk="1" hangingPunct="1">
              <a:buFont typeface="Wingdings" pitchFamily="2" charset="2"/>
              <a:buNone/>
            </a:pPr>
            <a:r>
              <a:rPr lang="zh-CN" altLang="en-US" dirty="0"/>
              <a:t>                             </a:t>
            </a:r>
          </a:p>
          <a:p>
            <a:pPr lvl="1" algn="just" eaLnBrk="1" hangingPunct="1">
              <a:buFont typeface="Wingdings" pitchFamily="2" charset="2"/>
              <a:buNone/>
            </a:pPr>
            <a:r>
              <a:rPr lang="zh-CN" altLang="en-US" dirty="0"/>
              <a:t>                          </a:t>
            </a:r>
          </a:p>
          <a:p>
            <a:pPr lvl="1" algn="just" eaLnBrk="1" hangingPunct="1">
              <a:buFont typeface="Wingdings" pitchFamily="2" charset="2"/>
              <a:buNone/>
            </a:pPr>
            <a:r>
              <a:rPr lang="zh-CN" altLang="en-US" dirty="0"/>
              <a:t>                          继续语义检查</a:t>
            </a:r>
          </a:p>
        </p:txBody>
      </p:sp>
      <p:sp>
        <p:nvSpPr>
          <p:cNvPr id="88068" name="Line 5">
            <a:extLst>
              <a:ext uri="{FF2B5EF4-FFF2-40B4-BE49-F238E27FC236}">
                <a16:creationId xmlns:a16="http://schemas.microsoft.com/office/drawing/2014/main" xmlns="" id="{844A0E22-C962-1441-8D93-160B850D0F82}"/>
              </a:ext>
            </a:extLst>
          </p:cNvPr>
          <p:cNvSpPr>
            <a:spLocks noChangeShapeType="1"/>
          </p:cNvSpPr>
          <p:nvPr/>
        </p:nvSpPr>
        <p:spPr bwMode="auto">
          <a:xfrm>
            <a:off x="5591175" y="3644901"/>
            <a:ext cx="0" cy="5048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8069" name="Line 6">
            <a:extLst>
              <a:ext uri="{FF2B5EF4-FFF2-40B4-BE49-F238E27FC236}">
                <a16:creationId xmlns:a16="http://schemas.microsoft.com/office/drawing/2014/main" xmlns="" id="{F57958D0-FBE0-E342-8776-79A942088BD0}"/>
              </a:ext>
            </a:extLst>
          </p:cNvPr>
          <p:cNvSpPr>
            <a:spLocks noChangeShapeType="1"/>
          </p:cNvSpPr>
          <p:nvPr/>
        </p:nvSpPr>
        <p:spPr bwMode="auto">
          <a:xfrm>
            <a:off x="5591175" y="2492375"/>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8070" name="Rectangle 7">
            <a:extLst>
              <a:ext uri="{FF2B5EF4-FFF2-40B4-BE49-F238E27FC236}">
                <a16:creationId xmlns:a16="http://schemas.microsoft.com/office/drawing/2014/main" xmlns="" id="{487D080C-178D-F64F-A82B-AE368D28BFDF}"/>
              </a:ext>
            </a:extLst>
          </p:cNvPr>
          <p:cNvSpPr>
            <a:spLocks noChangeArrowheads="1"/>
          </p:cNvSpPr>
          <p:nvPr/>
        </p:nvSpPr>
        <p:spPr bwMode="auto">
          <a:xfrm>
            <a:off x="4511675" y="2009775"/>
            <a:ext cx="2305050" cy="15128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1800">
              <a:latin typeface="Times New Roman" panose="02020603050405020304" pitchFamily="18" charset="0"/>
            </a:endParaRPr>
          </a:p>
        </p:txBody>
      </p:sp>
      <p:sp>
        <p:nvSpPr>
          <p:cNvPr id="88071" name="Line 8">
            <a:extLst>
              <a:ext uri="{FF2B5EF4-FFF2-40B4-BE49-F238E27FC236}">
                <a16:creationId xmlns:a16="http://schemas.microsoft.com/office/drawing/2014/main" xmlns="" id="{C400ADFF-3BD0-F047-B22F-374E616E1E94}"/>
              </a:ext>
            </a:extLst>
          </p:cNvPr>
          <p:cNvSpPr>
            <a:spLocks noChangeShapeType="1"/>
          </p:cNvSpPr>
          <p:nvPr/>
        </p:nvSpPr>
        <p:spPr bwMode="auto">
          <a:xfrm>
            <a:off x="5564188" y="1628775"/>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8072" name="Rectangle 9">
            <a:extLst>
              <a:ext uri="{FF2B5EF4-FFF2-40B4-BE49-F238E27FC236}">
                <a16:creationId xmlns:a16="http://schemas.microsoft.com/office/drawing/2014/main" xmlns="" id="{3E5BBC91-963E-D040-9A9D-C765D04AB0C3}"/>
              </a:ext>
            </a:extLst>
          </p:cNvPr>
          <p:cNvSpPr>
            <a:spLocks noChangeArrowheads="1"/>
          </p:cNvSpPr>
          <p:nvPr/>
        </p:nvSpPr>
        <p:spPr bwMode="auto">
          <a:xfrm>
            <a:off x="1703512" y="4797425"/>
            <a:ext cx="9793088" cy="1406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marL="342900" lvl="1" indent="-342900" eaLnBrk="1" hangingPunct="1">
              <a:lnSpc>
                <a:spcPct val="120000"/>
              </a:lnSpc>
              <a:buSzPct val="85000"/>
            </a:pPr>
            <a:r>
              <a:rPr lang="zh-CN" altLang="en-US" sz="2200" dirty="0">
                <a:latin typeface="+mn-lt"/>
                <a:ea typeface="+mn-ea"/>
              </a:rPr>
              <a:t>先进行自主存取控制（</a:t>
            </a:r>
            <a:r>
              <a:rPr lang="en-US" altLang="zh-CN" sz="2200" dirty="0">
                <a:latin typeface="+mn-lt"/>
                <a:ea typeface="+mn-ea"/>
              </a:rPr>
              <a:t>DAC</a:t>
            </a:r>
            <a:r>
              <a:rPr lang="zh-CN" altLang="en-US" sz="2200" dirty="0">
                <a:latin typeface="+mn-lt"/>
                <a:ea typeface="+mn-ea"/>
              </a:rPr>
              <a:t>）检查</a:t>
            </a:r>
            <a:endParaRPr lang="en-US" altLang="zh-CN" sz="2200" dirty="0">
              <a:latin typeface="+mn-lt"/>
              <a:ea typeface="+mn-ea"/>
            </a:endParaRPr>
          </a:p>
          <a:p>
            <a:pPr marL="342900" lvl="1" indent="-342900" eaLnBrk="1" hangingPunct="1">
              <a:lnSpc>
                <a:spcPct val="120000"/>
              </a:lnSpc>
              <a:buSzPct val="85000"/>
            </a:pPr>
            <a:r>
              <a:rPr lang="zh-CN" altLang="en-US" sz="2200" dirty="0">
                <a:latin typeface="+mn-lt"/>
                <a:ea typeface="+mn-ea"/>
              </a:rPr>
              <a:t>通过</a:t>
            </a:r>
            <a:r>
              <a:rPr lang="en-US" altLang="zh-CN" sz="2200" dirty="0">
                <a:latin typeface="+mn-lt"/>
                <a:ea typeface="+mn-ea"/>
              </a:rPr>
              <a:t>DAC</a:t>
            </a:r>
            <a:r>
              <a:rPr lang="zh-CN" altLang="en-US" sz="2200" dirty="0">
                <a:latin typeface="+mn-lt"/>
                <a:ea typeface="+mn-ea"/>
              </a:rPr>
              <a:t>检查的允许存取的数据对象，再由系统自动进行</a:t>
            </a:r>
            <a:r>
              <a:rPr lang="en-US" altLang="zh-CN" sz="2200" dirty="0">
                <a:latin typeface="+mn-lt"/>
                <a:ea typeface="+mn-ea"/>
              </a:rPr>
              <a:t>MAC</a:t>
            </a:r>
            <a:r>
              <a:rPr lang="zh-CN" altLang="en-US" sz="2200" dirty="0">
                <a:latin typeface="+mn-lt"/>
                <a:ea typeface="+mn-ea"/>
              </a:rPr>
              <a:t>检查</a:t>
            </a:r>
            <a:endParaRPr lang="en-US" altLang="zh-CN" sz="2200" dirty="0">
              <a:latin typeface="+mn-lt"/>
              <a:ea typeface="+mn-ea"/>
            </a:endParaRPr>
          </a:p>
          <a:p>
            <a:pPr marL="342900" lvl="1" indent="-342900" eaLnBrk="1" hangingPunct="1">
              <a:lnSpc>
                <a:spcPct val="120000"/>
              </a:lnSpc>
              <a:buSzPct val="85000"/>
            </a:pPr>
            <a:r>
              <a:rPr lang="zh-CN" altLang="en-US" sz="2200" dirty="0">
                <a:latin typeface="+mn-lt"/>
                <a:ea typeface="+mn-ea"/>
              </a:rPr>
              <a:t>只有通过</a:t>
            </a:r>
            <a:r>
              <a:rPr lang="en-US" altLang="zh-CN" sz="2200" dirty="0">
                <a:latin typeface="+mn-lt"/>
                <a:ea typeface="+mn-ea"/>
              </a:rPr>
              <a:t>MAC</a:t>
            </a:r>
            <a:r>
              <a:rPr lang="zh-CN" altLang="en-US" sz="2200" dirty="0">
                <a:latin typeface="+mn-lt"/>
                <a:ea typeface="+mn-ea"/>
              </a:rPr>
              <a:t>检查的数据对象方可存取</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页脚占位符 4">
            <a:extLst>
              <a:ext uri="{FF2B5EF4-FFF2-40B4-BE49-F238E27FC236}">
                <a16:creationId xmlns:a16="http://schemas.microsoft.com/office/drawing/2014/main" xmlns="" id="{E15DD4FF-814F-2240-987D-F8E5D16EDEB0}"/>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89090" name="Rectangle 2">
            <a:extLst>
              <a:ext uri="{FF2B5EF4-FFF2-40B4-BE49-F238E27FC236}">
                <a16:creationId xmlns:a16="http://schemas.microsoft.com/office/drawing/2014/main" xmlns="" id="{6C35AF32-645D-FD40-B4EB-72D01642B233}"/>
              </a:ext>
            </a:extLst>
          </p:cNvPr>
          <p:cNvSpPr>
            <a:spLocks noGrp="1" noChangeArrowheads="1"/>
          </p:cNvSpPr>
          <p:nvPr>
            <p:ph type="title" idx="4294967295"/>
          </p:nvPr>
        </p:nvSpPr>
        <p:spPr/>
        <p:txBody>
          <a:bodyPr/>
          <a:lstStyle/>
          <a:p>
            <a:pPr eaLnBrk="1" hangingPunct="1"/>
            <a:r>
              <a:rPr lang="zh-CN" altLang="en-US" sz="3600" dirty="0"/>
              <a:t>第</a:t>
            </a:r>
            <a:r>
              <a:rPr lang="en-US" altLang="zh-CN" sz="3600" dirty="0"/>
              <a:t>4</a:t>
            </a:r>
            <a:r>
              <a:rPr lang="zh-CN" altLang="en-US" sz="3600" dirty="0"/>
              <a:t>章</a:t>
            </a:r>
            <a:r>
              <a:rPr lang="zh-CN" altLang="zh-CN" sz="3600" dirty="0"/>
              <a:t>  数据库安全性</a:t>
            </a:r>
          </a:p>
        </p:txBody>
      </p:sp>
      <p:sp>
        <p:nvSpPr>
          <p:cNvPr id="89091" name="Rectangle 3">
            <a:extLst>
              <a:ext uri="{FF2B5EF4-FFF2-40B4-BE49-F238E27FC236}">
                <a16:creationId xmlns:a16="http://schemas.microsoft.com/office/drawing/2014/main" xmlns="" id="{162D84B7-DDED-D24A-BC1C-FC78B3264EBA}"/>
              </a:ext>
            </a:extLst>
          </p:cNvPr>
          <p:cNvSpPr>
            <a:spLocks noGrp="1" noChangeArrowheads="1"/>
          </p:cNvSpPr>
          <p:nvPr>
            <p:ph type="body" idx="4294967295"/>
          </p:nvPr>
        </p:nvSpPr>
        <p:spPr>
          <a:xfrm>
            <a:off x="1343472" y="1340768"/>
            <a:ext cx="7921625" cy="4495800"/>
          </a:xfrm>
        </p:spPr>
        <p:txBody>
          <a:bodyPr/>
          <a:lstStyle/>
          <a:p>
            <a:pPr algn="just" eaLnBrk="1" hangingPunct="1">
              <a:lnSpc>
                <a:spcPct val="130000"/>
              </a:lnSpc>
              <a:buFont typeface="Wingdings" pitchFamily="2" charset="2"/>
              <a:buNone/>
            </a:pPr>
            <a:r>
              <a:rPr lang="en-US" altLang="zh-CN" dirty="0"/>
              <a:t>4.1  </a:t>
            </a:r>
            <a:r>
              <a:rPr lang="zh-CN" altLang="en-US" dirty="0"/>
              <a:t>数据库安全性概述</a:t>
            </a:r>
          </a:p>
          <a:p>
            <a:pPr algn="just" eaLnBrk="1" hangingPunct="1">
              <a:lnSpc>
                <a:spcPct val="130000"/>
              </a:lnSpc>
              <a:buFont typeface="Wingdings" pitchFamily="2" charset="2"/>
              <a:buNone/>
            </a:pPr>
            <a:r>
              <a:rPr lang="en-US" altLang="zh-CN" dirty="0"/>
              <a:t>4.2  </a:t>
            </a:r>
            <a:r>
              <a:rPr lang="zh-CN" altLang="en-US" dirty="0"/>
              <a:t>数据库安全性控制</a:t>
            </a:r>
          </a:p>
          <a:p>
            <a:pPr algn="just" eaLnBrk="1" hangingPunct="1">
              <a:lnSpc>
                <a:spcPct val="130000"/>
              </a:lnSpc>
              <a:buNone/>
            </a:pPr>
            <a:r>
              <a:rPr lang="en-US" altLang="zh-CN" dirty="0">
                <a:solidFill>
                  <a:srgbClr val="0066FF"/>
                </a:solidFill>
              </a:rPr>
              <a:t>4.3  </a:t>
            </a:r>
            <a:r>
              <a:rPr lang="zh-CN" altLang="en-US" dirty="0">
                <a:solidFill>
                  <a:srgbClr val="0066FF"/>
                </a:solidFill>
              </a:rPr>
              <a:t>视图机制</a:t>
            </a:r>
          </a:p>
          <a:p>
            <a:pPr algn="just" eaLnBrk="1" hangingPunct="1">
              <a:lnSpc>
                <a:spcPct val="130000"/>
              </a:lnSpc>
              <a:buFont typeface="Wingdings" pitchFamily="2" charset="2"/>
              <a:buNone/>
            </a:pPr>
            <a:r>
              <a:rPr lang="en-US" altLang="zh-CN" dirty="0"/>
              <a:t>4.4  </a:t>
            </a:r>
            <a:r>
              <a:rPr lang="zh-CN" altLang="en-US" dirty="0"/>
              <a:t>审计</a:t>
            </a:r>
          </a:p>
          <a:p>
            <a:pPr algn="just" eaLnBrk="1" hangingPunct="1">
              <a:lnSpc>
                <a:spcPct val="130000"/>
              </a:lnSpc>
              <a:buFont typeface="Wingdings" pitchFamily="2" charset="2"/>
              <a:buNone/>
            </a:pPr>
            <a:r>
              <a:rPr lang="en-US" altLang="zh-CN" dirty="0"/>
              <a:t>4.5  </a:t>
            </a:r>
            <a:r>
              <a:rPr lang="zh-CN" altLang="en-US" dirty="0"/>
              <a:t>数据加密</a:t>
            </a:r>
          </a:p>
          <a:p>
            <a:pPr algn="just" eaLnBrk="1" hangingPunct="1">
              <a:lnSpc>
                <a:spcPct val="130000"/>
              </a:lnSpc>
              <a:buFont typeface="Wingdings" pitchFamily="2" charset="2"/>
              <a:buNone/>
            </a:pPr>
            <a:r>
              <a:rPr lang="en-US" altLang="zh-CN" dirty="0"/>
              <a:t>4.6  </a:t>
            </a:r>
            <a:r>
              <a:rPr lang="zh-CN" altLang="en-US" dirty="0"/>
              <a:t>其他安全性保护</a:t>
            </a:r>
          </a:p>
          <a:p>
            <a:pPr algn="just" eaLnBrk="1" hangingPunct="1">
              <a:lnSpc>
                <a:spcPct val="130000"/>
              </a:lnSpc>
              <a:buFont typeface="Wingdings" pitchFamily="2" charset="2"/>
              <a:buNone/>
            </a:pPr>
            <a:r>
              <a:rPr lang="zh-CN" altLang="en-US" dirty="0"/>
              <a:t>本章小结</a:t>
            </a:r>
          </a:p>
          <a:p>
            <a:pPr eaLnBrk="1" hangingPunct="1"/>
            <a:endParaRPr lang="en-US" altLang="zh-CN"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页脚占位符 4">
            <a:extLst>
              <a:ext uri="{FF2B5EF4-FFF2-40B4-BE49-F238E27FC236}">
                <a16:creationId xmlns:a16="http://schemas.microsoft.com/office/drawing/2014/main" xmlns="" id="{07B41554-0EC1-8C48-943D-E7F2EDF947F2}"/>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90114" name="Rectangle 2">
            <a:extLst>
              <a:ext uri="{FF2B5EF4-FFF2-40B4-BE49-F238E27FC236}">
                <a16:creationId xmlns:a16="http://schemas.microsoft.com/office/drawing/2014/main" xmlns="" id="{3532FEEA-34E5-8749-B76F-9E745980A866}"/>
              </a:ext>
            </a:extLst>
          </p:cNvPr>
          <p:cNvSpPr>
            <a:spLocks noGrp="1" noChangeArrowheads="1"/>
          </p:cNvSpPr>
          <p:nvPr>
            <p:ph type="title" idx="4294967295"/>
          </p:nvPr>
        </p:nvSpPr>
        <p:spPr/>
        <p:txBody>
          <a:bodyPr/>
          <a:lstStyle/>
          <a:p>
            <a:pPr eaLnBrk="1" hangingPunct="1"/>
            <a:r>
              <a:rPr lang="en-US" altLang="zh-CN" sz="3600"/>
              <a:t>4.3  </a:t>
            </a:r>
            <a:r>
              <a:rPr lang="zh-CN" altLang="en-US" sz="3600"/>
              <a:t>视图机制</a:t>
            </a:r>
          </a:p>
        </p:txBody>
      </p:sp>
      <p:sp>
        <p:nvSpPr>
          <p:cNvPr id="90115" name="Rectangle 3">
            <a:extLst>
              <a:ext uri="{FF2B5EF4-FFF2-40B4-BE49-F238E27FC236}">
                <a16:creationId xmlns:a16="http://schemas.microsoft.com/office/drawing/2014/main" xmlns="" id="{43230A1E-7DC4-3243-8840-9744AB442E6D}"/>
              </a:ext>
            </a:extLst>
          </p:cNvPr>
          <p:cNvSpPr>
            <a:spLocks noGrp="1" noChangeArrowheads="1"/>
          </p:cNvSpPr>
          <p:nvPr>
            <p:ph type="body" idx="4294967295"/>
          </p:nvPr>
        </p:nvSpPr>
        <p:spPr/>
        <p:txBody>
          <a:bodyPr/>
          <a:lstStyle/>
          <a:p>
            <a:pPr eaLnBrk="1" hangingPunct="1">
              <a:lnSpc>
                <a:spcPct val="150000"/>
              </a:lnSpc>
            </a:pPr>
            <a:r>
              <a:rPr lang="zh-CN" altLang="en-US">
                <a:solidFill>
                  <a:srgbClr val="0070C0"/>
                </a:solidFill>
              </a:rPr>
              <a:t>通过视图机制，</a:t>
            </a:r>
            <a:r>
              <a:rPr lang="zh-CN" altLang="en-US"/>
              <a:t>把要保密的数据对无权存取这些数据的用户隐藏起来，对数据提供一定程度的安全保护</a:t>
            </a:r>
            <a:r>
              <a:rPr lang="zh-CN" altLang="en-US" sz="3200"/>
              <a:t> </a:t>
            </a:r>
            <a:endParaRPr lang="zh-CN" altLang="en-US"/>
          </a:p>
          <a:p>
            <a:pPr eaLnBrk="1" hangingPunct="1">
              <a:lnSpc>
                <a:spcPct val="200000"/>
              </a:lnSpc>
            </a:pPr>
            <a:r>
              <a:rPr lang="zh-CN" altLang="en-US">
                <a:solidFill>
                  <a:srgbClr val="0070C0"/>
                </a:solidFill>
              </a:rPr>
              <a:t>视图机制配合授权机制</a:t>
            </a:r>
            <a:r>
              <a:rPr lang="zh-CN" altLang="en-US"/>
              <a:t>，间接地实现支持存取谓词的用户权限定义</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页脚占位符 4">
            <a:extLst>
              <a:ext uri="{FF2B5EF4-FFF2-40B4-BE49-F238E27FC236}">
                <a16:creationId xmlns:a16="http://schemas.microsoft.com/office/drawing/2014/main" xmlns="" id="{1CE5385D-5963-8946-8D1B-4A470B4DFBAE}"/>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91138" name="Rectangle 2">
            <a:extLst>
              <a:ext uri="{FF2B5EF4-FFF2-40B4-BE49-F238E27FC236}">
                <a16:creationId xmlns:a16="http://schemas.microsoft.com/office/drawing/2014/main" xmlns="" id="{3EDCA113-CBF3-CC4A-9C5D-DC56C55C4025}"/>
              </a:ext>
            </a:extLst>
          </p:cNvPr>
          <p:cNvSpPr>
            <a:spLocks noGrp="1" noChangeArrowheads="1"/>
          </p:cNvSpPr>
          <p:nvPr>
            <p:ph type="title" idx="4294967295"/>
          </p:nvPr>
        </p:nvSpPr>
        <p:spPr/>
        <p:txBody>
          <a:bodyPr/>
          <a:lstStyle/>
          <a:p>
            <a:pPr eaLnBrk="1" hangingPunct="1"/>
            <a:r>
              <a:rPr lang="zh-CN" altLang="zh-CN" sz="3600"/>
              <a:t>视图机制（续）</a:t>
            </a:r>
          </a:p>
        </p:txBody>
      </p:sp>
      <p:sp>
        <p:nvSpPr>
          <p:cNvPr id="91139" name="Rectangle 3">
            <a:extLst>
              <a:ext uri="{FF2B5EF4-FFF2-40B4-BE49-F238E27FC236}">
                <a16:creationId xmlns:a16="http://schemas.microsoft.com/office/drawing/2014/main" xmlns="" id="{F2FD0436-3203-7B41-90C0-0938007FAEEE}"/>
              </a:ext>
            </a:extLst>
          </p:cNvPr>
          <p:cNvSpPr>
            <a:spLocks noGrp="1" noChangeArrowheads="1"/>
          </p:cNvSpPr>
          <p:nvPr>
            <p:ph type="body" idx="4294967295"/>
          </p:nvPr>
        </p:nvSpPr>
        <p:spPr>
          <a:xfrm>
            <a:off x="628800" y="1196952"/>
            <a:ext cx="10801200" cy="5184799"/>
          </a:xfrm>
        </p:spPr>
        <p:txBody>
          <a:bodyPr/>
          <a:lstStyle/>
          <a:p>
            <a:pPr eaLnBrk="1" hangingPunct="1">
              <a:lnSpc>
                <a:spcPct val="120000"/>
              </a:lnSpc>
              <a:spcBef>
                <a:spcPts val="0"/>
              </a:spcBef>
              <a:buNone/>
            </a:pPr>
            <a:r>
              <a:rPr lang="en-US" altLang="zh-CN" sz="2400" dirty="0"/>
              <a:t>[</a:t>
            </a:r>
            <a:r>
              <a:rPr lang="zh-CN" altLang="en-US" sz="2400" dirty="0"/>
              <a:t>例4.</a:t>
            </a:r>
            <a:r>
              <a:rPr lang="en-US" altLang="zh-CN" sz="2400" dirty="0"/>
              <a:t>17] </a:t>
            </a:r>
            <a:r>
              <a:rPr lang="zh-CN" altLang="en-US" sz="2400" dirty="0"/>
              <a:t>建立计算机科学与技术专业学生的视图，把对该视图的</a:t>
            </a:r>
            <a:r>
              <a:rPr lang="en-US" altLang="zh-CN" sz="2400" dirty="0"/>
              <a:t>SELECT</a:t>
            </a:r>
            <a:r>
              <a:rPr lang="zh-CN" altLang="en-US" sz="2400" dirty="0"/>
              <a:t>权限授于王平，把该视图上的所有操作权限授于张明。 </a:t>
            </a:r>
            <a:endParaRPr lang="en-US" altLang="zh-CN" sz="2400" dirty="0"/>
          </a:p>
          <a:p>
            <a:pPr eaLnBrk="1" hangingPunct="1">
              <a:buFont typeface="Wingdings" pitchFamily="2" charset="2"/>
              <a:buNone/>
            </a:pPr>
            <a:r>
              <a:rPr lang="en-US" altLang="zh-CN" sz="2500" dirty="0"/>
              <a:t>        </a:t>
            </a:r>
            <a:r>
              <a:rPr lang="en-US" altLang="zh-CN" sz="2400" dirty="0"/>
              <a:t>CREATE VIEW </a:t>
            </a:r>
            <a:r>
              <a:rPr lang="en-US" altLang="zh-CN" sz="2400" dirty="0" err="1"/>
              <a:t>CS_Student</a:t>
            </a:r>
            <a:r>
              <a:rPr lang="zh-CN" altLang="en-US" sz="2400" dirty="0"/>
              <a:t>   </a:t>
            </a:r>
            <a:r>
              <a:rPr lang="en-US" altLang="zh-CN" sz="2400" dirty="0"/>
              <a:t>		</a:t>
            </a:r>
            <a:r>
              <a:rPr lang="en-US" altLang="zh-CN" sz="1800" dirty="0"/>
              <a:t>/</a:t>
            </a:r>
            <a:r>
              <a:rPr lang="zh-CN" altLang="en-US" sz="1800" dirty="0"/>
              <a:t>*先建立视图</a:t>
            </a:r>
            <a:r>
              <a:rPr lang="en-US" altLang="zh-CN" sz="1800" dirty="0" err="1"/>
              <a:t>CS_Student</a:t>
            </a:r>
            <a:r>
              <a:rPr lang="zh-CN" altLang="en-US" sz="1800" dirty="0"/>
              <a:t>*</a:t>
            </a:r>
            <a:r>
              <a:rPr lang="en-US" altLang="zh-CN" sz="1800" dirty="0"/>
              <a:t>/</a:t>
            </a:r>
            <a:endParaRPr lang="en-US" altLang="zh-CN" sz="2000" dirty="0"/>
          </a:p>
          <a:p>
            <a:pPr eaLnBrk="1" hangingPunct="1">
              <a:buFont typeface="Wingdings" pitchFamily="2" charset="2"/>
              <a:buNone/>
            </a:pPr>
            <a:r>
              <a:rPr lang="zh-CN" altLang="en-US" sz="2000" dirty="0"/>
              <a:t>          </a:t>
            </a:r>
            <a:r>
              <a:rPr lang="en-US" altLang="zh-CN" sz="2200" dirty="0"/>
              <a:t>AS </a:t>
            </a:r>
          </a:p>
          <a:p>
            <a:pPr eaLnBrk="1" hangingPunct="1">
              <a:buFont typeface="Wingdings" pitchFamily="2" charset="2"/>
              <a:buNone/>
            </a:pPr>
            <a:r>
              <a:rPr lang="zh-CN" altLang="en-US" sz="2200" dirty="0"/>
              <a:t>         </a:t>
            </a:r>
            <a:r>
              <a:rPr lang="en-US" altLang="zh-CN" sz="2200" dirty="0"/>
              <a:t>SELECT  *</a:t>
            </a:r>
            <a:endParaRPr lang="en-US" altLang="zh-CN" sz="2200" baseline="-16000" dirty="0"/>
          </a:p>
          <a:p>
            <a:pPr eaLnBrk="1" hangingPunct="1">
              <a:buFont typeface="Wingdings" pitchFamily="2" charset="2"/>
              <a:buNone/>
            </a:pPr>
            <a:r>
              <a:rPr lang="zh-CN" altLang="en-US" sz="2200" baseline="-16000" dirty="0"/>
              <a:t>             </a:t>
            </a:r>
            <a:r>
              <a:rPr lang="en-US" altLang="zh-CN" sz="2200" dirty="0"/>
              <a:t>FROM   Student</a:t>
            </a:r>
          </a:p>
          <a:p>
            <a:pPr eaLnBrk="1" hangingPunct="1">
              <a:buFont typeface="Wingdings" pitchFamily="2" charset="2"/>
              <a:buNone/>
            </a:pPr>
            <a:r>
              <a:rPr lang="zh-CN" altLang="en-US" sz="2200" dirty="0"/>
              <a:t>         </a:t>
            </a:r>
            <a:r>
              <a:rPr lang="en-US" altLang="zh-CN" sz="2200" dirty="0"/>
              <a:t>WHERE  </a:t>
            </a:r>
            <a:r>
              <a:rPr lang="en-US" altLang="zh-CN" sz="2200" dirty="0" err="1"/>
              <a:t>Smajor</a:t>
            </a:r>
            <a:r>
              <a:rPr lang="en-US" altLang="zh-CN" sz="2200" dirty="0"/>
              <a:t>=‘</a:t>
            </a:r>
            <a:r>
              <a:rPr lang="zh-CN" altLang="en-US" sz="2200" dirty="0"/>
              <a:t>计算机科学与技术</a:t>
            </a:r>
            <a:r>
              <a:rPr lang="en-US" altLang="zh-CN" sz="2200" dirty="0"/>
              <a:t>’</a:t>
            </a:r>
          </a:p>
          <a:p>
            <a:pPr eaLnBrk="1" hangingPunct="1">
              <a:buFont typeface="Wingdings" pitchFamily="2" charset="2"/>
              <a:buNone/>
            </a:pPr>
            <a:r>
              <a:rPr lang="zh-CN" altLang="en-US" sz="2200" dirty="0"/>
              <a:t>         </a:t>
            </a:r>
            <a:r>
              <a:rPr lang="en-US" altLang="zh-CN" sz="2200" dirty="0"/>
              <a:t>WITH</a:t>
            </a:r>
            <a:r>
              <a:rPr lang="zh-CN" altLang="en-US" sz="2200" dirty="0"/>
              <a:t> </a:t>
            </a:r>
            <a:r>
              <a:rPr lang="en-US" altLang="zh-CN" sz="2200" dirty="0"/>
              <a:t>CHECK</a:t>
            </a:r>
            <a:r>
              <a:rPr lang="zh-CN" altLang="en-US" sz="2200" dirty="0"/>
              <a:t> </a:t>
            </a:r>
            <a:r>
              <a:rPr lang="en-US" altLang="zh-CN" sz="2200" dirty="0"/>
              <a:t>OPTION</a:t>
            </a:r>
          </a:p>
          <a:p>
            <a:pPr eaLnBrk="1" hangingPunct="1">
              <a:buFont typeface="Wingdings" pitchFamily="2" charset="2"/>
              <a:buNone/>
            </a:pPr>
            <a:r>
              <a:rPr lang="zh-CN" altLang="en-US" sz="2200" dirty="0"/>
              <a:t>                             </a:t>
            </a:r>
            <a:r>
              <a:rPr lang="en-US" altLang="zh-CN" sz="1800" dirty="0"/>
              <a:t>/</a:t>
            </a:r>
            <a:r>
              <a:rPr lang="zh-CN" altLang="en-US" sz="1800" dirty="0"/>
              <a:t>*对该视图进行增删改时，必须满足</a:t>
            </a:r>
            <a:r>
              <a:rPr lang="en-US" altLang="zh-CN" sz="1800" dirty="0" err="1"/>
              <a:t>Smajor</a:t>
            </a:r>
            <a:r>
              <a:rPr lang="en-US" altLang="zh-CN" sz="1800" dirty="0"/>
              <a:t>=‘</a:t>
            </a:r>
            <a:r>
              <a:rPr lang="zh-CN" altLang="en-US" sz="1800" dirty="0"/>
              <a:t>计算机科学与技术</a:t>
            </a:r>
            <a:r>
              <a:rPr lang="en-US" altLang="zh-CN" sz="1800" dirty="0"/>
              <a:t>’</a:t>
            </a:r>
            <a:r>
              <a:rPr lang="zh-CN" altLang="en-US" sz="1800" dirty="0"/>
              <a:t>的条件*</a:t>
            </a:r>
            <a:r>
              <a:rPr lang="en-US" altLang="zh-CN" sz="1800" dirty="0"/>
              <a:t>/</a:t>
            </a:r>
            <a:endParaRPr lang="en-US" altLang="zh-CN" sz="2000"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页脚占位符 4">
            <a:extLst>
              <a:ext uri="{FF2B5EF4-FFF2-40B4-BE49-F238E27FC236}">
                <a16:creationId xmlns:a16="http://schemas.microsoft.com/office/drawing/2014/main" xmlns="" id="{40C01689-BD27-A747-9264-B7A6EB42CD01}"/>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92162" name="Rectangle 2">
            <a:extLst>
              <a:ext uri="{FF2B5EF4-FFF2-40B4-BE49-F238E27FC236}">
                <a16:creationId xmlns:a16="http://schemas.microsoft.com/office/drawing/2014/main" xmlns="" id="{FC105F43-36B3-FD4E-A51E-1CB3F13D7EAC}"/>
              </a:ext>
            </a:extLst>
          </p:cNvPr>
          <p:cNvSpPr>
            <a:spLocks noGrp="1" noChangeArrowheads="1"/>
          </p:cNvSpPr>
          <p:nvPr>
            <p:ph type="title" idx="4294967295"/>
          </p:nvPr>
        </p:nvSpPr>
        <p:spPr/>
        <p:txBody>
          <a:bodyPr/>
          <a:lstStyle/>
          <a:p>
            <a:pPr eaLnBrk="1" hangingPunct="1"/>
            <a:r>
              <a:rPr lang="zh-CN" altLang="zh-CN" sz="3600"/>
              <a:t>视图机制（续）</a:t>
            </a:r>
          </a:p>
        </p:txBody>
      </p:sp>
      <p:sp>
        <p:nvSpPr>
          <p:cNvPr id="92163" name="Rectangle 3">
            <a:extLst>
              <a:ext uri="{FF2B5EF4-FFF2-40B4-BE49-F238E27FC236}">
                <a16:creationId xmlns:a16="http://schemas.microsoft.com/office/drawing/2014/main" xmlns="" id="{5F69322F-AAB3-9046-9143-4E8A722CF439}"/>
              </a:ext>
            </a:extLst>
          </p:cNvPr>
          <p:cNvSpPr>
            <a:spLocks noGrp="1" noChangeArrowheads="1"/>
          </p:cNvSpPr>
          <p:nvPr>
            <p:ph type="body" idx="4294967295"/>
          </p:nvPr>
        </p:nvSpPr>
        <p:spPr>
          <a:xfrm>
            <a:off x="335360" y="1001713"/>
            <a:ext cx="11856640" cy="4803552"/>
          </a:xfrm>
        </p:spPr>
        <p:txBody>
          <a:bodyPr/>
          <a:lstStyle/>
          <a:p>
            <a:pPr lvl="2" eaLnBrk="1" hangingPunct="1">
              <a:lnSpc>
                <a:spcPct val="200000"/>
              </a:lnSpc>
              <a:buFont typeface="Arial" panose="020B0604020202020204" pitchFamily="34" charset="0"/>
              <a:buNone/>
            </a:pPr>
            <a:r>
              <a:rPr lang="zh-CN" altLang="en-US" sz="2400" dirty="0"/>
              <a:t>在视图上进一步定义存取权限</a:t>
            </a:r>
            <a:endParaRPr lang="en-US" altLang="zh-CN" sz="2400" dirty="0"/>
          </a:p>
          <a:p>
            <a:pPr lvl="2" eaLnBrk="1" hangingPunct="1">
              <a:lnSpc>
                <a:spcPct val="200000"/>
              </a:lnSpc>
              <a:buFont typeface="Arial" panose="020B0604020202020204" pitchFamily="34" charset="0"/>
              <a:buNone/>
            </a:pPr>
            <a:r>
              <a:rPr lang="en-US" altLang="zh-CN" sz="2400" dirty="0"/>
              <a:t>GRANT  SELECT</a:t>
            </a:r>
            <a:r>
              <a:rPr lang="zh-CN" altLang="en-US" sz="2400" dirty="0"/>
              <a:t>                          </a:t>
            </a:r>
            <a:r>
              <a:rPr lang="en-US" altLang="zh-CN" sz="1800" dirty="0"/>
              <a:t>/</a:t>
            </a:r>
            <a:r>
              <a:rPr lang="zh-CN" altLang="en-US" sz="1800" dirty="0"/>
              <a:t>*王平老师只能检索计算机科学与技术学生的信息*</a:t>
            </a:r>
            <a:r>
              <a:rPr lang="en-US" altLang="zh-CN" sz="1800" dirty="0"/>
              <a:t>/</a:t>
            </a:r>
            <a:endParaRPr lang="en-US" altLang="zh-CN" dirty="0"/>
          </a:p>
          <a:p>
            <a:pPr lvl="2" eaLnBrk="1" hangingPunct="1">
              <a:lnSpc>
                <a:spcPct val="120000"/>
              </a:lnSpc>
              <a:buFont typeface="Arial" panose="020B0604020202020204" pitchFamily="34" charset="0"/>
              <a:buNone/>
            </a:pPr>
            <a:r>
              <a:rPr lang="en-US" altLang="zh-CN" sz="2400" dirty="0"/>
              <a:t>ON  </a:t>
            </a:r>
            <a:r>
              <a:rPr lang="en-US" altLang="zh-CN" sz="2400" dirty="0" err="1"/>
              <a:t>CS_Student</a:t>
            </a:r>
            <a:r>
              <a:rPr lang="en-US" altLang="zh-CN" sz="2400" dirty="0"/>
              <a:t>  </a:t>
            </a:r>
          </a:p>
          <a:p>
            <a:pPr lvl="2" eaLnBrk="1" hangingPunct="1">
              <a:lnSpc>
                <a:spcPct val="120000"/>
              </a:lnSpc>
              <a:buFont typeface="Arial" panose="020B0604020202020204" pitchFamily="34" charset="0"/>
              <a:buNone/>
            </a:pPr>
            <a:r>
              <a:rPr lang="en-US" altLang="zh-CN" sz="2400" dirty="0"/>
              <a:t>TO </a:t>
            </a:r>
            <a:r>
              <a:rPr lang="zh-CN" altLang="en-US" sz="2400" dirty="0"/>
              <a:t>王平</a:t>
            </a:r>
            <a:r>
              <a:rPr lang="en-US" altLang="zh-CN" sz="2400" dirty="0"/>
              <a:t>;</a:t>
            </a:r>
            <a:endParaRPr lang="zh-CN" altLang="en-US" sz="2400" dirty="0"/>
          </a:p>
          <a:p>
            <a:pPr lvl="2" eaLnBrk="1" hangingPunct="1">
              <a:buFont typeface="Arial" panose="020B0604020202020204" pitchFamily="34" charset="0"/>
              <a:buNone/>
            </a:pPr>
            <a:r>
              <a:rPr lang="zh-CN" altLang="en-US" sz="2400" dirty="0"/>
              <a:t>     </a:t>
            </a:r>
          </a:p>
          <a:p>
            <a:pPr lvl="2" eaLnBrk="1" hangingPunct="1">
              <a:buFont typeface="Arial" panose="020B0604020202020204" pitchFamily="34" charset="0"/>
              <a:buNone/>
            </a:pPr>
            <a:r>
              <a:rPr lang="en-US" altLang="zh-CN" sz="2400" dirty="0"/>
              <a:t>GRANT ALL PRIVILIGES</a:t>
            </a:r>
            <a:r>
              <a:rPr lang="zh-CN" altLang="en-US" sz="2400" dirty="0"/>
              <a:t> </a:t>
            </a:r>
            <a:r>
              <a:rPr lang="en-US" altLang="zh-CN" sz="2400" dirty="0"/>
              <a:t>		</a:t>
            </a:r>
            <a:r>
              <a:rPr lang="zh-CN" altLang="en-US" sz="2400" dirty="0"/>
              <a:t> </a:t>
            </a:r>
            <a:r>
              <a:rPr lang="en-US" altLang="zh-CN" sz="1800" dirty="0"/>
              <a:t>/</a:t>
            </a:r>
            <a:r>
              <a:rPr lang="zh-CN" altLang="en-US" sz="1800" dirty="0"/>
              <a:t>*专业负责人张明具有检索和增删改该视图的所有权限*</a:t>
            </a:r>
            <a:r>
              <a:rPr lang="en-US" altLang="zh-CN" sz="1800" dirty="0"/>
              <a:t>/</a:t>
            </a:r>
            <a:endParaRPr lang="en-US" altLang="zh-CN" dirty="0"/>
          </a:p>
          <a:p>
            <a:pPr lvl="2" eaLnBrk="1" hangingPunct="1">
              <a:buFont typeface="Arial" panose="020B0604020202020204" pitchFamily="34" charset="0"/>
              <a:buNone/>
            </a:pPr>
            <a:r>
              <a:rPr lang="en-US" altLang="zh-CN" sz="2400" dirty="0"/>
              <a:t>ON  </a:t>
            </a:r>
            <a:r>
              <a:rPr lang="en-US" altLang="zh-CN" sz="2400" dirty="0" err="1"/>
              <a:t>CS_Student</a:t>
            </a:r>
            <a:r>
              <a:rPr lang="en-US" altLang="zh-CN" sz="2400" dirty="0"/>
              <a:t>  </a:t>
            </a:r>
          </a:p>
          <a:p>
            <a:pPr lvl="2" eaLnBrk="1" hangingPunct="1">
              <a:buFont typeface="Arial" panose="020B0604020202020204" pitchFamily="34" charset="0"/>
              <a:buNone/>
            </a:pPr>
            <a:r>
              <a:rPr lang="en-US" altLang="zh-CN" sz="2400" dirty="0"/>
              <a:t>TO  </a:t>
            </a:r>
            <a:r>
              <a:rPr lang="zh-CN" altLang="en-US" sz="2400" dirty="0"/>
              <a:t>张明</a:t>
            </a:r>
            <a:r>
              <a:rPr lang="en-US" altLang="zh-CN" sz="2400" dirty="0"/>
              <a:t>;</a:t>
            </a:r>
            <a:r>
              <a:rPr lang="zh-CN" altLang="en-US" sz="2400" dirty="0"/>
              <a:t> </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页脚占位符 4">
            <a:extLst>
              <a:ext uri="{FF2B5EF4-FFF2-40B4-BE49-F238E27FC236}">
                <a16:creationId xmlns:a16="http://schemas.microsoft.com/office/drawing/2014/main" xmlns="" id="{C5875EAB-CD1B-2D40-BE51-6325807BF603}"/>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93186" name="Rectangle 2">
            <a:extLst>
              <a:ext uri="{FF2B5EF4-FFF2-40B4-BE49-F238E27FC236}">
                <a16:creationId xmlns:a16="http://schemas.microsoft.com/office/drawing/2014/main" xmlns="" id="{79C921D8-2D75-3D42-B33F-DFC3BC924405}"/>
              </a:ext>
            </a:extLst>
          </p:cNvPr>
          <p:cNvSpPr>
            <a:spLocks noGrp="1" noChangeArrowheads="1"/>
          </p:cNvSpPr>
          <p:nvPr>
            <p:ph type="title" idx="4294967295"/>
          </p:nvPr>
        </p:nvSpPr>
        <p:spPr/>
        <p:txBody>
          <a:bodyPr/>
          <a:lstStyle/>
          <a:p>
            <a:pPr eaLnBrk="1" hangingPunct="1"/>
            <a:r>
              <a:rPr lang="zh-CN" altLang="en-US" sz="3600" dirty="0"/>
              <a:t>第</a:t>
            </a:r>
            <a:r>
              <a:rPr lang="en-US" altLang="zh-CN" sz="3600" dirty="0"/>
              <a:t>4</a:t>
            </a:r>
            <a:r>
              <a:rPr lang="zh-CN" altLang="en-US" sz="3600" dirty="0"/>
              <a:t>章</a:t>
            </a:r>
            <a:r>
              <a:rPr lang="zh-CN" altLang="zh-CN" sz="3600" dirty="0"/>
              <a:t>  数据库安全性</a:t>
            </a:r>
          </a:p>
        </p:txBody>
      </p:sp>
      <p:sp>
        <p:nvSpPr>
          <p:cNvPr id="93187" name="Rectangle 3">
            <a:extLst>
              <a:ext uri="{FF2B5EF4-FFF2-40B4-BE49-F238E27FC236}">
                <a16:creationId xmlns:a16="http://schemas.microsoft.com/office/drawing/2014/main" xmlns="" id="{2CD22232-0A73-DC40-845A-3A23C570901C}"/>
              </a:ext>
            </a:extLst>
          </p:cNvPr>
          <p:cNvSpPr>
            <a:spLocks noGrp="1" noChangeArrowheads="1"/>
          </p:cNvSpPr>
          <p:nvPr>
            <p:ph type="body" idx="4294967295"/>
          </p:nvPr>
        </p:nvSpPr>
        <p:spPr>
          <a:xfrm>
            <a:off x="1199456" y="1340768"/>
            <a:ext cx="8229600" cy="4495800"/>
          </a:xfrm>
        </p:spPr>
        <p:txBody>
          <a:bodyPr/>
          <a:lstStyle/>
          <a:p>
            <a:pPr algn="just" eaLnBrk="1" hangingPunct="1">
              <a:lnSpc>
                <a:spcPct val="130000"/>
              </a:lnSpc>
              <a:buFont typeface="Wingdings" pitchFamily="2" charset="2"/>
              <a:buNone/>
            </a:pPr>
            <a:r>
              <a:rPr lang="en-US" altLang="zh-CN" dirty="0"/>
              <a:t>4.1  </a:t>
            </a:r>
            <a:r>
              <a:rPr lang="zh-CN" altLang="en-US" dirty="0"/>
              <a:t>数据库安全性概述</a:t>
            </a:r>
          </a:p>
          <a:p>
            <a:pPr algn="just" eaLnBrk="1" hangingPunct="1">
              <a:lnSpc>
                <a:spcPct val="130000"/>
              </a:lnSpc>
              <a:buFont typeface="Wingdings" pitchFamily="2" charset="2"/>
              <a:buNone/>
            </a:pPr>
            <a:r>
              <a:rPr lang="en-US" altLang="zh-CN" dirty="0"/>
              <a:t>4.2  </a:t>
            </a:r>
            <a:r>
              <a:rPr lang="zh-CN" altLang="en-US" dirty="0"/>
              <a:t>数据库安全性控制</a:t>
            </a:r>
          </a:p>
          <a:p>
            <a:pPr algn="just" eaLnBrk="1" hangingPunct="1">
              <a:lnSpc>
                <a:spcPct val="130000"/>
              </a:lnSpc>
              <a:buFont typeface="Wingdings" pitchFamily="2" charset="2"/>
              <a:buNone/>
            </a:pPr>
            <a:r>
              <a:rPr lang="en-US" altLang="zh-CN" dirty="0"/>
              <a:t>4.3  </a:t>
            </a:r>
            <a:r>
              <a:rPr lang="zh-CN" altLang="en-US" dirty="0"/>
              <a:t>视图机制</a:t>
            </a:r>
          </a:p>
          <a:p>
            <a:pPr algn="just" eaLnBrk="1" hangingPunct="1">
              <a:lnSpc>
                <a:spcPct val="130000"/>
              </a:lnSpc>
              <a:buNone/>
            </a:pPr>
            <a:r>
              <a:rPr lang="en-US" altLang="zh-CN" dirty="0">
                <a:solidFill>
                  <a:srgbClr val="0066FF"/>
                </a:solidFill>
              </a:rPr>
              <a:t>4.4  </a:t>
            </a:r>
            <a:r>
              <a:rPr lang="zh-CN" altLang="en-US" dirty="0">
                <a:solidFill>
                  <a:srgbClr val="0066FF"/>
                </a:solidFill>
              </a:rPr>
              <a:t>审计</a:t>
            </a:r>
          </a:p>
          <a:p>
            <a:pPr algn="just" eaLnBrk="1" hangingPunct="1">
              <a:lnSpc>
                <a:spcPct val="130000"/>
              </a:lnSpc>
              <a:buFont typeface="Wingdings" pitchFamily="2" charset="2"/>
              <a:buNone/>
            </a:pPr>
            <a:r>
              <a:rPr lang="en-US" altLang="zh-CN" dirty="0"/>
              <a:t>4.5  </a:t>
            </a:r>
            <a:r>
              <a:rPr lang="zh-CN" altLang="en-US" dirty="0"/>
              <a:t>数据加密</a:t>
            </a:r>
          </a:p>
          <a:p>
            <a:pPr algn="just" eaLnBrk="1" hangingPunct="1">
              <a:lnSpc>
                <a:spcPct val="130000"/>
              </a:lnSpc>
              <a:buFont typeface="Wingdings" pitchFamily="2" charset="2"/>
              <a:buNone/>
            </a:pPr>
            <a:r>
              <a:rPr lang="en-US" altLang="zh-CN" dirty="0"/>
              <a:t>4.6  </a:t>
            </a:r>
            <a:r>
              <a:rPr lang="zh-CN" altLang="en-US" dirty="0"/>
              <a:t>其他安全性保护</a:t>
            </a:r>
          </a:p>
          <a:p>
            <a:pPr algn="just" eaLnBrk="1" hangingPunct="1">
              <a:lnSpc>
                <a:spcPct val="130000"/>
              </a:lnSpc>
              <a:buFont typeface="Wingdings" pitchFamily="2" charset="2"/>
              <a:buNone/>
            </a:pPr>
            <a:r>
              <a:rPr lang="zh-CN" altLang="en-US" dirty="0"/>
              <a:t>本章小结</a:t>
            </a:r>
          </a:p>
          <a:p>
            <a:pPr eaLnBrk="1" hangingPunct="1">
              <a:buFont typeface="Wingdings" pitchFamily="2" charset="2"/>
              <a:buNone/>
            </a:pPr>
            <a:endParaRPr lang="en-US" altLang="zh-CN"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页脚占位符 4">
            <a:extLst>
              <a:ext uri="{FF2B5EF4-FFF2-40B4-BE49-F238E27FC236}">
                <a16:creationId xmlns:a16="http://schemas.microsoft.com/office/drawing/2014/main" xmlns="" id="{2954ADF1-6516-EF46-ABFB-C1672E0755D9}"/>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94210" name="Rectangle 2">
            <a:extLst>
              <a:ext uri="{FF2B5EF4-FFF2-40B4-BE49-F238E27FC236}">
                <a16:creationId xmlns:a16="http://schemas.microsoft.com/office/drawing/2014/main" xmlns="" id="{DDBCE79C-AD0A-7543-8EF1-A7E91A5B45B3}"/>
              </a:ext>
            </a:extLst>
          </p:cNvPr>
          <p:cNvSpPr>
            <a:spLocks noGrp="1" noChangeArrowheads="1"/>
          </p:cNvSpPr>
          <p:nvPr>
            <p:ph type="title" idx="4294967295"/>
          </p:nvPr>
        </p:nvSpPr>
        <p:spPr/>
        <p:txBody>
          <a:bodyPr/>
          <a:lstStyle/>
          <a:p>
            <a:pPr eaLnBrk="1" hangingPunct="1"/>
            <a:r>
              <a:rPr lang="en-US" altLang="zh-CN" sz="3600"/>
              <a:t>4.4  </a:t>
            </a:r>
            <a:r>
              <a:rPr lang="zh-CN" altLang="en-US" sz="3600"/>
              <a:t>审计</a:t>
            </a:r>
          </a:p>
        </p:txBody>
      </p:sp>
      <p:sp>
        <p:nvSpPr>
          <p:cNvPr id="94211" name="Rectangle 3">
            <a:extLst>
              <a:ext uri="{FF2B5EF4-FFF2-40B4-BE49-F238E27FC236}">
                <a16:creationId xmlns:a16="http://schemas.microsoft.com/office/drawing/2014/main" xmlns="" id="{94FCEE64-BA5C-364C-B8A0-E216F6E72A0B}"/>
              </a:ext>
            </a:extLst>
          </p:cNvPr>
          <p:cNvSpPr>
            <a:spLocks noGrp="1" noChangeArrowheads="1"/>
          </p:cNvSpPr>
          <p:nvPr>
            <p:ph type="body" idx="4294967295"/>
          </p:nvPr>
        </p:nvSpPr>
        <p:spPr/>
        <p:txBody>
          <a:bodyPr/>
          <a:lstStyle/>
          <a:p>
            <a:pPr eaLnBrk="1" hangingPunct="1">
              <a:lnSpc>
                <a:spcPct val="90000"/>
              </a:lnSpc>
            </a:pPr>
            <a:r>
              <a:rPr lang="zh-CN" altLang="en-US" sz="3200" dirty="0"/>
              <a:t>审计</a:t>
            </a:r>
          </a:p>
          <a:p>
            <a:pPr lvl="1" eaLnBrk="1" hangingPunct="1">
              <a:spcBef>
                <a:spcPct val="60000"/>
              </a:spcBef>
            </a:pPr>
            <a:r>
              <a:rPr lang="zh-CN" altLang="en-US" dirty="0"/>
              <a:t>启用一个专用的审计日志（</a:t>
            </a:r>
            <a:r>
              <a:rPr lang="en-US" altLang="zh-CN" dirty="0"/>
              <a:t>Audit Log</a:t>
            </a:r>
            <a:r>
              <a:rPr lang="zh-CN" altLang="en-US" dirty="0"/>
              <a:t>）</a:t>
            </a:r>
          </a:p>
          <a:p>
            <a:pPr lvl="1" eaLnBrk="1" hangingPunct="1">
              <a:spcBef>
                <a:spcPct val="60000"/>
              </a:spcBef>
              <a:buFont typeface="Wingdings" pitchFamily="2" charset="2"/>
              <a:buNone/>
            </a:pPr>
            <a:r>
              <a:rPr lang="zh-CN" altLang="en-US" dirty="0"/>
              <a:t>   把用户对数据库的所有操作自动记录放入审计日志</a:t>
            </a:r>
          </a:p>
          <a:p>
            <a:pPr lvl="1" eaLnBrk="1" hangingPunct="1">
              <a:spcBef>
                <a:spcPct val="60000"/>
              </a:spcBef>
            </a:pPr>
            <a:r>
              <a:rPr lang="zh-CN" altLang="en-US" dirty="0"/>
              <a:t>审计员利用审计日志</a:t>
            </a:r>
          </a:p>
          <a:p>
            <a:pPr lvl="1" eaLnBrk="1" hangingPunct="1">
              <a:spcBef>
                <a:spcPct val="60000"/>
              </a:spcBef>
              <a:buFont typeface="Wingdings" pitchFamily="2" charset="2"/>
              <a:buNone/>
            </a:pPr>
            <a:r>
              <a:rPr lang="zh-CN" altLang="zh-CN" dirty="0"/>
              <a:t>监控数据库中的各种行为</a:t>
            </a:r>
            <a:r>
              <a:rPr lang="zh-CN" altLang="en-US" dirty="0"/>
              <a:t>，找出非法存取数据的人、时间和内容</a:t>
            </a:r>
          </a:p>
          <a:p>
            <a:pPr lvl="1" eaLnBrk="1" hangingPunct="1">
              <a:spcBef>
                <a:spcPct val="60000"/>
              </a:spcBef>
            </a:pPr>
            <a:r>
              <a:rPr lang="en-US" altLang="zh-CN" dirty="0"/>
              <a:t>C2</a:t>
            </a:r>
            <a:r>
              <a:rPr lang="zh-CN" altLang="en-US" dirty="0"/>
              <a:t>以上安全级别的数据库管理系统必须具有审计功能</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xmlns="" id="{C3BCB201-8C0A-2E43-B847-AC391F849F72}"/>
              </a:ext>
            </a:extLst>
          </p:cNvPr>
          <p:cNvSpPr>
            <a:spLocks noGrp="1" noChangeArrowheads="1"/>
          </p:cNvSpPr>
          <p:nvPr>
            <p:ph type="title"/>
          </p:nvPr>
        </p:nvSpPr>
        <p:spPr/>
        <p:txBody>
          <a:bodyPr/>
          <a:lstStyle/>
          <a:p>
            <a:r>
              <a:rPr lang="zh-CN" altLang="en-US" sz="3600"/>
              <a:t>审计（续）</a:t>
            </a:r>
          </a:p>
        </p:txBody>
      </p:sp>
      <p:sp>
        <p:nvSpPr>
          <p:cNvPr id="95235" name="Rectangle 3">
            <a:extLst>
              <a:ext uri="{FF2B5EF4-FFF2-40B4-BE49-F238E27FC236}">
                <a16:creationId xmlns:a16="http://schemas.microsoft.com/office/drawing/2014/main" xmlns="" id="{CB072F52-3ACD-4E48-B5FD-835E36351667}"/>
              </a:ext>
            </a:extLst>
          </p:cNvPr>
          <p:cNvSpPr>
            <a:spLocks noGrp="1" noChangeArrowheads="1"/>
          </p:cNvSpPr>
          <p:nvPr>
            <p:ph type="body" idx="1"/>
          </p:nvPr>
        </p:nvSpPr>
        <p:spPr/>
        <p:txBody>
          <a:bodyPr/>
          <a:lstStyle/>
          <a:p>
            <a:r>
              <a:rPr lang="zh-CN" altLang="en-US" dirty="0"/>
              <a:t>审计功能的可选性</a:t>
            </a:r>
          </a:p>
          <a:p>
            <a:pPr lvl="1">
              <a:lnSpc>
                <a:spcPct val="160000"/>
              </a:lnSpc>
            </a:pPr>
            <a:r>
              <a:rPr lang="zh-CN" altLang="en-US" dirty="0"/>
              <a:t>审计很费时间和空间</a:t>
            </a:r>
          </a:p>
          <a:p>
            <a:pPr lvl="1">
              <a:lnSpc>
                <a:spcPct val="160000"/>
              </a:lnSpc>
            </a:pPr>
            <a:r>
              <a:rPr lang="en-US" altLang="zh-CN" dirty="0"/>
              <a:t>DBA</a:t>
            </a:r>
            <a:r>
              <a:rPr lang="zh-CN" altLang="en-US" dirty="0"/>
              <a:t>可以根据应用对安全性的要求，灵活地打开或关闭审计功能</a:t>
            </a:r>
          </a:p>
          <a:p>
            <a:pPr lvl="1">
              <a:lnSpc>
                <a:spcPct val="160000"/>
              </a:lnSpc>
            </a:pPr>
            <a:r>
              <a:rPr lang="zh-CN" altLang="en-US" dirty="0"/>
              <a:t>审计功能主要用于安全性要求较高的部门</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2">
            <a:extLst>
              <a:ext uri="{FF2B5EF4-FFF2-40B4-BE49-F238E27FC236}">
                <a16:creationId xmlns:a16="http://schemas.microsoft.com/office/drawing/2014/main" xmlns="" id="{D8FCD1E7-5E3C-4851-AB62-89785AE7FFA1}"/>
              </a:ext>
            </a:extLst>
          </p:cNvPr>
          <p:cNvSpPr>
            <a:spLocks noGrp="1" noChangeArrowheads="1"/>
          </p:cNvSpPr>
          <p:nvPr>
            <p:ph idx="4294967295"/>
          </p:nvPr>
        </p:nvSpPr>
        <p:spPr>
          <a:xfrm>
            <a:off x="767408" y="1312863"/>
            <a:ext cx="10585176" cy="4924449"/>
          </a:xfrm>
        </p:spPr>
        <p:txBody>
          <a:bodyPr/>
          <a:lstStyle/>
          <a:p>
            <a:pPr eaLnBrk="1" hangingPunct="1">
              <a:lnSpc>
                <a:spcPct val="150000"/>
              </a:lnSpc>
              <a:buFont typeface="Wingdings" panose="05000000000000000000" pitchFamily="2" charset="2"/>
              <a:buNone/>
            </a:pPr>
            <a:r>
              <a:rPr lang="en-US" altLang="zh-CN" dirty="0"/>
              <a:t>1.</a:t>
            </a:r>
            <a:r>
              <a:rPr lang="zh-CN" altLang="en-US" dirty="0"/>
              <a:t>非授权用户对数据库的恶意存取和破坏</a:t>
            </a:r>
            <a:endParaRPr lang="en-US" altLang="zh-CN" dirty="0"/>
          </a:p>
          <a:p>
            <a:pPr lvl="1" eaLnBrk="1" hangingPunct="1">
              <a:lnSpc>
                <a:spcPct val="150000"/>
              </a:lnSpc>
            </a:pPr>
            <a:r>
              <a:rPr lang="zh-CN" altLang="zh-CN" dirty="0"/>
              <a:t>一些黑客（</a:t>
            </a:r>
            <a:r>
              <a:rPr lang="en-US" altLang="zh-CN" dirty="0"/>
              <a:t>hacker</a:t>
            </a:r>
            <a:r>
              <a:rPr lang="zh-CN" altLang="zh-CN" dirty="0"/>
              <a:t>）和犯罪分子在用户存取数据库时猎取用户名和用户口令，然后假冒合法用户偷取、修改甚至破坏用户数据。</a:t>
            </a:r>
            <a:endParaRPr lang="en-US" altLang="zh-CN" dirty="0"/>
          </a:p>
          <a:p>
            <a:pPr lvl="1" eaLnBrk="1" hangingPunct="1">
              <a:lnSpc>
                <a:spcPct val="150000"/>
              </a:lnSpc>
              <a:defRPr/>
            </a:pPr>
            <a:r>
              <a:rPr lang="zh-CN" altLang="en-US" dirty="0"/>
              <a:t>有的黑客还故意锁定并修改数据，进行勒索和破坏等犯罪活动</a:t>
            </a:r>
            <a:endParaRPr lang="en-US" altLang="zh-CN" dirty="0"/>
          </a:p>
          <a:p>
            <a:pPr lvl="1" eaLnBrk="1" hangingPunct="1">
              <a:lnSpc>
                <a:spcPct val="150000"/>
              </a:lnSpc>
              <a:defRPr/>
            </a:pPr>
            <a:r>
              <a:rPr lang="zh-CN" altLang="zh-CN" dirty="0">
                <a:solidFill>
                  <a:srgbClr val="0070C0"/>
                </a:solidFill>
              </a:rPr>
              <a:t>必须阻止有损数据库安全的非法操作</a:t>
            </a:r>
            <a:endParaRPr lang="en-US" altLang="zh-CN" dirty="0">
              <a:solidFill>
                <a:srgbClr val="0070C0"/>
              </a:solidFill>
            </a:endParaRPr>
          </a:p>
        </p:txBody>
      </p:sp>
      <p:sp>
        <p:nvSpPr>
          <p:cNvPr id="10243" name="页脚占位符 3">
            <a:extLst>
              <a:ext uri="{FF2B5EF4-FFF2-40B4-BE49-F238E27FC236}">
                <a16:creationId xmlns:a16="http://schemas.microsoft.com/office/drawing/2014/main" xmlns="" id="{4EC7F647-39CC-4AC1-8BE7-5435B18EABBB}"/>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endParaRPr lang="en-US" altLang="zh-CN" sz="1400">
              <a:solidFill>
                <a:srgbClr val="F03628"/>
              </a:solidFill>
            </a:endParaRPr>
          </a:p>
        </p:txBody>
      </p:sp>
      <p:sp>
        <p:nvSpPr>
          <p:cNvPr id="10244" name="Rectangle 2">
            <a:extLst>
              <a:ext uri="{FF2B5EF4-FFF2-40B4-BE49-F238E27FC236}">
                <a16:creationId xmlns:a16="http://schemas.microsoft.com/office/drawing/2014/main" xmlns="" id="{1F4DC3A0-EF3A-48F3-A758-B39891FC9248}"/>
              </a:ext>
            </a:extLst>
          </p:cNvPr>
          <p:cNvSpPr>
            <a:spLocks noGrp="1" noChangeArrowheads="1"/>
          </p:cNvSpPr>
          <p:nvPr>
            <p:ph type="title" idx="4294967295"/>
          </p:nvPr>
        </p:nvSpPr>
        <p:spPr/>
        <p:txBody>
          <a:bodyPr/>
          <a:lstStyle/>
          <a:p>
            <a:pPr eaLnBrk="1" hangingPunct="1"/>
            <a:r>
              <a:rPr lang="zh-CN" altLang="en-US" sz="3600" dirty="0"/>
              <a:t>数据库的不安全因素（续）</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页脚占位符 4">
            <a:extLst>
              <a:ext uri="{FF2B5EF4-FFF2-40B4-BE49-F238E27FC236}">
                <a16:creationId xmlns:a16="http://schemas.microsoft.com/office/drawing/2014/main" xmlns="" id="{70CCEB0F-D922-6041-B5BF-E6ECC03A101E}"/>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96258" name="Rectangle 2">
            <a:extLst>
              <a:ext uri="{FF2B5EF4-FFF2-40B4-BE49-F238E27FC236}">
                <a16:creationId xmlns:a16="http://schemas.microsoft.com/office/drawing/2014/main" xmlns="" id="{B6CB52F1-8767-A146-9F8B-4529C086C132}"/>
              </a:ext>
            </a:extLst>
          </p:cNvPr>
          <p:cNvSpPr>
            <a:spLocks noGrp="1" noChangeArrowheads="1"/>
          </p:cNvSpPr>
          <p:nvPr>
            <p:ph type="title" idx="4294967295"/>
          </p:nvPr>
        </p:nvSpPr>
        <p:spPr/>
        <p:txBody>
          <a:bodyPr/>
          <a:lstStyle/>
          <a:p>
            <a:pPr eaLnBrk="1" hangingPunct="1"/>
            <a:r>
              <a:rPr lang="zh-CN" altLang="zh-CN" sz="3600"/>
              <a:t>审计（续）</a:t>
            </a:r>
          </a:p>
        </p:txBody>
      </p:sp>
      <p:sp>
        <p:nvSpPr>
          <p:cNvPr id="96259" name="Rectangle 3">
            <a:extLst>
              <a:ext uri="{FF2B5EF4-FFF2-40B4-BE49-F238E27FC236}">
                <a16:creationId xmlns:a16="http://schemas.microsoft.com/office/drawing/2014/main" xmlns="" id="{4F62F8D5-B36F-9E4A-9E0A-CC21F895CEEF}"/>
              </a:ext>
            </a:extLst>
          </p:cNvPr>
          <p:cNvSpPr>
            <a:spLocks noGrp="1" noChangeArrowheads="1"/>
          </p:cNvSpPr>
          <p:nvPr>
            <p:ph type="body" idx="4294967295"/>
          </p:nvPr>
        </p:nvSpPr>
        <p:spPr>
          <a:xfrm>
            <a:off x="1199456" y="1384079"/>
            <a:ext cx="9865096" cy="4853234"/>
          </a:xfrm>
        </p:spPr>
        <p:txBody>
          <a:bodyPr/>
          <a:lstStyle/>
          <a:p>
            <a:pPr eaLnBrk="1" hangingPunct="1">
              <a:lnSpc>
                <a:spcPct val="80000"/>
              </a:lnSpc>
              <a:buFont typeface="Wingdings" pitchFamily="2" charset="2"/>
              <a:buNone/>
            </a:pPr>
            <a:r>
              <a:rPr lang="en-US" altLang="zh-CN" dirty="0"/>
              <a:t>1.</a:t>
            </a:r>
            <a:r>
              <a:rPr lang="zh-CN" altLang="en-US" dirty="0"/>
              <a:t>审计事件</a:t>
            </a:r>
            <a:endParaRPr lang="en-US" altLang="zh-CN" dirty="0"/>
          </a:p>
          <a:p>
            <a:pPr lvl="1" eaLnBrk="1" hangingPunct="1">
              <a:buSzPct val="85000"/>
            </a:pPr>
            <a:r>
              <a:rPr lang="zh-CN" altLang="en-US" dirty="0"/>
              <a:t>服务器事件</a:t>
            </a:r>
            <a:endParaRPr lang="en-US" altLang="zh-CN" dirty="0"/>
          </a:p>
          <a:p>
            <a:pPr lvl="2" eaLnBrk="1" hangingPunct="1">
              <a:buSzPct val="87000"/>
              <a:buFont typeface="Wingdings" pitchFamily="2" charset="2"/>
              <a:buChar char="l"/>
            </a:pPr>
            <a:r>
              <a:rPr lang="zh-CN" altLang="zh-CN" sz="2200" dirty="0"/>
              <a:t>审计数据库服务器发生的事件</a:t>
            </a:r>
            <a:endParaRPr lang="en-US" altLang="zh-CN" sz="2200" dirty="0"/>
          </a:p>
          <a:p>
            <a:pPr lvl="1" eaLnBrk="1" hangingPunct="1">
              <a:buSzPct val="85000"/>
            </a:pPr>
            <a:r>
              <a:rPr lang="zh-CN" altLang="en-US" dirty="0"/>
              <a:t>系统权限</a:t>
            </a:r>
            <a:endParaRPr lang="en-US" altLang="zh-CN" dirty="0"/>
          </a:p>
          <a:p>
            <a:pPr lvl="2" eaLnBrk="1" hangingPunct="1">
              <a:buSzPct val="87000"/>
              <a:buFont typeface="Wingdings" pitchFamily="2" charset="2"/>
              <a:buChar char="l"/>
            </a:pPr>
            <a:r>
              <a:rPr lang="zh-CN" altLang="zh-CN" sz="2200" dirty="0"/>
              <a:t>对系统拥有的结构或模式对象进行操作的审计</a:t>
            </a:r>
            <a:endParaRPr lang="en-US" altLang="zh-CN" sz="2200" dirty="0"/>
          </a:p>
          <a:p>
            <a:pPr lvl="2" eaLnBrk="1" hangingPunct="1">
              <a:buSzPct val="87000"/>
              <a:buFont typeface="Wingdings" pitchFamily="2" charset="2"/>
              <a:buChar char="l"/>
            </a:pPr>
            <a:r>
              <a:rPr lang="zh-CN" altLang="zh-CN" sz="2200" dirty="0"/>
              <a:t>要求该操作的权限是通过系统权限获得的</a:t>
            </a:r>
          </a:p>
          <a:p>
            <a:pPr lvl="1" eaLnBrk="1" hangingPunct="1">
              <a:buSzPct val="85000"/>
            </a:pPr>
            <a:r>
              <a:rPr lang="zh-CN" altLang="en-US" dirty="0"/>
              <a:t>语句事件</a:t>
            </a:r>
            <a:endParaRPr lang="en-US" altLang="zh-CN" dirty="0"/>
          </a:p>
          <a:p>
            <a:pPr lvl="2" eaLnBrk="1" hangingPunct="1">
              <a:buSzPct val="87000"/>
              <a:buFont typeface="Wingdings" pitchFamily="2" charset="2"/>
              <a:buChar char="l"/>
            </a:pPr>
            <a:r>
              <a:rPr lang="zh-CN" altLang="zh-CN" sz="2200" dirty="0"/>
              <a:t>对</a:t>
            </a:r>
            <a:r>
              <a:rPr lang="en-US" altLang="zh-CN" sz="2200" dirty="0"/>
              <a:t>SQL</a:t>
            </a:r>
            <a:r>
              <a:rPr lang="zh-CN" altLang="zh-CN" sz="2200" dirty="0"/>
              <a:t>语句，如</a:t>
            </a:r>
            <a:r>
              <a:rPr lang="en-US" altLang="zh-CN" sz="2200" dirty="0"/>
              <a:t>DDL</a:t>
            </a:r>
            <a:r>
              <a:rPr lang="zh-CN" altLang="zh-CN" sz="2200" dirty="0"/>
              <a:t>、</a:t>
            </a:r>
            <a:r>
              <a:rPr lang="en-US" altLang="zh-CN" sz="2200" dirty="0"/>
              <a:t>DML</a:t>
            </a:r>
            <a:r>
              <a:rPr lang="zh-CN" altLang="zh-CN" sz="2200" dirty="0"/>
              <a:t>及</a:t>
            </a:r>
            <a:r>
              <a:rPr lang="en-US" altLang="zh-CN" sz="2200" dirty="0"/>
              <a:t>DCL</a:t>
            </a:r>
            <a:r>
              <a:rPr lang="zh-CN" altLang="zh-CN" sz="2200" dirty="0"/>
              <a:t>语句的审计</a:t>
            </a:r>
            <a:endParaRPr lang="en-US" altLang="zh-CN" sz="2200" dirty="0"/>
          </a:p>
          <a:p>
            <a:pPr lvl="1" eaLnBrk="1" hangingPunct="1">
              <a:buSzPct val="85000"/>
            </a:pPr>
            <a:r>
              <a:rPr lang="zh-CN" altLang="en-US" dirty="0"/>
              <a:t>模式对象事件</a:t>
            </a:r>
            <a:endParaRPr lang="en-US" altLang="zh-CN" dirty="0"/>
          </a:p>
          <a:p>
            <a:pPr lvl="2" eaLnBrk="1" hangingPunct="1">
              <a:buSzPct val="87000"/>
              <a:buFont typeface="Wingdings" pitchFamily="2" charset="2"/>
              <a:buChar char="l"/>
            </a:pPr>
            <a:r>
              <a:rPr lang="zh-CN" altLang="zh-CN" sz="2200" dirty="0"/>
              <a:t>对特定模式对象上进行的</a:t>
            </a:r>
            <a:r>
              <a:rPr lang="en-US" altLang="zh-CN" sz="2200" dirty="0"/>
              <a:t>SELECT</a:t>
            </a:r>
            <a:r>
              <a:rPr lang="zh-CN" altLang="zh-CN" sz="2200" dirty="0"/>
              <a:t>或</a:t>
            </a:r>
            <a:r>
              <a:rPr lang="en-US" altLang="zh-CN" sz="2200" dirty="0"/>
              <a:t>DML</a:t>
            </a:r>
            <a:r>
              <a:rPr lang="zh-CN" altLang="zh-CN" sz="2200" dirty="0"/>
              <a:t>操作的审计 </a:t>
            </a:r>
            <a:r>
              <a:rPr lang="en-US" altLang="zh-CN" sz="1600" dirty="0"/>
              <a:t>	</a:t>
            </a:r>
          </a:p>
          <a:p>
            <a:pPr lvl="1" eaLnBrk="1" hangingPunct="1">
              <a:buFont typeface="Wingdings" pitchFamily="2" charset="2"/>
              <a:buNone/>
            </a:pPr>
            <a:r>
              <a:rPr lang="zh-CN" altLang="en-US" sz="2000" dirty="0"/>
              <a:t>　</a:t>
            </a:r>
            <a:endParaRPr lang="en-US" altLang="zh-CN"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页脚占位符 4">
            <a:extLst>
              <a:ext uri="{FF2B5EF4-FFF2-40B4-BE49-F238E27FC236}">
                <a16:creationId xmlns:a16="http://schemas.microsoft.com/office/drawing/2014/main" xmlns="" id="{6DFC7C5A-0098-2148-9463-40B0C48F685A}"/>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97282" name="Rectangle 2">
            <a:extLst>
              <a:ext uri="{FF2B5EF4-FFF2-40B4-BE49-F238E27FC236}">
                <a16:creationId xmlns:a16="http://schemas.microsoft.com/office/drawing/2014/main" xmlns="" id="{FB7CA819-6FFA-B74B-8479-48F18DE531B6}"/>
              </a:ext>
            </a:extLst>
          </p:cNvPr>
          <p:cNvSpPr txBox="1">
            <a:spLocks noChangeArrowheads="1"/>
          </p:cNvSpPr>
          <p:nvPr/>
        </p:nvSpPr>
        <p:spPr bwMode="auto">
          <a:xfrm>
            <a:off x="1981200" y="-36513"/>
            <a:ext cx="8229600" cy="113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zh-CN" sz="3600">
                <a:solidFill>
                  <a:schemeClr val="bg1"/>
                </a:solidFill>
              </a:rPr>
              <a:t>审计（续）</a:t>
            </a:r>
          </a:p>
        </p:txBody>
      </p:sp>
      <p:sp>
        <p:nvSpPr>
          <p:cNvPr id="97283" name="Rectangle 3">
            <a:extLst>
              <a:ext uri="{FF2B5EF4-FFF2-40B4-BE49-F238E27FC236}">
                <a16:creationId xmlns:a16="http://schemas.microsoft.com/office/drawing/2014/main" xmlns="" id="{097C0824-7068-A74D-B296-30E3DC7A9DA9}"/>
              </a:ext>
            </a:extLst>
          </p:cNvPr>
          <p:cNvSpPr txBox="1">
            <a:spLocks noChangeArrowheads="1"/>
          </p:cNvSpPr>
          <p:nvPr/>
        </p:nvSpPr>
        <p:spPr bwMode="auto">
          <a:xfrm>
            <a:off x="623392" y="836713"/>
            <a:ext cx="11161240" cy="5310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200150" indent="-28575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ts val="0"/>
              </a:spcBef>
              <a:buNone/>
            </a:pPr>
            <a:r>
              <a:rPr lang="en-US" altLang="zh-CN" sz="2600" dirty="0"/>
              <a:t>2.</a:t>
            </a:r>
            <a:r>
              <a:rPr lang="zh-CN" altLang="en-US" sz="2600" dirty="0"/>
              <a:t>审计功能</a:t>
            </a:r>
          </a:p>
          <a:p>
            <a:pPr lvl="1" eaLnBrk="1" hangingPunct="1">
              <a:lnSpc>
                <a:spcPct val="130000"/>
              </a:lnSpc>
              <a:spcBef>
                <a:spcPts val="0"/>
              </a:spcBef>
            </a:pPr>
            <a:r>
              <a:rPr lang="zh-CN" altLang="en-US" dirty="0"/>
              <a:t>基本功能</a:t>
            </a:r>
            <a:endParaRPr lang="en-US" altLang="zh-CN" dirty="0"/>
          </a:p>
          <a:p>
            <a:pPr lvl="2" eaLnBrk="1" hangingPunct="1">
              <a:lnSpc>
                <a:spcPct val="130000"/>
              </a:lnSpc>
              <a:spcBef>
                <a:spcPts val="0"/>
              </a:spcBef>
              <a:buSzPct val="87000"/>
              <a:buFont typeface="Wingdings" pitchFamily="2" charset="2"/>
              <a:buChar char="l"/>
            </a:pPr>
            <a:r>
              <a:rPr lang="zh-CN" altLang="zh-CN" sz="2200" dirty="0"/>
              <a:t>提供多种审计查阅方式提供多种审计查阅方式</a:t>
            </a:r>
            <a:endParaRPr lang="en-US" altLang="zh-CN" sz="2200" dirty="0"/>
          </a:p>
          <a:p>
            <a:pPr lvl="1" eaLnBrk="1" hangingPunct="1">
              <a:lnSpc>
                <a:spcPct val="130000"/>
              </a:lnSpc>
              <a:spcBef>
                <a:spcPts val="0"/>
              </a:spcBef>
            </a:pPr>
            <a:r>
              <a:rPr lang="zh-CN" altLang="en-US" dirty="0"/>
              <a:t>多套审计规则：一般在初始化设定</a:t>
            </a:r>
            <a:endParaRPr lang="en-US" altLang="zh-CN" dirty="0"/>
          </a:p>
          <a:p>
            <a:pPr lvl="1" eaLnBrk="1" hangingPunct="1">
              <a:lnSpc>
                <a:spcPct val="130000"/>
              </a:lnSpc>
              <a:spcBef>
                <a:spcPts val="0"/>
              </a:spcBef>
            </a:pPr>
            <a:r>
              <a:rPr lang="zh-CN" altLang="en-US" dirty="0"/>
              <a:t>提供审计分析和报表功能</a:t>
            </a:r>
            <a:endParaRPr lang="en-US" altLang="zh-CN" dirty="0"/>
          </a:p>
          <a:p>
            <a:pPr lvl="1" eaLnBrk="1" hangingPunct="1">
              <a:lnSpc>
                <a:spcPct val="130000"/>
              </a:lnSpc>
              <a:spcBef>
                <a:spcPts val="0"/>
              </a:spcBef>
            </a:pPr>
            <a:r>
              <a:rPr lang="zh-CN" altLang="en-US" dirty="0"/>
              <a:t>审计日志管理功能</a:t>
            </a:r>
            <a:endParaRPr lang="en-US" altLang="zh-CN" dirty="0"/>
          </a:p>
          <a:p>
            <a:pPr lvl="2" eaLnBrk="1" hangingPunct="1">
              <a:lnSpc>
                <a:spcPct val="130000"/>
              </a:lnSpc>
              <a:spcBef>
                <a:spcPts val="0"/>
              </a:spcBef>
              <a:buSzPct val="87000"/>
              <a:buFont typeface="Wingdings" pitchFamily="2" charset="2"/>
              <a:buChar char="l"/>
            </a:pPr>
            <a:r>
              <a:rPr lang="zh-CN" altLang="zh-CN" sz="2200" dirty="0"/>
              <a:t>防止审计员误删审计记录，审计日志必须先转储后删除</a:t>
            </a:r>
            <a:endParaRPr lang="en-US" altLang="zh-CN" sz="2200" dirty="0"/>
          </a:p>
          <a:p>
            <a:pPr lvl="2" eaLnBrk="1" hangingPunct="1">
              <a:lnSpc>
                <a:spcPct val="130000"/>
              </a:lnSpc>
              <a:spcBef>
                <a:spcPts val="0"/>
              </a:spcBef>
              <a:buSzPct val="87000"/>
              <a:buFont typeface="Wingdings" pitchFamily="2" charset="2"/>
              <a:buChar char="l"/>
            </a:pPr>
            <a:r>
              <a:rPr lang="zh-CN" altLang="zh-CN" sz="2200" dirty="0"/>
              <a:t>对转储的审计记录文件提供完整性和保密性保护</a:t>
            </a:r>
            <a:endParaRPr lang="en-US" altLang="zh-CN" sz="2200" dirty="0"/>
          </a:p>
          <a:p>
            <a:pPr lvl="2" eaLnBrk="1" hangingPunct="1">
              <a:lnSpc>
                <a:spcPct val="130000"/>
              </a:lnSpc>
              <a:spcBef>
                <a:spcPts val="0"/>
              </a:spcBef>
              <a:buSzPct val="87000"/>
              <a:buFont typeface="Wingdings" pitchFamily="2" charset="2"/>
              <a:buChar char="l"/>
            </a:pPr>
            <a:r>
              <a:rPr lang="zh-CN" altLang="zh-CN" sz="2200" dirty="0"/>
              <a:t>只允许审计员查阅和转储审计记录</a:t>
            </a:r>
            <a:r>
              <a:rPr lang="zh-CN" altLang="en-US" sz="2200" dirty="0"/>
              <a:t>，</a:t>
            </a:r>
            <a:r>
              <a:rPr lang="zh-CN" altLang="zh-CN" sz="2200" dirty="0"/>
              <a:t>不允许任何用户新增和修改审计记录等</a:t>
            </a:r>
            <a:endParaRPr lang="en-US" altLang="zh-CN" sz="2200" dirty="0"/>
          </a:p>
          <a:p>
            <a:pPr lvl="1" eaLnBrk="1" hangingPunct="1">
              <a:lnSpc>
                <a:spcPct val="130000"/>
              </a:lnSpc>
              <a:spcBef>
                <a:spcPts val="0"/>
              </a:spcBef>
            </a:pPr>
            <a:r>
              <a:rPr lang="zh-CN" altLang="en-US" dirty="0"/>
              <a:t>提供查询审计设置及审计记录信息的专门视图</a:t>
            </a:r>
            <a:endParaRPr lang="en-US" altLang="zh-CN" dirty="0"/>
          </a:p>
          <a:p>
            <a:pPr lvl="1" eaLnBrk="1" hangingPunct="1">
              <a:lnSpc>
                <a:spcPct val="130000"/>
              </a:lnSpc>
            </a:pPr>
            <a:endParaRPr lang="zh-CN" altLang="en-US" sz="2000"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页脚占位符 4">
            <a:extLst>
              <a:ext uri="{FF2B5EF4-FFF2-40B4-BE49-F238E27FC236}">
                <a16:creationId xmlns:a16="http://schemas.microsoft.com/office/drawing/2014/main" xmlns="" id="{90EE5676-4882-D04E-9448-CACC50F5C3A5}"/>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98306" name="Rectangle 2">
            <a:extLst>
              <a:ext uri="{FF2B5EF4-FFF2-40B4-BE49-F238E27FC236}">
                <a16:creationId xmlns:a16="http://schemas.microsoft.com/office/drawing/2014/main" xmlns="" id="{8FC843D6-CFFD-504F-A935-BE12F9DB821F}"/>
              </a:ext>
            </a:extLst>
          </p:cNvPr>
          <p:cNvSpPr>
            <a:spLocks noGrp="1" noChangeArrowheads="1"/>
          </p:cNvSpPr>
          <p:nvPr>
            <p:ph type="title" idx="4294967295"/>
          </p:nvPr>
        </p:nvSpPr>
        <p:spPr/>
        <p:txBody>
          <a:bodyPr/>
          <a:lstStyle/>
          <a:p>
            <a:pPr eaLnBrk="1" hangingPunct="1"/>
            <a:r>
              <a:rPr lang="zh-CN" altLang="zh-CN" sz="3600"/>
              <a:t>审计（续）</a:t>
            </a:r>
          </a:p>
        </p:txBody>
      </p:sp>
      <p:sp>
        <p:nvSpPr>
          <p:cNvPr id="98307" name="Rectangle 3">
            <a:extLst>
              <a:ext uri="{FF2B5EF4-FFF2-40B4-BE49-F238E27FC236}">
                <a16:creationId xmlns:a16="http://schemas.microsoft.com/office/drawing/2014/main" xmlns="" id="{9A5CD587-06D7-2749-A8A3-94D200D06B9C}"/>
              </a:ext>
            </a:extLst>
          </p:cNvPr>
          <p:cNvSpPr>
            <a:spLocks noGrp="1" noChangeArrowheads="1"/>
          </p:cNvSpPr>
          <p:nvPr>
            <p:ph type="body" idx="4294967295"/>
          </p:nvPr>
        </p:nvSpPr>
        <p:spPr>
          <a:xfrm>
            <a:off x="1199456" y="1326165"/>
            <a:ext cx="8229600" cy="4854575"/>
          </a:xfrm>
        </p:spPr>
        <p:txBody>
          <a:bodyPr/>
          <a:lstStyle/>
          <a:p>
            <a:pPr eaLnBrk="1" hangingPunct="1">
              <a:lnSpc>
                <a:spcPct val="170000"/>
              </a:lnSpc>
              <a:buFont typeface="Wingdings" pitchFamily="2" charset="2"/>
              <a:buNone/>
            </a:pPr>
            <a:r>
              <a:rPr lang="en-US" altLang="zh-CN" dirty="0"/>
              <a:t>3. AUDIT</a:t>
            </a:r>
            <a:r>
              <a:rPr lang="zh-CN" altLang="en-US" dirty="0"/>
              <a:t>语句和</a:t>
            </a:r>
            <a:r>
              <a:rPr lang="en-US" altLang="zh-CN" dirty="0"/>
              <a:t>NOAUDIT</a:t>
            </a:r>
            <a:r>
              <a:rPr lang="zh-CN" altLang="en-US" dirty="0"/>
              <a:t>语句</a:t>
            </a:r>
            <a:endParaRPr lang="en-US" altLang="zh-CN" dirty="0"/>
          </a:p>
          <a:p>
            <a:pPr lvl="1" eaLnBrk="1" hangingPunct="1">
              <a:lnSpc>
                <a:spcPct val="170000"/>
              </a:lnSpc>
            </a:pPr>
            <a:r>
              <a:rPr lang="en-US" altLang="zh-CN" dirty="0"/>
              <a:t>AUDIT</a:t>
            </a:r>
            <a:r>
              <a:rPr lang="zh-CN" altLang="en-US" dirty="0"/>
              <a:t>语句：设置审计功能 </a:t>
            </a:r>
          </a:p>
          <a:p>
            <a:pPr lvl="1" eaLnBrk="1" hangingPunct="1">
              <a:lnSpc>
                <a:spcPct val="170000"/>
              </a:lnSpc>
            </a:pPr>
            <a:r>
              <a:rPr lang="en-US" altLang="zh-CN" dirty="0"/>
              <a:t>NOAUDIT</a:t>
            </a:r>
            <a:r>
              <a:rPr lang="zh-CN" altLang="en-US" dirty="0"/>
              <a:t>语句：取消审计功能 </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内容占位符 2">
            <a:extLst>
              <a:ext uri="{FF2B5EF4-FFF2-40B4-BE49-F238E27FC236}">
                <a16:creationId xmlns:a16="http://schemas.microsoft.com/office/drawing/2014/main" xmlns="" id="{08CCAA85-7613-F249-AE20-FF092B721E16}"/>
              </a:ext>
            </a:extLst>
          </p:cNvPr>
          <p:cNvSpPr>
            <a:spLocks noGrp="1" noChangeArrowheads="1"/>
          </p:cNvSpPr>
          <p:nvPr>
            <p:ph idx="4294967295"/>
          </p:nvPr>
        </p:nvSpPr>
        <p:spPr/>
        <p:txBody>
          <a:bodyPr/>
          <a:lstStyle/>
          <a:p>
            <a:pPr eaLnBrk="1" hangingPunct="1"/>
            <a:r>
              <a:rPr lang="zh-CN" altLang="en-US" dirty="0"/>
              <a:t>用户级审计</a:t>
            </a:r>
            <a:endParaRPr lang="en-US" altLang="zh-CN" dirty="0"/>
          </a:p>
          <a:p>
            <a:pPr lvl="1">
              <a:lnSpc>
                <a:spcPct val="150000"/>
              </a:lnSpc>
              <a:buSzPct val="85000"/>
            </a:pPr>
            <a:r>
              <a:rPr lang="zh-CN" altLang="en-US" dirty="0"/>
              <a:t>任何用户可设置的审计</a:t>
            </a:r>
            <a:endParaRPr lang="en-US" altLang="zh-CN" dirty="0"/>
          </a:p>
          <a:p>
            <a:pPr lvl="1">
              <a:lnSpc>
                <a:spcPct val="150000"/>
              </a:lnSpc>
              <a:buSzPct val="85000"/>
            </a:pPr>
            <a:r>
              <a:rPr lang="zh-CN" altLang="en-US" dirty="0"/>
              <a:t>用户针对自己创建的数据库表和视图进行审计</a:t>
            </a:r>
            <a:endParaRPr lang="en-US" altLang="zh-CN" dirty="0"/>
          </a:p>
          <a:p>
            <a:pPr lvl="1">
              <a:buFont typeface="Arial" panose="020B0604020202020204" pitchFamily="34" charset="0"/>
              <a:buChar char="•"/>
            </a:pPr>
            <a:endParaRPr lang="en-US" altLang="zh-CN" dirty="0"/>
          </a:p>
          <a:p>
            <a:pPr eaLnBrk="1" hangingPunct="1"/>
            <a:r>
              <a:rPr lang="zh-CN" altLang="en-US" dirty="0"/>
              <a:t>系统级审计</a:t>
            </a:r>
            <a:endParaRPr lang="en-US" altLang="zh-CN" dirty="0"/>
          </a:p>
          <a:p>
            <a:pPr lvl="1">
              <a:lnSpc>
                <a:spcPct val="150000"/>
              </a:lnSpc>
              <a:buSzPct val="85000"/>
            </a:pPr>
            <a:r>
              <a:rPr lang="zh-CN" altLang="en-US" dirty="0"/>
              <a:t>只能由数据库管理员设置</a:t>
            </a:r>
            <a:endParaRPr lang="en-US" altLang="zh-CN" dirty="0"/>
          </a:p>
          <a:p>
            <a:pPr lvl="1">
              <a:lnSpc>
                <a:spcPct val="150000"/>
              </a:lnSpc>
              <a:buSzPct val="85000"/>
            </a:pPr>
            <a:r>
              <a:rPr lang="zh-CN" altLang="en-US" dirty="0"/>
              <a:t>监测成功或失败的登录要求、监测授权和收回操作以及其他数据库级权限下的操作</a:t>
            </a:r>
            <a:endParaRPr lang="en-US" altLang="zh-CN" dirty="0"/>
          </a:p>
        </p:txBody>
      </p:sp>
      <p:sp>
        <p:nvSpPr>
          <p:cNvPr id="99330" name="页脚占位符 3">
            <a:extLst>
              <a:ext uri="{FF2B5EF4-FFF2-40B4-BE49-F238E27FC236}">
                <a16:creationId xmlns:a16="http://schemas.microsoft.com/office/drawing/2014/main" xmlns="" id="{E41E6C2F-8364-F04D-BC88-66E88F3CE75E}"/>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99331" name="Rectangle 2">
            <a:extLst>
              <a:ext uri="{FF2B5EF4-FFF2-40B4-BE49-F238E27FC236}">
                <a16:creationId xmlns:a16="http://schemas.microsoft.com/office/drawing/2014/main" xmlns="" id="{DD4495E5-9728-7745-9251-75FE0DD0358B}"/>
              </a:ext>
            </a:extLst>
          </p:cNvPr>
          <p:cNvSpPr txBox="1">
            <a:spLocks noChangeArrowheads="1"/>
          </p:cNvSpPr>
          <p:nvPr/>
        </p:nvSpPr>
        <p:spPr bwMode="auto">
          <a:xfrm>
            <a:off x="2566988" y="261938"/>
            <a:ext cx="73914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r>
              <a:rPr lang="zh-CN" altLang="en-US" sz="3600">
                <a:solidFill>
                  <a:schemeClr val="bg1"/>
                </a:solidFill>
              </a:rPr>
              <a:t>审计（续）</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页脚占位符 4">
            <a:extLst>
              <a:ext uri="{FF2B5EF4-FFF2-40B4-BE49-F238E27FC236}">
                <a16:creationId xmlns:a16="http://schemas.microsoft.com/office/drawing/2014/main" xmlns="" id="{84B1ED53-80C5-B04D-A752-90CB7FBC1941}"/>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00354" name="Rectangle 2">
            <a:extLst>
              <a:ext uri="{FF2B5EF4-FFF2-40B4-BE49-F238E27FC236}">
                <a16:creationId xmlns:a16="http://schemas.microsoft.com/office/drawing/2014/main" xmlns="" id="{3E0004CE-FA82-7F4F-AA72-4D9274135C03}"/>
              </a:ext>
            </a:extLst>
          </p:cNvPr>
          <p:cNvSpPr>
            <a:spLocks noGrp="1" noChangeArrowheads="1"/>
          </p:cNvSpPr>
          <p:nvPr>
            <p:ph type="title" idx="4294967295"/>
          </p:nvPr>
        </p:nvSpPr>
        <p:spPr/>
        <p:txBody>
          <a:bodyPr/>
          <a:lstStyle/>
          <a:p>
            <a:pPr eaLnBrk="1" hangingPunct="1"/>
            <a:r>
              <a:rPr lang="zh-CN" altLang="zh-CN" sz="3600"/>
              <a:t>审计（续）</a:t>
            </a:r>
          </a:p>
        </p:txBody>
      </p:sp>
      <p:sp>
        <p:nvSpPr>
          <p:cNvPr id="100355" name="Rectangle 3">
            <a:extLst>
              <a:ext uri="{FF2B5EF4-FFF2-40B4-BE49-F238E27FC236}">
                <a16:creationId xmlns:a16="http://schemas.microsoft.com/office/drawing/2014/main" xmlns="" id="{EBA01842-0318-4A40-9F7A-3E92ADCDF741}"/>
              </a:ext>
            </a:extLst>
          </p:cNvPr>
          <p:cNvSpPr>
            <a:spLocks noGrp="1" noChangeArrowheads="1"/>
          </p:cNvSpPr>
          <p:nvPr>
            <p:ph type="body" idx="4294967295"/>
          </p:nvPr>
        </p:nvSpPr>
        <p:spPr>
          <a:xfrm>
            <a:off x="839416" y="1258888"/>
            <a:ext cx="8686800" cy="5283200"/>
          </a:xfrm>
        </p:spPr>
        <p:txBody>
          <a:bodyPr/>
          <a:lstStyle/>
          <a:p>
            <a:pPr eaLnBrk="1" hangingPunct="1">
              <a:lnSpc>
                <a:spcPct val="130000"/>
              </a:lnSpc>
              <a:buFont typeface="Wingdings" pitchFamily="2" charset="2"/>
              <a:buNone/>
            </a:pPr>
            <a:r>
              <a:rPr lang="en-US" altLang="zh-CN" sz="2400" dirty="0"/>
              <a:t>[</a:t>
            </a:r>
            <a:r>
              <a:rPr lang="zh-CN" altLang="en-US" sz="2400" dirty="0"/>
              <a:t>例4.</a:t>
            </a:r>
            <a:r>
              <a:rPr lang="en-US" altLang="zh-CN" sz="2400" dirty="0"/>
              <a:t>18] </a:t>
            </a:r>
            <a:r>
              <a:rPr lang="zh-CN" altLang="en-US" sz="2400" dirty="0"/>
              <a:t>对修改</a:t>
            </a:r>
            <a:r>
              <a:rPr lang="en-US" altLang="zh-CN" sz="2400" dirty="0"/>
              <a:t>SC</a:t>
            </a:r>
            <a:r>
              <a:rPr lang="zh-CN" altLang="en-US" sz="2400" dirty="0"/>
              <a:t>表结构或修改</a:t>
            </a:r>
            <a:r>
              <a:rPr lang="en-US" altLang="zh-CN" sz="2400" dirty="0"/>
              <a:t>SC</a:t>
            </a:r>
            <a:r>
              <a:rPr lang="zh-CN" altLang="en-US" sz="2400" dirty="0"/>
              <a:t>表数据的操作进行审计</a:t>
            </a:r>
          </a:p>
          <a:p>
            <a:pPr eaLnBrk="1" hangingPunct="1">
              <a:lnSpc>
                <a:spcPct val="130000"/>
              </a:lnSpc>
              <a:buFont typeface="Wingdings" pitchFamily="2" charset="2"/>
              <a:buNone/>
            </a:pPr>
            <a:r>
              <a:rPr lang="zh-CN" altLang="en-US" sz="2400" dirty="0"/>
              <a:t>           </a:t>
            </a:r>
            <a:r>
              <a:rPr lang="en-US" altLang="zh-CN" sz="2400" dirty="0"/>
              <a:t>(1)</a:t>
            </a:r>
            <a:r>
              <a:rPr lang="zh-CN" altLang="en-US" sz="2400" dirty="0"/>
              <a:t> 先显示当前审计开关状态</a:t>
            </a:r>
            <a:endParaRPr lang="en-US" altLang="zh-CN" sz="2400" dirty="0"/>
          </a:p>
          <a:p>
            <a:pPr eaLnBrk="1" hangingPunct="1">
              <a:lnSpc>
                <a:spcPct val="130000"/>
              </a:lnSpc>
              <a:buFont typeface="Wingdings" pitchFamily="2" charset="2"/>
              <a:buNone/>
            </a:pPr>
            <a:r>
              <a:rPr lang="en-US" altLang="zh-CN" sz="2400" dirty="0"/>
              <a:t>		</a:t>
            </a:r>
            <a:r>
              <a:rPr lang="zh-CN" altLang="en-US" sz="2400" dirty="0"/>
              <a:t>      </a:t>
            </a:r>
            <a:r>
              <a:rPr lang="en-US" altLang="zh-CN" sz="2400" dirty="0"/>
              <a:t>SHOW</a:t>
            </a:r>
            <a:r>
              <a:rPr lang="zh-CN" altLang="en-US" sz="2400" dirty="0"/>
              <a:t> </a:t>
            </a:r>
            <a:r>
              <a:rPr lang="en-US" altLang="zh-CN" sz="2400" dirty="0"/>
              <a:t>AUDIT_TRAIL;</a:t>
            </a:r>
            <a:endParaRPr lang="zh-CN" altLang="en-US" sz="2400" dirty="0"/>
          </a:p>
          <a:p>
            <a:pPr eaLnBrk="1" hangingPunct="1">
              <a:lnSpc>
                <a:spcPct val="130000"/>
              </a:lnSpc>
              <a:buFont typeface="Wingdings" pitchFamily="2" charset="2"/>
              <a:buNone/>
            </a:pPr>
            <a:r>
              <a:rPr lang="zh-CN" altLang="en-US" sz="2400" dirty="0"/>
              <a:t>           </a:t>
            </a:r>
            <a:r>
              <a:rPr lang="en-US" altLang="zh-CN" sz="2400" dirty="0"/>
              <a:t>(2)</a:t>
            </a:r>
            <a:r>
              <a:rPr lang="zh-CN" altLang="en-US" sz="2400" dirty="0"/>
              <a:t> 打开审计开关</a:t>
            </a:r>
            <a:endParaRPr lang="en-US" altLang="zh-CN" sz="2400" dirty="0"/>
          </a:p>
          <a:p>
            <a:pPr eaLnBrk="1" hangingPunct="1">
              <a:lnSpc>
                <a:spcPct val="130000"/>
              </a:lnSpc>
              <a:buFont typeface="Wingdings" pitchFamily="2" charset="2"/>
              <a:buNone/>
            </a:pPr>
            <a:r>
              <a:rPr lang="en-US" altLang="zh-CN" sz="2400" dirty="0"/>
              <a:t>		</a:t>
            </a:r>
            <a:r>
              <a:rPr lang="zh-CN" altLang="en-US" sz="2400" dirty="0"/>
              <a:t>      </a:t>
            </a:r>
            <a:r>
              <a:rPr lang="en-US" altLang="zh-CN" sz="2400" dirty="0"/>
              <a:t>SET</a:t>
            </a:r>
            <a:r>
              <a:rPr lang="zh-CN" altLang="en-US" sz="2400" dirty="0"/>
              <a:t> </a:t>
            </a:r>
            <a:r>
              <a:rPr lang="en-US" altLang="zh-CN" sz="2400" dirty="0"/>
              <a:t>AUDIT_TRAIL</a:t>
            </a:r>
            <a:r>
              <a:rPr lang="zh-CN" altLang="en-US" sz="2400" dirty="0"/>
              <a:t> </a:t>
            </a:r>
            <a:r>
              <a:rPr lang="en-US" altLang="zh-CN" sz="2400" dirty="0"/>
              <a:t>TO</a:t>
            </a:r>
            <a:r>
              <a:rPr lang="zh-CN" altLang="en-US" sz="2400" dirty="0"/>
              <a:t> </a:t>
            </a:r>
            <a:r>
              <a:rPr lang="en-US" altLang="zh-CN" sz="2400" dirty="0"/>
              <a:t>ON;</a:t>
            </a:r>
          </a:p>
          <a:p>
            <a:pPr eaLnBrk="1" hangingPunct="1">
              <a:lnSpc>
                <a:spcPct val="130000"/>
              </a:lnSpc>
              <a:buFont typeface="Wingdings" pitchFamily="2" charset="2"/>
              <a:buNone/>
            </a:pPr>
            <a:r>
              <a:rPr lang="en-US" altLang="zh-CN" sz="2400" dirty="0"/>
              <a:t>		(3)</a:t>
            </a:r>
            <a:r>
              <a:rPr lang="zh-CN" altLang="en-US" sz="2400" dirty="0"/>
              <a:t> 对</a:t>
            </a:r>
            <a:r>
              <a:rPr lang="en-US" altLang="zh-CN" sz="2400" dirty="0"/>
              <a:t>SC</a:t>
            </a:r>
            <a:r>
              <a:rPr lang="zh-CN" altLang="en-US" sz="2400" dirty="0"/>
              <a:t>表设置审计</a:t>
            </a:r>
            <a:endParaRPr lang="en-US" altLang="zh-CN" sz="2400" dirty="0"/>
          </a:p>
          <a:p>
            <a:pPr eaLnBrk="1" hangingPunct="1">
              <a:lnSpc>
                <a:spcPct val="130000"/>
              </a:lnSpc>
              <a:buFont typeface="Wingdings" pitchFamily="2" charset="2"/>
              <a:buNone/>
            </a:pPr>
            <a:r>
              <a:rPr lang="zh-CN" altLang="en-US" sz="2400" dirty="0"/>
              <a:t>                 </a:t>
            </a:r>
            <a:r>
              <a:rPr lang="en-US" altLang="zh-CN" sz="2400" dirty="0"/>
              <a:t>AUDITALTER,UPDATE</a:t>
            </a:r>
            <a:r>
              <a:rPr lang="zh-CN" altLang="en-US" sz="2400" dirty="0"/>
              <a:t> </a:t>
            </a:r>
            <a:r>
              <a:rPr lang="en-US" altLang="zh-CN" sz="2400" dirty="0"/>
              <a:t>ON</a:t>
            </a:r>
            <a:r>
              <a:rPr lang="zh-CN" altLang="en-US" sz="2400" dirty="0"/>
              <a:t> </a:t>
            </a:r>
            <a:r>
              <a:rPr lang="en-US" altLang="zh-CN" sz="2400" dirty="0"/>
              <a:t>SC</a:t>
            </a:r>
            <a:r>
              <a:rPr lang="zh-CN" altLang="en-US" sz="2400" dirty="0"/>
              <a:t> </a:t>
            </a:r>
            <a:r>
              <a:rPr lang="en-US" altLang="zh-CN" sz="2400" dirty="0"/>
              <a:t>BY</a:t>
            </a:r>
            <a:r>
              <a:rPr lang="zh-CN" altLang="en-US" sz="2400" dirty="0"/>
              <a:t> </a:t>
            </a:r>
            <a:r>
              <a:rPr lang="en-US" altLang="zh-CN" sz="2400" dirty="0"/>
              <a:t>ACCESS;</a:t>
            </a:r>
            <a:endParaRPr lang="zh-CN" altLang="en-US" sz="2400" dirty="0"/>
          </a:p>
          <a:p>
            <a:pPr eaLnBrk="1" hangingPunct="1">
              <a:lnSpc>
                <a:spcPct val="130000"/>
              </a:lnSpc>
              <a:buFont typeface="Wingdings" pitchFamily="2" charset="2"/>
              <a:buNone/>
            </a:pPr>
            <a:endParaRPr lang="zh-CN" altLang="en-US" sz="2400" dirty="0">
              <a:solidFill>
                <a:srgbClr val="0070C0"/>
              </a:solidFil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页脚占位符 4">
            <a:extLst>
              <a:ext uri="{FF2B5EF4-FFF2-40B4-BE49-F238E27FC236}">
                <a16:creationId xmlns:a16="http://schemas.microsoft.com/office/drawing/2014/main" xmlns="" id="{84B1ED53-80C5-B04D-A752-90CB7FBC1941}"/>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00354" name="Rectangle 2">
            <a:extLst>
              <a:ext uri="{FF2B5EF4-FFF2-40B4-BE49-F238E27FC236}">
                <a16:creationId xmlns:a16="http://schemas.microsoft.com/office/drawing/2014/main" xmlns="" id="{3E0004CE-FA82-7F4F-AA72-4D9274135C03}"/>
              </a:ext>
            </a:extLst>
          </p:cNvPr>
          <p:cNvSpPr>
            <a:spLocks noGrp="1" noChangeArrowheads="1"/>
          </p:cNvSpPr>
          <p:nvPr>
            <p:ph type="title" idx="4294967295"/>
          </p:nvPr>
        </p:nvSpPr>
        <p:spPr/>
        <p:txBody>
          <a:bodyPr/>
          <a:lstStyle/>
          <a:p>
            <a:pPr eaLnBrk="1" hangingPunct="1"/>
            <a:r>
              <a:rPr lang="zh-CN" altLang="zh-CN" sz="3600"/>
              <a:t>审计（续）</a:t>
            </a:r>
          </a:p>
        </p:txBody>
      </p:sp>
      <p:sp>
        <p:nvSpPr>
          <p:cNvPr id="100355" name="Rectangle 3">
            <a:extLst>
              <a:ext uri="{FF2B5EF4-FFF2-40B4-BE49-F238E27FC236}">
                <a16:creationId xmlns:a16="http://schemas.microsoft.com/office/drawing/2014/main" xmlns="" id="{EBA01842-0318-4A40-9F7A-3E92ADCDF741}"/>
              </a:ext>
            </a:extLst>
          </p:cNvPr>
          <p:cNvSpPr>
            <a:spLocks noGrp="1" noChangeArrowheads="1"/>
          </p:cNvSpPr>
          <p:nvPr>
            <p:ph type="body" idx="4294967295"/>
          </p:nvPr>
        </p:nvSpPr>
        <p:spPr>
          <a:xfrm>
            <a:off x="983432" y="1258888"/>
            <a:ext cx="8686800" cy="5283200"/>
          </a:xfrm>
        </p:spPr>
        <p:txBody>
          <a:bodyPr/>
          <a:lstStyle/>
          <a:p>
            <a:pPr eaLnBrk="1" hangingPunct="1">
              <a:lnSpc>
                <a:spcPct val="130000"/>
              </a:lnSpc>
              <a:buFont typeface="Wingdings" pitchFamily="2" charset="2"/>
              <a:buNone/>
            </a:pPr>
            <a:r>
              <a:rPr lang="en-US" altLang="zh-CN" sz="2400" dirty="0"/>
              <a:t>[</a:t>
            </a:r>
            <a:r>
              <a:rPr lang="zh-CN" altLang="en-US" sz="2400" dirty="0"/>
              <a:t>例4.</a:t>
            </a:r>
            <a:r>
              <a:rPr lang="en-US" altLang="zh-CN" sz="2400" dirty="0"/>
              <a:t>19] </a:t>
            </a:r>
            <a:r>
              <a:rPr lang="zh-CN" altLang="en-US" sz="2400" dirty="0"/>
              <a:t>取消对</a:t>
            </a:r>
            <a:r>
              <a:rPr lang="en-US" altLang="zh-CN" sz="2400" dirty="0"/>
              <a:t>SC</a:t>
            </a:r>
            <a:r>
              <a:rPr lang="zh-CN" altLang="en-US" sz="2400" dirty="0"/>
              <a:t>表的</a:t>
            </a:r>
            <a:r>
              <a:rPr lang="en-US" altLang="zh-CN" sz="2400" dirty="0"/>
              <a:t>ALTER</a:t>
            </a:r>
            <a:r>
              <a:rPr lang="zh-CN" altLang="en-US" sz="2400" dirty="0"/>
              <a:t>和</a:t>
            </a:r>
            <a:r>
              <a:rPr lang="en-US" altLang="zh-CN" sz="2400" dirty="0"/>
              <a:t>UPDATE</a:t>
            </a:r>
            <a:r>
              <a:rPr lang="zh-CN" altLang="en-US" sz="2400" dirty="0"/>
              <a:t>操作审计</a:t>
            </a:r>
          </a:p>
          <a:p>
            <a:pPr eaLnBrk="1" hangingPunct="1">
              <a:lnSpc>
                <a:spcPct val="130000"/>
              </a:lnSpc>
              <a:buFont typeface="Wingdings" pitchFamily="2" charset="2"/>
              <a:buNone/>
            </a:pPr>
            <a:r>
              <a:rPr lang="zh-CN" altLang="en-US" sz="2400" dirty="0"/>
              <a:t>           </a:t>
            </a:r>
            <a:r>
              <a:rPr lang="en-US" altLang="zh-CN" sz="2400" dirty="0"/>
              <a:t>NOAUDIT  ALTER,UPDATE  ON  SC;</a:t>
            </a:r>
          </a:p>
          <a:p>
            <a:pPr lvl="1">
              <a:lnSpc>
                <a:spcPct val="150000"/>
              </a:lnSpc>
              <a:buSzPct val="85000"/>
            </a:pPr>
            <a:endParaRPr lang="en-US" altLang="zh-CN" dirty="0"/>
          </a:p>
          <a:p>
            <a:pPr lvl="1">
              <a:lnSpc>
                <a:spcPct val="150000"/>
              </a:lnSpc>
              <a:buSzPct val="85000"/>
            </a:pPr>
            <a:r>
              <a:rPr lang="zh-CN" altLang="zh-CN" dirty="0"/>
              <a:t>审计设置以及审计日志一般都存储在数据字典中</a:t>
            </a:r>
            <a:endParaRPr lang="en-US" altLang="zh-CN" dirty="0"/>
          </a:p>
          <a:p>
            <a:pPr lvl="1">
              <a:lnSpc>
                <a:spcPct val="150000"/>
              </a:lnSpc>
              <a:buSzPct val="85000"/>
            </a:pPr>
            <a:r>
              <a:rPr lang="zh-CN" altLang="zh-CN" dirty="0"/>
              <a:t>必须把审计开关打开，才可以在系统表</a:t>
            </a:r>
            <a:r>
              <a:rPr lang="en-US" altLang="zh-CN" dirty="0"/>
              <a:t>SYS_AUDITTRAIL</a:t>
            </a:r>
            <a:r>
              <a:rPr lang="zh-CN" altLang="zh-CN" dirty="0"/>
              <a:t>中查看到审计信息</a:t>
            </a:r>
            <a:endParaRPr lang="zh-CN" altLang="en-US" dirty="0"/>
          </a:p>
        </p:txBody>
      </p:sp>
    </p:spTree>
    <p:extLst>
      <p:ext uri="{BB962C8B-B14F-4D97-AF65-F5344CB8AC3E}">
        <p14:creationId xmlns:p14="http://schemas.microsoft.com/office/powerpoint/2010/main" val="307097456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页脚占位符 4">
            <a:extLst>
              <a:ext uri="{FF2B5EF4-FFF2-40B4-BE49-F238E27FC236}">
                <a16:creationId xmlns:a16="http://schemas.microsoft.com/office/drawing/2014/main" xmlns="" id="{0457B489-EB03-BD42-AEC0-08CB8604DC77}"/>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01378" name="Rectangle 2">
            <a:extLst>
              <a:ext uri="{FF2B5EF4-FFF2-40B4-BE49-F238E27FC236}">
                <a16:creationId xmlns:a16="http://schemas.microsoft.com/office/drawing/2014/main" xmlns="" id="{49DE9071-CF6C-A94E-9430-50EAD8E51EB1}"/>
              </a:ext>
            </a:extLst>
          </p:cNvPr>
          <p:cNvSpPr>
            <a:spLocks noGrp="1" noChangeArrowheads="1"/>
          </p:cNvSpPr>
          <p:nvPr>
            <p:ph type="title" idx="4294967295"/>
          </p:nvPr>
        </p:nvSpPr>
        <p:spPr/>
        <p:txBody>
          <a:bodyPr/>
          <a:lstStyle/>
          <a:p>
            <a:pPr eaLnBrk="1" hangingPunct="1"/>
            <a:r>
              <a:rPr lang="zh-CN" altLang="en-US" sz="3600" dirty="0"/>
              <a:t>第</a:t>
            </a:r>
            <a:r>
              <a:rPr lang="en-US" altLang="zh-CN" sz="3600" dirty="0"/>
              <a:t>4</a:t>
            </a:r>
            <a:r>
              <a:rPr lang="zh-CN" altLang="en-US" sz="3600" dirty="0"/>
              <a:t>章</a:t>
            </a:r>
            <a:r>
              <a:rPr lang="zh-CN" altLang="zh-CN" sz="3600" dirty="0"/>
              <a:t>  数据库安全性</a:t>
            </a:r>
          </a:p>
        </p:txBody>
      </p:sp>
      <p:sp>
        <p:nvSpPr>
          <p:cNvPr id="101379" name="Rectangle 3">
            <a:extLst>
              <a:ext uri="{FF2B5EF4-FFF2-40B4-BE49-F238E27FC236}">
                <a16:creationId xmlns:a16="http://schemas.microsoft.com/office/drawing/2014/main" xmlns="" id="{47C43BE9-3108-F64C-92AB-B7AF580856DD}"/>
              </a:ext>
            </a:extLst>
          </p:cNvPr>
          <p:cNvSpPr>
            <a:spLocks noGrp="1" noChangeArrowheads="1"/>
          </p:cNvSpPr>
          <p:nvPr>
            <p:ph type="body" idx="4294967295"/>
          </p:nvPr>
        </p:nvSpPr>
        <p:spPr>
          <a:xfrm>
            <a:off x="1199456" y="1340768"/>
            <a:ext cx="8013576" cy="4495800"/>
          </a:xfrm>
        </p:spPr>
        <p:txBody>
          <a:bodyPr/>
          <a:lstStyle/>
          <a:p>
            <a:pPr algn="just" eaLnBrk="1" hangingPunct="1">
              <a:lnSpc>
                <a:spcPct val="130000"/>
              </a:lnSpc>
              <a:buFont typeface="Wingdings" pitchFamily="2" charset="2"/>
              <a:buNone/>
            </a:pPr>
            <a:r>
              <a:rPr lang="en-US" altLang="zh-CN" dirty="0"/>
              <a:t>4.1  </a:t>
            </a:r>
            <a:r>
              <a:rPr lang="zh-CN" altLang="en-US" dirty="0"/>
              <a:t>数据库安全性概述</a:t>
            </a:r>
          </a:p>
          <a:p>
            <a:pPr algn="just" eaLnBrk="1" hangingPunct="1">
              <a:lnSpc>
                <a:spcPct val="130000"/>
              </a:lnSpc>
              <a:buFont typeface="Wingdings" pitchFamily="2" charset="2"/>
              <a:buNone/>
            </a:pPr>
            <a:r>
              <a:rPr lang="en-US" altLang="zh-CN" dirty="0"/>
              <a:t>4.2  </a:t>
            </a:r>
            <a:r>
              <a:rPr lang="zh-CN" altLang="en-US" dirty="0"/>
              <a:t>数据库安全性控制</a:t>
            </a:r>
          </a:p>
          <a:p>
            <a:pPr algn="just" eaLnBrk="1" hangingPunct="1">
              <a:lnSpc>
                <a:spcPct val="130000"/>
              </a:lnSpc>
              <a:buFont typeface="Wingdings" pitchFamily="2" charset="2"/>
              <a:buNone/>
            </a:pPr>
            <a:r>
              <a:rPr lang="en-US" altLang="zh-CN" dirty="0"/>
              <a:t>4.3  </a:t>
            </a:r>
            <a:r>
              <a:rPr lang="zh-CN" altLang="en-US" dirty="0"/>
              <a:t>视图机制</a:t>
            </a:r>
          </a:p>
          <a:p>
            <a:pPr algn="just" eaLnBrk="1" hangingPunct="1">
              <a:lnSpc>
                <a:spcPct val="130000"/>
              </a:lnSpc>
              <a:buFont typeface="Wingdings" pitchFamily="2" charset="2"/>
              <a:buNone/>
            </a:pPr>
            <a:r>
              <a:rPr lang="en-US" altLang="zh-CN" dirty="0"/>
              <a:t>4.4  </a:t>
            </a:r>
            <a:r>
              <a:rPr lang="zh-CN" altLang="en-US" dirty="0"/>
              <a:t>审计</a:t>
            </a:r>
          </a:p>
          <a:p>
            <a:pPr algn="just" eaLnBrk="1" hangingPunct="1">
              <a:lnSpc>
                <a:spcPct val="130000"/>
              </a:lnSpc>
              <a:buNone/>
            </a:pPr>
            <a:r>
              <a:rPr lang="en-US" altLang="zh-CN" dirty="0">
                <a:solidFill>
                  <a:srgbClr val="0066FF"/>
                </a:solidFill>
              </a:rPr>
              <a:t>4.5  </a:t>
            </a:r>
            <a:r>
              <a:rPr lang="zh-CN" altLang="en-US" dirty="0">
                <a:solidFill>
                  <a:srgbClr val="0066FF"/>
                </a:solidFill>
              </a:rPr>
              <a:t>数据加密</a:t>
            </a:r>
          </a:p>
          <a:p>
            <a:pPr algn="just" eaLnBrk="1" hangingPunct="1">
              <a:lnSpc>
                <a:spcPct val="130000"/>
              </a:lnSpc>
              <a:buFont typeface="Wingdings" pitchFamily="2" charset="2"/>
              <a:buNone/>
            </a:pPr>
            <a:r>
              <a:rPr lang="en-US" altLang="zh-CN" dirty="0"/>
              <a:t>4.6  </a:t>
            </a:r>
            <a:r>
              <a:rPr lang="zh-CN" altLang="en-US" dirty="0"/>
              <a:t>其他安全性保护</a:t>
            </a:r>
          </a:p>
          <a:p>
            <a:pPr algn="just" eaLnBrk="1" hangingPunct="1">
              <a:lnSpc>
                <a:spcPct val="130000"/>
              </a:lnSpc>
              <a:buFont typeface="Wingdings" pitchFamily="2" charset="2"/>
              <a:buNone/>
            </a:pPr>
            <a:r>
              <a:rPr lang="zh-CN" altLang="en-US" dirty="0"/>
              <a:t>本章小结</a:t>
            </a:r>
          </a:p>
          <a:p>
            <a:pPr eaLnBrk="1" hangingPunct="1">
              <a:buFont typeface="Wingdings" pitchFamily="2" charset="2"/>
              <a:buNone/>
            </a:pPr>
            <a:endParaRPr lang="en-US" altLang="zh-CN"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页脚占位符 4">
            <a:extLst>
              <a:ext uri="{FF2B5EF4-FFF2-40B4-BE49-F238E27FC236}">
                <a16:creationId xmlns:a16="http://schemas.microsoft.com/office/drawing/2014/main" xmlns="" id="{1FED2C0F-1DFA-F444-A69D-9D12E2CE18FF}"/>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02402" name="Rectangle 2">
            <a:extLst>
              <a:ext uri="{FF2B5EF4-FFF2-40B4-BE49-F238E27FC236}">
                <a16:creationId xmlns:a16="http://schemas.microsoft.com/office/drawing/2014/main" xmlns="" id="{F560B873-D440-EB44-82B0-D8DE65A15569}"/>
              </a:ext>
            </a:extLst>
          </p:cNvPr>
          <p:cNvSpPr>
            <a:spLocks noGrp="1" noChangeArrowheads="1"/>
          </p:cNvSpPr>
          <p:nvPr>
            <p:ph type="title" idx="4294967295"/>
          </p:nvPr>
        </p:nvSpPr>
        <p:spPr/>
        <p:txBody>
          <a:bodyPr/>
          <a:lstStyle/>
          <a:p>
            <a:pPr eaLnBrk="1" hangingPunct="1"/>
            <a:r>
              <a:rPr lang="en-US" altLang="zh-CN" sz="3600"/>
              <a:t>4.5  </a:t>
            </a:r>
            <a:r>
              <a:rPr lang="zh-CN" altLang="en-US" sz="3600"/>
              <a:t>数据加密</a:t>
            </a:r>
          </a:p>
        </p:txBody>
      </p:sp>
      <p:sp>
        <p:nvSpPr>
          <p:cNvPr id="102403" name="Rectangle 3">
            <a:extLst>
              <a:ext uri="{FF2B5EF4-FFF2-40B4-BE49-F238E27FC236}">
                <a16:creationId xmlns:a16="http://schemas.microsoft.com/office/drawing/2014/main" xmlns="" id="{8D5E9711-7B2A-D54B-B953-166E60BC005A}"/>
              </a:ext>
            </a:extLst>
          </p:cNvPr>
          <p:cNvSpPr>
            <a:spLocks noGrp="1" noChangeArrowheads="1"/>
          </p:cNvSpPr>
          <p:nvPr>
            <p:ph type="body" idx="4294967295"/>
          </p:nvPr>
        </p:nvSpPr>
        <p:spPr>
          <a:xfrm>
            <a:off x="580129" y="1098550"/>
            <a:ext cx="11305256" cy="4972626"/>
          </a:xfrm>
        </p:spPr>
        <p:txBody>
          <a:bodyPr/>
          <a:lstStyle/>
          <a:p>
            <a:pPr eaLnBrk="1" hangingPunct="1">
              <a:lnSpc>
                <a:spcPct val="120000"/>
              </a:lnSpc>
            </a:pPr>
            <a:r>
              <a:rPr lang="zh-CN" altLang="en-US" dirty="0"/>
              <a:t>数据加密</a:t>
            </a:r>
          </a:p>
          <a:p>
            <a:pPr lvl="1" eaLnBrk="1" hangingPunct="1">
              <a:lnSpc>
                <a:spcPct val="120000"/>
              </a:lnSpc>
            </a:pPr>
            <a:r>
              <a:rPr lang="zh-CN" altLang="en-US" dirty="0"/>
              <a:t>防止数据库中数据在存储和传输中失密的有效手段</a:t>
            </a:r>
          </a:p>
          <a:p>
            <a:pPr lvl="1" eaLnBrk="1" hangingPunct="1">
              <a:lnSpc>
                <a:spcPct val="120000"/>
              </a:lnSpc>
            </a:pPr>
            <a:endParaRPr lang="zh-CN" altLang="en-US" sz="1200" dirty="0"/>
          </a:p>
          <a:p>
            <a:pPr eaLnBrk="1" hangingPunct="1">
              <a:lnSpc>
                <a:spcPct val="120000"/>
              </a:lnSpc>
            </a:pPr>
            <a:r>
              <a:rPr lang="zh-CN" altLang="en-US" dirty="0"/>
              <a:t>加密的基本思想</a:t>
            </a:r>
            <a:endParaRPr lang="en-US" altLang="zh-CN" dirty="0"/>
          </a:p>
          <a:p>
            <a:pPr lvl="1" eaLnBrk="1" hangingPunct="1">
              <a:lnSpc>
                <a:spcPct val="120000"/>
              </a:lnSpc>
            </a:pPr>
            <a:r>
              <a:rPr lang="zh-CN" altLang="zh-CN" dirty="0"/>
              <a:t>根据一定的算法将原始数据</a:t>
            </a:r>
            <a:r>
              <a:rPr lang="en-US" altLang="zh-CN" dirty="0"/>
              <a:t>—</a:t>
            </a:r>
            <a:r>
              <a:rPr lang="zh-CN" altLang="zh-CN" dirty="0"/>
              <a:t>明文（</a:t>
            </a:r>
            <a:r>
              <a:rPr lang="en-US" altLang="zh-CN" dirty="0"/>
              <a:t>plain text</a:t>
            </a:r>
            <a:r>
              <a:rPr lang="zh-CN" altLang="zh-CN" dirty="0"/>
              <a:t>）</a:t>
            </a:r>
            <a:r>
              <a:rPr lang="zh-CN" altLang="en-US" dirty="0">
                <a:solidFill>
                  <a:srgbClr val="0070C0"/>
                </a:solidFill>
              </a:rPr>
              <a:t>经过一系列复杂计算</a:t>
            </a:r>
            <a:r>
              <a:rPr lang="zh-CN" altLang="en-US" dirty="0"/>
              <a:t>，</a:t>
            </a:r>
            <a:r>
              <a:rPr lang="zh-CN" altLang="zh-CN" dirty="0"/>
              <a:t>变换为不可直接识别的格式</a:t>
            </a:r>
            <a:r>
              <a:rPr lang="en-US" altLang="zh-CN" dirty="0"/>
              <a:t>­</a:t>
            </a:r>
            <a:r>
              <a:rPr lang="zh-CN" altLang="zh-CN" dirty="0"/>
              <a:t>—密文（</a:t>
            </a:r>
            <a:r>
              <a:rPr lang="en-US" altLang="zh-CN" dirty="0"/>
              <a:t>cipher text</a:t>
            </a:r>
            <a:r>
              <a:rPr lang="zh-CN" altLang="zh-CN" dirty="0"/>
              <a:t>）</a:t>
            </a:r>
            <a:endParaRPr lang="zh-CN" altLang="en-US" dirty="0"/>
          </a:p>
          <a:p>
            <a:pPr lvl="1" eaLnBrk="1" hangingPunct="1">
              <a:lnSpc>
                <a:spcPct val="120000"/>
              </a:lnSpc>
            </a:pPr>
            <a:endParaRPr lang="zh-CN" altLang="en-US" sz="1200" dirty="0"/>
          </a:p>
          <a:p>
            <a:pPr eaLnBrk="1" hangingPunct="1">
              <a:lnSpc>
                <a:spcPct val="120000"/>
              </a:lnSpc>
            </a:pPr>
            <a:r>
              <a:rPr lang="zh-CN" altLang="en-US" dirty="0"/>
              <a:t>加密方法</a:t>
            </a:r>
          </a:p>
          <a:p>
            <a:pPr lvl="1" eaLnBrk="1" hangingPunct="1">
              <a:lnSpc>
                <a:spcPct val="120000"/>
              </a:lnSpc>
            </a:pPr>
            <a:r>
              <a:rPr lang="zh-CN" altLang="en-US" dirty="0"/>
              <a:t>存储加密</a:t>
            </a:r>
            <a:endParaRPr lang="en-US" altLang="zh-CN" dirty="0"/>
          </a:p>
          <a:p>
            <a:pPr lvl="1" eaLnBrk="1" hangingPunct="1">
              <a:lnSpc>
                <a:spcPct val="120000"/>
              </a:lnSpc>
            </a:pPr>
            <a:r>
              <a:rPr lang="zh-CN" altLang="en-US" dirty="0"/>
              <a:t>传输加密</a:t>
            </a:r>
            <a:endParaRPr lang="en-US" altLang="zh-CN" dirty="0"/>
          </a:p>
          <a:p>
            <a:pPr lvl="1" eaLnBrk="1" hangingPunct="1">
              <a:lnSpc>
                <a:spcPct val="120000"/>
              </a:lnSpc>
            </a:pPr>
            <a:endParaRPr lang="zh-CN" altLang="en-US" sz="1200" dirty="0">
              <a:solidFill>
                <a:srgbClr val="FF66FF"/>
              </a:solidFil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标题 1">
            <a:extLst>
              <a:ext uri="{FF2B5EF4-FFF2-40B4-BE49-F238E27FC236}">
                <a16:creationId xmlns:a16="http://schemas.microsoft.com/office/drawing/2014/main" xmlns="" id="{2DFB2185-791B-544D-BE2A-F9EA23B5926C}"/>
              </a:ext>
            </a:extLst>
          </p:cNvPr>
          <p:cNvSpPr txBox="1">
            <a:spLocks noChangeArrowheads="1"/>
          </p:cNvSpPr>
          <p:nvPr/>
        </p:nvSpPr>
        <p:spPr bwMode="auto">
          <a:xfrm>
            <a:off x="1981200" y="-36513"/>
            <a:ext cx="8229600" cy="113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zh-CN" sz="3600">
                <a:solidFill>
                  <a:schemeClr val="bg1"/>
                </a:solidFill>
              </a:rPr>
              <a:t>数据加密（续）</a:t>
            </a:r>
          </a:p>
        </p:txBody>
      </p:sp>
      <p:sp>
        <p:nvSpPr>
          <p:cNvPr id="103426" name="内容占位符 2">
            <a:extLst>
              <a:ext uri="{FF2B5EF4-FFF2-40B4-BE49-F238E27FC236}">
                <a16:creationId xmlns:a16="http://schemas.microsoft.com/office/drawing/2014/main" xmlns="" id="{1A911A35-C2DD-004F-A444-EB4493E25006}"/>
              </a:ext>
            </a:extLst>
          </p:cNvPr>
          <p:cNvSpPr txBox="1">
            <a:spLocks noChangeArrowheads="1"/>
          </p:cNvSpPr>
          <p:nvPr/>
        </p:nvSpPr>
        <p:spPr bwMode="auto">
          <a:xfrm>
            <a:off x="551384" y="1284219"/>
            <a:ext cx="11521280" cy="506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800100" indent="-45720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257300" indent="-4572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pPr>
            <a:r>
              <a:rPr lang="en-US" altLang="zh-CN" dirty="0"/>
              <a:t>1.</a:t>
            </a:r>
            <a:r>
              <a:rPr lang="zh-CN" altLang="en-US" dirty="0"/>
              <a:t>存储加密</a:t>
            </a:r>
            <a:endParaRPr lang="en-US" altLang="zh-CN" dirty="0"/>
          </a:p>
          <a:p>
            <a:pPr lvl="1">
              <a:lnSpc>
                <a:spcPct val="130000"/>
              </a:lnSpc>
              <a:spcBef>
                <a:spcPct val="0"/>
              </a:spcBef>
              <a:buSzTx/>
            </a:pPr>
            <a:r>
              <a:rPr lang="zh-CN" altLang="zh-CN" dirty="0"/>
              <a:t>透明存储加密</a:t>
            </a:r>
            <a:endParaRPr lang="en-US" altLang="zh-CN" dirty="0"/>
          </a:p>
          <a:p>
            <a:pPr lvl="2">
              <a:lnSpc>
                <a:spcPct val="130000"/>
              </a:lnSpc>
              <a:spcBef>
                <a:spcPct val="0"/>
              </a:spcBef>
              <a:buSzPct val="87000"/>
              <a:buFont typeface="Wingdings" pitchFamily="2" charset="2"/>
              <a:buChar char="l"/>
            </a:pPr>
            <a:r>
              <a:rPr lang="zh-CN" altLang="zh-CN" sz="2200" dirty="0"/>
              <a:t>内核级加密保护方式，对用户完全透明</a:t>
            </a:r>
            <a:endParaRPr lang="en-US" altLang="zh-CN" sz="2200" dirty="0"/>
          </a:p>
          <a:p>
            <a:pPr lvl="2">
              <a:lnSpc>
                <a:spcPct val="130000"/>
              </a:lnSpc>
              <a:spcBef>
                <a:spcPct val="0"/>
              </a:spcBef>
              <a:buSzPct val="87000"/>
              <a:buFont typeface="Wingdings" pitchFamily="2" charset="2"/>
              <a:buChar char="l"/>
            </a:pPr>
            <a:r>
              <a:rPr lang="zh-CN" altLang="zh-CN" sz="2200" dirty="0"/>
              <a:t>数据在写到磁盘时对数据进行加密</a:t>
            </a:r>
            <a:r>
              <a:rPr lang="zh-CN" altLang="en-US" sz="2200" dirty="0"/>
              <a:t>，</a:t>
            </a:r>
            <a:r>
              <a:rPr lang="zh-CN" altLang="zh-CN" sz="2200" dirty="0"/>
              <a:t>授权用户读取数据时再对其进行解密</a:t>
            </a:r>
            <a:endParaRPr lang="en-US" altLang="zh-CN" sz="2200" dirty="0"/>
          </a:p>
          <a:p>
            <a:pPr lvl="2">
              <a:lnSpc>
                <a:spcPct val="130000"/>
              </a:lnSpc>
              <a:spcBef>
                <a:spcPct val="0"/>
              </a:spcBef>
              <a:buSzPct val="87000"/>
              <a:buFont typeface="Wingdings" pitchFamily="2" charset="2"/>
              <a:buChar char="l"/>
            </a:pPr>
            <a:r>
              <a:rPr lang="zh-CN" altLang="zh-CN" sz="2200" dirty="0"/>
              <a:t>数据库的应用程序不需要做任何修改，只需在创建表语句中说明需加密的字段即可</a:t>
            </a:r>
            <a:endParaRPr lang="en-US" altLang="zh-CN" sz="2200" dirty="0"/>
          </a:p>
          <a:p>
            <a:pPr lvl="2">
              <a:lnSpc>
                <a:spcPct val="130000"/>
              </a:lnSpc>
              <a:spcBef>
                <a:spcPct val="0"/>
              </a:spcBef>
              <a:buSzPct val="87000"/>
              <a:buFont typeface="Arial" panose="020B0604020202020204" pitchFamily="34" charset="0"/>
              <a:buNone/>
            </a:pPr>
            <a:r>
              <a:rPr lang="zh-CN" altLang="zh-CN" sz="2200" dirty="0">
                <a:solidFill>
                  <a:srgbClr val="FF66FF"/>
                </a:solidFill>
              </a:rPr>
              <a:t>内核级加密</a:t>
            </a:r>
            <a:r>
              <a:rPr lang="zh-CN" altLang="en-US" sz="2200" dirty="0">
                <a:solidFill>
                  <a:srgbClr val="FF66FF"/>
                </a:solidFill>
              </a:rPr>
              <a:t>方法</a:t>
            </a:r>
            <a:r>
              <a:rPr lang="en-US" altLang="zh-CN" sz="2200" dirty="0">
                <a:solidFill>
                  <a:srgbClr val="FF66FF"/>
                </a:solidFill>
              </a:rPr>
              <a:t>:</a:t>
            </a:r>
            <a:r>
              <a:rPr lang="zh-CN" altLang="en-US" sz="2200" dirty="0">
                <a:solidFill>
                  <a:srgbClr val="FF66FF"/>
                </a:solidFill>
              </a:rPr>
              <a:t> 性能较好，安全性较高</a:t>
            </a:r>
            <a:endParaRPr lang="en-US" altLang="zh-CN" sz="2200" dirty="0">
              <a:solidFill>
                <a:srgbClr val="FF66FF"/>
              </a:solidFill>
            </a:endParaRPr>
          </a:p>
          <a:p>
            <a:pPr lvl="1">
              <a:lnSpc>
                <a:spcPct val="130000"/>
              </a:lnSpc>
              <a:spcBef>
                <a:spcPct val="0"/>
              </a:spcBef>
              <a:buSzTx/>
            </a:pPr>
            <a:r>
              <a:rPr lang="zh-CN" altLang="zh-CN" dirty="0"/>
              <a:t>非透明存储加密</a:t>
            </a:r>
            <a:endParaRPr lang="en-US" altLang="zh-CN" dirty="0"/>
          </a:p>
          <a:p>
            <a:pPr lvl="2">
              <a:lnSpc>
                <a:spcPct val="130000"/>
              </a:lnSpc>
              <a:spcBef>
                <a:spcPct val="0"/>
              </a:spcBef>
              <a:buSzPct val="87000"/>
              <a:buFont typeface="Wingdings" pitchFamily="2" charset="2"/>
              <a:buChar char="l"/>
            </a:pPr>
            <a:r>
              <a:rPr lang="zh-CN" altLang="zh-CN" sz="2200" dirty="0"/>
              <a:t>通过多个加密函数实现</a:t>
            </a:r>
            <a:endParaRPr lang="en-US" altLang="zh-CN" sz="2200" dirty="0">
              <a:latin typeface="宋体" panose="02010600030101010101" pitchFamily="2" charset="-122"/>
            </a:endParaRPr>
          </a:p>
          <a:p>
            <a:pPr lvl="2">
              <a:lnSpc>
                <a:spcPct val="150000"/>
              </a:lnSpc>
              <a:buFont typeface="Wingdings" pitchFamily="2" charset="2"/>
              <a:buChar char="n"/>
            </a:pPr>
            <a:endParaRPr lang="en-US" altLang="zh-CN" sz="1600" dirty="0">
              <a:latin typeface="宋体" panose="02010600030101010101" pitchFamily="2" charset="-122"/>
            </a:endParaRPr>
          </a:p>
          <a:p>
            <a:pPr lvl="2">
              <a:buFont typeface="Wingdings" pitchFamily="2" charset="2"/>
              <a:buChar char="n"/>
            </a:pPr>
            <a:endParaRPr lang="zh-CN" altLang="en-US" sz="1600" dirty="0">
              <a:latin typeface="宋体" panose="02010600030101010101" pitchFamily="2" charset="-122"/>
            </a:endParaRPr>
          </a:p>
        </p:txBody>
      </p:sp>
      <p:sp>
        <p:nvSpPr>
          <p:cNvPr id="103427" name="页脚占位符 3">
            <a:extLst>
              <a:ext uri="{FF2B5EF4-FFF2-40B4-BE49-F238E27FC236}">
                <a16:creationId xmlns:a16="http://schemas.microsoft.com/office/drawing/2014/main" xmlns="" id="{39351B13-E25D-0F4B-9B10-8499EB28715E}"/>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标题 1">
            <a:extLst>
              <a:ext uri="{FF2B5EF4-FFF2-40B4-BE49-F238E27FC236}">
                <a16:creationId xmlns:a16="http://schemas.microsoft.com/office/drawing/2014/main" xmlns="" id="{13F78540-64F3-624E-B7D4-840BC43A8E17}"/>
              </a:ext>
            </a:extLst>
          </p:cNvPr>
          <p:cNvSpPr>
            <a:spLocks noGrp="1" noChangeArrowheads="1"/>
          </p:cNvSpPr>
          <p:nvPr>
            <p:ph type="title" idx="4294967295"/>
          </p:nvPr>
        </p:nvSpPr>
        <p:spPr/>
        <p:txBody>
          <a:bodyPr/>
          <a:lstStyle/>
          <a:p>
            <a:pPr eaLnBrk="1" hangingPunct="1"/>
            <a:r>
              <a:rPr lang="zh-CN" altLang="zh-CN" sz="3600"/>
              <a:t>数据加密（续）</a:t>
            </a:r>
          </a:p>
        </p:txBody>
      </p:sp>
      <p:sp>
        <p:nvSpPr>
          <p:cNvPr id="104450" name="内容占位符 2">
            <a:extLst>
              <a:ext uri="{FF2B5EF4-FFF2-40B4-BE49-F238E27FC236}">
                <a16:creationId xmlns:a16="http://schemas.microsoft.com/office/drawing/2014/main" xmlns="" id="{BFF1DAB5-CD27-D74D-9EAD-CB4171B4C199}"/>
              </a:ext>
            </a:extLst>
          </p:cNvPr>
          <p:cNvSpPr>
            <a:spLocks noGrp="1" noChangeArrowheads="1"/>
          </p:cNvSpPr>
          <p:nvPr>
            <p:ph idx="4294967295"/>
          </p:nvPr>
        </p:nvSpPr>
        <p:spPr>
          <a:xfrm>
            <a:off x="911424" y="1084523"/>
            <a:ext cx="9577064" cy="5080782"/>
          </a:xfrm>
        </p:spPr>
        <p:txBody>
          <a:bodyPr/>
          <a:lstStyle/>
          <a:p>
            <a:pPr eaLnBrk="1" hangingPunct="1">
              <a:spcBef>
                <a:spcPct val="0"/>
              </a:spcBef>
            </a:pPr>
            <a:r>
              <a:rPr lang="en-US" altLang="zh-CN" dirty="0"/>
              <a:t>2.</a:t>
            </a:r>
            <a:r>
              <a:rPr lang="zh-CN" altLang="en-US" dirty="0"/>
              <a:t>传输加密</a:t>
            </a:r>
            <a:endParaRPr lang="en-US" altLang="zh-CN" dirty="0"/>
          </a:p>
          <a:p>
            <a:pPr marL="857250" lvl="1" indent="-457200">
              <a:lnSpc>
                <a:spcPct val="150000"/>
              </a:lnSpc>
              <a:spcBef>
                <a:spcPct val="0"/>
              </a:spcBef>
              <a:buSzPct val="85000"/>
            </a:pPr>
            <a:r>
              <a:rPr lang="zh-CN" altLang="en-US" dirty="0">
                <a:latin typeface="宋体" panose="02010600030101010101" pitchFamily="2" charset="-122"/>
              </a:rPr>
              <a:t>链路加密</a:t>
            </a:r>
            <a:endParaRPr lang="en-US" altLang="zh-CN" dirty="0">
              <a:latin typeface="宋体" panose="02010600030101010101" pitchFamily="2" charset="-122"/>
            </a:endParaRPr>
          </a:p>
          <a:p>
            <a:pPr marL="1257300" lvl="2" indent="-457200">
              <a:lnSpc>
                <a:spcPct val="130000"/>
              </a:lnSpc>
              <a:spcBef>
                <a:spcPct val="0"/>
              </a:spcBef>
              <a:buSzPct val="87000"/>
              <a:buFont typeface="Wingdings" pitchFamily="2" charset="2"/>
              <a:buChar char="l"/>
            </a:pPr>
            <a:r>
              <a:rPr lang="zh-CN" altLang="en-US" sz="2200" dirty="0">
                <a:latin typeface="宋体" panose="02010600030101010101" pitchFamily="2" charset="-122"/>
              </a:rPr>
              <a:t>在链路层进行加密</a:t>
            </a:r>
            <a:endParaRPr lang="en-US" altLang="zh-CN" sz="2200" dirty="0">
              <a:latin typeface="宋体" panose="02010600030101010101" pitchFamily="2" charset="-122"/>
            </a:endParaRPr>
          </a:p>
          <a:p>
            <a:pPr marL="1257300" lvl="2" indent="-457200">
              <a:lnSpc>
                <a:spcPct val="130000"/>
              </a:lnSpc>
              <a:spcBef>
                <a:spcPct val="0"/>
              </a:spcBef>
              <a:buSzPct val="87000"/>
              <a:buFont typeface="Wingdings" pitchFamily="2" charset="2"/>
              <a:buChar char="l"/>
            </a:pPr>
            <a:r>
              <a:rPr lang="zh-CN" altLang="en-US" sz="2200" dirty="0">
                <a:latin typeface="宋体" panose="02010600030101010101" pitchFamily="2" charset="-122"/>
              </a:rPr>
              <a:t>传输信息由报头和报文两部分组成</a:t>
            </a:r>
            <a:endParaRPr lang="en-US" altLang="zh-CN" sz="2200" dirty="0">
              <a:latin typeface="宋体" panose="02010600030101010101" pitchFamily="2" charset="-122"/>
            </a:endParaRPr>
          </a:p>
          <a:p>
            <a:pPr marL="1257300" lvl="2" indent="-457200">
              <a:lnSpc>
                <a:spcPct val="130000"/>
              </a:lnSpc>
              <a:spcBef>
                <a:spcPct val="0"/>
              </a:spcBef>
              <a:buSzPct val="87000"/>
              <a:buFont typeface="Wingdings" pitchFamily="2" charset="2"/>
              <a:buChar char="l"/>
            </a:pPr>
            <a:r>
              <a:rPr lang="zh-CN" altLang="zh-CN" sz="2200" dirty="0"/>
              <a:t>报文和报头均加密</a:t>
            </a:r>
            <a:endParaRPr lang="en-US" altLang="zh-CN" sz="2200" dirty="0">
              <a:latin typeface="宋体" panose="02010600030101010101" pitchFamily="2" charset="-122"/>
            </a:endParaRPr>
          </a:p>
          <a:p>
            <a:pPr marL="857250" lvl="1" indent="-457200">
              <a:lnSpc>
                <a:spcPct val="150000"/>
              </a:lnSpc>
              <a:spcBef>
                <a:spcPct val="0"/>
              </a:spcBef>
              <a:buSzPct val="85000"/>
            </a:pPr>
            <a:r>
              <a:rPr lang="zh-CN" altLang="en-US" dirty="0">
                <a:latin typeface="宋体" panose="02010600030101010101" pitchFamily="2" charset="-122"/>
              </a:rPr>
              <a:t>端到端加密</a:t>
            </a:r>
            <a:endParaRPr lang="en-US" altLang="zh-CN" dirty="0">
              <a:latin typeface="宋体" panose="02010600030101010101" pitchFamily="2" charset="-122"/>
            </a:endParaRPr>
          </a:p>
          <a:p>
            <a:pPr marL="1257300" lvl="2" indent="-457200">
              <a:lnSpc>
                <a:spcPct val="130000"/>
              </a:lnSpc>
              <a:spcBef>
                <a:spcPct val="0"/>
              </a:spcBef>
              <a:buSzPct val="87000"/>
              <a:buFont typeface="Wingdings" pitchFamily="2" charset="2"/>
              <a:buChar char="l"/>
            </a:pPr>
            <a:r>
              <a:rPr lang="zh-CN" altLang="en-US" sz="2200" dirty="0">
                <a:latin typeface="宋体" panose="02010600030101010101" pitchFamily="2" charset="-122"/>
              </a:rPr>
              <a:t>在发送端加密，接收端解密</a:t>
            </a:r>
            <a:endParaRPr lang="en-US" altLang="zh-CN" sz="2200" dirty="0">
              <a:latin typeface="宋体" panose="02010600030101010101" pitchFamily="2" charset="-122"/>
            </a:endParaRPr>
          </a:p>
          <a:p>
            <a:pPr marL="1257300" lvl="2" indent="-457200">
              <a:lnSpc>
                <a:spcPct val="130000"/>
              </a:lnSpc>
              <a:spcBef>
                <a:spcPct val="0"/>
              </a:spcBef>
              <a:buSzPct val="87000"/>
              <a:buFont typeface="Wingdings" pitchFamily="2" charset="2"/>
              <a:buChar char="l"/>
            </a:pPr>
            <a:r>
              <a:rPr lang="zh-CN" altLang="en-US" sz="2200" dirty="0">
                <a:latin typeface="宋体" panose="02010600030101010101" pitchFamily="2" charset="-122"/>
              </a:rPr>
              <a:t>只加密报文</a:t>
            </a:r>
            <a:r>
              <a:rPr lang="en-US" altLang="zh-CN" sz="2200" dirty="0">
                <a:latin typeface="宋体" panose="02010600030101010101" pitchFamily="2" charset="-122"/>
              </a:rPr>
              <a:t>,</a:t>
            </a:r>
            <a:r>
              <a:rPr lang="zh-CN" altLang="en-US" sz="2200" dirty="0">
                <a:latin typeface="宋体" panose="02010600030101010101" pitchFamily="2" charset="-122"/>
              </a:rPr>
              <a:t>不加密报头</a:t>
            </a:r>
            <a:endParaRPr lang="en-US" altLang="zh-CN" sz="2200" dirty="0">
              <a:latin typeface="宋体" panose="02010600030101010101" pitchFamily="2" charset="-122"/>
            </a:endParaRPr>
          </a:p>
          <a:p>
            <a:pPr marL="1257300" lvl="2" indent="-457200">
              <a:lnSpc>
                <a:spcPct val="130000"/>
              </a:lnSpc>
              <a:spcBef>
                <a:spcPct val="0"/>
              </a:spcBef>
              <a:buSzPct val="87000"/>
              <a:buFont typeface="Wingdings" pitchFamily="2" charset="2"/>
              <a:buChar char="l"/>
            </a:pPr>
            <a:r>
              <a:rPr lang="zh-CN" altLang="zh-CN" sz="2200" dirty="0">
                <a:latin typeface="宋体" panose="02010600030101010101" pitchFamily="2" charset="-122"/>
              </a:rPr>
              <a:t>发送端和接收端需要密码设备，中间节点不需要密码设备</a:t>
            </a:r>
            <a:endParaRPr lang="en-US" altLang="zh-CN" sz="2200" dirty="0">
              <a:latin typeface="宋体" panose="02010600030101010101" pitchFamily="2" charset="-122"/>
            </a:endParaRPr>
          </a:p>
          <a:p>
            <a:pPr marL="1257300" lvl="2" indent="-457200">
              <a:lnSpc>
                <a:spcPct val="130000"/>
              </a:lnSpc>
              <a:spcBef>
                <a:spcPct val="0"/>
              </a:spcBef>
              <a:buSzPct val="87000"/>
              <a:buFont typeface="Wingdings" pitchFamily="2" charset="2"/>
              <a:buChar char="l"/>
            </a:pPr>
            <a:r>
              <a:rPr lang="zh-CN" altLang="zh-CN" sz="2200" dirty="0"/>
              <a:t>所需密码设备相对较少</a:t>
            </a:r>
            <a:r>
              <a:rPr lang="zh-CN" altLang="en-US" sz="2200" dirty="0"/>
              <a:t>，</a:t>
            </a:r>
            <a:r>
              <a:rPr lang="zh-CN" altLang="zh-CN" sz="2200" dirty="0"/>
              <a:t>容易被非法监听者获取敏感信息</a:t>
            </a:r>
            <a:endParaRPr lang="en-US" altLang="zh-CN" sz="2200" dirty="0">
              <a:latin typeface="宋体" panose="02010600030101010101" pitchFamily="2" charset="-122"/>
            </a:endParaRPr>
          </a:p>
          <a:p>
            <a:pPr marL="1257300" lvl="2" indent="-457200">
              <a:lnSpc>
                <a:spcPct val="150000"/>
              </a:lnSpc>
              <a:buFont typeface="Wingdings" pitchFamily="2" charset="2"/>
              <a:buChar char="Ø"/>
            </a:pPr>
            <a:endParaRPr lang="en-US" altLang="zh-CN" sz="1600" dirty="0">
              <a:latin typeface="宋体" panose="02010600030101010101" pitchFamily="2" charset="-122"/>
            </a:endParaRPr>
          </a:p>
          <a:p>
            <a:pPr marL="1257300" lvl="2" indent="-457200">
              <a:buFont typeface="Wingdings" pitchFamily="2" charset="2"/>
              <a:buChar char="Ø"/>
            </a:pPr>
            <a:endParaRPr lang="zh-CN" altLang="en-US" sz="1600" dirty="0">
              <a:latin typeface="宋体" panose="02010600030101010101" pitchFamily="2" charset="-122"/>
            </a:endParaRPr>
          </a:p>
        </p:txBody>
      </p:sp>
      <p:sp>
        <p:nvSpPr>
          <p:cNvPr id="104451" name="页脚占位符 3">
            <a:extLst>
              <a:ext uri="{FF2B5EF4-FFF2-40B4-BE49-F238E27FC236}">
                <a16:creationId xmlns:a16="http://schemas.microsoft.com/office/drawing/2014/main" xmlns="" id="{AB41C2A5-2575-0443-9BFD-78868FA2377E}"/>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Tree>
  </p:cSld>
  <p:clrMapOvr>
    <a:masterClrMapping/>
  </p:clrMapOvr>
</p:sld>
</file>

<file path=ppt/theme/theme1.xml><?xml version="1.0" encoding="utf-8"?>
<a:theme xmlns:a="http://schemas.openxmlformats.org/drawingml/2006/main" name="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14726</TotalTime>
  <Words>5506</Words>
  <Application>Microsoft Office PowerPoint</Application>
  <PresentationFormat>宽屏</PresentationFormat>
  <Paragraphs>912</Paragraphs>
  <Slides>111</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111</vt:i4>
      </vt:variant>
    </vt:vector>
  </HeadingPairs>
  <TitlesOfParts>
    <vt:vector size="122" baseType="lpstr">
      <vt:lpstr>Arial Unicode MS</vt:lpstr>
      <vt:lpstr>Times-Roman</vt:lpstr>
      <vt:lpstr>黑体</vt:lpstr>
      <vt:lpstr>华文琥珀</vt:lpstr>
      <vt:lpstr>隶书</vt:lpstr>
      <vt:lpstr>宋体</vt:lpstr>
      <vt:lpstr>Arial</vt:lpstr>
      <vt:lpstr>Calibri</vt:lpstr>
      <vt:lpstr>Times New Roman</vt:lpstr>
      <vt:lpstr>Wingdings</vt:lpstr>
      <vt:lpstr>数据库系统概论</vt:lpstr>
      <vt:lpstr>PowerPoint 演示文稿</vt:lpstr>
      <vt:lpstr> 数据库安全性</vt:lpstr>
      <vt:lpstr>PowerPoint 演示文稿</vt:lpstr>
      <vt:lpstr>PowerPoint 演示文稿</vt:lpstr>
      <vt:lpstr>第4章  数据库安全性</vt:lpstr>
      <vt:lpstr>PowerPoint 演示文稿</vt:lpstr>
      <vt:lpstr>4.1  数据库安全性概述</vt:lpstr>
      <vt:lpstr>4.1.1 数据库的不安全因素</vt:lpstr>
      <vt:lpstr>数据库的不安全因素（续）</vt:lpstr>
      <vt:lpstr>PowerPoint 演示文稿</vt:lpstr>
      <vt:lpstr>PowerPoint 演示文稿</vt:lpstr>
      <vt:lpstr>4.1  数据库安全性概述</vt:lpstr>
      <vt:lpstr>4.1.2  安全标准简介</vt:lpstr>
      <vt:lpstr>PowerPoint 演示文稿</vt:lpstr>
      <vt:lpstr>TCSEC/TDI安全级别划分</vt:lpstr>
      <vt:lpstr>TCSEC/TDI安全级别划分（续）</vt:lpstr>
      <vt:lpstr>TCSEC/TDI安全级别划分（续）</vt:lpstr>
      <vt:lpstr>TCSEC/TDI安全级别划分（续）</vt:lpstr>
      <vt:lpstr>TCSEC/TDI安全级别划分（续）</vt:lpstr>
      <vt:lpstr>TCSEC/TDI安全级别划分（续）</vt:lpstr>
      <vt:lpstr>TCSEC/TDI安全级别划分（续）</vt:lpstr>
      <vt:lpstr>TCSEC/TDI安全级别划分（续）</vt:lpstr>
      <vt:lpstr>TCSEC/TDI安全级别划分（续）</vt:lpstr>
      <vt:lpstr>TCSEC/TDI安全级别划分（续）</vt:lpstr>
      <vt:lpstr>CC</vt:lpstr>
      <vt:lpstr>CC（续）</vt:lpstr>
      <vt:lpstr>第4章  数据库安全性</vt:lpstr>
      <vt:lpstr>4.2数据库安全性控制</vt:lpstr>
      <vt:lpstr>数据库安全性控制（续）</vt:lpstr>
      <vt:lpstr>数据库安全性控制（续）</vt:lpstr>
      <vt:lpstr>PowerPoint 演示文稿</vt:lpstr>
      <vt:lpstr>4.2  数据库安全性控制</vt:lpstr>
      <vt:lpstr>4.2.1  用户身份鉴别</vt:lpstr>
      <vt:lpstr>用户身份鉴别（续）</vt:lpstr>
      <vt:lpstr>用户身份鉴别（续）</vt:lpstr>
      <vt:lpstr>用户身份鉴别（续）</vt:lpstr>
      <vt:lpstr>4.2  数据库安全性控制</vt:lpstr>
      <vt:lpstr>4.2.2  存取控制</vt:lpstr>
      <vt:lpstr>存取控制（续）</vt:lpstr>
      <vt:lpstr>存取控制（续）</vt:lpstr>
      <vt:lpstr>4.2  数据库安全性控制</vt:lpstr>
      <vt:lpstr>4.2.3  自主存取控制方法</vt:lpstr>
      <vt:lpstr>自主存取控制方法（续）</vt:lpstr>
      <vt:lpstr>4.2  数据库安全性控制</vt:lpstr>
      <vt:lpstr>4.2.4 授权与收回对数据的操作权限</vt:lpstr>
      <vt:lpstr>GRANT（续）</vt:lpstr>
      <vt:lpstr>GRANT（续）</vt:lpstr>
      <vt:lpstr>GRANT（续）</vt:lpstr>
      <vt:lpstr>GRANT（续）</vt:lpstr>
      <vt:lpstr>GRANT（续）</vt:lpstr>
      <vt:lpstr>GRANT（续）</vt:lpstr>
      <vt:lpstr>GRANT（续）</vt:lpstr>
      <vt:lpstr>GRANT（续）</vt:lpstr>
      <vt:lpstr>GRANT（续）</vt:lpstr>
      <vt:lpstr>4.2.4 授权与收回对数据的操作权限（续）</vt:lpstr>
      <vt:lpstr>REVOKE（续）</vt:lpstr>
      <vt:lpstr>REVOKE（续）</vt:lpstr>
      <vt:lpstr>REVOKE（续）</vt:lpstr>
      <vt:lpstr>REVOKE（续）</vt:lpstr>
      <vt:lpstr>SQL灵活的授权机制</vt:lpstr>
      <vt:lpstr>4.2.4 授权与收回对数据的操作权限（续）</vt:lpstr>
      <vt:lpstr>创建数据库的权限（续）</vt:lpstr>
      <vt:lpstr>创建数据库的权限（续）</vt:lpstr>
      <vt:lpstr>创建数据库的权限（续）</vt:lpstr>
      <vt:lpstr>创建数据库的权限（续）</vt:lpstr>
      <vt:lpstr>4.2  数据库安全性控制</vt:lpstr>
      <vt:lpstr>4.2.5 数据库角色</vt:lpstr>
      <vt:lpstr>数据库角色（续）</vt:lpstr>
      <vt:lpstr>数据库角色（续）</vt:lpstr>
      <vt:lpstr>PowerPoint 演示文稿</vt:lpstr>
      <vt:lpstr>数据库角色（续）</vt:lpstr>
      <vt:lpstr>数据库角色（续）</vt:lpstr>
      <vt:lpstr>数据库角色（续）</vt:lpstr>
      <vt:lpstr>数据库角色（续）</vt:lpstr>
      <vt:lpstr>4.2  数据库安全性控制</vt:lpstr>
      <vt:lpstr>自主存取控制缺点</vt:lpstr>
      <vt:lpstr>4.2.6  强制存取控制方法</vt:lpstr>
      <vt:lpstr>强制存取控制方法（续）</vt:lpstr>
      <vt:lpstr>强制存取控制方法（续）</vt:lpstr>
      <vt:lpstr>强制存取控制方法（续）</vt:lpstr>
      <vt:lpstr>强制存取控制方法（续）</vt:lpstr>
      <vt:lpstr>DAC + MAC安全检查</vt:lpstr>
      <vt:lpstr>第4章  数据库安全性</vt:lpstr>
      <vt:lpstr>4.3  视图机制</vt:lpstr>
      <vt:lpstr>视图机制（续）</vt:lpstr>
      <vt:lpstr>视图机制（续）</vt:lpstr>
      <vt:lpstr>第4章  数据库安全性</vt:lpstr>
      <vt:lpstr>4.4  审计</vt:lpstr>
      <vt:lpstr>审计（续）</vt:lpstr>
      <vt:lpstr>审计（续）</vt:lpstr>
      <vt:lpstr>PowerPoint 演示文稿</vt:lpstr>
      <vt:lpstr>审计（续）</vt:lpstr>
      <vt:lpstr>PowerPoint 演示文稿</vt:lpstr>
      <vt:lpstr>审计（续）</vt:lpstr>
      <vt:lpstr>审计（续）</vt:lpstr>
      <vt:lpstr>第4章  数据库安全性</vt:lpstr>
      <vt:lpstr>4.5  数据加密</vt:lpstr>
      <vt:lpstr>PowerPoint 演示文稿</vt:lpstr>
      <vt:lpstr>数据加密（续）</vt:lpstr>
      <vt:lpstr>数据加密（续）</vt:lpstr>
      <vt:lpstr>PowerPoint 演示文稿</vt:lpstr>
      <vt:lpstr>PowerPoint 演示文稿</vt:lpstr>
      <vt:lpstr>PowerPoint 演示文稿</vt:lpstr>
      <vt:lpstr>第4章  数据库安全性</vt:lpstr>
      <vt:lpstr>4.6  其他安全性保护</vt:lpstr>
      <vt:lpstr>其他安全性保护（续）</vt:lpstr>
      <vt:lpstr>二维码4.3</vt:lpstr>
      <vt:lpstr>第4章  数据库安全性</vt:lpstr>
      <vt:lpstr>本章小结</vt:lpstr>
      <vt:lpstr>本章小结（续）</vt:lpstr>
      <vt:lpstr>本章小结（续）</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jiao</dc:creator>
  <cp:lastModifiedBy>倪文慧</cp:lastModifiedBy>
  <cp:revision>251</cp:revision>
  <dcterms:modified xsi:type="dcterms:W3CDTF">2023-04-25T09:12:52Z</dcterms:modified>
</cp:coreProperties>
</file>