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5BF6A96-8ABA-4E9B-9404-219A9DB16CF0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93C2660-8D94-4DA0-800E-FBEDBC602C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9138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6A96-8ABA-4E9B-9404-219A9DB16CF0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2660-8D94-4DA0-800E-FBEDBC602C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54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6A96-8ABA-4E9B-9404-219A9DB16CF0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2660-8D94-4DA0-800E-FBEDBC602C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82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6A96-8ABA-4E9B-9404-219A9DB16CF0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2660-8D94-4DA0-800E-FBEDBC602C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667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BF6A96-8ABA-4E9B-9404-219A9DB16CF0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93C2660-8D94-4DA0-800E-FBEDBC602C82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53512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6A96-8ABA-4E9B-9404-219A9DB16CF0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2660-8D94-4DA0-800E-FBEDBC602C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63485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6A96-8ABA-4E9B-9404-219A9DB16CF0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2660-8D94-4DA0-800E-FBEDBC602C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0907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6A96-8ABA-4E9B-9404-219A9DB16CF0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2660-8D94-4DA0-800E-FBEDBC602C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18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6A96-8ABA-4E9B-9404-219A9DB16CF0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2660-8D94-4DA0-800E-FBEDBC602C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01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5BF6A96-8ABA-4E9B-9404-219A9DB16CF0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93C2660-8D94-4DA0-800E-FBEDBC602C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54758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5BF6A96-8ABA-4E9B-9404-219A9DB16CF0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93C2660-8D94-4DA0-800E-FBEDBC602C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990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BF6A96-8ABA-4E9B-9404-219A9DB16CF0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93C2660-8D94-4DA0-800E-FBEDBC602C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1438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MQTT</a:t>
            </a:r>
            <a:r>
              <a:rPr lang="zh-TW" altLang="en-US" dirty="0" smtClean="0"/>
              <a:t>協定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Message Queueing Telemetry Transport</a:t>
            </a:r>
            <a:r>
              <a:rPr lang="zh-TW" altLang="en-US" dirty="0"/>
              <a:t>（訊息佇列遙測傳輸）</a:t>
            </a:r>
          </a:p>
        </p:txBody>
      </p:sp>
    </p:spTree>
    <p:extLst>
      <p:ext uri="{BB962C8B-B14F-4D97-AF65-F5344CB8AC3E}">
        <p14:creationId xmlns:p14="http://schemas.microsoft.com/office/powerpoint/2010/main" val="4026509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1008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b="1" dirty="0"/>
              <a:t>MQTT</a:t>
            </a:r>
            <a:r>
              <a:rPr lang="zh-TW" altLang="en-US" b="1" dirty="0"/>
              <a:t>的主題（</a:t>
            </a:r>
            <a:r>
              <a:rPr lang="en-US" altLang="zh-TW" b="1" dirty="0"/>
              <a:t>Topic</a:t>
            </a:r>
            <a:r>
              <a:rPr lang="zh-TW" altLang="en-US" b="1" dirty="0"/>
              <a:t>）名稱</a:t>
            </a:r>
            <a:br>
              <a:rPr lang="zh-TW" altLang="en-US" b="1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446" y="1712332"/>
            <a:ext cx="9240471" cy="428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63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3369"/>
          </a:xfrm>
        </p:spPr>
        <p:txBody>
          <a:bodyPr/>
          <a:lstStyle/>
          <a:p>
            <a:pPr algn="ctr"/>
            <a:r>
              <a:rPr lang="zh-TW" altLang="en-US" dirty="0" smtClean="0"/>
              <a:t>主題格式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100" y="2224454"/>
            <a:ext cx="8986593" cy="212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5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40773"/>
          </a:xfrm>
        </p:spPr>
        <p:txBody>
          <a:bodyPr/>
          <a:lstStyle/>
          <a:p>
            <a:pPr algn="ctr"/>
            <a:r>
              <a:rPr lang="zh-TW" altLang="en-US" dirty="0" smtClean="0"/>
              <a:t>服務啟動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695" y="1353787"/>
            <a:ext cx="10600623" cy="5377737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2541319" y="1377538"/>
            <a:ext cx="2909455" cy="42751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2541319" y="6151418"/>
            <a:ext cx="9025247" cy="41563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270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40773"/>
          </a:xfrm>
        </p:spPr>
        <p:txBody>
          <a:bodyPr/>
          <a:lstStyle/>
          <a:p>
            <a:pPr algn="ctr"/>
            <a:r>
              <a:rPr lang="zh-TW" altLang="en-US" dirty="0" smtClean="0"/>
              <a:t>伺服器 </a:t>
            </a:r>
            <a:r>
              <a:rPr lang="en-US" altLang="zh-TW" dirty="0" smtClean="0"/>
              <a:t>IP</a:t>
            </a:r>
            <a:r>
              <a:rPr lang="zh-TW" altLang="en-US" dirty="0" smtClean="0"/>
              <a:t>位址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1484415"/>
            <a:ext cx="10338639" cy="5189517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2113808" y="2755074"/>
            <a:ext cx="1971304" cy="475013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80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05147"/>
          </a:xfrm>
        </p:spPr>
        <p:txBody>
          <a:bodyPr/>
          <a:lstStyle/>
          <a:p>
            <a:pPr algn="ctr"/>
            <a:r>
              <a:rPr lang="en-US" altLang="zh-TW" dirty="0" smtClean="0"/>
              <a:t>MQTT broker app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57" y="1187532"/>
            <a:ext cx="3060575" cy="5438899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863" y="1122259"/>
            <a:ext cx="3097306" cy="550417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894" y="1187532"/>
            <a:ext cx="3083800" cy="548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82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3389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 err="1" smtClean="0"/>
              <a:t>Config</a:t>
            </a:r>
            <a:r>
              <a:rPr lang="en-US" altLang="zh-TW" dirty="0" smtClean="0"/>
              <a:t> title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462" y="1116281"/>
            <a:ext cx="2680846" cy="4999511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37" y="1171802"/>
            <a:ext cx="2649603" cy="494399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852" y="1171803"/>
            <a:ext cx="2879765" cy="494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96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18903"/>
          </a:xfrm>
        </p:spPr>
        <p:txBody>
          <a:bodyPr/>
          <a:lstStyle/>
          <a:p>
            <a:r>
              <a:rPr lang="en-US" altLang="zh-TW" dirty="0" smtClean="0"/>
              <a:t>Arduino MQTT client program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1013" y="1645247"/>
            <a:ext cx="6991350" cy="10096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013" y="3213202"/>
            <a:ext cx="100107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98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701" y="1378199"/>
            <a:ext cx="10683975" cy="33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9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0671" y="254607"/>
            <a:ext cx="9417132" cy="629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75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2545" y="359142"/>
            <a:ext cx="9155876" cy="632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29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39746"/>
          </a:xfrm>
        </p:spPr>
        <p:txBody>
          <a:bodyPr/>
          <a:lstStyle/>
          <a:p>
            <a:pPr algn="ctr"/>
            <a:r>
              <a:rPr lang="zh-TW" altLang="en-US" dirty="0" smtClean="0"/>
              <a:t>緣起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1222131"/>
            <a:ext cx="10178322" cy="4657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MQTT</a:t>
            </a:r>
            <a:r>
              <a:rPr lang="zh-TW" altLang="en-US" sz="2400" dirty="0"/>
              <a:t>是由</a:t>
            </a:r>
            <a:r>
              <a:rPr lang="en-US" altLang="zh-TW" sz="2400" dirty="0"/>
              <a:t>IBM</a:t>
            </a:r>
            <a:r>
              <a:rPr lang="zh-TW" altLang="en-US" sz="2400" dirty="0"/>
              <a:t>的</a:t>
            </a:r>
            <a:r>
              <a:rPr lang="en-US" altLang="zh-TW" sz="2400" dirty="0"/>
              <a:t>Andy Stanford-Clark</a:t>
            </a:r>
            <a:r>
              <a:rPr lang="zh-TW" altLang="en-US" sz="2400" dirty="0"/>
              <a:t>博士和</a:t>
            </a:r>
            <a:r>
              <a:rPr lang="en-US" altLang="zh-TW" sz="2400" dirty="0" err="1"/>
              <a:t>Arcom</a:t>
            </a:r>
            <a:r>
              <a:rPr lang="zh-TW" altLang="en-US" sz="2400" dirty="0"/>
              <a:t>（已更名為</a:t>
            </a:r>
            <a:r>
              <a:rPr lang="en-US" altLang="zh-TW" sz="2400" dirty="0" err="1"/>
              <a:t>Eurotech</a:t>
            </a:r>
            <a:r>
              <a:rPr lang="zh-TW" altLang="en-US" sz="2400" dirty="0"/>
              <a:t>）的</a:t>
            </a:r>
            <a:r>
              <a:rPr lang="en-US" altLang="zh-TW" sz="2400" dirty="0"/>
              <a:t>Arlen Nipper</a:t>
            </a:r>
            <a:r>
              <a:rPr lang="zh-TW" altLang="en-US" sz="2400" dirty="0"/>
              <a:t>博士於</a:t>
            </a:r>
            <a:r>
              <a:rPr lang="en-US" altLang="zh-TW" sz="2400" dirty="0"/>
              <a:t>1999</a:t>
            </a:r>
            <a:r>
              <a:rPr lang="zh-TW" altLang="en-US" sz="2400" dirty="0"/>
              <a:t>年發明的通訊協定。他們當時是為了在狹窄的網路頻寬和微小電力損耗的需求前提之下，提供石油管線感測器和人造衛星之間一個輕量、可靠的二進制通訊協定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2011</a:t>
            </a:r>
            <a:r>
              <a:rPr lang="zh-TW" altLang="en-US" sz="2400" dirty="0"/>
              <a:t>年</a:t>
            </a:r>
            <a:r>
              <a:rPr lang="en-US" altLang="zh-TW" sz="2400" dirty="0"/>
              <a:t>11</a:t>
            </a:r>
            <a:r>
              <a:rPr lang="zh-TW" altLang="en-US" sz="2400" dirty="0"/>
              <a:t>月，</a:t>
            </a:r>
            <a:r>
              <a:rPr lang="en-US" altLang="zh-TW" sz="2400" dirty="0"/>
              <a:t>IBM</a:t>
            </a:r>
            <a:r>
              <a:rPr lang="zh-TW" altLang="en-US" sz="2400" dirty="0"/>
              <a:t>和</a:t>
            </a:r>
            <a:r>
              <a:rPr lang="en-US" altLang="zh-TW" sz="2400" dirty="0" err="1"/>
              <a:t>Eurotech</a:t>
            </a:r>
            <a:r>
              <a:rPr lang="zh-TW" altLang="en-US" sz="2400" dirty="0"/>
              <a:t>將</a:t>
            </a:r>
            <a:r>
              <a:rPr lang="en-US" altLang="zh-TW" sz="2400" dirty="0"/>
              <a:t>MQTT</a:t>
            </a:r>
            <a:r>
              <a:rPr lang="zh-TW" altLang="en-US" sz="2400" dirty="0"/>
              <a:t>協定捐贈給負責管理開放原始碼專案的</a:t>
            </a:r>
            <a:r>
              <a:rPr lang="en-US" altLang="zh-TW" sz="2400" dirty="0"/>
              <a:t>Eclipse</a:t>
            </a:r>
            <a:r>
              <a:rPr lang="zh-TW" altLang="en-US" sz="2400" dirty="0"/>
              <a:t>基金會，並且加入</a:t>
            </a:r>
            <a:r>
              <a:rPr lang="en-US" altLang="zh-TW" sz="2400" dirty="0"/>
              <a:t>Eclipse M2M Industry</a:t>
            </a:r>
            <a:r>
              <a:rPr lang="zh-TW" altLang="en-US" sz="2400" dirty="0"/>
              <a:t>工作組織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2014</a:t>
            </a:r>
            <a:r>
              <a:rPr lang="zh-TW" altLang="en-US" sz="2400" dirty="0"/>
              <a:t>年十月，</a:t>
            </a:r>
            <a:r>
              <a:rPr lang="en-US" altLang="zh-TW" sz="2400" dirty="0"/>
              <a:t>MQTT</a:t>
            </a:r>
            <a:r>
              <a:rPr lang="zh-TW" altLang="en-US" sz="2400" dirty="0"/>
              <a:t>正式變成一個開放的</a:t>
            </a:r>
            <a:r>
              <a:rPr lang="en-US" altLang="zh-TW" sz="2400" dirty="0"/>
              <a:t>OASIS</a:t>
            </a:r>
            <a:r>
              <a:rPr lang="zh-TW" altLang="en-US" sz="2400" dirty="0"/>
              <a:t>國際標準（</a:t>
            </a:r>
            <a:r>
              <a:rPr lang="en-US" altLang="zh-TW" sz="2400" dirty="0"/>
              <a:t>Organization Advancement Structured Information Standards</a:t>
            </a:r>
            <a:r>
              <a:rPr lang="zh-TW" altLang="en-US" sz="2400" dirty="0"/>
              <a:t>，資訊標準架構促進會，一個制定電子商務、網路服務和電子出版的非營利機構）。</a:t>
            </a:r>
          </a:p>
        </p:txBody>
      </p:sp>
    </p:spTree>
    <p:extLst>
      <p:ext uri="{BB962C8B-B14F-4D97-AF65-F5344CB8AC3E}">
        <p14:creationId xmlns:p14="http://schemas.microsoft.com/office/powerpoint/2010/main" val="3097202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0670" y="373543"/>
            <a:ext cx="9122871" cy="626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95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795" y="405975"/>
            <a:ext cx="8702187" cy="604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0073" y="763031"/>
            <a:ext cx="7620821" cy="531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592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6931" y="722180"/>
            <a:ext cx="8996835" cy="572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2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10084"/>
          </a:xfrm>
        </p:spPr>
        <p:txBody>
          <a:bodyPr/>
          <a:lstStyle/>
          <a:p>
            <a:pPr algn="ctr"/>
            <a:r>
              <a:rPr lang="zh-TW" altLang="en-US" dirty="0"/>
              <a:t>比較</a:t>
            </a:r>
            <a:r>
              <a:rPr lang="en-US" altLang="zh-TW" dirty="0"/>
              <a:t>HTTP</a:t>
            </a:r>
            <a:r>
              <a:rPr lang="zh-TW" altLang="en-US" dirty="0"/>
              <a:t>和</a:t>
            </a:r>
            <a:r>
              <a:rPr lang="en-US" altLang="zh-TW" dirty="0"/>
              <a:t>MQTT</a:t>
            </a:r>
            <a:r>
              <a:rPr lang="zh-TW" altLang="en-US" dirty="0"/>
              <a:t>通訊協定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308" y="1415562"/>
            <a:ext cx="9152792" cy="487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878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74915"/>
          </a:xfrm>
        </p:spPr>
        <p:txBody>
          <a:bodyPr/>
          <a:lstStyle/>
          <a:p>
            <a:pPr algn="ctr"/>
            <a:r>
              <a:rPr lang="en-US" altLang="zh-TW" dirty="0" smtClean="0"/>
              <a:t>HTTP</a:t>
            </a:r>
            <a:r>
              <a:rPr lang="zh-TW" altLang="en-US" dirty="0" smtClean="0"/>
              <a:t>ｐｏｓｔ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8430" y="1415309"/>
            <a:ext cx="8484817" cy="467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21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92500"/>
          </a:xfrm>
        </p:spPr>
        <p:txBody>
          <a:bodyPr/>
          <a:lstStyle/>
          <a:p>
            <a:pPr algn="ctr"/>
            <a:r>
              <a:rPr lang="en-US" altLang="zh-TW" dirty="0"/>
              <a:t>MQTT</a:t>
            </a:r>
            <a:r>
              <a:rPr lang="zh-TW" altLang="en-US" dirty="0"/>
              <a:t>訊息格式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71700" y="1828755"/>
            <a:ext cx="5979522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B6B6B"/>
                </a:solidFill>
                <a:effectLst/>
                <a:latin typeface="Arial" panose="020B0604020202020204" pitchFamily="34" charset="0"/>
                <a:ea typeface="Open Sans"/>
              </a:rPr>
              <a:t>採用MQTT發布溫度的訊息格式類似這樣：</a:t>
            </a:r>
            <a:endParaRPr kumimoji="0" lang="zh-TW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B6B6B"/>
                </a:solidFill>
                <a:effectLst/>
                <a:latin typeface="Arial" panose="020B0604020202020204" pitchFamily="34" charset="0"/>
                <a:ea typeface="Open Sans"/>
              </a:rPr>
              <a:t>  </a:t>
            </a:r>
            <a:endParaRPr kumimoji="0" lang="zh-TW" altLang="zh-TW" sz="8500" b="0" i="0" u="none" strike="noStrike" cap="none" normalizeH="0" baseline="0" dirty="0" smtClean="0">
              <a:ln>
                <a:noFill/>
              </a:ln>
              <a:solidFill>
                <a:srgbClr val="6B6B6B"/>
              </a:solidFill>
              <a:effectLst/>
              <a:latin typeface="Arial" panose="020B0604020202020204" pitchFamily="34" charset="0"/>
              <a:ea typeface="Open Sans"/>
            </a:endParaRPr>
          </a:p>
        </p:txBody>
      </p:sp>
      <p:pic>
        <p:nvPicPr>
          <p:cNvPr id="1026" name="Picture 2" descr="傳送溫度值的MQTT訊息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699" y="3216778"/>
            <a:ext cx="9227719" cy="204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72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22017" y="1195755"/>
            <a:ext cx="10178322" cy="923191"/>
          </a:xfrm>
        </p:spPr>
        <p:txBody>
          <a:bodyPr/>
          <a:lstStyle/>
          <a:p>
            <a:r>
              <a:rPr lang="zh-TW" altLang="en-US" dirty="0"/>
              <a:t>不同於</a:t>
            </a:r>
            <a:r>
              <a:rPr lang="en-US" altLang="zh-TW" dirty="0"/>
              <a:t>HTTP</a:t>
            </a:r>
            <a:r>
              <a:rPr lang="zh-TW" altLang="en-US" dirty="0"/>
              <a:t>的標頭採用文字描述，</a:t>
            </a:r>
            <a:r>
              <a:rPr lang="en-US" altLang="zh-TW" dirty="0"/>
              <a:t>MQTT</a:t>
            </a:r>
            <a:r>
              <a:rPr lang="zh-TW" altLang="en-US" dirty="0"/>
              <a:t>的標頭採用數字編碼，整個長度只佔</a:t>
            </a:r>
            <a:r>
              <a:rPr lang="en-US" altLang="zh-TW" dirty="0"/>
              <a:t>2</a:t>
            </a:r>
            <a:r>
              <a:rPr lang="zh-TW" altLang="en-US" dirty="0"/>
              <a:t>位元組，等同兩個字元，後面跟著訊息的主題（</a:t>
            </a:r>
            <a:r>
              <a:rPr lang="en-US" altLang="zh-TW" dirty="0"/>
              <a:t>topic</a:t>
            </a:r>
            <a:r>
              <a:rPr lang="zh-TW" altLang="en-US" dirty="0"/>
              <a:t>）和內容（</a:t>
            </a:r>
            <a:r>
              <a:rPr lang="en-US" altLang="zh-TW" dirty="0"/>
              <a:t>payload</a:t>
            </a:r>
            <a:r>
              <a:rPr lang="zh-TW" altLang="en-US" dirty="0"/>
              <a:t>），實際格式如下：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146171" y="206538"/>
            <a:ext cx="10178322" cy="892500"/>
          </a:xfrm>
        </p:spPr>
        <p:txBody>
          <a:bodyPr/>
          <a:lstStyle/>
          <a:p>
            <a:pPr algn="ctr"/>
            <a:r>
              <a:rPr lang="en-US" altLang="zh-TW" dirty="0"/>
              <a:t>MQTT</a:t>
            </a:r>
            <a:r>
              <a:rPr lang="zh-TW" altLang="en-US" dirty="0"/>
              <a:t>訊息</a:t>
            </a:r>
            <a:r>
              <a:rPr lang="zh-TW" altLang="en-US" dirty="0" smtClean="0"/>
              <a:t>格式（續）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887" y="2118946"/>
            <a:ext cx="9389452" cy="422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55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22161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MQTT</a:t>
            </a:r>
            <a:r>
              <a:rPr lang="zh-TW" altLang="en-US" sz="4000" dirty="0"/>
              <a:t>的</a:t>
            </a:r>
            <a:r>
              <a:rPr lang="en-US" altLang="zh-TW" sz="4000" dirty="0"/>
              <a:t>Publisher, Broker</a:t>
            </a:r>
            <a:r>
              <a:rPr lang="zh-TW" altLang="en-US" sz="4000" dirty="0"/>
              <a:t>和</a:t>
            </a:r>
            <a:r>
              <a:rPr lang="en-US" altLang="zh-TW" sz="4000" dirty="0"/>
              <a:t>Subscriber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1204547"/>
            <a:ext cx="10178322" cy="46750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根據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MQTT 3.1.1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版本規格書的描述，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MQTT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是一種基於「發布∕訂閱」機制的訊息傳輸協定（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MQTT is a Client Server publish/subscribe messaging transport protocol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），我們可以把它想成雜誌發行和訂閱的機制。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MQTT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訊息發送端，相當於雜誌出版社，雜誌出版之後並不直接寄給消費者，而是交給經銷商或者書店一般的代理人（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broker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），來統籌管理發行和訂閱事宜。每一個訊息來源（刊物）都有個唯一的主題名稱（刊物名稱）。</a:t>
            </a:r>
          </a:p>
        </p:txBody>
      </p:sp>
    </p:spTree>
    <p:extLst>
      <p:ext uri="{BB962C8B-B14F-4D97-AF65-F5344CB8AC3E}">
        <p14:creationId xmlns:p14="http://schemas.microsoft.com/office/powerpoint/2010/main" val="1145051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325315"/>
            <a:ext cx="10178322" cy="1090247"/>
          </a:xfrm>
        </p:spPr>
        <p:txBody>
          <a:bodyPr>
            <a:normAutofit/>
          </a:bodyPr>
          <a:lstStyle/>
          <a:p>
            <a:r>
              <a:rPr lang="zh-TW" altLang="en-US" sz="1600" dirty="0"/>
              <a:t>代理人是個伺服器軟體，向伺服器發送主題的一方是發布者（</a:t>
            </a:r>
            <a:r>
              <a:rPr lang="en-US" altLang="zh-TW" sz="1600" dirty="0"/>
              <a:t>publisher</a:t>
            </a:r>
            <a:r>
              <a:rPr lang="zh-TW" altLang="en-US" sz="1600" dirty="0"/>
              <a:t>），從伺服器獲取主題的一方則是訂閱者（</a:t>
            </a:r>
            <a:r>
              <a:rPr lang="en-US" altLang="zh-TW" sz="1600" dirty="0"/>
              <a:t>subscriber</a:t>
            </a:r>
            <a:r>
              <a:rPr lang="zh-TW" altLang="en-US" sz="1600" dirty="0"/>
              <a:t>）。以下圖為例，傳送感測器資料的一邊是發布者，接收感測器資料的一邊則是訂閱者。每個感測器∕微控器的訊息都需要有個主題名稱以利識別，像下圖的主題</a:t>
            </a:r>
            <a:r>
              <a:rPr lang="en-US" altLang="zh-TW" sz="1600" dirty="0"/>
              <a:t>A</a:t>
            </a:r>
            <a:r>
              <a:rPr lang="zh-TW" altLang="en-US" sz="1600" dirty="0"/>
              <a:t>、</a:t>
            </a:r>
            <a:r>
              <a:rPr lang="en-US" altLang="zh-TW" sz="1600" dirty="0"/>
              <a:t>B</a:t>
            </a:r>
            <a:r>
              <a:rPr lang="zh-TW" altLang="en-US" sz="1600" dirty="0"/>
              <a:t>和</a:t>
            </a:r>
            <a:r>
              <a:rPr lang="en-US" altLang="zh-TW" sz="1600" dirty="0"/>
              <a:t>C</a:t>
            </a:r>
            <a:r>
              <a:rPr lang="zh-TW" altLang="en-US" sz="1600" dirty="0"/>
              <a:t>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577" y="1582616"/>
            <a:ext cx="969791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383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42885" y="896816"/>
            <a:ext cx="10178322" cy="3593591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代理人（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broker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）可儲存發布者的訊息，在發布者中斷連線的情況下，提供訂閱者最近更新的訊息。「訂閱者」需要告知代理人想要訂閱的主題，每當「發布者」傳入新訊息時，代理人就會依照主題，傳送給所有訂閱者。「發布者」和「訂閱者」都是用戶端，代理人是伺服器。由於兩個用戶端之間有伺服器當作中繼站，所以兩邊並不需要知道彼此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IP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位址。</a:t>
            </a:r>
          </a:p>
        </p:txBody>
      </p:sp>
    </p:spTree>
    <p:extLst>
      <p:ext uri="{BB962C8B-B14F-4D97-AF65-F5344CB8AC3E}">
        <p14:creationId xmlns:p14="http://schemas.microsoft.com/office/powerpoint/2010/main" val="136226074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341</TotalTime>
  <Words>552</Words>
  <Application>Microsoft Office PowerPoint</Application>
  <PresentationFormat>寬螢幕</PresentationFormat>
  <Paragraphs>24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1" baseType="lpstr">
      <vt:lpstr>Open Sans</vt:lpstr>
      <vt:lpstr>微軟正黑體</vt:lpstr>
      <vt:lpstr>新細明體</vt:lpstr>
      <vt:lpstr>標楷體</vt:lpstr>
      <vt:lpstr>Arial</vt:lpstr>
      <vt:lpstr>Gill Sans MT</vt:lpstr>
      <vt:lpstr>Impact</vt:lpstr>
      <vt:lpstr>Badge</vt:lpstr>
      <vt:lpstr>MQTT協定</vt:lpstr>
      <vt:lpstr>緣起</vt:lpstr>
      <vt:lpstr>比較HTTP和MQTT通訊協定</vt:lpstr>
      <vt:lpstr>HTTPｐｏｓｔ</vt:lpstr>
      <vt:lpstr>MQTT訊息格式</vt:lpstr>
      <vt:lpstr>MQTT訊息格式（續）</vt:lpstr>
      <vt:lpstr>MQTT的Publisher, Broker和Subscriber</vt:lpstr>
      <vt:lpstr>PowerPoint 簡報</vt:lpstr>
      <vt:lpstr>PowerPoint 簡報</vt:lpstr>
      <vt:lpstr>MQTT的主題（Topic）名稱 </vt:lpstr>
      <vt:lpstr>主題格式</vt:lpstr>
      <vt:lpstr>服務啟動</vt:lpstr>
      <vt:lpstr>伺服器 IP位址</vt:lpstr>
      <vt:lpstr>MQTT broker app</vt:lpstr>
      <vt:lpstr>Config title</vt:lpstr>
      <vt:lpstr>Arduino MQTT client program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MQTT協定</dc:title>
  <dc:creator>jumbo</dc:creator>
  <cp:lastModifiedBy>jumbo</cp:lastModifiedBy>
  <cp:revision>7</cp:revision>
  <dcterms:created xsi:type="dcterms:W3CDTF">2017-11-22T06:15:35Z</dcterms:created>
  <dcterms:modified xsi:type="dcterms:W3CDTF">2017-11-24T04:07:14Z</dcterms:modified>
</cp:coreProperties>
</file>