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733" r:id="rId2"/>
    <p:sldId id="643" r:id="rId3"/>
    <p:sldId id="712" r:id="rId4"/>
    <p:sldId id="748" r:id="rId5"/>
    <p:sldId id="714" r:id="rId6"/>
    <p:sldId id="745" r:id="rId7"/>
    <p:sldId id="746" r:id="rId8"/>
    <p:sldId id="747" r:id="rId9"/>
    <p:sldId id="306" r:id="rId10"/>
    <p:sldId id="711" r:id="rId11"/>
    <p:sldId id="749" r:id="rId12"/>
    <p:sldId id="716" r:id="rId13"/>
    <p:sldId id="720" r:id="rId14"/>
    <p:sldId id="719" r:id="rId15"/>
    <p:sldId id="722" r:id="rId16"/>
    <p:sldId id="723" r:id="rId17"/>
    <p:sldId id="648" r:id="rId18"/>
    <p:sldId id="724" r:id="rId19"/>
    <p:sldId id="725" r:id="rId20"/>
    <p:sldId id="726" r:id="rId21"/>
    <p:sldId id="727" r:id="rId22"/>
    <p:sldId id="728" r:id="rId23"/>
    <p:sldId id="729" r:id="rId24"/>
    <p:sldId id="651" r:id="rId25"/>
    <p:sldId id="731" r:id="rId26"/>
    <p:sldId id="649" r:id="rId27"/>
    <p:sldId id="734" r:id="rId28"/>
    <p:sldId id="744" r:id="rId29"/>
    <p:sldId id="660" r:id="rId30"/>
    <p:sldId id="659" r:id="rId31"/>
    <p:sldId id="735" r:id="rId32"/>
    <p:sldId id="653" r:id="rId33"/>
    <p:sldId id="736" r:id="rId34"/>
    <p:sldId id="737" r:id="rId35"/>
    <p:sldId id="654" r:id="rId36"/>
    <p:sldId id="738" r:id="rId37"/>
    <p:sldId id="739" r:id="rId38"/>
    <p:sldId id="740" r:id="rId39"/>
    <p:sldId id="741" r:id="rId40"/>
    <p:sldId id="743" r:id="rId41"/>
    <p:sldId id="349" r:id="rId42"/>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FF00"/>
    <a:srgbClr val="1532C5"/>
    <a:srgbClr val="FF99CC"/>
    <a:srgbClr val="CC6600"/>
    <a:srgbClr val="00FFFF"/>
    <a:srgbClr val="FF3399"/>
    <a:srgbClr val="FF8A15"/>
    <a:srgbClr val="3366FF"/>
    <a:srgbClr val="5DD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38" autoAdjust="0"/>
    <p:restoredTop sz="94660"/>
  </p:normalViewPr>
  <p:slideViewPr>
    <p:cSldViewPr>
      <p:cViewPr>
        <p:scale>
          <a:sx n="84" d="100"/>
          <a:sy n="84" d="100"/>
        </p:scale>
        <p:origin x="-180" y="32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91506FE1-78DC-46E0-8F5B-AB67643008F0}" type="datetimeFigureOut">
              <a:rPr lang="zh-CN" altLang="en-US"/>
              <a:pPr>
                <a:defRPr/>
              </a:pPr>
              <a:t>2019/12/18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84B825D-4F37-4C5F-9674-DEECD70F211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1E51E3B-E918-4D96-9B6B-818E80FDA15C}" type="slidenum">
              <a:rPr lang="zh-CN" altLang="en-US" smtClean="0">
                <a:latin typeface="Arial" panose="020B0604020202020204" pitchFamily="34" charset="0"/>
              </a:rPr>
              <a:pPr>
                <a:spcBef>
                  <a:spcPct val="0"/>
                </a:spcBef>
              </a:pPr>
              <a:t>2</a:t>
            </a:fld>
            <a:endParaRPr lang="zh-CN"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B3BF7D8-8365-4D4E-BD07-448BDEF1157C}" type="slidenum">
              <a:rPr lang="en-US" altLang="zh-CN"/>
              <a:pPr>
                <a:defRPr/>
              </a:pPr>
              <a:t>‹#›</a:t>
            </a:fld>
            <a:endParaRPr lang="en-US" altLang="zh-CN"/>
          </a:p>
        </p:txBody>
      </p:sp>
    </p:spTree>
    <p:extLst>
      <p:ext uri="{BB962C8B-B14F-4D97-AF65-F5344CB8AC3E}">
        <p14:creationId xmlns:p14="http://schemas.microsoft.com/office/powerpoint/2010/main" val="34094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FEF428-FE6A-4283-8A50-6C05CDE95EF3}" type="slidenum">
              <a:rPr lang="en-US" altLang="zh-CN"/>
              <a:pPr>
                <a:defRPr/>
              </a:pPr>
              <a:t>‹#›</a:t>
            </a:fld>
            <a:endParaRPr lang="en-US" altLang="zh-CN"/>
          </a:p>
        </p:txBody>
      </p:sp>
    </p:spTree>
    <p:extLst>
      <p:ext uri="{BB962C8B-B14F-4D97-AF65-F5344CB8AC3E}">
        <p14:creationId xmlns:p14="http://schemas.microsoft.com/office/powerpoint/2010/main" val="4102021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8E300D-58D9-403B-9816-3B103EDF501D}" type="slidenum">
              <a:rPr lang="en-US" altLang="zh-CN"/>
              <a:pPr>
                <a:defRPr/>
              </a:pPr>
              <a:t>‹#›</a:t>
            </a:fld>
            <a:endParaRPr lang="en-US" altLang="zh-CN"/>
          </a:p>
        </p:txBody>
      </p:sp>
    </p:spTree>
    <p:extLst>
      <p:ext uri="{BB962C8B-B14F-4D97-AF65-F5344CB8AC3E}">
        <p14:creationId xmlns:p14="http://schemas.microsoft.com/office/powerpoint/2010/main" val="3027306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0C46FC9-69AA-432E-BBAE-27D3F1AC508D}" type="slidenum">
              <a:rPr lang="en-US" altLang="zh-CN"/>
              <a:pPr>
                <a:defRPr/>
              </a:pPr>
              <a:t>‹#›</a:t>
            </a:fld>
            <a:endParaRPr lang="en-US" altLang="zh-CN"/>
          </a:p>
        </p:txBody>
      </p:sp>
    </p:spTree>
    <p:extLst>
      <p:ext uri="{BB962C8B-B14F-4D97-AF65-F5344CB8AC3E}">
        <p14:creationId xmlns:p14="http://schemas.microsoft.com/office/powerpoint/2010/main" val="409137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CC6F958-FF14-4962-A7EA-F54364BA0664}" type="slidenum">
              <a:rPr lang="en-US" altLang="zh-CN"/>
              <a:pPr>
                <a:defRPr/>
              </a:pPr>
              <a:t>‹#›</a:t>
            </a:fld>
            <a:endParaRPr lang="en-US" altLang="zh-CN"/>
          </a:p>
        </p:txBody>
      </p:sp>
    </p:spTree>
    <p:extLst>
      <p:ext uri="{BB962C8B-B14F-4D97-AF65-F5344CB8AC3E}">
        <p14:creationId xmlns:p14="http://schemas.microsoft.com/office/powerpoint/2010/main" val="2228375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1CDB1A5-68AF-46F5-B53B-37F254C63009}" type="slidenum">
              <a:rPr lang="en-US" altLang="zh-CN"/>
              <a:pPr>
                <a:defRPr/>
              </a:pPr>
              <a:t>‹#›</a:t>
            </a:fld>
            <a:endParaRPr lang="en-US" altLang="zh-CN"/>
          </a:p>
        </p:txBody>
      </p:sp>
    </p:spTree>
    <p:extLst>
      <p:ext uri="{BB962C8B-B14F-4D97-AF65-F5344CB8AC3E}">
        <p14:creationId xmlns:p14="http://schemas.microsoft.com/office/powerpoint/2010/main" val="27176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A54143A-16D1-40E3-AA02-181ED040035A}" type="slidenum">
              <a:rPr lang="en-US" altLang="zh-CN"/>
              <a:pPr>
                <a:defRPr/>
              </a:pPr>
              <a:t>‹#›</a:t>
            </a:fld>
            <a:endParaRPr lang="en-US" altLang="zh-CN"/>
          </a:p>
        </p:txBody>
      </p:sp>
    </p:spTree>
    <p:extLst>
      <p:ext uri="{BB962C8B-B14F-4D97-AF65-F5344CB8AC3E}">
        <p14:creationId xmlns:p14="http://schemas.microsoft.com/office/powerpoint/2010/main" val="333083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1F0BE23-4F39-4BA3-A737-0F49280CB672}" type="slidenum">
              <a:rPr lang="en-US" altLang="zh-CN"/>
              <a:pPr>
                <a:defRPr/>
              </a:pPr>
              <a:t>‹#›</a:t>
            </a:fld>
            <a:endParaRPr lang="en-US" altLang="zh-CN"/>
          </a:p>
        </p:txBody>
      </p:sp>
    </p:spTree>
    <p:extLst>
      <p:ext uri="{BB962C8B-B14F-4D97-AF65-F5344CB8AC3E}">
        <p14:creationId xmlns:p14="http://schemas.microsoft.com/office/powerpoint/2010/main" val="35912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5D89570-96BB-4183-B08E-FFFF5C3B1959}" type="slidenum">
              <a:rPr lang="en-US" altLang="zh-CN"/>
              <a:pPr>
                <a:defRPr/>
              </a:pPr>
              <a:t>‹#›</a:t>
            </a:fld>
            <a:endParaRPr lang="en-US" altLang="zh-CN"/>
          </a:p>
        </p:txBody>
      </p:sp>
    </p:spTree>
    <p:extLst>
      <p:ext uri="{BB962C8B-B14F-4D97-AF65-F5344CB8AC3E}">
        <p14:creationId xmlns:p14="http://schemas.microsoft.com/office/powerpoint/2010/main" val="107265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E7EF30E-3A3C-41CC-8409-291A460F71B7}" type="slidenum">
              <a:rPr lang="en-US" altLang="zh-CN"/>
              <a:pPr>
                <a:defRPr/>
              </a:pPr>
              <a:t>‹#›</a:t>
            </a:fld>
            <a:endParaRPr lang="en-US" altLang="zh-CN"/>
          </a:p>
        </p:txBody>
      </p:sp>
    </p:spTree>
    <p:extLst>
      <p:ext uri="{BB962C8B-B14F-4D97-AF65-F5344CB8AC3E}">
        <p14:creationId xmlns:p14="http://schemas.microsoft.com/office/powerpoint/2010/main" val="2721147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B8A3DDB-3575-4724-9964-C527FD756403}" type="slidenum">
              <a:rPr lang="en-US" altLang="zh-CN"/>
              <a:pPr>
                <a:defRPr/>
              </a:pPr>
              <a:t>‹#›</a:t>
            </a:fld>
            <a:endParaRPr lang="en-US" altLang="zh-CN"/>
          </a:p>
        </p:txBody>
      </p:sp>
    </p:spTree>
    <p:extLst>
      <p:ext uri="{BB962C8B-B14F-4D97-AF65-F5344CB8AC3E}">
        <p14:creationId xmlns:p14="http://schemas.microsoft.com/office/powerpoint/2010/main" val="43909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4684713"/>
            <a:ext cx="2133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4684713"/>
            <a:ext cx="2895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4684713"/>
            <a:ext cx="2133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B6786D6-6D69-4342-896F-DD8AE858711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oleObject3.bin"/><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9.emf"/><Relationship Id="rId5" Type="http://schemas.openxmlformats.org/officeDocument/2006/relationships/oleObject" Target="../embeddings/oleObject5.bin"/><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3.png"/><Relationship Id="rId4" Type="http://schemas.openxmlformats.org/officeDocument/2006/relationships/image" Target="../media/image30.emf"/></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Administrator\Documents\QQ&#32676;\QQ&#32676;.mp4" TargetMode="External"/><Relationship Id="rId1" Type="http://schemas.microsoft.com/office/2007/relationships/media" Target="file:///C:\Users\Administrator\Documents\QQ&#32676;\QQ&#32676;.mp4" TargetMode="External"/><Relationship Id="rId5"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7" descr="大标题-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auto">
          <a:xfrm>
            <a:off x="2819400" y="2365375"/>
            <a:ext cx="4648200" cy="769938"/>
          </a:xfrm>
          <a:prstGeom prst="rect">
            <a:avLst/>
          </a:prstGeom>
          <a:noFill/>
        </p:spPr>
        <p:txBody>
          <a:bodyPr>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什么是数据分析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228600" y="1457325"/>
            <a:ext cx="8534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buNone/>
            </a:pPr>
            <a:r>
              <a:rPr lang="en-US" altLang="zh-CN" sz="1800" dirty="0" smtClean="0">
                <a:latin typeface="微软雅黑" panose="020B0503020204020204" pitchFamily="34" charset="-122"/>
                <a:ea typeface="微软雅黑" panose="020B0503020204020204" pitchFamily="34" charset="-122"/>
              </a:rPr>
              <a:t>    </a:t>
            </a:r>
            <a:r>
              <a:rPr lang="zh-CN" altLang="zh-CN" sz="1800" dirty="0" smtClean="0">
                <a:latin typeface="微软雅黑" panose="020B0503020204020204" pitchFamily="34" charset="-122"/>
                <a:ea typeface="微软雅黑" panose="020B0503020204020204" pitchFamily="34" charset="-122"/>
              </a:rPr>
              <a:t>通过</a:t>
            </a:r>
            <a:r>
              <a:rPr lang="zh-CN" altLang="zh-CN" sz="1800" dirty="0">
                <a:latin typeface="微软雅黑" panose="020B0503020204020204" pitchFamily="34" charset="-122"/>
                <a:ea typeface="微软雅黑" panose="020B0503020204020204" pitchFamily="34" charset="-122"/>
              </a:rPr>
              <a:t>数据分析可以根据客户意向进行</a:t>
            </a:r>
            <a:r>
              <a:rPr lang="zh-CN" altLang="zh-CN" sz="1800" dirty="0">
                <a:solidFill>
                  <a:srgbClr val="FF6600"/>
                </a:solidFill>
                <a:latin typeface="微软雅黑" panose="020B0503020204020204" pitchFamily="34" charset="-122"/>
                <a:ea typeface="微软雅黑" panose="020B0503020204020204" pitchFamily="34" charset="-122"/>
              </a:rPr>
              <a:t>商品推荐</a:t>
            </a:r>
            <a:r>
              <a:rPr lang="zh-CN" altLang="zh-CN" sz="1800" dirty="0">
                <a:latin typeface="微软雅黑" panose="020B0503020204020204" pitchFamily="34" charset="-122"/>
                <a:ea typeface="微软雅黑" panose="020B0503020204020204" pitchFamily="34" charset="-122"/>
              </a:rPr>
              <a:t>以及</a:t>
            </a:r>
            <a:r>
              <a:rPr lang="zh-CN" altLang="zh-CN" sz="1800" dirty="0">
                <a:solidFill>
                  <a:srgbClr val="FF6600"/>
                </a:solidFill>
                <a:latin typeface="微软雅黑" panose="020B0503020204020204" pitchFamily="34" charset="-122"/>
                <a:ea typeface="微软雅黑" panose="020B0503020204020204" pitchFamily="34" charset="-122"/>
              </a:rPr>
              <a:t>针对性广告</a:t>
            </a:r>
            <a:r>
              <a:rPr lang="zh-CN" altLang="zh-CN" sz="1800" dirty="0">
                <a:latin typeface="微软雅黑" panose="020B0503020204020204" pitchFamily="34" charset="-122"/>
                <a:ea typeface="微软雅黑" panose="020B0503020204020204" pitchFamily="34" charset="-122"/>
              </a:rPr>
              <a:t>等</a:t>
            </a:r>
            <a:r>
              <a:rPr lang="zh-CN" altLang="en-US" sz="1800" dirty="0">
                <a:latin typeface="微软雅黑" panose="020B0503020204020204" pitchFamily="34" charset="-122"/>
                <a:ea typeface="微软雅黑" panose="020B0503020204020204" pitchFamily="34" charset="-122"/>
              </a:rPr>
              <a:t>。例如，我们熟悉的淘宝</a:t>
            </a:r>
            <a:endParaRPr lang="zh-CN" altLang="zh-CN" sz="1800" dirty="0">
              <a:latin typeface="微软雅黑" panose="020B0503020204020204" pitchFamily="34" charset="-122"/>
              <a:ea typeface="微软雅黑" panose="020B0503020204020204" pitchFamily="34" charset="-122"/>
            </a:endParaRPr>
          </a:p>
        </p:txBody>
      </p:sp>
      <p:pic>
        <p:nvPicPr>
          <p:cNvPr id="1331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9632" y="2286993"/>
            <a:ext cx="7104999"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3"/>
          <p:cNvSpPr>
            <a:spLocks noGrp="1"/>
          </p:cNvSpPr>
          <p:nvPr>
            <p:ph idx="10"/>
          </p:nvPr>
        </p:nvSpPr>
        <p:spPr>
          <a:xfrm>
            <a:off x="533400" y="1101725"/>
            <a:ext cx="4495800" cy="427037"/>
          </a:xfrm>
        </p:spPr>
        <p:txBody>
          <a:bodyPr/>
          <a:lstStyle/>
          <a:p>
            <a:pPr eaLnBrk="1" hangingPunct="1"/>
            <a:r>
              <a:rPr lang="en-US" altLang="zh-CN" sz="2000" dirty="0">
                <a:latin typeface="微软雅黑" panose="020B0503020204020204" pitchFamily="34" charset="-122"/>
                <a:ea typeface="微软雅黑" panose="020B0503020204020204" pitchFamily="34" charset="-122"/>
              </a:rPr>
              <a:t>1. </a:t>
            </a:r>
            <a:r>
              <a:rPr lang="zh-CN" altLang="en-US" sz="2000" dirty="0" smtClean="0">
                <a:latin typeface="微软雅黑" panose="020B0503020204020204" pitchFamily="34" charset="-122"/>
                <a:ea typeface="微软雅黑" panose="020B0503020204020204" pitchFamily="34" charset="-122"/>
              </a:rPr>
              <a:t>互联网行业</a:t>
            </a:r>
            <a:endParaRPr sz="2000" dirty="0">
              <a:latin typeface="微软雅黑" panose="020B0503020204020204" pitchFamily="34" charset="-122"/>
              <a:ea typeface="微软雅黑" panose="020B0503020204020204" pitchFamily="34" charset="-122"/>
            </a:endParaRPr>
          </a:p>
        </p:txBody>
      </p:sp>
      <p:sp>
        <p:nvSpPr>
          <p:cNvPr id="5" name="标题 1"/>
          <p:cNvSpPr>
            <a:spLocks noGrp="1" noChangeArrowheads="1"/>
          </p:cNvSpPr>
          <p:nvPr>
            <p:ph type="title"/>
          </p:nvPr>
        </p:nvSpPr>
        <p:spPr>
          <a:xfrm>
            <a:off x="1657350" y="792163"/>
            <a:ext cx="6553200" cy="571500"/>
          </a:xfrm>
        </p:spPr>
        <p:txBody>
          <a:bodyPr/>
          <a:lstStyle/>
          <a:p>
            <a:pPr algn="r" eaLnBrk="1" hangingPunct="1"/>
            <a:r>
              <a:rPr lang="zh-CN" altLang="en-US" sz="2400" b="1" dirty="0" smtClean="0">
                <a:solidFill>
                  <a:srgbClr val="595959"/>
                </a:solidFill>
                <a:latin typeface="微软雅黑" panose="020B0503020204020204" pitchFamily="34" charset="-122"/>
                <a:ea typeface="微软雅黑" panose="020B0503020204020204" pitchFamily="34" charset="-122"/>
              </a:rPr>
              <a:t>数据分析的</a:t>
            </a:r>
            <a:r>
              <a:rPr lang="zh-CN" altLang="en-US" sz="2400" b="1" dirty="0">
                <a:solidFill>
                  <a:srgbClr val="595959"/>
                </a:solidFill>
                <a:latin typeface="微软雅黑" panose="020B0503020204020204" pitchFamily="34" charset="-122"/>
                <a:ea typeface="微软雅黑" panose="020B0503020204020204" pitchFamily="34" charset="-122"/>
              </a:rPr>
              <a:t>应用</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pic>
        <p:nvPicPr>
          <p:cNvPr id="6" name="Picture 4" descr="按扭1-56"/>
          <p:cNvPicPr>
            <a:picLocks noChangeAspect="1" noChangeArrowheads="1"/>
          </p:cNvPicPr>
          <p:nvPr/>
        </p:nvPicPr>
        <p:blipFill>
          <a:blip r:embed="rId3" cstate="print"/>
          <a:srcRect/>
          <a:stretch>
            <a:fillRect/>
          </a:stretch>
        </p:blipFill>
        <p:spPr bwMode="auto">
          <a:xfrm>
            <a:off x="8077200" y="885825"/>
            <a:ext cx="749300" cy="431800"/>
          </a:xfrm>
          <a:prstGeom prst="rect">
            <a:avLst/>
          </a:prstGeom>
          <a:noFill/>
          <a:ln w="9525">
            <a:noFill/>
            <a:miter lim="800000"/>
            <a:headEnd/>
            <a:tailEnd/>
          </a:ln>
        </p:spPr>
      </p:pic>
      <p:sp>
        <p:nvSpPr>
          <p:cNvPr id="7" name="椭圆 6"/>
          <p:cNvSpPr/>
          <p:nvPr/>
        </p:nvSpPr>
        <p:spPr>
          <a:xfrm>
            <a:off x="4267200" y="2333031"/>
            <a:ext cx="1066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2000" fill="hold" grpId="0" nodeType="afterEffect">
                                  <p:stCondLst>
                                    <p:cond delay="0"/>
                                  </p:stCondLst>
                                  <p:childTnLst>
                                    <p:anim calcmode="discrete" valueType="str">
                                      <p:cBhvr>
                                        <p:cTn id="9"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282802" y="1528763"/>
            <a:ext cx="4670197" cy="105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ts val="1000"/>
              </a:spcBef>
              <a:buNone/>
            </a:pPr>
            <a:r>
              <a:rPr lang="zh-CN" altLang="en-US" sz="1800" dirty="0" smtClean="0">
                <a:latin typeface="微软雅黑" panose="020B0503020204020204" pitchFamily="34" charset="-122"/>
                <a:ea typeface="微软雅黑" panose="020B0503020204020204" pitchFamily="34" charset="-122"/>
              </a:rPr>
              <a:t>    智能</a:t>
            </a:r>
            <a:r>
              <a:rPr lang="zh-CN" altLang="en-US" sz="1800" dirty="0">
                <a:latin typeface="微软雅黑" panose="020B0503020204020204" pitchFamily="34" charset="-122"/>
                <a:ea typeface="微软雅黑" panose="020B0503020204020204" pitchFamily="34" charset="-122"/>
              </a:rPr>
              <a:t>医疗、健康指数评估以及</a:t>
            </a:r>
            <a:r>
              <a:rPr lang="en-US" altLang="zh-CN" sz="1800" dirty="0">
                <a:latin typeface="微软雅黑" panose="020B0503020204020204" pitchFamily="34" charset="-122"/>
                <a:ea typeface="微软雅黑" panose="020B0503020204020204" pitchFamily="34" charset="-122"/>
              </a:rPr>
              <a:t>DNA</a:t>
            </a:r>
            <a:r>
              <a:rPr lang="zh-CN" altLang="en-US" sz="1800" dirty="0">
                <a:latin typeface="微软雅黑" panose="020B0503020204020204" pitchFamily="34" charset="-122"/>
                <a:ea typeface="微软雅黑" panose="020B0503020204020204" pitchFamily="34" charset="-122"/>
              </a:rPr>
              <a:t>对比</a:t>
            </a:r>
            <a:r>
              <a:rPr lang="zh-CN" altLang="en-US" sz="1800" dirty="0" smtClean="0">
                <a:latin typeface="微软雅黑" panose="020B0503020204020204" pitchFamily="34" charset="-122"/>
                <a:ea typeface="微软雅黑" panose="020B0503020204020204" pitchFamily="34" charset="-122"/>
              </a:rPr>
              <a:t>等</a:t>
            </a:r>
            <a:endParaRPr lang="en-US" altLang="zh-CN" sz="1800" dirty="0" smtClean="0">
              <a:latin typeface="微软雅黑" panose="020B0503020204020204" pitchFamily="34" charset="-122"/>
              <a:ea typeface="微软雅黑" panose="020B0503020204020204" pitchFamily="34" charset="-122"/>
            </a:endParaRPr>
          </a:p>
          <a:p>
            <a:pPr marL="0" indent="0" eaLnBrk="1" hangingPunct="1">
              <a:lnSpc>
                <a:spcPct val="150000"/>
              </a:lnSpc>
              <a:spcBef>
                <a:spcPts val="1000"/>
              </a:spcBef>
              <a:buNone/>
            </a:pPr>
            <a:r>
              <a:rPr lang="zh-CN" altLang="en-US" sz="1800" dirty="0">
                <a:latin typeface="微软雅黑" panose="020B0503020204020204" pitchFamily="34" charset="-122"/>
                <a:ea typeface="微软雅黑" panose="020B0503020204020204" pitchFamily="34" charset="-122"/>
              </a:rPr>
              <a:t>例如，我们熟悉的手环、体脂</a:t>
            </a:r>
            <a:r>
              <a:rPr lang="zh-CN" altLang="en-US" sz="1800" dirty="0" smtClean="0">
                <a:latin typeface="微软雅黑" panose="020B0503020204020204" pitchFamily="34" charset="-122"/>
                <a:ea typeface="微软雅黑" panose="020B0503020204020204" pitchFamily="34" charset="-122"/>
              </a:rPr>
              <a:t>称</a:t>
            </a:r>
            <a:endParaRPr lang="en-US" altLang="zh-CN" sz="1800" dirty="0" smtClean="0">
              <a:latin typeface="微软雅黑" panose="020B0503020204020204" pitchFamily="34" charset="-122"/>
              <a:ea typeface="微软雅黑" panose="020B0503020204020204" pitchFamily="34" charset="-122"/>
            </a:endParaRPr>
          </a:p>
        </p:txBody>
      </p:sp>
      <p:sp>
        <p:nvSpPr>
          <p:cNvPr id="4" name="内容占位符 3"/>
          <p:cNvSpPr>
            <a:spLocks noGrp="1"/>
          </p:cNvSpPr>
          <p:nvPr>
            <p:ph idx="10"/>
          </p:nvPr>
        </p:nvSpPr>
        <p:spPr>
          <a:xfrm>
            <a:off x="533400" y="1101725"/>
            <a:ext cx="3343275" cy="427037"/>
          </a:xfrm>
        </p:spPr>
        <p:txBody>
          <a:bodyPr/>
          <a:lstStyle/>
          <a:p>
            <a:pPr eaLnBrk="1" hangingPunct="1"/>
            <a:r>
              <a:rPr lang="en-US" altLang="zh-CN" sz="2000" dirty="0" smtClean="0">
                <a:latin typeface="微软雅黑" panose="020B0503020204020204" pitchFamily="34" charset="-122"/>
                <a:ea typeface="微软雅黑" panose="020B0503020204020204" pitchFamily="34" charset="-122"/>
              </a:rPr>
              <a:t>2. </a:t>
            </a:r>
            <a:r>
              <a:rPr lang="zh-CN" altLang="en-US" sz="2000" dirty="0" smtClean="0">
                <a:latin typeface="微软雅黑" panose="020B0503020204020204" pitchFamily="34" charset="-122"/>
                <a:ea typeface="微软雅黑" panose="020B0503020204020204" pitchFamily="34" charset="-122"/>
              </a:rPr>
              <a:t>医学方面</a:t>
            </a:r>
            <a:endParaRPr sz="2000" dirty="0">
              <a:latin typeface="微软雅黑" panose="020B0503020204020204" pitchFamily="34" charset="-122"/>
              <a:ea typeface="微软雅黑" panose="020B0503020204020204" pitchFamily="34" charset="-122"/>
            </a:endParaRPr>
          </a:p>
        </p:txBody>
      </p:sp>
      <p:sp>
        <p:nvSpPr>
          <p:cNvPr id="5" name="标题 1"/>
          <p:cNvSpPr>
            <a:spLocks noGrp="1" noChangeArrowheads="1"/>
          </p:cNvSpPr>
          <p:nvPr>
            <p:ph type="title"/>
          </p:nvPr>
        </p:nvSpPr>
        <p:spPr>
          <a:xfrm>
            <a:off x="1657350" y="792163"/>
            <a:ext cx="6553200" cy="571500"/>
          </a:xfrm>
        </p:spPr>
        <p:txBody>
          <a:bodyPr/>
          <a:lstStyle/>
          <a:p>
            <a:pPr algn="r" eaLnBrk="1" hangingPunct="1"/>
            <a:r>
              <a:rPr lang="zh-CN" altLang="en-US" sz="2400" b="1" dirty="0" smtClean="0">
                <a:solidFill>
                  <a:srgbClr val="595959"/>
                </a:solidFill>
                <a:latin typeface="微软雅黑" panose="020B0503020204020204" pitchFamily="34" charset="-122"/>
                <a:ea typeface="微软雅黑" panose="020B0503020204020204" pitchFamily="34" charset="-122"/>
              </a:rPr>
              <a:t>数据分析的</a:t>
            </a:r>
            <a:r>
              <a:rPr lang="zh-CN" altLang="en-US" sz="2400" b="1" dirty="0">
                <a:solidFill>
                  <a:srgbClr val="595959"/>
                </a:solidFill>
                <a:latin typeface="微软雅黑" panose="020B0503020204020204" pitchFamily="34" charset="-122"/>
                <a:ea typeface="微软雅黑" panose="020B0503020204020204" pitchFamily="34" charset="-122"/>
              </a:rPr>
              <a:t>应用</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pic>
        <p:nvPicPr>
          <p:cNvPr id="6" name="Picture 4" descr="按扭1-56"/>
          <p:cNvPicPr>
            <a:picLocks noChangeAspect="1" noChangeArrowheads="1"/>
          </p:cNvPicPr>
          <p:nvPr/>
        </p:nvPicPr>
        <p:blipFill>
          <a:blip r:embed="rId2" cstate="print"/>
          <a:srcRect/>
          <a:stretch>
            <a:fillRect/>
          </a:stretch>
        </p:blipFill>
        <p:spPr bwMode="auto">
          <a:xfrm>
            <a:off x="8077200" y="885825"/>
            <a:ext cx="749300" cy="431800"/>
          </a:xfrm>
          <a:prstGeom prst="rect">
            <a:avLst/>
          </a:prstGeom>
          <a:noFill/>
          <a:ln w="9525">
            <a:noFill/>
            <a:miter lim="800000"/>
            <a:headEnd/>
            <a:tailEnd/>
          </a:ln>
        </p:spPr>
      </p:pic>
      <p:pic>
        <p:nvPicPr>
          <p:cNvPr id="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1317964"/>
            <a:ext cx="1914525" cy="3567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21130" y="1322376"/>
            <a:ext cx="1969240" cy="358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4"/>
          <p:cNvSpPr>
            <a:spLocks noChangeArrowheads="1"/>
          </p:cNvSpPr>
          <p:nvPr/>
        </p:nvSpPr>
        <p:spPr bwMode="auto">
          <a:xfrm>
            <a:off x="318997" y="3002189"/>
            <a:ext cx="467019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ts val="1000"/>
              </a:spcBef>
              <a:buNone/>
            </a:pPr>
            <a:r>
              <a:rPr lang="zh-CN" altLang="en-US" sz="1800" dirty="0" smtClean="0">
                <a:latin typeface="微软雅黑" panose="020B0503020204020204" pitchFamily="34" charset="-122"/>
                <a:ea typeface="微软雅黑" panose="020B0503020204020204" pitchFamily="34" charset="-122"/>
              </a:rPr>
              <a:t>    通过</a:t>
            </a:r>
            <a:r>
              <a:rPr lang="zh-CN" altLang="en-US" sz="1800" dirty="0">
                <a:latin typeface="微软雅黑" panose="020B0503020204020204" pitchFamily="34" charset="-122"/>
                <a:ea typeface="微软雅黑" panose="020B0503020204020204" pitchFamily="34" charset="-122"/>
              </a:rPr>
              <a:t>数据分析建立一个</a:t>
            </a:r>
            <a:r>
              <a:rPr lang="zh-CN" altLang="en-US" sz="1800" dirty="0">
                <a:solidFill>
                  <a:srgbClr val="FF6600"/>
                </a:solidFill>
                <a:latin typeface="微软雅黑" panose="020B0503020204020204" pitchFamily="34" charset="-122"/>
                <a:ea typeface="微软雅黑" panose="020B0503020204020204" pitchFamily="34" charset="-122"/>
              </a:rPr>
              <a:t>潜在攻击性</a:t>
            </a:r>
            <a:r>
              <a:rPr lang="zh-CN" altLang="en-US" sz="1800" dirty="0">
                <a:latin typeface="微软雅黑" panose="020B0503020204020204" pitchFamily="34" charset="-122"/>
                <a:ea typeface="微软雅黑" panose="020B0503020204020204" pitchFamily="34" charset="-122"/>
              </a:rPr>
              <a:t>的分析</a:t>
            </a:r>
            <a:r>
              <a:rPr lang="zh-CN" altLang="en-US" sz="1800" dirty="0">
                <a:solidFill>
                  <a:srgbClr val="FF6600"/>
                </a:solidFill>
                <a:latin typeface="微软雅黑" panose="020B0503020204020204" pitchFamily="34" charset="-122"/>
                <a:ea typeface="微软雅黑" panose="020B0503020204020204" pitchFamily="34" charset="-122"/>
              </a:rPr>
              <a:t>模型</a:t>
            </a:r>
            <a:r>
              <a:rPr lang="zh-CN" altLang="en-US" sz="1800" dirty="0">
                <a:latin typeface="微软雅黑" panose="020B0503020204020204" pitchFamily="34" charset="-122"/>
                <a:ea typeface="微软雅黑" panose="020B0503020204020204" pitchFamily="34" charset="-122"/>
              </a:rPr>
              <a:t>，监测大量的网络访问数据与访问行为，可以</a:t>
            </a:r>
            <a:r>
              <a:rPr lang="zh-CN" altLang="en-US" sz="1800" dirty="0">
                <a:solidFill>
                  <a:srgbClr val="FF6600"/>
                </a:solidFill>
                <a:latin typeface="微软雅黑" panose="020B0503020204020204" pitchFamily="34" charset="-122"/>
                <a:ea typeface="微软雅黑" panose="020B0503020204020204" pitchFamily="34" charset="-122"/>
              </a:rPr>
              <a:t>快速识别</a:t>
            </a:r>
            <a:r>
              <a:rPr lang="zh-CN" altLang="en-US" sz="1800" dirty="0">
                <a:latin typeface="微软雅黑" panose="020B0503020204020204" pitchFamily="34" charset="-122"/>
                <a:ea typeface="微软雅黑" panose="020B0503020204020204" pitchFamily="34" charset="-122"/>
              </a:rPr>
              <a:t>出</a:t>
            </a:r>
            <a:r>
              <a:rPr lang="zh-CN" altLang="en-US" sz="1800" dirty="0">
                <a:solidFill>
                  <a:srgbClr val="FF6600"/>
                </a:solidFill>
                <a:latin typeface="微软雅黑" panose="020B0503020204020204" pitchFamily="34" charset="-122"/>
                <a:ea typeface="微软雅黑" panose="020B0503020204020204" pitchFamily="34" charset="-122"/>
              </a:rPr>
              <a:t>可疑网络</a:t>
            </a:r>
            <a:r>
              <a:rPr lang="zh-CN" altLang="en-US" sz="1800" dirty="0">
                <a:latin typeface="微软雅黑" panose="020B0503020204020204" pitchFamily="34" charset="-122"/>
                <a:ea typeface="微软雅黑" panose="020B0503020204020204" pitchFamily="34" charset="-122"/>
              </a:rPr>
              <a:t>的访问，起到有效的防御</a:t>
            </a:r>
            <a:r>
              <a:rPr lang="zh-CN" altLang="en-US" sz="1800" dirty="0" smtClean="0">
                <a:latin typeface="微软雅黑" panose="020B0503020204020204" pitchFamily="34" charset="-122"/>
                <a:ea typeface="微软雅黑" panose="020B0503020204020204" pitchFamily="34" charset="-122"/>
              </a:rPr>
              <a:t>作用</a:t>
            </a:r>
            <a:endParaRPr lang="zh-CN" altLang="zh-CN" sz="1800" dirty="0">
              <a:latin typeface="微软雅黑" panose="020B0503020204020204" pitchFamily="34" charset="-122"/>
              <a:ea typeface="微软雅黑" panose="020B0503020204020204" pitchFamily="34" charset="-122"/>
            </a:endParaRPr>
          </a:p>
        </p:txBody>
      </p:sp>
      <p:sp>
        <p:nvSpPr>
          <p:cNvPr id="11" name="内容占位符 3"/>
          <p:cNvSpPr>
            <a:spLocks noGrp="1"/>
          </p:cNvSpPr>
          <p:nvPr>
            <p:ph idx="10"/>
          </p:nvPr>
        </p:nvSpPr>
        <p:spPr>
          <a:xfrm>
            <a:off x="533400" y="2575152"/>
            <a:ext cx="3343275" cy="427037"/>
          </a:xfrm>
        </p:spPr>
        <p:txBody>
          <a:bodyPr/>
          <a:lstStyle/>
          <a:p>
            <a:pPr eaLnBrk="1" hangingPunct="1"/>
            <a:r>
              <a:rPr lang="en-US" altLang="zh-CN" sz="2000" dirty="0" smtClean="0">
                <a:latin typeface="微软雅黑" panose="020B0503020204020204" pitchFamily="34" charset="-122"/>
                <a:ea typeface="微软雅黑" panose="020B0503020204020204" pitchFamily="34" charset="-122"/>
              </a:rPr>
              <a:t>3. </a:t>
            </a:r>
            <a:r>
              <a:rPr lang="zh-CN" altLang="en-US" sz="2000" dirty="0" smtClean="0">
                <a:latin typeface="微软雅黑" panose="020B0503020204020204" pitchFamily="34" charset="-122"/>
                <a:ea typeface="微软雅黑" panose="020B0503020204020204" pitchFamily="34" charset="-122"/>
              </a:rPr>
              <a:t>网络安全方面</a:t>
            </a:r>
            <a:endParaRPr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365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矩形 14"/>
          <p:cNvSpPr>
            <a:spLocks noChangeArrowheads="1"/>
          </p:cNvSpPr>
          <p:nvPr/>
        </p:nvSpPr>
        <p:spPr bwMode="auto">
          <a:xfrm>
            <a:off x="255203" y="1504155"/>
            <a:ext cx="820299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buNone/>
            </a:pPr>
            <a:r>
              <a:rPr lang="en-US" altLang="zh-CN" sz="1800" dirty="0" smtClean="0">
                <a:latin typeface="微软雅黑" panose="020B0503020204020204" pitchFamily="34" charset="-122"/>
                <a:ea typeface="微软雅黑" panose="020B0503020204020204" pitchFamily="34" charset="-122"/>
              </a:rPr>
              <a:t>    </a:t>
            </a:r>
            <a:r>
              <a:rPr lang="zh-CN" altLang="zh-CN" sz="1800" dirty="0" smtClean="0">
                <a:latin typeface="微软雅黑" panose="020B0503020204020204" pitchFamily="34" charset="-122"/>
                <a:ea typeface="微软雅黑" panose="020B0503020204020204" pitchFamily="34" charset="-122"/>
              </a:rPr>
              <a:t>根据</a:t>
            </a:r>
            <a:r>
              <a:rPr lang="zh-CN" altLang="zh-CN" sz="1800" dirty="0">
                <a:latin typeface="微软雅黑" panose="020B0503020204020204" pitchFamily="34" charset="-122"/>
                <a:ea typeface="微软雅黑" panose="020B0503020204020204" pitchFamily="34" charset="-122"/>
              </a:rPr>
              <a:t>交通状况数据与</a:t>
            </a:r>
            <a:r>
              <a:rPr lang="en-US" altLang="zh-CN" sz="1800" dirty="0">
                <a:latin typeface="微软雅黑" panose="020B0503020204020204" pitchFamily="34" charset="-122"/>
                <a:ea typeface="微软雅黑" panose="020B0503020204020204" pitchFamily="34" charset="-122"/>
              </a:rPr>
              <a:t>GPS</a:t>
            </a:r>
            <a:r>
              <a:rPr lang="zh-CN" altLang="zh-CN" sz="1800" dirty="0">
                <a:latin typeface="微软雅黑" panose="020B0503020204020204" pitchFamily="34" charset="-122"/>
                <a:ea typeface="微软雅黑" panose="020B0503020204020204" pitchFamily="34" charset="-122"/>
              </a:rPr>
              <a:t>定位系统有效的</a:t>
            </a:r>
            <a:r>
              <a:rPr lang="zh-CN" altLang="zh-CN" sz="1800" dirty="0">
                <a:solidFill>
                  <a:srgbClr val="FF6600"/>
                </a:solidFill>
                <a:latin typeface="微软雅黑" panose="020B0503020204020204" pitchFamily="34" charset="-122"/>
                <a:ea typeface="微软雅黑" panose="020B0503020204020204" pitchFamily="34" charset="-122"/>
              </a:rPr>
              <a:t>预测交通实时路况</a:t>
            </a:r>
            <a:r>
              <a:rPr lang="zh-CN" altLang="zh-CN" sz="1800" dirty="0">
                <a:latin typeface="微软雅黑" panose="020B0503020204020204" pitchFamily="34" charset="-122"/>
                <a:ea typeface="微软雅黑" panose="020B0503020204020204" pitchFamily="34" charset="-122"/>
              </a:rPr>
              <a:t>信息。</a:t>
            </a:r>
          </a:p>
        </p:txBody>
      </p:sp>
      <p:pic>
        <p:nvPicPr>
          <p:cNvPr id="16388" name="图片 15"/>
          <p:cNvPicPr>
            <a:picLocks noChangeAspect="1"/>
          </p:cNvPicPr>
          <p:nvPr/>
        </p:nvPicPr>
        <p:blipFill>
          <a:blip r:embed="rId2">
            <a:extLst>
              <a:ext uri="{28A0092B-C50C-407E-A947-70E740481C1C}">
                <a14:useLocalDpi xmlns:a14="http://schemas.microsoft.com/office/drawing/2010/main" val="0"/>
              </a:ext>
            </a:extLst>
          </a:blip>
          <a:srcRect t="17778" b="36296"/>
          <a:stretch>
            <a:fillRect/>
          </a:stretch>
        </p:blipFill>
        <p:spPr bwMode="auto">
          <a:xfrm>
            <a:off x="5876575" y="2007005"/>
            <a:ext cx="3058728" cy="296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p:cNvCxnSpPr/>
          <p:nvPr/>
        </p:nvCxnSpPr>
        <p:spPr>
          <a:xfrm>
            <a:off x="6738035" y="3857625"/>
            <a:ext cx="488950" cy="0"/>
          </a:xfrm>
          <a:prstGeom prst="line">
            <a:avLst/>
          </a:prstGeom>
          <a:ln w="508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80835" y="3848100"/>
            <a:ext cx="457200" cy="0"/>
          </a:xfrm>
          <a:prstGeom prst="line">
            <a:avLst/>
          </a:prstGeom>
          <a:ln w="508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226985" y="3848100"/>
            <a:ext cx="1063926"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内容占位符 3"/>
          <p:cNvSpPr>
            <a:spLocks noGrp="1"/>
          </p:cNvSpPr>
          <p:nvPr>
            <p:ph idx="10"/>
          </p:nvPr>
        </p:nvSpPr>
        <p:spPr>
          <a:xfrm>
            <a:off x="533400" y="1101725"/>
            <a:ext cx="3343275" cy="427037"/>
          </a:xfrm>
        </p:spPr>
        <p:txBody>
          <a:bodyPr/>
          <a:lstStyle/>
          <a:p>
            <a:pPr eaLnBrk="1" hangingPunct="1"/>
            <a:r>
              <a:rPr lang="en-US" altLang="zh-CN" sz="2000" dirty="0" smtClean="0">
                <a:latin typeface="微软雅黑" panose="020B0503020204020204" pitchFamily="34" charset="-122"/>
                <a:ea typeface="微软雅黑" panose="020B0503020204020204" pitchFamily="34" charset="-122"/>
              </a:rPr>
              <a:t>4. </a:t>
            </a:r>
            <a:r>
              <a:rPr lang="zh-CN" altLang="en-US" sz="2000" dirty="0" smtClean="0">
                <a:latin typeface="微软雅黑" panose="020B0503020204020204" pitchFamily="34" charset="-122"/>
                <a:ea typeface="微软雅黑" panose="020B0503020204020204" pitchFamily="34" charset="-122"/>
              </a:rPr>
              <a:t>交通方面</a:t>
            </a:r>
            <a:endParaRPr sz="2000" dirty="0">
              <a:latin typeface="微软雅黑" panose="020B0503020204020204" pitchFamily="34" charset="-122"/>
              <a:ea typeface="微软雅黑" panose="020B0503020204020204" pitchFamily="34" charset="-122"/>
            </a:endParaRPr>
          </a:p>
        </p:txBody>
      </p:sp>
      <p:sp>
        <p:nvSpPr>
          <p:cNvPr id="12" name="标题 1"/>
          <p:cNvSpPr>
            <a:spLocks noGrp="1" noChangeArrowheads="1"/>
          </p:cNvSpPr>
          <p:nvPr>
            <p:ph type="title"/>
          </p:nvPr>
        </p:nvSpPr>
        <p:spPr>
          <a:xfrm>
            <a:off x="1657350" y="792163"/>
            <a:ext cx="6553200" cy="571500"/>
          </a:xfrm>
        </p:spPr>
        <p:txBody>
          <a:bodyPr/>
          <a:lstStyle/>
          <a:p>
            <a:pPr algn="r" eaLnBrk="1" hangingPunct="1"/>
            <a:r>
              <a:rPr lang="zh-CN" altLang="en-US" sz="2400" b="1" dirty="0" smtClean="0">
                <a:solidFill>
                  <a:srgbClr val="595959"/>
                </a:solidFill>
                <a:latin typeface="微软雅黑" panose="020B0503020204020204" pitchFamily="34" charset="-122"/>
                <a:ea typeface="微软雅黑" panose="020B0503020204020204" pitchFamily="34" charset="-122"/>
              </a:rPr>
              <a:t>数据分析的</a:t>
            </a:r>
            <a:r>
              <a:rPr lang="zh-CN" altLang="en-US" sz="2400" b="1" dirty="0">
                <a:solidFill>
                  <a:srgbClr val="595959"/>
                </a:solidFill>
                <a:latin typeface="微软雅黑" panose="020B0503020204020204" pitchFamily="34" charset="-122"/>
                <a:ea typeface="微软雅黑" panose="020B0503020204020204" pitchFamily="34" charset="-122"/>
              </a:rPr>
              <a:t>应用</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pic>
        <p:nvPicPr>
          <p:cNvPr id="14" name="Picture 4" descr="按扭1-56"/>
          <p:cNvPicPr>
            <a:picLocks noChangeAspect="1" noChangeArrowheads="1"/>
          </p:cNvPicPr>
          <p:nvPr/>
        </p:nvPicPr>
        <p:blipFill>
          <a:blip r:embed="rId3" cstate="print"/>
          <a:srcRect/>
          <a:stretch>
            <a:fillRect/>
          </a:stretch>
        </p:blipFill>
        <p:spPr bwMode="auto">
          <a:xfrm>
            <a:off x="8077200" y="885825"/>
            <a:ext cx="749300" cy="431800"/>
          </a:xfrm>
          <a:prstGeom prst="rect">
            <a:avLst/>
          </a:prstGeom>
          <a:noFill/>
          <a:ln w="9525">
            <a:noFill/>
            <a:miter lim="800000"/>
            <a:headEnd/>
            <a:tailEnd/>
          </a:ln>
        </p:spPr>
      </p:pic>
      <p:sp>
        <p:nvSpPr>
          <p:cNvPr id="15" name="内容占位符 3"/>
          <p:cNvSpPr>
            <a:spLocks noGrp="1"/>
          </p:cNvSpPr>
          <p:nvPr>
            <p:ph idx="10"/>
          </p:nvPr>
        </p:nvSpPr>
        <p:spPr>
          <a:xfrm>
            <a:off x="533399" y="2109809"/>
            <a:ext cx="3343275" cy="427037"/>
          </a:xfrm>
        </p:spPr>
        <p:txBody>
          <a:bodyPr/>
          <a:lstStyle/>
          <a:p>
            <a:pPr eaLnBrk="1" hangingPunct="1"/>
            <a:r>
              <a:rPr lang="en-US" altLang="zh-CN" sz="2000" dirty="0" smtClean="0">
                <a:latin typeface="微软雅黑" panose="020B0503020204020204" pitchFamily="34" charset="-122"/>
                <a:ea typeface="微软雅黑" panose="020B0503020204020204" pitchFamily="34" charset="-122"/>
              </a:rPr>
              <a:t>5. </a:t>
            </a:r>
            <a:r>
              <a:rPr lang="zh-CN" altLang="en-US" sz="2000" dirty="0">
                <a:latin typeface="微软雅黑" panose="020B0503020204020204" pitchFamily="34" charset="-122"/>
                <a:ea typeface="微软雅黑" panose="020B0503020204020204" pitchFamily="34" charset="-122"/>
              </a:rPr>
              <a:t>通信</a:t>
            </a:r>
            <a:r>
              <a:rPr lang="zh-CN" altLang="en-US" sz="2000" dirty="0" smtClean="0">
                <a:latin typeface="微软雅黑" panose="020B0503020204020204" pitchFamily="34" charset="-122"/>
                <a:ea typeface="微软雅黑" panose="020B0503020204020204" pitchFamily="34" charset="-122"/>
              </a:rPr>
              <a:t>方面</a:t>
            </a:r>
            <a:endParaRPr sz="2000" dirty="0">
              <a:latin typeface="微软雅黑" panose="020B0503020204020204" pitchFamily="34" charset="-122"/>
              <a:ea typeface="微软雅黑" panose="020B0503020204020204" pitchFamily="34" charset="-122"/>
            </a:endParaRPr>
          </a:p>
        </p:txBody>
      </p:sp>
      <p:sp>
        <p:nvSpPr>
          <p:cNvPr id="17" name="矩形 14"/>
          <p:cNvSpPr>
            <a:spLocks noChangeArrowheads="1"/>
          </p:cNvSpPr>
          <p:nvPr/>
        </p:nvSpPr>
        <p:spPr bwMode="auto">
          <a:xfrm>
            <a:off x="292100" y="2527136"/>
            <a:ext cx="50756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buNone/>
            </a:pPr>
            <a:r>
              <a:rPr lang="zh-CN" altLang="en-US" sz="1800" dirty="0" smtClean="0">
                <a:latin typeface="微软雅黑" panose="020B0503020204020204" pitchFamily="34" charset="-122"/>
                <a:ea typeface="微软雅黑" panose="020B0503020204020204" pitchFamily="34" charset="-122"/>
              </a:rPr>
              <a:t>    数据分析</a:t>
            </a:r>
            <a:r>
              <a:rPr lang="zh-CN" altLang="en-US" sz="1800" dirty="0">
                <a:latin typeface="微软雅黑" panose="020B0503020204020204" pitchFamily="34" charset="-122"/>
                <a:ea typeface="微软雅黑" panose="020B0503020204020204" pitchFamily="34" charset="-122"/>
              </a:rPr>
              <a:t>可以统计</a:t>
            </a:r>
            <a:r>
              <a:rPr lang="zh-CN" altLang="en-US" sz="1800" dirty="0">
                <a:solidFill>
                  <a:srgbClr val="FF6600"/>
                </a:solidFill>
                <a:latin typeface="微软雅黑" panose="020B0503020204020204" pitchFamily="34" charset="-122"/>
                <a:ea typeface="微软雅黑" panose="020B0503020204020204" pitchFamily="34" charset="-122"/>
              </a:rPr>
              <a:t>骚扰电话</a:t>
            </a:r>
            <a:r>
              <a:rPr lang="zh-CN" altLang="en-US" sz="1800" dirty="0">
                <a:latin typeface="微软雅黑" panose="020B0503020204020204" pitchFamily="34" charset="-122"/>
                <a:ea typeface="微软雅黑" panose="020B0503020204020204" pitchFamily="34" charset="-122"/>
              </a:rPr>
              <a:t>进行骚扰电话的</a:t>
            </a:r>
            <a:r>
              <a:rPr lang="zh-CN" altLang="en-US" sz="1800" dirty="0">
                <a:solidFill>
                  <a:srgbClr val="FF6600"/>
                </a:solidFill>
                <a:latin typeface="微软雅黑" panose="020B0503020204020204" pitchFamily="34" charset="-122"/>
                <a:ea typeface="微软雅黑" panose="020B0503020204020204" pitchFamily="34" charset="-122"/>
              </a:rPr>
              <a:t>拦截</a:t>
            </a:r>
            <a:r>
              <a:rPr lang="zh-CN" altLang="en-US" sz="1800" dirty="0">
                <a:latin typeface="微软雅黑" panose="020B0503020204020204" pitchFamily="34" charset="-122"/>
                <a:ea typeface="微软雅黑" panose="020B0503020204020204" pitchFamily="34" charset="-122"/>
              </a:rPr>
              <a:t>与</a:t>
            </a:r>
            <a:r>
              <a:rPr lang="zh-CN" altLang="en-US" sz="1800" dirty="0">
                <a:solidFill>
                  <a:srgbClr val="FF6600"/>
                </a:solidFill>
                <a:latin typeface="微软雅黑" panose="020B0503020204020204" pitchFamily="34" charset="-122"/>
                <a:ea typeface="微软雅黑" panose="020B0503020204020204" pitchFamily="34" charset="-122"/>
              </a:rPr>
              <a:t>黑名单</a:t>
            </a:r>
            <a:r>
              <a:rPr lang="zh-CN" altLang="en-US" sz="1800" dirty="0">
                <a:latin typeface="微软雅黑" panose="020B0503020204020204" pitchFamily="34" charset="-122"/>
                <a:ea typeface="微软雅黑" panose="020B0503020204020204" pitchFamily="34" charset="-122"/>
              </a:rPr>
              <a:t>的设置。</a:t>
            </a:r>
          </a:p>
        </p:txBody>
      </p:sp>
      <p:sp>
        <p:nvSpPr>
          <p:cNvPr id="18" name="内容占位符 3"/>
          <p:cNvSpPr>
            <a:spLocks noGrp="1"/>
          </p:cNvSpPr>
          <p:nvPr>
            <p:ph idx="10"/>
          </p:nvPr>
        </p:nvSpPr>
        <p:spPr>
          <a:xfrm>
            <a:off x="533398" y="3489656"/>
            <a:ext cx="3343275" cy="427037"/>
          </a:xfrm>
        </p:spPr>
        <p:txBody>
          <a:bodyPr/>
          <a:lstStyle/>
          <a:p>
            <a:pPr eaLnBrk="1" hangingPunct="1"/>
            <a:r>
              <a:rPr lang="en-US" altLang="zh-CN" sz="2000" dirty="0" smtClean="0">
                <a:latin typeface="微软雅黑" panose="020B0503020204020204" pitchFamily="34" charset="-122"/>
                <a:ea typeface="微软雅黑" panose="020B0503020204020204" pitchFamily="34" charset="-122"/>
              </a:rPr>
              <a:t>6. </a:t>
            </a:r>
            <a:r>
              <a:rPr lang="zh-CN" altLang="en-US" sz="2000" dirty="0" smtClean="0">
                <a:latin typeface="微软雅黑" panose="020B0503020204020204" pitchFamily="34" charset="-122"/>
                <a:ea typeface="微软雅黑" panose="020B0503020204020204" pitchFamily="34" charset="-122"/>
              </a:rPr>
              <a:t>个人生活</a:t>
            </a:r>
            <a:endParaRPr sz="2000" dirty="0">
              <a:latin typeface="微软雅黑" panose="020B0503020204020204" pitchFamily="34" charset="-122"/>
              <a:ea typeface="微软雅黑" panose="020B0503020204020204" pitchFamily="34" charset="-122"/>
            </a:endParaRPr>
          </a:p>
        </p:txBody>
      </p:sp>
      <p:sp>
        <p:nvSpPr>
          <p:cNvPr id="19" name="矩形 14"/>
          <p:cNvSpPr>
            <a:spLocks noChangeArrowheads="1"/>
          </p:cNvSpPr>
          <p:nvPr/>
        </p:nvSpPr>
        <p:spPr bwMode="auto">
          <a:xfrm>
            <a:off x="410361" y="3916693"/>
            <a:ext cx="5333593"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buNone/>
            </a:pPr>
            <a:r>
              <a:rPr lang="zh-CN" altLang="en-US" sz="1800" dirty="0" smtClean="0">
                <a:latin typeface="微软雅黑" panose="020B0503020204020204" pitchFamily="34" charset="-122"/>
                <a:ea typeface="微软雅黑" panose="020B0503020204020204" pitchFamily="34" charset="-122"/>
              </a:rPr>
              <a:t>    数据分析</a:t>
            </a:r>
            <a:r>
              <a:rPr lang="zh-CN" altLang="en-US" sz="1800" dirty="0">
                <a:latin typeface="微软雅黑" panose="020B0503020204020204" pitchFamily="34" charset="-122"/>
                <a:ea typeface="微软雅黑" panose="020B0503020204020204" pitchFamily="34" charset="-122"/>
              </a:rPr>
              <a:t>可以对</a:t>
            </a:r>
            <a:r>
              <a:rPr lang="zh-CN" altLang="en-US" sz="1800" dirty="0">
                <a:solidFill>
                  <a:srgbClr val="FF6600"/>
                </a:solidFill>
                <a:latin typeface="微软雅黑" panose="020B0503020204020204" pitchFamily="34" charset="-122"/>
                <a:ea typeface="微软雅黑" panose="020B0503020204020204" pitchFamily="34" charset="-122"/>
              </a:rPr>
              <a:t>个人喜好</a:t>
            </a:r>
            <a:r>
              <a:rPr lang="zh-CN" altLang="en-US" sz="1800" dirty="0">
                <a:latin typeface="微软雅黑" panose="020B0503020204020204" pitchFamily="34" charset="-122"/>
                <a:ea typeface="微软雅黑" panose="020B0503020204020204" pitchFamily="34" charset="-122"/>
              </a:rPr>
              <a:t>、</a:t>
            </a:r>
            <a:r>
              <a:rPr lang="zh-CN" altLang="en-US" sz="1800" dirty="0">
                <a:solidFill>
                  <a:srgbClr val="FF6600"/>
                </a:solidFill>
                <a:latin typeface="微软雅黑" panose="020B0503020204020204" pitchFamily="34" charset="-122"/>
                <a:ea typeface="微软雅黑" panose="020B0503020204020204" pitchFamily="34" charset="-122"/>
              </a:rPr>
              <a:t>生活</a:t>
            </a:r>
            <a:r>
              <a:rPr lang="zh-CN" altLang="en-US" sz="1800" dirty="0" smtClean="0">
                <a:solidFill>
                  <a:srgbClr val="FF6600"/>
                </a:solidFill>
                <a:latin typeface="微软雅黑" panose="020B0503020204020204" pitchFamily="34" charset="-122"/>
                <a:ea typeface="微软雅黑" panose="020B0503020204020204" pitchFamily="34" charset="-122"/>
              </a:rPr>
              <a:t>习惯</a:t>
            </a:r>
            <a:r>
              <a:rPr lang="zh-CN" altLang="en-US" sz="1800" dirty="0">
                <a:latin typeface="微软雅黑" panose="020B0503020204020204" pitchFamily="34" charset="-122"/>
                <a:ea typeface="微软雅黑" panose="020B0503020204020204" pitchFamily="34" charset="-122"/>
              </a:rPr>
              <a:t>等</a:t>
            </a:r>
            <a:r>
              <a:rPr lang="zh-CN" altLang="en-US" sz="1800" dirty="0" smtClean="0">
                <a:latin typeface="微软雅黑" panose="020B0503020204020204" pitchFamily="34" charset="-122"/>
                <a:ea typeface="微软雅黑" panose="020B0503020204020204" pitchFamily="34" charset="-122"/>
              </a:rPr>
              <a:t>进行</a:t>
            </a:r>
            <a:r>
              <a:rPr lang="zh-CN" altLang="en-US" sz="1800" dirty="0">
                <a:latin typeface="微软雅黑" panose="020B0503020204020204" pitchFamily="34" charset="-122"/>
                <a:ea typeface="微软雅黑" panose="020B0503020204020204" pitchFamily="34" charset="-122"/>
              </a:rPr>
              <a:t>分类，为其提供更加周到的</a:t>
            </a:r>
            <a:r>
              <a:rPr lang="zh-CN" altLang="en-US" sz="1800" dirty="0">
                <a:solidFill>
                  <a:srgbClr val="FF6600"/>
                </a:solidFill>
                <a:latin typeface="微软雅黑" panose="020B0503020204020204" pitchFamily="34" charset="-122"/>
                <a:ea typeface="微软雅黑" panose="020B0503020204020204" pitchFamily="34" charset="-122"/>
              </a:rPr>
              <a:t>个性化服务</a:t>
            </a:r>
            <a:r>
              <a:rPr lang="zh-CN" altLang="en-US" sz="1800" dirty="0">
                <a:latin typeface="微软雅黑" panose="020B0503020204020204" pitchFamily="34" charset="-122"/>
                <a:ea typeface="微软雅黑" panose="020B0503020204020204" pitchFamily="34" charset="-122"/>
              </a:rPr>
              <a:t>。</a:t>
            </a:r>
          </a:p>
        </p:txBody>
      </p:sp>
      <p:pic>
        <p:nvPicPr>
          <p:cNvPr id="5" name="图片 4"/>
          <p:cNvPicPr>
            <a:picLocks noChangeAspect="1"/>
          </p:cNvPicPr>
          <p:nvPr/>
        </p:nvPicPr>
        <p:blipFill>
          <a:blip r:embed="rId4"/>
          <a:stretch>
            <a:fillRect/>
          </a:stretch>
        </p:blipFill>
        <p:spPr>
          <a:xfrm>
            <a:off x="5743954" y="1961854"/>
            <a:ext cx="3246566" cy="30104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ppt_x"/>
                                          </p:val>
                                        </p:tav>
                                        <p:tav tm="100000">
                                          <p:val>
                                            <p:strVal val="#ppt_x"/>
                                          </p:val>
                                        </p:tav>
                                      </p:tavLst>
                                    </p:anim>
                                    <p:anim calcmode="lin" valueType="num">
                                      <p:cBhvr additive="base">
                                        <p:cTn id="8"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500"/>
                            </p:stCondLst>
                            <p:childTnLst>
                              <p:par>
                                <p:cTn id="15" presetID="35" presetClass="emph" presetSubtype="0" fill="hold" nodeType="afterEffect">
                                  <p:stCondLst>
                                    <p:cond delay="0"/>
                                  </p:stCondLst>
                                  <p:childTnLst>
                                    <p:anim calcmode="discrete" valueType="str">
                                      <p:cBhvr>
                                        <p:cTn id="16" dur="2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500"/>
                            </p:stCondLst>
                            <p:childTnLst>
                              <p:par>
                                <p:cTn id="23" presetID="35" presetClass="emph" presetSubtype="0" fill="hold" nodeType="afterEffect">
                                  <p:stCondLst>
                                    <p:cond delay="0"/>
                                  </p:stCondLst>
                                  <p:childTnLst>
                                    <p:anim calcmode="discrete" valueType="str">
                                      <p:cBhvr>
                                        <p:cTn id="24" dur="2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par>
                          <p:cTn id="30" fill="hold">
                            <p:stCondLst>
                              <p:cond delay="500"/>
                            </p:stCondLst>
                            <p:childTnLst>
                              <p:par>
                                <p:cTn id="31" presetID="35" presetClass="emph" presetSubtype="0" fill="hold" nodeType="afterEffect">
                                  <p:stCondLst>
                                    <p:cond delay="0"/>
                                  </p:stCondLst>
                                  <p:childTnLst>
                                    <p:anim calcmode="discrete" valueType="str">
                                      <p:cBhvr>
                                        <p:cTn id="32" dur="200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7" descr="大标题-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auto">
          <a:xfrm>
            <a:off x="2819400" y="2365375"/>
            <a:ext cx="4648200" cy="769938"/>
          </a:xfrm>
          <a:prstGeom prst="rect">
            <a:avLst/>
          </a:prstGeom>
          <a:noFill/>
        </p:spPr>
        <p:txBody>
          <a:bodyPr>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数据分析方法</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228600" y="971550"/>
            <a:ext cx="8458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zh-CN" sz="1800" dirty="0" smtClean="0">
                <a:latin typeface="+mn-ea"/>
                <a:ea typeface="+mn-ea"/>
              </a:rPr>
              <a:t>数据分析是从数据中提取有价值信息的过程，过程中需要对数据进行各种处理和归类，只有掌握了正确的数据分析方法，才能起到事半功倍的效果。</a:t>
            </a:r>
            <a:endParaRPr lang="en-US" altLang="zh-CN" sz="1800" dirty="0" smtClean="0">
              <a:latin typeface="+mn-ea"/>
              <a:ea typeface="+mn-ea"/>
            </a:endParaRPr>
          </a:p>
        </p:txBody>
      </p:sp>
      <p:graphicFrame>
        <p:nvGraphicFramePr>
          <p:cNvPr id="18435" name="对象 4"/>
          <p:cNvGraphicFramePr>
            <a:graphicFrameLocks noChangeAspect="1"/>
          </p:cNvGraphicFramePr>
          <p:nvPr/>
        </p:nvGraphicFramePr>
        <p:xfrm>
          <a:off x="685800" y="2266950"/>
          <a:ext cx="7748588" cy="2362200"/>
        </p:xfrm>
        <a:graphic>
          <a:graphicData uri="http://schemas.openxmlformats.org/presentationml/2006/ole">
            <mc:AlternateContent xmlns:mc="http://schemas.openxmlformats.org/markup-compatibility/2006">
              <mc:Choice xmlns:v="urn:schemas-microsoft-com:vml" Requires="v">
                <p:oleObj spid="_x0000_s19643" name="Visio" r:id="rId3" imgW="4343496" imgH="1323875" progId="Visio.Drawing.15">
                  <p:embed/>
                </p:oleObj>
              </mc:Choice>
              <mc:Fallback>
                <p:oleObj name="Visio" r:id="rId3" imgW="4343496" imgH="1323875" progId="Visio.Drawing.15">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66950"/>
                        <a:ext cx="77485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a:spLocks noChangeArrowheads="1"/>
          </p:cNvSpPr>
          <p:nvPr/>
        </p:nvSpPr>
        <p:spPr bwMode="auto">
          <a:xfrm>
            <a:off x="533400" y="1765839"/>
            <a:ext cx="845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1800" b="1" dirty="0" smtClean="0">
                <a:solidFill>
                  <a:schemeClr val="tx1">
                    <a:lumMod val="95000"/>
                    <a:lumOff val="5000"/>
                  </a:schemeClr>
                </a:solidFill>
                <a:latin typeface="+mn-ea"/>
                <a:ea typeface="+mn-ea"/>
              </a:rPr>
              <a:t>描述性分析    探索性数据分析    验证性数据分析</a:t>
            </a:r>
            <a:endParaRPr lang="zh-CN" altLang="zh-CN" sz="1800" dirty="0" smtClean="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500"/>
                                  </p:iterate>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2501"/>
                            </p:stCondLst>
                            <p:childTnLst>
                              <p:par>
                                <p:cTn id="8" presetID="10" presetClass="entr" presetSubtype="0" fill="hold" nodeType="afterEffect">
                                  <p:stCondLst>
                                    <p:cond delay="0"/>
                                  </p:stCondLst>
                                  <p:childTnLst>
                                    <p:set>
                                      <p:cBhvr>
                                        <p:cTn id="9" dur="1" fill="hold">
                                          <p:stCondLst>
                                            <p:cond delay="0"/>
                                          </p:stCondLst>
                                        </p:cTn>
                                        <p:tgtEl>
                                          <p:spTgt spid="18435"/>
                                        </p:tgtEl>
                                        <p:attrNameLst>
                                          <p:attrName>style.visibility</p:attrName>
                                        </p:attrNameLst>
                                      </p:cBhvr>
                                      <p:to>
                                        <p:strVal val="visible"/>
                                      </p:to>
                                    </p:set>
                                    <p:animEffect transition="in" filter="fade">
                                      <p:cBhvr>
                                        <p:cTn id="10"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228600" y="971550"/>
            <a:ext cx="8458200" cy="85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lang="zh-CN" altLang="en-US" sz="1800" b="1" dirty="0">
                <a:latin typeface="宋体" panose="02010600030101010101" pitchFamily="2" charset="-122"/>
              </a:rPr>
              <a:t>统计分析类</a:t>
            </a:r>
            <a:r>
              <a:rPr lang="zh-CN" altLang="en-US" sz="1800" dirty="0">
                <a:latin typeface="宋体" panose="02010600030101010101" pitchFamily="2" charset="-122"/>
              </a:rPr>
              <a:t>：对比分析法、同比分析、环比分析、定比分析、差异分析、结构分析、因素分析、</a:t>
            </a:r>
            <a:r>
              <a:rPr lang="en-US" altLang="zh-CN" sz="1800" dirty="0">
                <a:latin typeface="宋体" panose="02010600030101010101" pitchFamily="2" charset="-122"/>
              </a:rPr>
              <a:t>80/20</a:t>
            </a:r>
            <a:r>
              <a:rPr lang="zh-CN" altLang="en-US" sz="1800" dirty="0">
                <a:latin typeface="宋体" panose="02010600030101010101" pitchFamily="2" charset="-122"/>
              </a:rPr>
              <a:t>分析</a:t>
            </a:r>
            <a:endParaRPr lang="zh-CN" altLang="zh-CN" sz="1800" dirty="0">
              <a:latin typeface="宋体" panose="02010600030101010101" pitchFamily="2" charset="-122"/>
            </a:endParaRPr>
          </a:p>
        </p:txBody>
      </p:sp>
      <p:sp>
        <p:nvSpPr>
          <p:cNvPr id="5" name="矩形 4"/>
          <p:cNvSpPr>
            <a:spLocks noChangeArrowheads="1"/>
          </p:cNvSpPr>
          <p:nvPr/>
        </p:nvSpPr>
        <p:spPr bwMode="auto">
          <a:xfrm>
            <a:off x="228600" y="2000250"/>
            <a:ext cx="8458200" cy="85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lang="zh-CN" altLang="en-US" sz="1800" b="1" dirty="0">
                <a:latin typeface="宋体" panose="02010600030101010101" pitchFamily="2" charset="-122"/>
              </a:rPr>
              <a:t>高级分析类</a:t>
            </a:r>
            <a:r>
              <a:rPr lang="zh-CN" altLang="en-US" sz="1800" dirty="0">
                <a:latin typeface="宋体" panose="02010600030101010101" pitchFamily="2" charset="-122"/>
              </a:rPr>
              <a:t>：回归分析法、聚类分析法、相关分析法、矩阵分析法、判别分析法、主成分分析法、因子分析法、对应分析法、时间序列分析</a:t>
            </a:r>
            <a:r>
              <a:rPr lang="zh-CN" altLang="zh-CN" sz="1800" dirty="0">
                <a:latin typeface="宋体" panose="02010600030101010101" pitchFamily="2" charset="-122"/>
              </a:rPr>
              <a:t>。</a:t>
            </a:r>
          </a:p>
        </p:txBody>
      </p:sp>
      <p:sp>
        <p:nvSpPr>
          <p:cNvPr id="6" name="矩形 5"/>
          <p:cNvSpPr>
            <a:spLocks noChangeArrowheads="1"/>
          </p:cNvSpPr>
          <p:nvPr/>
        </p:nvSpPr>
        <p:spPr bwMode="auto">
          <a:xfrm>
            <a:off x="228600" y="3190875"/>
            <a:ext cx="8458200"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lang="zh-CN" altLang="en-US" sz="1800" b="1" dirty="0">
                <a:latin typeface="宋体" panose="02010600030101010101" pitchFamily="2" charset="-122"/>
              </a:rPr>
              <a:t>数据挖掘类</a:t>
            </a:r>
            <a:r>
              <a:rPr lang="zh-CN" altLang="en-US" sz="1800" dirty="0">
                <a:latin typeface="宋体" panose="02010600030101010101" pitchFamily="2" charset="-122"/>
              </a:rPr>
              <a:t>：机器学习、数据仓库等复合技术为主</a:t>
            </a:r>
            <a:endParaRPr lang="zh-CN" altLang="zh-CN" sz="18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with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nodeType="with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3"/>
          <p:cNvSpPr txBox="1">
            <a:spLocks noChangeArrowheads="1"/>
          </p:cNvSpPr>
          <p:nvPr/>
        </p:nvSpPr>
        <p:spPr bwMode="auto">
          <a:xfrm>
            <a:off x="152400" y="1254216"/>
            <a:ext cx="4123660" cy="320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ts val="1000"/>
              </a:spcBef>
              <a:buFontTx/>
              <a:buNone/>
            </a:pPr>
            <a:r>
              <a:rPr lang="zh-CN" altLang="en-US" sz="1800" dirty="0" smtClean="0">
                <a:latin typeface="微软雅黑" panose="020B0503020204020204" pitchFamily="34" charset="-122"/>
                <a:ea typeface="微软雅黑" panose="020B0503020204020204" pitchFamily="34" charset="-122"/>
              </a:rPr>
              <a:t>      </a:t>
            </a:r>
            <a:r>
              <a:rPr lang="zh-CN" altLang="en-US" sz="1800" dirty="0" smtClean="0">
                <a:solidFill>
                  <a:srgbClr val="FF6600"/>
                </a:solidFill>
                <a:latin typeface="微软雅黑" panose="020B0503020204020204" pitchFamily="34" charset="-122"/>
                <a:ea typeface="微软雅黑" panose="020B0503020204020204" pitchFamily="34" charset="-122"/>
              </a:rPr>
              <a:t>对比</a:t>
            </a:r>
            <a:r>
              <a:rPr lang="zh-CN" altLang="en-US" sz="1800" dirty="0">
                <a:solidFill>
                  <a:srgbClr val="FF6600"/>
                </a:solidFill>
                <a:latin typeface="微软雅黑" panose="020B0503020204020204" pitchFamily="34" charset="-122"/>
                <a:ea typeface="微软雅黑" panose="020B0503020204020204" pitchFamily="34" charset="-122"/>
              </a:rPr>
              <a:t>分析法</a:t>
            </a:r>
            <a:r>
              <a:rPr lang="zh-CN" altLang="en-US" sz="1800" dirty="0">
                <a:latin typeface="微软雅黑" panose="020B0503020204020204" pitchFamily="34" charset="-122"/>
                <a:ea typeface="微软雅黑" panose="020B0503020204020204" pitchFamily="34" charset="-122"/>
              </a:rPr>
              <a:t>是把客观事物加以比较，以达到认识事物的本质和规律并做出正确的评价。对比分析法通常是把两个相互联系的指标数据进行比较，从数量上展示和说明研究对象规模的大小，水平的高低，速度的快慢，以及各种关系是否协调。</a:t>
            </a:r>
            <a:endParaRPr lang="en-US" altLang="zh-CN" sz="1800" dirty="0">
              <a:latin typeface="微软雅黑" panose="020B0503020204020204" pitchFamily="34" charset="-122"/>
              <a:ea typeface="微软雅黑" panose="020B0503020204020204" pitchFamily="34" charset="-122"/>
            </a:endParaRPr>
          </a:p>
        </p:txBody>
      </p:sp>
      <p:pic>
        <p:nvPicPr>
          <p:cNvPr id="20483" name="Picture 5" descr="图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254216"/>
            <a:ext cx="4191000" cy="3528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a:spLocks noChangeArrowheads="1"/>
          </p:cNvSpPr>
          <p:nvPr/>
        </p:nvSpPr>
        <p:spPr bwMode="auto">
          <a:xfrm>
            <a:off x="152400" y="847816"/>
            <a:ext cx="46482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smtClean="0">
                <a:latin typeface="微软雅黑" panose="020B0503020204020204" pitchFamily="34" charset="-122"/>
                <a:ea typeface="微软雅黑" panose="020B0503020204020204" pitchFamily="34" charset="-122"/>
              </a:rPr>
              <a:t>1.  </a:t>
            </a:r>
            <a:r>
              <a:rPr lang="zh-CN" altLang="en-US" sz="2000" dirty="0" smtClean="0">
                <a:latin typeface="微软雅黑" panose="020B0503020204020204" pitchFamily="34" charset="-122"/>
                <a:ea typeface="微软雅黑" panose="020B0503020204020204" pitchFamily="34" charset="-122"/>
              </a:rPr>
              <a:t>对比分析</a:t>
            </a:r>
            <a:endParaRPr lang="en-US" altLang="zh-CN" sz="2000" dirty="0" smtClean="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en-US" sz="2400" dirty="0" smtClean="0">
                <a:latin typeface="微软雅黑" panose="020B0503020204020204" pitchFamily="34" charset="-122"/>
                <a:ea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fade">
                                      <p:cBhvr>
                                        <p:cTn id="7"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2379945" y="4617602"/>
            <a:ext cx="4876801" cy="352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dirty="0" smtClean="0">
                <a:solidFill>
                  <a:srgbClr val="7030A0"/>
                </a:solidFill>
                <a:latin typeface="华文行楷" panose="02010800040101010101" pitchFamily="2" charset="-122"/>
                <a:ea typeface="华文行楷" panose="02010800040101010101" pitchFamily="2" charset="-122"/>
              </a:rPr>
              <a:t>公式：同比</a:t>
            </a:r>
            <a:r>
              <a:rPr lang="zh-CN" altLang="en-US" sz="1600" dirty="0">
                <a:solidFill>
                  <a:srgbClr val="7030A0"/>
                </a:solidFill>
                <a:latin typeface="华文行楷" panose="02010800040101010101" pitchFamily="2" charset="-122"/>
                <a:ea typeface="华文行楷" panose="02010800040101010101" pitchFamily="2" charset="-122"/>
              </a:rPr>
              <a:t>增长速度</a:t>
            </a:r>
            <a:r>
              <a:rPr lang="en-US" altLang="zh-CN" sz="1600" dirty="0">
                <a:solidFill>
                  <a:srgbClr val="7030A0"/>
                </a:solidFill>
                <a:latin typeface="华文行楷" panose="02010800040101010101" pitchFamily="2" charset="-122"/>
                <a:ea typeface="华文行楷" panose="02010800040101010101" pitchFamily="2" charset="-122"/>
              </a:rPr>
              <a:t>=</a:t>
            </a:r>
            <a:r>
              <a:rPr lang="zh-CN" altLang="en-US" sz="1600" dirty="0">
                <a:solidFill>
                  <a:srgbClr val="7030A0"/>
                </a:solidFill>
                <a:latin typeface="华文行楷" panose="02010800040101010101" pitchFamily="2" charset="-122"/>
                <a:ea typeface="华文行楷" panose="02010800040101010101" pitchFamily="2" charset="-122"/>
              </a:rPr>
              <a:t>（本期</a:t>
            </a:r>
            <a:r>
              <a:rPr lang="en-US" altLang="zh-CN" sz="1600" dirty="0">
                <a:solidFill>
                  <a:srgbClr val="7030A0"/>
                </a:solidFill>
                <a:latin typeface="华文行楷" panose="02010800040101010101" pitchFamily="2" charset="-122"/>
                <a:ea typeface="华文行楷" panose="02010800040101010101" pitchFamily="2" charset="-122"/>
              </a:rPr>
              <a:t>-</a:t>
            </a:r>
            <a:r>
              <a:rPr lang="zh-CN" altLang="en-US" sz="1600" dirty="0">
                <a:solidFill>
                  <a:srgbClr val="7030A0"/>
                </a:solidFill>
                <a:latin typeface="华文行楷" panose="02010800040101010101" pitchFamily="2" charset="-122"/>
                <a:ea typeface="华文行楷" panose="02010800040101010101" pitchFamily="2" charset="-122"/>
              </a:rPr>
              <a:t>同期）</a:t>
            </a:r>
            <a:r>
              <a:rPr lang="en-US" altLang="zh-CN" sz="1600" dirty="0">
                <a:solidFill>
                  <a:srgbClr val="7030A0"/>
                </a:solidFill>
                <a:latin typeface="华文行楷" panose="02010800040101010101" pitchFamily="2" charset="-122"/>
                <a:ea typeface="华文行楷" panose="02010800040101010101" pitchFamily="2" charset="-122"/>
              </a:rPr>
              <a:t>/</a:t>
            </a:r>
            <a:r>
              <a:rPr lang="zh-CN" altLang="en-US" sz="1600" dirty="0">
                <a:solidFill>
                  <a:srgbClr val="7030A0"/>
                </a:solidFill>
                <a:latin typeface="华文行楷" panose="02010800040101010101" pitchFamily="2" charset="-122"/>
                <a:ea typeface="华文行楷" panose="02010800040101010101" pitchFamily="2" charset="-122"/>
              </a:rPr>
              <a:t>同期</a:t>
            </a:r>
            <a:r>
              <a:rPr lang="en-US" altLang="zh-CN" sz="1600" dirty="0">
                <a:solidFill>
                  <a:srgbClr val="7030A0"/>
                </a:solidFill>
                <a:latin typeface="华文行楷" panose="02010800040101010101" pitchFamily="2" charset="-122"/>
                <a:ea typeface="华文行楷" panose="02010800040101010101" pitchFamily="2" charset="-122"/>
              </a:rPr>
              <a:t>×</a:t>
            </a:r>
            <a:r>
              <a:rPr lang="en-US" altLang="zh-CN" sz="1600" dirty="0" smtClean="0">
                <a:solidFill>
                  <a:srgbClr val="7030A0"/>
                </a:solidFill>
                <a:latin typeface="华文行楷" panose="02010800040101010101" pitchFamily="2" charset="-122"/>
                <a:ea typeface="华文行楷" panose="02010800040101010101" pitchFamily="2" charset="-122"/>
              </a:rPr>
              <a:t>100%</a:t>
            </a:r>
            <a:endParaRPr lang="en-US" altLang="zh-CN" sz="1600" dirty="0">
              <a:solidFill>
                <a:srgbClr val="7030A0"/>
              </a:solidFill>
              <a:latin typeface="华文行楷" panose="02010800040101010101" pitchFamily="2" charset="-122"/>
              <a:ea typeface="华文行楷" panose="02010800040101010101" pitchFamily="2" charset="-122"/>
            </a:endParaRPr>
          </a:p>
        </p:txBody>
      </p:sp>
      <p:sp>
        <p:nvSpPr>
          <p:cNvPr id="22531" name="Rectangle 7"/>
          <p:cNvSpPr>
            <a:spLocks noChangeArrowheads="1"/>
          </p:cNvSpPr>
          <p:nvPr/>
        </p:nvSpPr>
        <p:spPr bwMode="auto">
          <a:xfrm>
            <a:off x="533400" y="1276350"/>
            <a:ext cx="11960225"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aphicFrame>
        <p:nvGraphicFramePr>
          <p:cNvPr id="21508" name="对象 2"/>
          <p:cNvGraphicFramePr>
            <a:graphicFrameLocks noChangeAspect="1"/>
          </p:cNvGraphicFramePr>
          <p:nvPr>
            <p:extLst>
              <p:ext uri="{D42A27DB-BD31-4B8C-83A1-F6EECF244321}">
                <p14:modId xmlns:p14="http://schemas.microsoft.com/office/powerpoint/2010/main" val="3894299394"/>
              </p:ext>
            </p:extLst>
          </p:nvPr>
        </p:nvGraphicFramePr>
        <p:xfrm>
          <a:off x="1677963" y="2258670"/>
          <a:ext cx="3065745" cy="2343219"/>
        </p:xfrm>
        <a:graphic>
          <a:graphicData uri="http://schemas.openxmlformats.org/presentationml/2006/ole">
            <mc:AlternateContent xmlns:mc="http://schemas.openxmlformats.org/markup-compatibility/2006">
              <mc:Choice xmlns:v="urn:schemas-microsoft-com:vml" Requires="v">
                <p:oleObj spid="_x0000_s22901" name="图表" r:id="rId3" imgW="2505111" imgH="1914610" progId="MSGraph.Chart.8">
                  <p:embed/>
                </p:oleObj>
              </mc:Choice>
              <mc:Fallback>
                <p:oleObj name="图表" r:id="rId3" imgW="2505111" imgH="1914610" progId="MSGraph.Char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963" y="2258670"/>
                        <a:ext cx="3065745" cy="2343219"/>
                      </a:xfrm>
                      <a:prstGeom prst="rect">
                        <a:avLst/>
                      </a:prstGeom>
                      <a:noFill/>
                      <a:ln>
                        <a:noFill/>
                      </a:ln>
                      <a:extLst/>
                    </p:spPr>
                  </p:pic>
                </p:oleObj>
              </mc:Fallback>
            </mc:AlternateContent>
          </a:graphicData>
        </a:graphic>
      </p:graphicFrame>
      <p:sp>
        <p:nvSpPr>
          <p:cNvPr id="22533" name="Rectangle 9"/>
          <p:cNvSpPr>
            <a:spLocks noChangeArrowheads="1"/>
          </p:cNvSpPr>
          <p:nvPr/>
        </p:nvSpPr>
        <p:spPr bwMode="auto">
          <a:xfrm>
            <a:off x="5029200" y="133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aphicFrame>
        <p:nvGraphicFramePr>
          <p:cNvPr id="21510" name="对象 7"/>
          <p:cNvGraphicFramePr>
            <a:graphicFrameLocks noChangeAspect="1"/>
          </p:cNvGraphicFramePr>
          <p:nvPr>
            <p:extLst>
              <p:ext uri="{D42A27DB-BD31-4B8C-83A1-F6EECF244321}">
                <p14:modId xmlns:p14="http://schemas.microsoft.com/office/powerpoint/2010/main" val="4070251587"/>
              </p:ext>
            </p:extLst>
          </p:nvPr>
        </p:nvGraphicFramePr>
        <p:xfrm>
          <a:off x="4469176" y="2271371"/>
          <a:ext cx="3447790" cy="2205599"/>
        </p:xfrm>
        <a:graphic>
          <a:graphicData uri="http://schemas.openxmlformats.org/presentationml/2006/ole">
            <mc:AlternateContent xmlns:mc="http://schemas.openxmlformats.org/markup-compatibility/2006">
              <mc:Choice xmlns:v="urn:schemas-microsoft-com:vml" Requires="v">
                <p:oleObj spid="_x0000_s22902" name="图表" r:id="rId5" imgW="2800326" imgH="1790629" progId="MSGraph.Chart.8">
                  <p:embed/>
                </p:oleObj>
              </mc:Choice>
              <mc:Fallback>
                <p:oleObj name="图表" r:id="rId5" imgW="2800326" imgH="1790629" progId="MSGraph.Chart.8">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9176" y="2271371"/>
                        <a:ext cx="3447790" cy="2205599"/>
                      </a:xfrm>
                      <a:prstGeom prst="rect">
                        <a:avLst/>
                      </a:prstGeom>
                      <a:noFill/>
                      <a:ln>
                        <a:noFill/>
                      </a:ln>
                      <a:extLst/>
                    </p:spPr>
                  </p:pic>
                </p:oleObj>
              </mc:Fallback>
            </mc:AlternateContent>
          </a:graphicData>
        </a:graphic>
      </p:graphicFrame>
      <p:sp>
        <p:nvSpPr>
          <p:cNvPr id="22535" name="文本框 9"/>
          <p:cNvSpPr txBox="1">
            <a:spLocks noChangeArrowheads="1"/>
          </p:cNvSpPr>
          <p:nvPr/>
        </p:nvSpPr>
        <p:spPr bwMode="auto">
          <a:xfrm>
            <a:off x="533400" y="861219"/>
            <a:ext cx="2590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smtClean="0">
                <a:latin typeface="微软雅黑" panose="020B0503020204020204" pitchFamily="34" charset="-122"/>
                <a:ea typeface="微软雅黑" panose="020B0503020204020204" pitchFamily="34" charset="-122"/>
              </a:rPr>
              <a:t>2.  </a:t>
            </a:r>
            <a:r>
              <a:rPr lang="zh-CN" altLang="en-US" sz="2000" dirty="0" smtClean="0">
                <a:latin typeface="微软雅黑" panose="020B0503020204020204" pitchFamily="34" charset="-122"/>
                <a:ea typeface="微软雅黑" panose="020B0503020204020204" pitchFamily="34" charset="-122"/>
              </a:rPr>
              <a:t>同比</a:t>
            </a:r>
            <a:r>
              <a:rPr lang="zh-CN" altLang="en-US" sz="2000" dirty="0">
                <a:latin typeface="微软雅黑" panose="020B0503020204020204" pitchFamily="34" charset="-122"/>
                <a:ea typeface="微软雅黑" panose="020B0503020204020204" pitchFamily="34" charset="-122"/>
              </a:rPr>
              <a:t>分析</a:t>
            </a:r>
            <a:endParaRPr lang="en-US" altLang="zh-CN" sz="2000" dirty="0">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1676400" y="4325770"/>
            <a:ext cx="62405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6000" indent="0">
              <a:spcBef>
                <a:spcPct val="0"/>
              </a:spcBef>
              <a:buFontTx/>
              <a:buNone/>
              <a:defRPr/>
            </a:pPr>
            <a:r>
              <a:rPr lang="zh-CN" altLang="en-US" sz="1200" b="1" dirty="0" smtClean="0">
                <a:solidFill>
                  <a:schemeClr val="tx1">
                    <a:lumMod val="95000"/>
                    <a:lumOff val="5000"/>
                  </a:schemeClr>
                </a:solidFill>
                <a:latin typeface="+mn-ea"/>
                <a:ea typeface="+mn-ea"/>
              </a:rPr>
              <a:t>图</a:t>
            </a:r>
            <a:r>
              <a:rPr lang="en-US" altLang="zh-CN" sz="1200" b="1" dirty="0" smtClean="0">
                <a:solidFill>
                  <a:schemeClr val="tx1">
                    <a:lumMod val="95000"/>
                    <a:lumOff val="5000"/>
                  </a:schemeClr>
                </a:solidFill>
                <a:latin typeface="+mn-ea"/>
                <a:ea typeface="+mn-ea"/>
              </a:rPr>
              <a:t>1  </a:t>
            </a:r>
            <a:r>
              <a:rPr lang="zh-CN" altLang="en-US" sz="1200" b="1" dirty="0" smtClean="0">
                <a:solidFill>
                  <a:schemeClr val="tx1">
                    <a:lumMod val="95000"/>
                    <a:lumOff val="5000"/>
                  </a:schemeClr>
                </a:solidFill>
                <a:latin typeface="+mn-ea"/>
                <a:ea typeface="+mn-ea"/>
              </a:rPr>
              <a:t>本期与同期销量情况对比                    图</a:t>
            </a:r>
            <a:r>
              <a:rPr lang="en-US" altLang="zh-CN" sz="1200" b="1" dirty="0" smtClean="0">
                <a:solidFill>
                  <a:schemeClr val="tx1">
                    <a:lumMod val="95000"/>
                    <a:lumOff val="5000"/>
                  </a:schemeClr>
                </a:solidFill>
                <a:latin typeface="+mn-ea"/>
                <a:ea typeface="+mn-ea"/>
              </a:rPr>
              <a:t>2  </a:t>
            </a:r>
            <a:r>
              <a:rPr lang="zh-CN" altLang="en-US" sz="1200" b="1" dirty="0" smtClean="0">
                <a:solidFill>
                  <a:schemeClr val="tx1">
                    <a:lumMod val="95000"/>
                    <a:lumOff val="5000"/>
                  </a:schemeClr>
                </a:solidFill>
                <a:latin typeface="+mn-ea"/>
                <a:ea typeface="+mn-ea"/>
              </a:rPr>
              <a:t>同比增长速度</a:t>
            </a:r>
            <a:r>
              <a:rPr lang="en-US" altLang="zh-CN" sz="1200" b="1" dirty="0" smtClean="0">
                <a:solidFill>
                  <a:schemeClr val="tx1">
                    <a:lumMod val="95000"/>
                    <a:lumOff val="5000"/>
                  </a:schemeClr>
                </a:solidFill>
                <a:latin typeface="+mn-ea"/>
                <a:ea typeface="+mn-ea"/>
              </a:rPr>
              <a:t>  </a:t>
            </a:r>
            <a:endParaRPr lang="zh-CN" altLang="zh-CN" sz="1200" dirty="0" smtClean="0">
              <a:latin typeface="+mn-ea"/>
              <a:ea typeface="+mn-ea"/>
            </a:endParaRPr>
          </a:p>
        </p:txBody>
      </p:sp>
      <p:sp>
        <p:nvSpPr>
          <p:cNvPr id="9" name="文本框 3"/>
          <p:cNvSpPr txBox="1">
            <a:spLocks noChangeArrowheads="1"/>
          </p:cNvSpPr>
          <p:nvPr/>
        </p:nvSpPr>
        <p:spPr bwMode="auto">
          <a:xfrm>
            <a:off x="228600" y="1303711"/>
            <a:ext cx="8763000" cy="134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2200"/>
              </a:lnSpc>
              <a:spcBef>
                <a:spcPts val="1000"/>
              </a:spcBef>
              <a:buFontTx/>
              <a:buNone/>
            </a:pPr>
            <a:r>
              <a:rPr lang="zh-CN" altLang="en-US" sz="1600" dirty="0" smtClean="0">
                <a:latin typeface="微软雅黑" panose="020B0503020204020204" pitchFamily="34" charset="-122"/>
                <a:ea typeface="微软雅黑" panose="020B0503020204020204" pitchFamily="34" charset="-122"/>
              </a:rPr>
              <a:t>      同比</a:t>
            </a:r>
            <a:r>
              <a:rPr lang="zh-CN" altLang="en-US" sz="1600" dirty="0">
                <a:latin typeface="微软雅黑" panose="020B0503020204020204" pitchFamily="34" charset="-122"/>
                <a:ea typeface="微软雅黑" panose="020B0503020204020204" pitchFamily="34" charset="-122"/>
              </a:rPr>
              <a:t>分析就是按照时间  如年度、季度、月份、日期等进行扩展，用本期实际发生数与同期历史发生数相比，产生动态相对指标，用以揭示发展水平以及增长速度。</a:t>
            </a:r>
          </a:p>
          <a:p>
            <a:pPr eaLnBrk="1" hangingPunct="1">
              <a:lnSpc>
                <a:spcPts val="2200"/>
              </a:lnSpc>
              <a:spcBef>
                <a:spcPts val="1000"/>
              </a:spcBef>
              <a:buFontTx/>
              <a:buNone/>
            </a:pPr>
            <a:r>
              <a:rPr lang="zh-CN" altLang="en-US" sz="1600" dirty="0" smtClean="0">
                <a:latin typeface="微软雅黑" panose="020B0503020204020204" pitchFamily="34" charset="-122"/>
                <a:ea typeface="微软雅黑" panose="020B0503020204020204" pitchFamily="34" charset="-122"/>
              </a:rPr>
              <a:t>      同比</a:t>
            </a:r>
            <a:r>
              <a:rPr lang="zh-CN" altLang="en-US" sz="1600" dirty="0">
                <a:latin typeface="微软雅黑" panose="020B0503020204020204" pitchFamily="34" charset="-122"/>
                <a:ea typeface="微软雅黑" panose="020B0503020204020204" pitchFamily="34" charset="-122"/>
              </a:rPr>
              <a:t>分析主要是为了消除季节变动的影响，用以说明本期水平与去年同期水平对比而达到的相对值。</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fade">
                                      <p:cBhvr>
                                        <p:cTn id="7" dur="500"/>
                                        <p:tgtEl>
                                          <p:spTgt spid="21508"/>
                                        </p:tgtEl>
                                      </p:cBhvr>
                                    </p:animEffect>
                                  </p:childTnLst>
                                </p:cTn>
                              </p:par>
                            </p:childTnLst>
                          </p:cTn>
                        </p:par>
                        <p:par>
                          <p:cTn id="8" fill="hold" nodeType="with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510"/>
                                        </p:tgtEl>
                                        <p:attrNameLst>
                                          <p:attrName>style.visibility</p:attrName>
                                        </p:attrNameLst>
                                      </p:cBhvr>
                                      <p:to>
                                        <p:strVal val="visible"/>
                                      </p:to>
                                    </p:set>
                                    <p:animEffect transition="in" filter="fade">
                                      <p:cBhvr>
                                        <p:cTn id="11" dur="500"/>
                                        <p:tgtEl>
                                          <p:spTgt spid="215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OleChart spid="21508" grpId="0"/>
      <p:bldOleChart spid="21510"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801006" y="4717496"/>
            <a:ext cx="4876801" cy="34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dirty="0" smtClean="0">
                <a:solidFill>
                  <a:srgbClr val="7030A0"/>
                </a:solidFill>
                <a:latin typeface="华文行楷" panose="02010800040101010101" pitchFamily="2" charset="-122"/>
                <a:ea typeface="华文行楷" panose="02010800040101010101" pitchFamily="2" charset="-122"/>
              </a:rPr>
              <a:t>公式：环</a:t>
            </a:r>
            <a:r>
              <a:rPr lang="zh-CN" altLang="en-US" sz="1600" dirty="0">
                <a:solidFill>
                  <a:srgbClr val="7030A0"/>
                </a:solidFill>
                <a:latin typeface="华文行楷" panose="02010800040101010101" pitchFamily="2" charset="-122"/>
                <a:ea typeface="华文行楷" panose="02010800040101010101" pitchFamily="2" charset="-122"/>
              </a:rPr>
              <a:t>比增长速度</a:t>
            </a:r>
            <a:r>
              <a:rPr lang="en-US" altLang="zh-CN" sz="1600" dirty="0">
                <a:solidFill>
                  <a:srgbClr val="7030A0"/>
                </a:solidFill>
                <a:latin typeface="华文行楷" panose="02010800040101010101" pitchFamily="2" charset="-122"/>
                <a:ea typeface="华文行楷" panose="02010800040101010101" pitchFamily="2" charset="-122"/>
              </a:rPr>
              <a:t>=</a:t>
            </a:r>
            <a:r>
              <a:rPr lang="zh-CN" altLang="en-US" sz="1600" dirty="0">
                <a:solidFill>
                  <a:srgbClr val="7030A0"/>
                </a:solidFill>
                <a:latin typeface="华文行楷" panose="02010800040101010101" pitchFamily="2" charset="-122"/>
                <a:ea typeface="华文行楷" panose="02010800040101010101" pitchFamily="2" charset="-122"/>
              </a:rPr>
              <a:t>（本期</a:t>
            </a:r>
            <a:r>
              <a:rPr lang="en-US" altLang="zh-CN" sz="1600" dirty="0">
                <a:solidFill>
                  <a:srgbClr val="7030A0"/>
                </a:solidFill>
                <a:latin typeface="华文行楷" panose="02010800040101010101" pitchFamily="2" charset="-122"/>
                <a:ea typeface="华文行楷" panose="02010800040101010101" pitchFamily="2" charset="-122"/>
              </a:rPr>
              <a:t>-</a:t>
            </a:r>
            <a:r>
              <a:rPr lang="zh-CN" altLang="en-US" sz="1600" dirty="0">
                <a:solidFill>
                  <a:srgbClr val="7030A0"/>
                </a:solidFill>
                <a:latin typeface="华文行楷" panose="02010800040101010101" pitchFamily="2" charset="-122"/>
                <a:ea typeface="华文行楷" panose="02010800040101010101" pitchFamily="2" charset="-122"/>
              </a:rPr>
              <a:t>上期）</a:t>
            </a:r>
            <a:r>
              <a:rPr lang="en-US" altLang="zh-CN" sz="1600" dirty="0">
                <a:solidFill>
                  <a:srgbClr val="7030A0"/>
                </a:solidFill>
                <a:latin typeface="华文行楷" panose="02010800040101010101" pitchFamily="2" charset="-122"/>
                <a:ea typeface="华文行楷" panose="02010800040101010101" pitchFamily="2" charset="-122"/>
              </a:rPr>
              <a:t>/</a:t>
            </a:r>
            <a:r>
              <a:rPr lang="zh-CN" altLang="en-US" sz="1600" dirty="0">
                <a:solidFill>
                  <a:srgbClr val="7030A0"/>
                </a:solidFill>
                <a:latin typeface="华文行楷" panose="02010800040101010101" pitchFamily="2" charset="-122"/>
                <a:ea typeface="华文行楷" panose="02010800040101010101" pitchFamily="2" charset="-122"/>
              </a:rPr>
              <a:t>上期</a:t>
            </a:r>
            <a:r>
              <a:rPr lang="en-US" altLang="zh-CN" sz="1600" dirty="0">
                <a:solidFill>
                  <a:srgbClr val="7030A0"/>
                </a:solidFill>
                <a:latin typeface="华文行楷" panose="02010800040101010101" pitchFamily="2" charset="-122"/>
                <a:ea typeface="华文行楷" panose="02010800040101010101" pitchFamily="2" charset="-122"/>
              </a:rPr>
              <a:t>×100%</a:t>
            </a:r>
          </a:p>
        </p:txBody>
      </p:sp>
      <p:sp>
        <p:nvSpPr>
          <p:cNvPr id="23555" name="Rectangle 7"/>
          <p:cNvSpPr>
            <a:spLocks noChangeArrowheads="1"/>
          </p:cNvSpPr>
          <p:nvPr/>
        </p:nvSpPr>
        <p:spPr bwMode="auto">
          <a:xfrm>
            <a:off x="533400" y="1276350"/>
            <a:ext cx="11960225"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3556" name="Rectangle 9"/>
          <p:cNvSpPr>
            <a:spLocks noChangeArrowheads="1"/>
          </p:cNvSpPr>
          <p:nvPr/>
        </p:nvSpPr>
        <p:spPr bwMode="auto">
          <a:xfrm>
            <a:off x="5029200" y="133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3558" name="Rectangle 2"/>
          <p:cNvSpPr>
            <a:spLocks noChangeArrowheads="1"/>
          </p:cNvSpPr>
          <p:nvPr/>
        </p:nvSpPr>
        <p:spPr bwMode="auto">
          <a:xfrm>
            <a:off x="673100" y="1508125"/>
            <a:ext cx="13965238" cy="4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aphicFrame>
        <p:nvGraphicFramePr>
          <p:cNvPr id="22535" name="对象 6"/>
          <p:cNvGraphicFramePr>
            <a:graphicFrameLocks noChangeAspect="1"/>
          </p:cNvGraphicFramePr>
          <p:nvPr>
            <p:extLst>
              <p:ext uri="{D42A27DB-BD31-4B8C-83A1-F6EECF244321}">
                <p14:modId xmlns:p14="http://schemas.microsoft.com/office/powerpoint/2010/main" val="2390627696"/>
              </p:ext>
            </p:extLst>
          </p:nvPr>
        </p:nvGraphicFramePr>
        <p:xfrm>
          <a:off x="1008762" y="2261975"/>
          <a:ext cx="3620192" cy="2404994"/>
        </p:xfrm>
        <a:graphic>
          <a:graphicData uri="http://schemas.openxmlformats.org/presentationml/2006/ole">
            <mc:AlternateContent xmlns:mc="http://schemas.openxmlformats.org/markup-compatibility/2006">
              <mc:Choice xmlns:v="urn:schemas-microsoft-com:vml" Requires="v">
                <p:oleObj spid="_x0000_s23927" name="图表" r:id="rId3" imgW="2552652" imgH="1695436" progId="MSGraph.Chart.8">
                  <p:embed/>
                </p:oleObj>
              </mc:Choice>
              <mc:Fallback>
                <p:oleObj name="图表" r:id="rId3" imgW="2552652" imgH="1695436" progId="MSGraph.Chart.8">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762" y="2261975"/>
                        <a:ext cx="3620192" cy="2404994"/>
                      </a:xfrm>
                      <a:prstGeom prst="rect">
                        <a:avLst/>
                      </a:prstGeom>
                      <a:noFill/>
                      <a:ln>
                        <a:noFill/>
                      </a:ln>
                      <a:extLst/>
                    </p:spPr>
                  </p:pic>
                </p:oleObj>
              </mc:Fallback>
            </mc:AlternateContent>
          </a:graphicData>
        </a:graphic>
      </p:graphicFrame>
      <p:sp>
        <p:nvSpPr>
          <p:cNvPr id="23560" name="Rectangle 4"/>
          <p:cNvSpPr>
            <a:spLocks noChangeArrowheads="1"/>
          </p:cNvSpPr>
          <p:nvPr/>
        </p:nvSpPr>
        <p:spPr bwMode="auto">
          <a:xfrm>
            <a:off x="4972050" y="1531938"/>
            <a:ext cx="15278100"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aphicFrame>
        <p:nvGraphicFramePr>
          <p:cNvPr id="22537" name="对象 10"/>
          <p:cNvGraphicFramePr>
            <a:graphicFrameLocks noChangeAspect="1"/>
          </p:cNvGraphicFramePr>
          <p:nvPr>
            <p:extLst>
              <p:ext uri="{D42A27DB-BD31-4B8C-83A1-F6EECF244321}">
                <p14:modId xmlns:p14="http://schemas.microsoft.com/office/powerpoint/2010/main" val="2277799398"/>
              </p:ext>
            </p:extLst>
          </p:nvPr>
        </p:nvGraphicFramePr>
        <p:xfrm>
          <a:off x="5029200" y="2289273"/>
          <a:ext cx="3189402" cy="2113175"/>
        </p:xfrm>
        <a:graphic>
          <a:graphicData uri="http://schemas.openxmlformats.org/presentationml/2006/ole">
            <mc:AlternateContent xmlns:mc="http://schemas.openxmlformats.org/markup-compatibility/2006">
              <mc:Choice xmlns:v="urn:schemas-microsoft-com:vml" Requires="v">
                <p:oleObj spid="_x0000_s23928" name="图表" r:id="rId5" imgW="2314563" imgH="1533454" progId="MSGraph.Chart.8">
                  <p:embed/>
                </p:oleObj>
              </mc:Choice>
              <mc:Fallback>
                <p:oleObj name="图表" r:id="rId5" imgW="2314563" imgH="1533454" progId="MSGraph.Chart.8">
                  <p:embed/>
                  <p:pic>
                    <p:nvPicPr>
                      <p:cNvPr id="0"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2289273"/>
                        <a:ext cx="3189402" cy="2113175"/>
                      </a:xfrm>
                      <a:prstGeom prst="rect">
                        <a:avLst/>
                      </a:prstGeom>
                      <a:noFill/>
                      <a:ln>
                        <a:noFill/>
                      </a:ln>
                      <a:extLst/>
                    </p:spPr>
                  </p:pic>
                </p:oleObj>
              </mc:Fallback>
            </mc:AlternateContent>
          </a:graphicData>
        </a:graphic>
      </p:graphicFrame>
      <p:sp>
        <p:nvSpPr>
          <p:cNvPr id="10" name="矩形 9"/>
          <p:cNvSpPr>
            <a:spLocks noChangeArrowheads="1"/>
          </p:cNvSpPr>
          <p:nvPr/>
        </p:nvSpPr>
        <p:spPr bwMode="auto">
          <a:xfrm>
            <a:off x="1801006" y="4407823"/>
            <a:ext cx="7010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6000" indent="0">
              <a:spcBef>
                <a:spcPct val="0"/>
              </a:spcBef>
              <a:buFontTx/>
              <a:buNone/>
              <a:defRPr/>
            </a:pPr>
            <a:r>
              <a:rPr lang="zh-CN" altLang="en-US" sz="1200" b="1" dirty="0" smtClean="0">
                <a:solidFill>
                  <a:schemeClr val="tx1">
                    <a:lumMod val="95000"/>
                    <a:lumOff val="5000"/>
                  </a:schemeClr>
                </a:solidFill>
                <a:latin typeface="+mn-ea"/>
                <a:ea typeface="+mn-ea"/>
              </a:rPr>
              <a:t>图</a:t>
            </a:r>
            <a:r>
              <a:rPr lang="en-US" altLang="zh-CN" sz="1200" b="1" dirty="0" smtClean="0">
                <a:solidFill>
                  <a:schemeClr val="tx1">
                    <a:lumMod val="95000"/>
                    <a:lumOff val="5000"/>
                  </a:schemeClr>
                </a:solidFill>
                <a:latin typeface="+mn-ea"/>
                <a:ea typeface="+mn-ea"/>
              </a:rPr>
              <a:t>1  </a:t>
            </a:r>
            <a:r>
              <a:rPr lang="zh-CN" altLang="en-US" sz="1200" b="1" dirty="0" smtClean="0">
                <a:solidFill>
                  <a:schemeClr val="tx1">
                    <a:lumMod val="95000"/>
                    <a:lumOff val="5000"/>
                  </a:schemeClr>
                </a:solidFill>
                <a:latin typeface="+mn-ea"/>
                <a:ea typeface="+mn-ea"/>
              </a:rPr>
              <a:t>本期与上期销量情况对比                       图</a:t>
            </a:r>
            <a:r>
              <a:rPr lang="en-US" altLang="zh-CN" sz="1200" b="1" dirty="0" smtClean="0">
                <a:solidFill>
                  <a:schemeClr val="tx1">
                    <a:lumMod val="95000"/>
                    <a:lumOff val="5000"/>
                  </a:schemeClr>
                </a:solidFill>
                <a:latin typeface="+mn-ea"/>
                <a:ea typeface="+mn-ea"/>
              </a:rPr>
              <a:t>2  </a:t>
            </a:r>
            <a:r>
              <a:rPr lang="zh-CN" altLang="en-US" sz="1200" b="1" dirty="0" smtClean="0">
                <a:solidFill>
                  <a:schemeClr val="tx1">
                    <a:lumMod val="95000"/>
                    <a:lumOff val="5000"/>
                  </a:schemeClr>
                </a:solidFill>
                <a:latin typeface="+mn-ea"/>
                <a:ea typeface="+mn-ea"/>
              </a:rPr>
              <a:t>环比增长速度</a:t>
            </a:r>
            <a:r>
              <a:rPr lang="en-US" altLang="zh-CN" sz="1200" b="1" dirty="0" smtClean="0">
                <a:solidFill>
                  <a:schemeClr val="tx1">
                    <a:lumMod val="95000"/>
                    <a:lumOff val="5000"/>
                  </a:schemeClr>
                </a:solidFill>
                <a:latin typeface="+mn-ea"/>
                <a:ea typeface="+mn-ea"/>
              </a:rPr>
              <a:t>  </a:t>
            </a:r>
            <a:endParaRPr lang="zh-CN" altLang="zh-CN" sz="1200" dirty="0" smtClean="0">
              <a:latin typeface="+mn-ea"/>
              <a:ea typeface="+mn-ea"/>
            </a:endParaRPr>
          </a:p>
        </p:txBody>
      </p:sp>
      <p:sp>
        <p:nvSpPr>
          <p:cNvPr id="11" name="文本框 9"/>
          <p:cNvSpPr txBox="1">
            <a:spLocks noChangeArrowheads="1"/>
          </p:cNvSpPr>
          <p:nvPr/>
        </p:nvSpPr>
        <p:spPr bwMode="auto">
          <a:xfrm>
            <a:off x="533400" y="861219"/>
            <a:ext cx="2590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微软雅黑" panose="020B0503020204020204" pitchFamily="34" charset="-122"/>
                <a:ea typeface="微软雅黑" panose="020B0503020204020204" pitchFamily="34" charset="-122"/>
              </a:rPr>
              <a:t>3</a:t>
            </a:r>
            <a:r>
              <a:rPr lang="en-US" altLang="zh-CN"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环</a:t>
            </a:r>
            <a:r>
              <a:rPr lang="zh-CN" altLang="en-US" sz="2000" dirty="0" smtClean="0">
                <a:latin typeface="微软雅黑" panose="020B0503020204020204" pitchFamily="34" charset="-122"/>
                <a:ea typeface="微软雅黑" panose="020B0503020204020204" pitchFamily="34" charset="-122"/>
              </a:rPr>
              <a:t>比</a:t>
            </a:r>
            <a:r>
              <a:rPr lang="zh-CN" altLang="en-US" sz="2000" dirty="0">
                <a:latin typeface="微软雅黑" panose="020B0503020204020204" pitchFamily="34" charset="-122"/>
                <a:ea typeface="微软雅黑" panose="020B0503020204020204" pitchFamily="34" charset="-122"/>
              </a:rPr>
              <a:t>分析</a:t>
            </a:r>
            <a:endParaRPr lang="en-US" altLang="zh-CN" sz="2000" dirty="0">
              <a:latin typeface="微软雅黑" panose="020B0503020204020204" pitchFamily="34" charset="-122"/>
              <a:ea typeface="微软雅黑" panose="020B0503020204020204" pitchFamily="34" charset="-122"/>
            </a:endParaRPr>
          </a:p>
        </p:txBody>
      </p:sp>
      <p:sp>
        <p:nvSpPr>
          <p:cNvPr id="12" name="文本框 3"/>
          <p:cNvSpPr txBox="1">
            <a:spLocks noChangeArrowheads="1"/>
          </p:cNvSpPr>
          <p:nvPr/>
        </p:nvSpPr>
        <p:spPr bwMode="auto">
          <a:xfrm>
            <a:off x="228600" y="1303711"/>
            <a:ext cx="8763000" cy="10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2200"/>
              </a:lnSpc>
              <a:spcBef>
                <a:spcPts val="1000"/>
              </a:spcBef>
              <a:buFontTx/>
              <a:buNone/>
            </a:pPr>
            <a:r>
              <a:rPr lang="zh-CN" altLang="en-US" sz="1600" dirty="0" smtClean="0">
                <a:latin typeface="微软雅黑" panose="020B0503020204020204" pitchFamily="34" charset="-122"/>
                <a:ea typeface="微软雅黑" panose="020B0503020204020204" pitchFamily="34" charset="-122"/>
              </a:rPr>
              <a:t>      环</a:t>
            </a:r>
            <a:r>
              <a:rPr lang="zh-CN" altLang="en-US" sz="1600" dirty="0">
                <a:latin typeface="微软雅黑" panose="020B0503020204020204" pitchFamily="34" charset="-122"/>
                <a:ea typeface="微软雅黑" panose="020B0503020204020204" pitchFamily="34" charset="-122"/>
              </a:rPr>
              <a:t>比分析是</a:t>
            </a:r>
            <a:r>
              <a:rPr lang="zh-CN" altLang="en-US" sz="1600" dirty="0">
                <a:solidFill>
                  <a:srgbClr val="FF6600"/>
                </a:solidFill>
                <a:latin typeface="微软雅黑" panose="020B0503020204020204" pitchFamily="34" charset="-122"/>
                <a:ea typeface="微软雅黑" panose="020B0503020204020204" pitchFamily="34" charset="-122"/>
              </a:rPr>
              <a:t>报告期水平</a:t>
            </a:r>
            <a:r>
              <a:rPr lang="zh-CN" altLang="en-US" sz="1600" dirty="0">
                <a:latin typeface="微软雅黑" panose="020B0503020204020204" pitchFamily="34" charset="-122"/>
                <a:ea typeface="微软雅黑" panose="020B0503020204020204" pitchFamily="34" charset="-122"/>
              </a:rPr>
              <a:t>与</a:t>
            </a:r>
            <a:r>
              <a:rPr lang="zh-CN" altLang="en-US" sz="1600" dirty="0">
                <a:solidFill>
                  <a:srgbClr val="FF6600"/>
                </a:solidFill>
                <a:latin typeface="微软雅黑" panose="020B0503020204020204" pitchFamily="34" charset="-122"/>
                <a:ea typeface="微软雅黑" panose="020B0503020204020204" pitchFamily="34" charset="-122"/>
              </a:rPr>
              <a:t>前一时期</a:t>
            </a:r>
            <a:r>
              <a:rPr lang="zh-CN" altLang="en-US" sz="1600" dirty="0">
                <a:latin typeface="微软雅黑" panose="020B0503020204020204" pitchFamily="34" charset="-122"/>
                <a:ea typeface="微软雅黑" panose="020B0503020204020204" pitchFamily="34" charset="-122"/>
              </a:rPr>
              <a:t>水平之比，表明现象逐期的变化趋势。如果计算一年内各月与前一个月对比，即</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月比去年</a:t>
            </a:r>
            <a:r>
              <a:rPr lang="en-US" altLang="zh-CN" sz="1600" dirty="0">
                <a:latin typeface="微软雅黑" panose="020B0503020204020204" pitchFamily="34" charset="-122"/>
                <a:ea typeface="微软雅黑" panose="020B0503020204020204" pitchFamily="34" charset="-122"/>
              </a:rPr>
              <a:t>12</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月比</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月比</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月比</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月比</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月比</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月，说明逐月的变化程度，如图</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所</a:t>
            </a:r>
            <a:r>
              <a:rPr lang="zh-CN" altLang="en-US" sz="1600" dirty="0" smtClean="0">
                <a:latin typeface="微软雅黑" panose="020B0503020204020204" pitchFamily="34" charset="-122"/>
                <a:ea typeface="微软雅黑" panose="020B0503020204020204" pitchFamily="34" charset="-122"/>
              </a:rPr>
              <a:t>示，环</a:t>
            </a:r>
            <a:r>
              <a:rPr lang="zh-CN" altLang="en-US" sz="1600" dirty="0">
                <a:latin typeface="微软雅黑" panose="020B0503020204020204" pitchFamily="34" charset="-122"/>
                <a:ea typeface="微软雅黑" panose="020B0503020204020204" pitchFamily="34" charset="-122"/>
              </a:rPr>
              <a:t>比增长趋势如图</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所</a:t>
            </a:r>
            <a:r>
              <a:rPr lang="zh-CN" altLang="en-US" sz="1600" dirty="0" smtClean="0">
                <a:latin typeface="微软雅黑" panose="020B0503020204020204" pitchFamily="34" charset="-122"/>
                <a:ea typeface="微软雅黑" panose="020B0503020204020204" pitchFamily="34" charset="-122"/>
              </a:rPr>
              <a:t>示。</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fade">
                                      <p:cBhvr>
                                        <p:cTn id="7" dur="500"/>
                                        <p:tgtEl>
                                          <p:spTgt spid="22535"/>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7"/>
                                        </p:tgtEl>
                                        <p:attrNameLst>
                                          <p:attrName>style.visibility</p:attrName>
                                        </p:attrNameLst>
                                      </p:cBhvr>
                                      <p:to>
                                        <p:strVal val="visible"/>
                                      </p:to>
                                    </p:set>
                                    <p:animEffect transition="in" filter="fade">
                                      <p:cBhvr>
                                        <p:cTn id="11" dur="500"/>
                                        <p:tgtEl>
                                          <p:spTgt spid="2253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OleChart spid="22535" grpId="0"/>
      <p:bldOleChart spid="2253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ChangeArrowheads="1"/>
          </p:cNvSpPr>
          <p:nvPr/>
        </p:nvSpPr>
        <p:spPr bwMode="auto">
          <a:xfrm>
            <a:off x="5029200" y="133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4579" name="Rectangle 2"/>
          <p:cNvSpPr>
            <a:spLocks noChangeArrowheads="1"/>
          </p:cNvSpPr>
          <p:nvPr/>
        </p:nvSpPr>
        <p:spPr bwMode="auto">
          <a:xfrm>
            <a:off x="673100" y="1508125"/>
            <a:ext cx="13965238" cy="4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4580" name="Rectangle 4"/>
          <p:cNvSpPr>
            <a:spLocks noChangeArrowheads="1"/>
          </p:cNvSpPr>
          <p:nvPr/>
        </p:nvSpPr>
        <p:spPr bwMode="auto">
          <a:xfrm>
            <a:off x="4972050" y="1531938"/>
            <a:ext cx="15278100"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pic>
        <p:nvPicPr>
          <p:cNvPr id="24581" name="Picture 2" descr="图表-贡献度分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909418"/>
            <a:ext cx="4573588"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4" descr="二八法则图书信息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1877519"/>
            <a:ext cx="28956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文本框 8"/>
          <p:cNvSpPr txBox="1">
            <a:spLocks noChangeArrowheads="1"/>
          </p:cNvSpPr>
          <p:nvPr/>
        </p:nvSpPr>
        <p:spPr bwMode="auto">
          <a:xfrm>
            <a:off x="1656021" y="4781863"/>
            <a:ext cx="51054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dirty="0">
                <a:latin typeface="微软雅黑" panose="020B0503020204020204" pitchFamily="34" charset="-122"/>
                <a:ea typeface="微软雅黑" panose="020B0503020204020204" pitchFamily="34" charset="-122"/>
              </a:rPr>
              <a:t>     图</a:t>
            </a:r>
            <a:r>
              <a:rPr lang="en-US" altLang="zh-CN" sz="1200" dirty="0">
                <a:latin typeface="微软雅黑" panose="020B0503020204020204" pitchFamily="34" charset="-122"/>
                <a:ea typeface="微软雅黑" panose="020B0503020204020204" pitchFamily="34" charset="-122"/>
              </a:rPr>
              <a:t>1                                                                        </a:t>
            </a:r>
            <a:r>
              <a:rPr lang="zh-CN" altLang="en-US" sz="1200" dirty="0">
                <a:latin typeface="微软雅黑" panose="020B0503020204020204" pitchFamily="34" charset="-122"/>
                <a:ea typeface="微软雅黑" panose="020B0503020204020204" pitchFamily="34" charset="-122"/>
              </a:rPr>
              <a:t>图</a:t>
            </a:r>
            <a:r>
              <a:rPr lang="en-US" altLang="zh-CN" sz="1200" dirty="0">
                <a:latin typeface="微软雅黑" panose="020B0503020204020204" pitchFamily="34" charset="-122"/>
                <a:ea typeface="微软雅黑" panose="020B0503020204020204" pitchFamily="34" charset="-122"/>
              </a:rPr>
              <a:t>2</a:t>
            </a:r>
          </a:p>
        </p:txBody>
      </p:sp>
      <p:sp>
        <p:nvSpPr>
          <p:cNvPr id="2" name="矩形 1"/>
          <p:cNvSpPr/>
          <p:nvPr/>
        </p:nvSpPr>
        <p:spPr>
          <a:xfrm>
            <a:off x="4518835" y="2400494"/>
            <a:ext cx="1143000" cy="22558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文本框 3"/>
          <p:cNvSpPr txBox="1">
            <a:spLocks noChangeArrowheads="1"/>
          </p:cNvSpPr>
          <p:nvPr/>
        </p:nvSpPr>
        <p:spPr bwMode="auto">
          <a:xfrm>
            <a:off x="3336925" y="2651260"/>
            <a:ext cx="5207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ts val="1000"/>
              </a:lnSpc>
              <a:spcBef>
                <a:spcPct val="0"/>
              </a:spcBef>
              <a:buFontTx/>
              <a:buNone/>
            </a:pPr>
            <a:r>
              <a:rPr lang="zh-CN" altLang="en-US" sz="1800" dirty="0">
                <a:solidFill>
                  <a:srgbClr val="1532C5"/>
                </a:solidFill>
                <a:sym typeface="Wingdings" panose="05000000000000000000" pitchFamily="2" charset="2"/>
              </a:rPr>
              <a:t></a:t>
            </a:r>
            <a:endParaRPr lang="en-US" altLang="zh-CN" sz="1800" dirty="0">
              <a:solidFill>
                <a:srgbClr val="1532C5"/>
              </a:solidFill>
              <a:sym typeface="Wingdings" panose="05000000000000000000" pitchFamily="2" charset="2"/>
            </a:endParaRPr>
          </a:p>
          <a:p>
            <a:pPr>
              <a:lnSpc>
                <a:spcPts val="1000"/>
              </a:lnSpc>
              <a:spcBef>
                <a:spcPct val="0"/>
              </a:spcBef>
              <a:buFontTx/>
              <a:buNone/>
            </a:pPr>
            <a:r>
              <a:rPr lang="zh-CN" altLang="en-US" sz="1800" dirty="0">
                <a:solidFill>
                  <a:srgbClr val="1532C5"/>
                </a:solidFill>
                <a:sym typeface="Wingdings" panose="05000000000000000000" pitchFamily="2" charset="2"/>
              </a:rPr>
              <a:t></a:t>
            </a:r>
            <a:endParaRPr lang="zh-CN" altLang="en-US" sz="1800" dirty="0">
              <a:solidFill>
                <a:srgbClr val="1532C5"/>
              </a:solidFill>
            </a:endParaRPr>
          </a:p>
          <a:p>
            <a:pPr>
              <a:lnSpc>
                <a:spcPts val="1000"/>
              </a:lnSpc>
              <a:spcBef>
                <a:spcPct val="0"/>
              </a:spcBef>
              <a:buFontTx/>
              <a:buNone/>
            </a:pPr>
            <a:r>
              <a:rPr lang="zh-CN" altLang="en-US" sz="1800" dirty="0">
                <a:solidFill>
                  <a:srgbClr val="1532C5"/>
                </a:solidFill>
                <a:sym typeface="Wingdings" panose="05000000000000000000" pitchFamily="2" charset="2"/>
              </a:rPr>
              <a:t></a:t>
            </a:r>
            <a:endParaRPr lang="zh-CN" altLang="en-US" sz="1800" dirty="0">
              <a:solidFill>
                <a:srgbClr val="1532C5"/>
              </a:solidFill>
            </a:endParaRPr>
          </a:p>
          <a:p>
            <a:pPr>
              <a:lnSpc>
                <a:spcPts val="1000"/>
              </a:lnSpc>
              <a:spcBef>
                <a:spcPct val="0"/>
              </a:spcBef>
              <a:buFontTx/>
              <a:buNone/>
            </a:pPr>
            <a:r>
              <a:rPr lang="zh-CN" altLang="en-US" sz="1800" dirty="0">
                <a:solidFill>
                  <a:srgbClr val="1532C5"/>
                </a:solidFill>
                <a:sym typeface="Wingdings" panose="05000000000000000000" pitchFamily="2" charset="2"/>
              </a:rPr>
              <a:t></a:t>
            </a:r>
            <a:endParaRPr lang="zh-CN" altLang="en-US" sz="1800" dirty="0">
              <a:solidFill>
                <a:srgbClr val="1532C5"/>
              </a:solidFill>
            </a:endParaRPr>
          </a:p>
          <a:p>
            <a:pPr>
              <a:lnSpc>
                <a:spcPts val="1000"/>
              </a:lnSpc>
              <a:spcBef>
                <a:spcPct val="0"/>
              </a:spcBef>
              <a:buFontTx/>
              <a:buNone/>
            </a:pPr>
            <a:r>
              <a:rPr lang="zh-CN" altLang="en-US" sz="1800" dirty="0">
                <a:solidFill>
                  <a:srgbClr val="1532C5"/>
                </a:solidFill>
                <a:sym typeface="Wingdings" panose="05000000000000000000" pitchFamily="2" charset="2"/>
              </a:rPr>
              <a:t></a:t>
            </a:r>
            <a:endParaRPr lang="zh-CN" altLang="en-US" sz="1800" dirty="0">
              <a:solidFill>
                <a:srgbClr val="1532C5"/>
              </a:solidFill>
            </a:endParaRPr>
          </a:p>
          <a:p>
            <a:pPr>
              <a:lnSpc>
                <a:spcPts val="1000"/>
              </a:lnSpc>
              <a:spcBef>
                <a:spcPct val="0"/>
              </a:spcBef>
              <a:buFontTx/>
              <a:buNone/>
            </a:pPr>
            <a:r>
              <a:rPr lang="zh-CN" altLang="en-US" sz="1800" dirty="0">
                <a:solidFill>
                  <a:srgbClr val="1532C5"/>
                </a:solidFill>
                <a:sym typeface="Wingdings" panose="05000000000000000000" pitchFamily="2" charset="2"/>
              </a:rPr>
              <a:t></a:t>
            </a:r>
            <a:endParaRPr lang="zh-CN" altLang="en-US" sz="1800" dirty="0">
              <a:solidFill>
                <a:srgbClr val="1532C5"/>
              </a:solidFill>
            </a:endParaRPr>
          </a:p>
          <a:p>
            <a:pPr>
              <a:lnSpc>
                <a:spcPts val="1100"/>
              </a:lnSpc>
              <a:spcBef>
                <a:spcPct val="0"/>
              </a:spcBef>
              <a:buFontTx/>
              <a:buNone/>
            </a:pPr>
            <a:r>
              <a:rPr lang="zh-CN" altLang="en-US" sz="1800" dirty="0">
                <a:solidFill>
                  <a:srgbClr val="1532C5"/>
                </a:solidFill>
                <a:sym typeface="Wingdings" panose="05000000000000000000" pitchFamily="2" charset="2"/>
              </a:rPr>
              <a:t></a:t>
            </a:r>
            <a:endParaRPr lang="en-US" altLang="zh-CN" sz="1800" dirty="0">
              <a:solidFill>
                <a:srgbClr val="1532C5"/>
              </a:solidFill>
              <a:sym typeface="Wingdings" panose="05000000000000000000" pitchFamily="2" charset="2"/>
            </a:endParaRPr>
          </a:p>
          <a:p>
            <a:pPr>
              <a:lnSpc>
                <a:spcPts val="1100"/>
              </a:lnSpc>
              <a:spcBef>
                <a:spcPct val="0"/>
              </a:spcBef>
              <a:buFontTx/>
              <a:buNone/>
            </a:pPr>
            <a:endParaRPr lang="en-US" altLang="zh-CN" sz="1800" dirty="0">
              <a:solidFill>
                <a:srgbClr val="1532C5"/>
              </a:solidFill>
              <a:sym typeface="Wingdings" panose="05000000000000000000" pitchFamily="2" charset="2"/>
            </a:endParaRPr>
          </a:p>
          <a:p>
            <a:pPr>
              <a:lnSpc>
                <a:spcPts val="1100"/>
              </a:lnSpc>
              <a:spcBef>
                <a:spcPct val="0"/>
              </a:spcBef>
              <a:buFontTx/>
              <a:buNone/>
            </a:pPr>
            <a:r>
              <a:rPr lang="zh-CN" altLang="en-US" sz="1800" dirty="0">
                <a:solidFill>
                  <a:srgbClr val="1532C5"/>
                </a:solidFill>
                <a:sym typeface="Wingdings" panose="05000000000000000000" pitchFamily="2" charset="2"/>
              </a:rPr>
              <a:t></a:t>
            </a:r>
            <a:endParaRPr lang="en-US" altLang="zh-CN" sz="1800" dirty="0">
              <a:solidFill>
                <a:srgbClr val="1532C5"/>
              </a:solidFill>
              <a:sym typeface="Wingdings" panose="05000000000000000000" pitchFamily="2" charset="2"/>
            </a:endParaRPr>
          </a:p>
          <a:p>
            <a:pPr>
              <a:lnSpc>
                <a:spcPts val="1100"/>
              </a:lnSpc>
              <a:spcBef>
                <a:spcPct val="0"/>
              </a:spcBef>
              <a:buFontTx/>
              <a:buNone/>
            </a:pPr>
            <a:endParaRPr lang="en-US" altLang="zh-CN" sz="1800" dirty="0">
              <a:solidFill>
                <a:srgbClr val="1532C5"/>
              </a:solidFill>
              <a:sym typeface="Wingdings" panose="05000000000000000000" pitchFamily="2" charset="2"/>
            </a:endParaRPr>
          </a:p>
          <a:p>
            <a:pPr>
              <a:lnSpc>
                <a:spcPts val="1100"/>
              </a:lnSpc>
              <a:spcBef>
                <a:spcPct val="0"/>
              </a:spcBef>
              <a:buFontTx/>
              <a:buNone/>
            </a:pPr>
            <a:r>
              <a:rPr lang="zh-CN" altLang="en-US" sz="1800" dirty="0">
                <a:solidFill>
                  <a:srgbClr val="1532C5"/>
                </a:solidFill>
                <a:sym typeface="Wingdings" panose="05000000000000000000" pitchFamily="2" charset="2"/>
              </a:rPr>
              <a:t></a:t>
            </a:r>
            <a:endParaRPr lang="zh-CN" altLang="en-US" sz="1800" dirty="0">
              <a:solidFill>
                <a:srgbClr val="1532C5"/>
              </a:solidFill>
            </a:endParaRPr>
          </a:p>
          <a:p>
            <a:pPr>
              <a:lnSpc>
                <a:spcPts val="1100"/>
              </a:lnSpc>
              <a:spcBef>
                <a:spcPct val="0"/>
              </a:spcBef>
              <a:buFontTx/>
              <a:buNone/>
            </a:pPr>
            <a:endParaRPr lang="en-US" altLang="zh-CN" sz="1800" dirty="0">
              <a:solidFill>
                <a:srgbClr val="1532C5"/>
              </a:solidFill>
            </a:endParaRPr>
          </a:p>
          <a:p>
            <a:pPr>
              <a:lnSpc>
                <a:spcPts val="1100"/>
              </a:lnSpc>
              <a:spcBef>
                <a:spcPct val="0"/>
              </a:spcBef>
              <a:buFontTx/>
              <a:buNone/>
            </a:pPr>
            <a:endParaRPr lang="en-US" altLang="zh-CN" sz="1800" dirty="0">
              <a:solidFill>
                <a:srgbClr val="1532C5"/>
              </a:solidFill>
            </a:endParaRPr>
          </a:p>
          <a:p>
            <a:pPr>
              <a:lnSpc>
                <a:spcPts val="1100"/>
              </a:lnSpc>
              <a:spcBef>
                <a:spcPct val="0"/>
              </a:spcBef>
              <a:buFontTx/>
              <a:buNone/>
            </a:pPr>
            <a:endParaRPr lang="en-US" altLang="zh-CN" sz="1800" dirty="0">
              <a:solidFill>
                <a:srgbClr val="1532C5"/>
              </a:solidFill>
            </a:endParaRPr>
          </a:p>
          <a:p>
            <a:pPr>
              <a:lnSpc>
                <a:spcPts val="1100"/>
              </a:lnSpc>
              <a:spcBef>
                <a:spcPct val="0"/>
              </a:spcBef>
              <a:buFontTx/>
              <a:buNone/>
            </a:pPr>
            <a:r>
              <a:rPr lang="zh-CN" altLang="en-US" sz="1800" dirty="0">
                <a:solidFill>
                  <a:srgbClr val="1532C5"/>
                </a:solidFill>
                <a:sym typeface="Wingdings" panose="05000000000000000000" pitchFamily="2" charset="2"/>
              </a:rPr>
              <a:t></a:t>
            </a:r>
            <a:endParaRPr lang="zh-CN" altLang="en-US" sz="1800" dirty="0">
              <a:solidFill>
                <a:srgbClr val="1532C5"/>
              </a:solidFill>
            </a:endParaRPr>
          </a:p>
          <a:p>
            <a:pPr>
              <a:lnSpc>
                <a:spcPts val="1100"/>
              </a:lnSpc>
              <a:spcBef>
                <a:spcPct val="0"/>
              </a:spcBef>
              <a:buFontTx/>
              <a:buNone/>
            </a:pPr>
            <a:endParaRPr lang="zh-CN" altLang="en-US" sz="1800" dirty="0"/>
          </a:p>
          <a:p>
            <a:pPr>
              <a:lnSpc>
                <a:spcPts val="1100"/>
              </a:lnSpc>
              <a:spcBef>
                <a:spcPct val="0"/>
              </a:spcBef>
              <a:buFontTx/>
              <a:buNone/>
            </a:pPr>
            <a:endParaRPr lang="zh-CN" altLang="en-US" sz="1800" dirty="0"/>
          </a:p>
          <a:p>
            <a:pPr>
              <a:spcBef>
                <a:spcPct val="0"/>
              </a:spcBef>
              <a:buFontTx/>
              <a:buNone/>
            </a:pPr>
            <a:endParaRPr lang="zh-CN" altLang="en-US" sz="1800" dirty="0"/>
          </a:p>
        </p:txBody>
      </p:sp>
      <p:sp>
        <p:nvSpPr>
          <p:cNvPr id="11" name="文本框 9"/>
          <p:cNvSpPr txBox="1">
            <a:spLocks noChangeArrowheads="1"/>
          </p:cNvSpPr>
          <p:nvPr/>
        </p:nvSpPr>
        <p:spPr bwMode="auto">
          <a:xfrm>
            <a:off x="533400" y="861219"/>
            <a:ext cx="2590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smtClean="0">
                <a:latin typeface="微软雅黑" panose="020B0503020204020204" pitchFamily="34" charset="-122"/>
                <a:ea typeface="微软雅黑" panose="020B0503020204020204" pitchFamily="34" charset="-122"/>
              </a:rPr>
              <a:t>4.  80/20</a:t>
            </a:r>
            <a:r>
              <a:rPr lang="zh-CN" altLang="en-US" sz="2000" dirty="0" smtClean="0">
                <a:latin typeface="微软雅黑" panose="020B0503020204020204" pitchFamily="34" charset="-122"/>
                <a:ea typeface="微软雅黑" panose="020B0503020204020204" pitchFamily="34" charset="-122"/>
              </a:rPr>
              <a:t>分析</a:t>
            </a:r>
            <a:endParaRPr lang="en-US" altLang="zh-CN" sz="2000" dirty="0">
              <a:latin typeface="微软雅黑" panose="020B0503020204020204" pitchFamily="34" charset="-122"/>
              <a:ea typeface="微软雅黑" panose="020B0503020204020204" pitchFamily="34" charset="-122"/>
            </a:endParaRPr>
          </a:p>
        </p:txBody>
      </p:sp>
      <p:sp>
        <p:nvSpPr>
          <p:cNvPr id="12" name="文本框 3"/>
          <p:cNvSpPr txBox="1">
            <a:spLocks noChangeArrowheads="1"/>
          </p:cNvSpPr>
          <p:nvPr/>
        </p:nvSpPr>
        <p:spPr bwMode="auto">
          <a:xfrm>
            <a:off x="76200" y="1250547"/>
            <a:ext cx="8915400" cy="849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2200"/>
              </a:lnSpc>
              <a:spcBef>
                <a:spcPts val="1000"/>
              </a:spcBef>
              <a:buFontTx/>
              <a:buNone/>
            </a:pPr>
            <a:r>
              <a:rPr lang="en-US" altLang="zh-CN" sz="1400" dirty="0" smtClean="0">
                <a:latin typeface="微软雅黑" panose="020B0503020204020204" pitchFamily="34" charset="-122"/>
                <a:ea typeface="微软雅黑" panose="020B0503020204020204" pitchFamily="34" charset="-122"/>
              </a:rPr>
              <a:t>    80/20</a:t>
            </a:r>
            <a:r>
              <a:rPr lang="zh-CN" altLang="en-US" sz="1400" dirty="0">
                <a:latin typeface="微软雅黑" panose="020B0503020204020204" pitchFamily="34" charset="-122"/>
                <a:ea typeface="微软雅黑" panose="020B0503020204020204" pitchFamily="34" charset="-122"/>
              </a:rPr>
              <a:t>分析，又称二八法则、帕累托法则、帕累托定律、最省力法则或不平衡原则。该法则是由意大利经济学家帕累托提出的</a:t>
            </a:r>
            <a:r>
              <a:rPr lang="zh-CN" altLang="en-US" sz="1400" dirty="0" smtClean="0">
                <a:latin typeface="微软雅黑" panose="020B0503020204020204" pitchFamily="34" charset="-122"/>
                <a:ea typeface="微软雅黑" panose="020B0503020204020204" pitchFamily="34" charset="-122"/>
              </a:rPr>
              <a:t>。二八</a:t>
            </a:r>
            <a:r>
              <a:rPr lang="zh-CN" altLang="en-US" sz="1400" dirty="0">
                <a:latin typeface="微软雅黑" panose="020B0503020204020204" pitchFamily="34" charset="-122"/>
                <a:ea typeface="微软雅黑" panose="020B0503020204020204" pitchFamily="34" charset="-122"/>
              </a:rPr>
              <a:t>法则认为：原因和结果、投入和产出、努力和报酬之间本来存在着无法解释的不平衡。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999"/>
                                          </p:stCondLst>
                                        </p:cTn>
                                        <p:tgtEl>
                                          <p:spTgt spid="4">
                                            <p:txEl>
                                              <p:pRg st="0" end="0"/>
                                            </p:txEl>
                                          </p:spTgt>
                                        </p:tgtEl>
                                        <p:attrNameLst>
                                          <p:attrName>style.visibility</p:attrName>
                                        </p:attrNameLst>
                                      </p:cBhvr>
                                      <p:to>
                                        <p:strVal val="visible"/>
                                      </p:to>
                                    </p:set>
                                  </p:childTnLst>
                                </p:cTn>
                              </p:par>
                            </p:childTnLst>
                          </p:cTn>
                        </p:par>
                        <p:par>
                          <p:cTn id="11" fill="hold" nodeType="afterGroup">
                            <p:stCondLst>
                              <p:cond delay="1500"/>
                            </p:stCondLst>
                            <p:childTnLst>
                              <p:par>
                                <p:cTn id="12" presetID="1" presetClass="entr" presetSubtype="0" fill="hold" grpId="0" nodeType="afterEffect">
                                  <p:stCondLst>
                                    <p:cond delay="0"/>
                                  </p:stCondLst>
                                  <p:childTnLst>
                                    <p:set>
                                      <p:cBhvr>
                                        <p:cTn id="13" dur="1" fill="hold">
                                          <p:stCondLst>
                                            <p:cond delay="999"/>
                                          </p:stCondLst>
                                        </p:cTn>
                                        <p:tgtEl>
                                          <p:spTgt spid="4">
                                            <p:txEl>
                                              <p:pRg st="1" end="1"/>
                                            </p:txEl>
                                          </p:spTgt>
                                        </p:tgtEl>
                                        <p:attrNameLst>
                                          <p:attrName>style.visibility</p:attrName>
                                        </p:attrNameLst>
                                      </p:cBhvr>
                                      <p:to>
                                        <p:strVal val="visible"/>
                                      </p:to>
                                    </p:set>
                                  </p:childTnLst>
                                </p:cTn>
                              </p:par>
                            </p:childTnLst>
                          </p:cTn>
                        </p:par>
                        <p:par>
                          <p:cTn id="14" fill="hold" nodeType="afterGroup">
                            <p:stCondLst>
                              <p:cond delay="2500"/>
                            </p:stCondLst>
                            <p:childTnLst>
                              <p:par>
                                <p:cTn id="15" presetID="1" presetClass="entr" presetSubtype="0" fill="hold" grpId="0" nodeType="afterEffect">
                                  <p:stCondLst>
                                    <p:cond delay="0"/>
                                  </p:stCondLst>
                                  <p:childTnLst>
                                    <p:set>
                                      <p:cBhvr>
                                        <p:cTn id="16" dur="1" fill="hold">
                                          <p:stCondLst>
                                            <p:cond delay="999"/>
                                          </p:stCondLst>
                                        </p:cTn>
                                        <p:tgtEl>
                                          <p:spTgt spid="4">
                                            <p:txEl>
                                              <p:pRg st="2" end="2"/>
                                            </p:txEl>
                                          </p:spTgt>
                                        </p:tgtEl>
                                        <p:attrNameLst>
                                          <p:attrName>style.visibility</p:attrName>
                                        </p:attrNameLst>
                                      </p:cBhvr>
                                      <p:to>
                                        <p:strVal val="visible"/>
                                      </p:to>
                                    </p:set>
                                  </p:childTnLst>
                                </p:cTn>
                              </p:par>
                            </p:childTnLst>
                          </p:cTn>
                        </p:par>
                        <p:par>
                          <p:cTn id="17" fill="hold" nodeType="afterGroup">
                            <p:stCondLst>
                              <p:cond delay="3500"/>
                            </p:stCondLst>
                            <p:childTnLst>
                              <p:par>
                                <p:cTn id="18" presetID="1" presetClass="entr" presetSubtype="0" fill="hold" grpId="0" nodeType="afterEffect">
                                  <p:stCondLst>
                                    <p:cond delay="0"/>
                                  </p:stCondLst>
                                  <p:childTnLst>
                                    <p:set>
                                      <p:cBhvr>
                                        <p:cTn id="19" dur="1" fill="hold">
                                          <p:stCondLst>
                                            <p:cond delay="999"/>
                                          </p:stCondLst>
                                        </p:cTn>
                                        <p:tgtEl>
                                          <p:spTgt spid="4">
                                            <p:txEl>
                                              <p:pRg st="3" end="3"/>
                                            </p:txEl>
                                          </p:spTgt>
                                        </p:tgtEl>
                                        <p:attrNameLst>
                                          <p:attrName>style.visibility</p:attrName>
                                        </p:attrNameLst>
                                      </p:cBhvr>
                                      <p:to>
                                        <p:strVal val="visible"/>
                                      </p:to>
                                    </p:set>
                                  </p:childTnLst>
                                </p:cTn>
                              </p:par>
                            </p:childTnLst>
                          </p:cTn>
                        </p:par>
                        <p:par>
                          <p:cTn id="20" fill="hold" nodeType="afterGroup">
                            <p:stCondLst>
                              <p:cond delay="4500"/>
                            </p:stCondLst>
                            <p:childTnLst>
                              <p:par>
                                <p:cTn id="21" presetID="1" presetClass="entr" presetSubtype="0" fill="hold" grpId="0" nodeType="afterEffect">
                                  <p:stCondLst>
                                    <p:cond delay="0"/>
                                  </p:stCondLst>
                                  <p:childTnLst>
                                    <p:set>
                                      <p:cBhvr>
                                        <p:cTn id="22" dur="1" fill="hold">
                                          <p:stCondLst>
                                            <p:cond delay="999"/>
                                          </p:stCondLst>
                                        </p:cTn>
                                        <p:tgtEl>
                                          <p:spTgt spid="4">
                                            <p:txEl>
                                              <p:pRg st="4" end="4"/>
                                            </p:txEl>
                                          </p:spTgt>
                                        </p:tgtEl>
                                        <p:attrNameLst>
                                          <p:attrName>style.visibility</p:attrName>
                                        </p:attrNameLst>
                                      </p:cBhvr>
                                      <p:to>
                                        <p:strVal val="visible"/>
                                      </p:to>
                                    </p:set>
                                  </p:childTnLst>
                                </p:cTn>
                              </p:par>
                            </p:childTnLst>
                          </p:cTn>
                        </p:par>
                        <p:par>
                          <p:cTn id="23" fill="hold" nodeType="afterGroup">
                            <p:stCondLst>
                              <p:cond delay="5500"/>
                            </p:stCondLst>
                            <p:childTnLst>
                              <p:par>
                                <p:cTn id="24" presetID="1" presetClass="entr" presetSubtype="0" fill="hold" grpId="0" nodeType="afterEffect">
                                  <p:stCondLst>
                                    <p:cond delay="0"/>
                                  </p:stCondLst>
                                  <p:childTnLst>
                                    <p:set>
                                      <p:cBhvr>
                                        <p:cTn id="25" dur="1" fill="hold">
                                          <p:stCondLst>
                                            <p:cond delay="999"/>
                                          </p:stCondLst>
                                        </p:cTn>
                                        <p:tgtEl>
                                          <p:spTgt spid="4">
                                            <p:txEl>
                                              <p:pRg st="5" end="5"/>
                                            </p:txEl>
                                          </p:spTgt>
                                        </p:tgtEl>
                                        <p:attrNameLst>
                                          <p:attrName>style.visibility</p:attrName>
                                        </p:attrNameLst>
                                      </p:cBhvr>
                                      <p:to>
                                        <p:strVal val="visible"/>
                                      </p:to>
                                    </p:set>
                                  </p:childTnLst>
                                </p:cTn>
                              </p:par>
                            </p:childTnLst>
                          </p:cTn>
                        </p:par>
                        <p:par>
                          <p:cTn id="26" fill="hold" nodeType="afterGroup">
                            <p:stCondLst>
                              <p:cond delay="6500"/>
                            </p:stCondLst>
                            <p:childTnLst>
                              <p:par>
                                <p:cTn id="27" presetID="1" presetClass="entr" presetSubtype="0" fill="hold" grpId="0" nodeType="afterEffect">
                                  <p:stCondLst>
                                    <p:cond delay="0"/>
                                  </p:stCondLst>
                                  <p:childTnLst>
                                    <p:set>
                                      <p:cBhvr>
                                        <p:cTn id="28" dur="1" fill="hold">
                                          <p:stCondLst>
                                            <p:cond delay="999"/>
                                          </p:stCondLst>
                                        </p:cTn>
                                        <p:tgtEl>
                                          <p:spTgt spid="4">
                                            <p:txEl>
                                              <p:pRg st="6" end="6"/>
                                            </p:txEl>
                                          </p:spTgt>
                                        </p:tgtEl>
                                        <p:attrNameLst>
                                          <p:attrName>style.visibility</p:attrName>
                                        </p:attrNameLst>
                                      </p:cBhvr>
                                      <p:to>
                                        <p:strVal val="visible"/>
                                      </p:to>
                                    </p:set>
                                  </p:childTnLst>
                                </p:cTn>
                              </p:par>
                            </p:childTnLst>
                          </p:cTn>
                        </p:par>
                        <p:par>
                          <p:cTn id="29" fill="hold" nodeType="afterGroup">
                            <p:stCondLst>
                              <p:cond delay="7500"/>
                            </p:stCondLst>
                            <p:childTnLst>
                              <p:par>
                                <p:cTn id="30" presetID="1" presetClass="entr" presetSubtype="0" fill="hold" grpId="0" nodeType="afterEffect">
                                  <p:stCondLst>
                                    <p:cond delay="0"/>
                                  </p:stCondLst>
                                  <p:childTnLst>
                                    <p:set>
                                      <p:cBhvr>
                                        <p:cTn id="31" dur="1" fill="hold">
                                          <p:stCondLst>
                                            <p:cond delay="999"/>
                                          </p:stCondLst>
                                        </p:cTn>
                                        <p:tgtEl>
                                          <p:spTgt spid="4">
                                            <p:txEl>
                                              <p:pRg st="8" end="8"/>
                                            </p:txEl>
                                          </p:spTgt>
                                        </p:tgtEl>
                                        <p:attrNameLst>
                                          <p:attrName>style.visibility</p:attrName>
                                        </p:attrNameLst>
                                      </p:cBhvr>
                                      <p:to>
                                        <p:strVal val="visible"/>
                                      </p:to>
                                    </p:set>
                                  </p:childTnLst>
                                </p:cTn>
                              </p:par>
                            </p:childTnLst>
                          </p:cTn>
                        </p:par>
                        <p:par>
                          <p:cTn id="32" fill="hold" nodeType="afterGroup">
                            <p:stCondLst>
                              <p:cond delay="8500"/>
                            </p:stCondLst>
                            <p:childTnLst>
                              <p:par>
                                <p:cTn id="33" presetID="1" presetClass="entr" presetSubtype="0" fill="hold" grpId="0" nodeType="afterEffect">
                                  <p:stCondLst>
                                    <p:cond delay="0"/>
                                  </p:stCondLst>
                                  <p:childTnLst>
                                    <p:set>
                                      <p:cBhvr>
                                        <p:cTn id="34" dur="1" fill="hold">
                                          <p:stCondLst>
                                            <p:cond delay="999"/>
                                          </p:stCondLst>
                                        </p:cTn>
                                        <p:tgtEl>
                                          <p:spTgt spid="4">
                                            <p:txEl>
                                              <p:pRg st="10" end="10"/>
                                            </p:txEl>
                                          </p:spTgt>
                                        </p:tgtEl>
                                        <p:attrNameLst>
                                          <p:attrName>style.visibility</p:attrName>
                                        </p:attrNameLst>
                                      </p:cBhvr>
                                      <p:to>
                                        <p:strVal val="visible"/>
                                      </p:to>
                                    </p:set>
                                  </p:childTnLst>
                                </p:cTn>
                              </p:par>
                            </p:childTnLst>
                          </p:cTn>
                        </p:par>
                        <p:par>
                          <p:cTn id="35" fill="hold" nodeType="afterGroup">
                            <p:stCondLst>
                              <p:cond delay="9500"/>
                            </p:stCondLst>
                            <p:childTnLst>
                              <p:par>
                                <p:cTn id="36" presetID="1" presetClass="entr" presetSubtype="0" fill="hold" grpId="0" nodeType="afterEffect">
                                  <p:stCondLst>
                                    <p:cond delay="0"/>
                                  </p:stCondLst>
                                  <p:childTnLst>
                                    <p:set>
                                      <p:cBhvr>
                                        <p:cTn id="37" dur="1" fill="hold">
                                          <p:stCondLst>
                                            <p:cond delay="999"/>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5800" y="1428750"/>
            <a:ext cx="7848600" cy="2724150"/>
          </a:xfrm>
          <a:prstGeom prst="rect">
            <a:avLst/>
          </a:prstGeom>
        </p:spPr>
        <p:txBody>
          <a:bodyPr>
            <a:spAutoFit/>
          </a:bodyPr>
          <a:lstStyle/>
          <a:p>
            <a:pPr eaLnBrk="1" hangingPunct="1">
              <a:lnSpc>
                <a:spcPct val="150000"/>
              </a:lnSpc>
              <a:spcBef>
                <a:spcPct val="50000"/>
              </a:spcBef>
              <a:defRPr/>
            </a:pPr>
            <a:r>
              <a:rPr lang="en-US" altLang="zh-CN" dirty="0">
                <a:latin typeface="+mn-ea"/>
                <a:ea typeface="+mn-ea"/>
              </a:rPr>
              <a:t>    </a:t>
            </a:r>
            <a:r>
              <a:rPr lang="zh-CN" altLang="zh-CN" dirty="0">
                <a:latin typeface="+mn-ea"/>
                <a:ea typeface="+mn-ea"/>
              </a:rPr>
              <a:t>数据分析</a:t>
            </a:r>
            <a:r>
              <a:rPr lang="zh-CN" altLang="en-US" dirty="0">
                <a:latin typeface="+mn-ea"/>
                <a:ea typeface="+mn-ea"/>
              </a:rPr>
              <a:t>就是利用</a:t>
            </a:r>
            <a:r>
              <a:rPr lang="zh-CN" altLang="zh-CN" b="1" dirty="0">
                <a:solidFill>
                  <a:srgbClr val="FF6600"/>
                </a:solidFill>
                <a:latin typeface="+mn-ea"/>
                <a:ea typeface="+mn-ea"/>
              </a:rPr>
              <a:t>数学</a:t>
            </a:r>
            <a:r>
              <a:rPr lang="zh-CN" altLang="zh-CN" dirty="0">
                <a:latin typeface="+mn-ea"/>
                <a:ea typeface="+mn-ea"/>
              </a:rPr>
              <a:t>、</a:t>
            </a:r>
            <a:r>
              <a:rPr lang="zh-CN" altLang="zh-CN" b="1" dirty="0">
                <a:solidFill>
                  <a:srgbClr val="FF6600"/>
                </a:solidFill>
                <a:latin typeface="+mn-ea"/>
                <a:ea typeface="+mn-ea"/>
              </a:rPr>
              <a:t>统计学</a:t>
            </a:r>
            <a:r>
              <a:rPr lang="zh-CN" altLang="zh-CN" dirty="0">
                <a:latin typeface="+mn-ea"/>
                <a:ea typeface="+mn-ea"/>
              </a:rPr>
              <a:t>理论</a:t>
            </a:r>
            <a:r>
              <a:rPr lang="zh-CN" altLang="en-US" dirty="0">
                <a:latin typeface="+mn-ea"/>
                <a:ea typeface="+mn-ea"/>
              </a:rPr>
              <a:t>相</a:t>
            </a:r>
            <a:r>
              <a:rPr lang="zh-CN" altLang="zh-CN" dirty="0">
                <a:latin typeface="+mn-ea"/>
                <a:ea typeface="+mn-ea"/>
              </a:rPr>
              <a:t>结合科学统计分析方法对</a:t>
            </a:r>
            <a:r>
              <a:rPr lang="zh-CN" altLang="zh-CN" b="1" dirty="0">
                <a:solidFill>
                  <a:srgbClr val="FF6600"/>
                </a:solidFill>
                <a:latin typeface="+mn-ea"/>
                <a:ea typeface="+mn-ea"/>
              </a:rPr>
              <a:t>数据库中的数据</a:t>
            </a:r>
            <a:r>
              <a:rPr lang="zh-CN" altLang="zh-CN" dirty="0">
                <a:latin typeface="+mn-ea"/>
                <a:ea typeface="+mn-ea"/>
              </a:rPr>
              <a:t>、</a:t>
            </a:r>
            <a:r>
              <a:rPr lang="en-US" altLang="zh-CN" b="1" dirty="0">
                <a:solidFill>
                  <a:srgbClr val="FF6600"/>
                </a:solidFill>
                <a:latin typeface="+mn-ea"/>
                <a:ea typeface="+mn-ea"/>
              </a:rPr>
              <a:t>Excel</a:t>
            </a:r>
            <a:r>
              <a:rPr lang="zh-CN" altLang="zh-CN" b="1" dirty="0">
                <a:solidFill>
                  <a:srgbClr val="FF6600"/>
                </a:solidFill>
                <a:latin typeface="+mn-ea"/>
                <a:ea typeface="+mn-ea"/>
              </a:rPr>
              <a:t>数据</a:t>
            </a:r>
            <a:r>
              <a:rPr lang="zh-CN" altLang="zh-CN" dirty="0">
                <a:latin typeface="+mn-ea"/>
                <a:ea typeface="+mn-ea"/>
              </a:rPr>
              <a:t>、</a:t>
            </a:r>
            <a:r>
              <a:rPr lang="zh-CN" altLang="zh-CN" b="1" dirty="0">
                <a:solidFill>
                  <a:srgbClr val="FF6600"/>
                </a:solidFill>
                <a:latin typeface="+mn-ea"/>
                <a:ea typeface="+mn-ea"/>
              </a:rPr>
              <a:t>收集的大量数据</a:t>
            </a:r>
            <a:r>
              <a:rPr lang="zh-CN" altLang="zh-CN" dirty="0">
                <a:latin typeface="+mn-ea"/>
                <a:ea typeface="+mn-ea"/>
              </a:rPr>
              <a:t>、</a:t>
            </a:r>
            <a:r>
              <a:rPr lang="zh-CN" altLang="zh-CN" b="1" dirty="0">
                <a:solidFill>
                  <a:srgbClr val="FF6600"/>
                </a:solidFill>
                <a:latin typeface="+mn-ea"/>
                <a:ea typeface="+mn-ea"/>
              </a:rPr>
              <a:t>网页抓取</a:t>
            </a:r>
            <a:r>
              <a:rPr lang="zh-CN" altLang="en-US" b="1" dirty="0">
                <a:solidFill>
                  <a:srgbClr val="FF6600"/>
                </a:solidFill>
                <a:latin typeface="+mn-ea"/>
                <a:ea typeface="+mn-ea"/>
              </a:rPr>
              <a:t>的数据</a:t>
            </a:r>
            <a:r>
              <a:rPr lang="zh-CN" altLang="zh-CN" dirty="0">
                <a:latin typeface="+mn-ea"/>
                <a:ea typeface="+mn-ea"/>
              </a:rPr>
              <a:t>进行分析，从中提取</a:t>
            </a:r>
            <a:r>
              <a:rPr lang="zh-CN" altLang="zh-CN" b="1" dirty="0">
                <a:solidFill>
                  <a:srgbClr val="FF6600"/>
                </a:solidFill>
                <a:latin typeface="+mn-ea"/>
                <a:ea typeface="+mn-ea"/>
              </a:rPr>
              <a:t>有价值</a:t>
            </a:r>
            <a:r>
              <a:rPr lang="zh-CN" altLang="zh-CN" dirty="0">
                <a:latin typeface="+mn-ea"/>
                <a:ea typeface="+mn-ea"/>
              </a:rPr>
              <a:t>的信息形成结论并进行</a:t>
            </a:r>
            <a:r>
              <a:rPr lang="zh-CN" altLang="zh-CN" b="1" dirty="0">
                <a:solidFill>
                  <a:srgbClr val="FF6600"/>
                </a:solidFill>
                <a:latin typeface="+mn-ea"/>
                <a:ea typeface="+mn-ea"/>
              </a:rPr>
              <a:t>展示</a:t>
            </a:r>
            <a:r>
              <a:rPr lang="zh-CN" altLang="zh-CN" dirty="0">
                <a:latin typeface="+mn-ea"/>
                <a:ea typeface="+mn-ea"/>
              </a:rPr>
              <a:t>的过程。</a:t>
            </a:r>
            <a:endParaRPr lang="en-US" altLang="zh-CN" dirty="0">
              <a:latin typeface="+mn-ea"/>
              <a:ea typeface="+mn-ea"/>
            </a:endParaRPr>
          </a:p>
          <a:p>
            <a:pPr eaLnBrk="1" hangingPunct="1">
              <a:lnSpc>
                <a:spcPct val="150000"/>
              </a:lnSpc>
              <a:spcBef>
                <a:spcPct val="50000"/>
              </a:spcBef>
              <a:defRPr/>
            </a:pPr>
            <a:r>
              <a:rPr lang="en-US" altLang="zh-CN" dirty="0">
                <a:latin typeface="+mn-ea"/>
                <a:ea typeface="+mn-ea"/>
              </a:rPr>
              <a:t>    </a:t>
            </a:r>
            <a:r>
              <a:rPr lang="zh-CN" altLang="zh-CN" dirty="0">
                <a:latin typeface="+mn-ea"/>
                <a:ea typeface="+mn-ea"/>
              </a:rPr>
              <a:t>数据分析的目的在于将隐藏在一大堆看似</a:t>
            </a:r>
            <a:r>
              <a:rPr lang="zh-CN" altLang="zh-CN" b="1" dirty="0">
                <a:solidFill>
                  <a:srgbClr val="FF6600"/>
                </a:solidFill>
                <a:latin typeface="+mn-ea"/>
                <a:ea typeface="+mn-ea"/>
              </a:rPr>
              <a:t>杂乱无章</a:t>
            </a:r>
            <a:r>
              <a:rPr lang="zh-CN" altLang="zh-CN" dirty="0">
                <a:latin typeface="+mn-ea"/>
                <a:ea typeface="+mn-ea"/>
              </a:rPr>
              <a:t>的数据背后，将</a:t>
            </a:r>
            <a:r>
              <a:rPr lang="zh-CN" altLang="zh-CN" b="1" dirty="0">
                <a:solidFill>
                  <a:srgbClr val="FF6600"/>
                </a:solidFill>
                <a:latin typeface="+mn-ea"/>
                <a:ea typeface="+mn-ea"/>
              </a:rPr>
              <a:t>有用的信息</a:t>
            </a:r>
            <a:r>
              <a:rPr lang="zh-CN" altLang="zh-CN" dirty="0">
                <a:latin typeface="+mn-ea"/>
                <a:ea typeface="+mn-ea"/>
              </a:rPr>
              <a:t>提取出来，总结出数据的</a:t>
            </a:r>
            <a:r>
              <a:rPr lang="zh-CN" altLang="zh-CN" b="1" dirty="0">
                <a:solidFill>
                  <a:srgbClr val="FF6600"/>
                </a:solidFill>
                <a:latin typeface="+mn-ea"/>
                <a:ea typeface="+mn-ea"/>
              </a:rPr>
              <a:t>内在规律</a:t>
            </a:r>
            <a:r>
              <a:rPr lang="zh-CN" altLang="zh-CN" dirty="0">
                <a:latin typeface="+mn-ea"/>
                <a:ea typeface="+mn-ea"/>
              </a:rPr>
              <a:t>，以帮助在实际工作中的管理者做出</a:t>
            </a:r>
            <a:r>
              <a:rPr lang="zh-CN" altLang="zh-CN" b="1" dirty="0">
                <a:solidFill>
                  <a:srgbClr val="FF6600"/>
                </a:solidFill>
                <a:latin typeface="+mn-ea"/>
                <a:ea typeface="+mn-ea"/>
              </a:rPr>
              <a:t>决策</a:t>
            </a:r>
            <a:r>
              <a:rPr lang="zh-CN" altLang="zh-CN" dirty="0">
                <a:latin typeface="+mn-ea"/>
                <a:ea typeface="+mn-ea"/>
              </a:rPr>
              <a:t>和</a:t>
            </a:r>
            <a:r>
              <a:rPr lang="zh-CN" altLang="zh-CN" b="1" dirty="0">
                <a:solidFill>
                  <a:srgbClr val="FF6600"/>
                </a:solidFill>
                <a:latin typeface="+mn-ea"/>
                <a:ea typeface="+mn-ea"/>
              </a:rPr>
              <a:t>判断</a:t>
            </a:r>
            <a:r>
              <a:rPr lang="zh-CN" altLang="zh-CN" dirty="0">
                <a:latin typeface="+mn-ea"/>
                <a:ea typeface="+mn-ea"/>
              </a:rPr>
              <a:t>。</a:t>
            </a:r>
            <a:endParaRPr lang="zh-CN" altLang="en-US" dirty="0">
              <a:latin typeface="+mn-ea"/>
              <a:ea typeface="+mn-ea"/>
            </a:endParaRPr>
          </a:p>
        </p:txBody>
      </p:sp>
      <p:sp>
        <p:nvSpPr>
          <p:cNvPr id="3" name="标题 1"/>
          <p:cNvSpPr>
            <a:spLocks noGrp="1" noChangeArrowheads="1"/>
          </p:cNvSpPr>
          <p:nvPr>
            <p:ph type="title"/>
          </p:nvPr>
        </p:nvSpPr>
        <p:spPr>
          <a:xfrm>
            <a:off x="1657350" y="792163"/>
            <a:ext cx="6553200" cy="571500"/>
          </a:xfrm>
        </p:spPr>
        <p:txBody>
          <a:bodyPr/>
          <a:lstStyle/>
          <a:p>
            <a:pPr algn="r" eaLnBrk="1" hangingPunct="1"/>
            <a:r>
              <a:rPr lang="zh-CN" altLang="en-US" sz="2400" b="1" dirty="0" smtClean="0">
                <a:solidFill>
                  <a:srgbClr val="595959"/>
                </a:solidFill>
                <a:latin typeface="微软雅黑" panose="020B0503020204020204" pitchFamily="34" charset="-122"/>
                <a:ea typeface="微软雅黑" panose="020B0503020204020204" pitchFamily="34" charset="-122"/>
              </a:rPr>
              <a:t>数据分析的概念</a:t>
            </a:r>
          </a:p>
        </p:txBody>
      </p:sp>
      <p:pic>
        <p:nvPicPr>
          <p:cNvPr id="4" name="Picture 4" descr="按扭1-56"/>
          <p:cNvPicPr>
            <a:picLocks noChangeAspect="1" noChangeArrowheads="1"/>
          </p:cNvPicPr>
          <p:nvPr/>
        </p:nvPicPr>
        <p:blipFill>
          <a:blip r:embed="rId3" cstate="print"/>
          <a:srcRect/>
          <a:stretch>
            <a:fillRect/>
          </a:stretch>
        </p:blipFill>
        <p:spPr bwMode="auto">
          <a:xfrm>
            <a:off x="8077200" y="885825"/>
            <a:ext cx="749300" cy="43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ChangeArrowheads="1"/>
          </p:cNvSpPr>
          <p:nvPr/>
        </p:nvSpPr>
        <p:spPr bwMode="auto">
          <a:xfrm>
            <a:off x="533400" y="1276350"/>
            <a:ext cx="11960225"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5603" name="Rectangle 9"/>
          <p:cNvSpPr>
            <a:spLocks noChangeArrowheads="1"/>
          </p:cNvSpPr>
          <p:nvPr/>
        </p:nvSpPr>
        <p:spPr bwMode="auto">
          <a:xfrm>
            <a:off x="5029200" y="133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5604" name="Rectangle 2"/>
          <p:cNvSpPr>
            <a:spLocks noChangeArrowheads="1"/>
          </p:cNvSpPr>
          <p:nvPr/>
        </p:nvSpPr>
        <p:spPr bwMode="auto">
          <a:xfrm>
            <a:off x="673100" y="1508125"/>
            <a:ext cx="13965238" cy="4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5605" name="Rectangle 4"/>
          <p:cNvSpPr>
            <a:spLocks noChangeArrowheads="1"/>
          </p:cNvSpPr>
          <p:nvPr/>
        </p:nvSpPr>
        <p:spPr bwMode="auto">
          <a:xfrm>
            <a:off x="4972050" y="1531938"/>
            <a:ext cx="15278100"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5608" name="文本框 1"/>
          <p:cNvSpPr txBox="1">
            <a:spLocks noChangeArrowheads="1"/>
          </p:cNvSpPr>
          <p:nvPr/>
        </p:nvSpPr>
        <p:spPr bwMode="auto">
          <a:xfrm>
            <a:off x="5174105" y="4493855"/>
            <a:ext cx="19704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b="1" dirty="0"/>
              <a:t>广告费</a:t>
            </a:r>
            <a:r>
              <a:rPr lang="en-US" altLang="zh-CN" sz="2400" b="1" dirty="0"/>
              <a:t>60000</a:t>
            </a:r>
            <a:endParaRPr lang="zh-CN" altLang="en-US" sz="2400" b="1" dirty="0"/>
          </a:p>
        </p:txBody>
      </p:sp>
      <p:sp>
        <p:nvSpPr>
          <p:cNvPr id="10" name="文本框 9"/>
          <p:cNvSpPr txBox="1">
            <a:spLocks noChangeArrowheads="1"/>
          </p:cNvSpPr>
          <p:nvPr/>
        </p:nvSpPr>
        <p:spPr bwMode="auto">
          <a:xfrm>
            <a:off x="533400" y="861219"/>
            <a:ext cx="2590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smtClean="0">
                <a:latin typeface="微软雅黑" panose="020B0503020204020204" pitchFamily="34" charset="-122"/>
                <a:ea typeface="微软雅黑" panose="020B0503020204020204" pitchFamily="34" charset="-122"/>
              </a:rPr>
              <a:t>5.  </a:t>
            </a:r>
            <a:r>
              <a:rPr lang="zh-CN" altLang="en-US" sz="2000" dirty="0" smtClean="0">
                <a:latin typeface="微软雅黑" panose="020B0503020204020204" pitchFamily="34" charset="-122"/>
                <a:ea typeface="微软雅黑" panose="020B0503020204020204" pitchFamily="34" charset="-122"/>
              </a:rPr>
              <a:t>回归分析</a:t>
            </a:r>
            <a:endParaRPr lang="en-US" altLang="zh-CN" sz="2000" dirty="0">
              <a:latin typeface="微软雅黑" panose="020B0503020204020204" pitchFamily="34" charset="-122"/>
              <a:ea typeface="微软雅黑" panose="020B0503020204020204" pitchFamily="34" charset="-122"/>
            </a:endParaRPr>
          </a:p>
        </p:txBody>
      </p:sp>
      <p:sp>
        <p:nvSpPr>
          <p:cNvPr id="11" name="文本框 3"/>
          <p:cNvSpPr txBox="1">
            <a:spLocks noChangeArrowheads="1"/>
          </p:cNvSpPr>
          <p:nvPr/>
        </p:nvSpPr>
        <p:spPr bwMode="auto">
          <a:xfrm>
            <a:off x="71253" y="1227327"/>
            <a:ext cx="8915400" cy="94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2200"/>
              </a:lnSpc>
              <a:spcBef>
                <a:spcPts val="1000"/>
              </a:spcBef>
              <a:buFontTx/>
              <a:buNone/>
            </a:pPr>
            <a:r>
              <a:rPr lang="zh-CN" altLang="en-US" sz="1400" dirty="0" smtClean="0">
                <a:latin typeface="微软雅黑" panose="020B0503020204020204" pitchFamily="34" charset="-122"/>
                <a:ea typeface="微软雅黑" panose="020B0503020204020204" pitchFamily="34" charset="-122"/>
              </a:rPr>
              <a:t>      回归分析</a:t>
            </a:r>
            <a:r>
              <a:rPr lang="zh-CN" altLang="en-US" sz="1400" dirty="0">
                <a:latin typeface="微软雅黑" panose="020B0503020204020204" pitchFamily="34" charset="-122"/>
                <a:ea typeface="微软雅黑" panose="020B0503020204020204" pitchFamily="34" charset="-122"/>
              </a:rPr>
              <a:t>多用于</a:t>
            </a:r>
            <a:r>
              <a:rPr lang="zh-CN" altLang="en-US" sz="1400" b="1" dirty="0">
                <a:solidFill>
                  <a:srgbClr val="FF6600"/>
                </a:solidFill>
                <a:latin typeface="微软雅黑" panose="020B0503020204020204" pitchFamily="34" charset="-122"/>
                <a:ea typeface="微软雅黑" panose="020B0503020204020204" pitchFamily="34" charset="-122"/>
              </a:rPr>
              <a:t>统计分析</a:t>
            </a:r>
            <a:r>
              <a:rPr lang="zh-CN" altLang="en-US" sz="1400" dirty="0">
                <a:latin typeface="微软雅黑" panose="020B0503020204020204" pitchFamily="34" charset="-122"/>
                <a:ea typeface="微软雅黑" panose="020B0503020204020204" pitchFamily="34" charset="-122"/>
              </a:rPr>
              <a:t>和</a:t>
            </a:r>
            <a:r>
              <a:rPr lang="zh-CN" altLang="en-US" sz="1400" b="1" dirty="0">
                <a:solidFill>
                  <a:srgbClr val="FF6600"/>
                </a:solidFill>
                <a:latin typeface="微软雅黑" panose="020B0503020204020204" pitchFamily="34" charset="-122"/>
                <a:ea typeface="微软雅黑" panose="020B0503020204020204" pitchFamily="34" charset="-122"/>
              </a:rPr>
              <a:t>预测</a:t>
            </a:r>
            <a:r>
              <a:rPr lang="zh-CN" altLang="en-US" sz="1400" dirty="0">
                <a:latin typeface="微软雅黑" panose="020B0503020204020204" pitchFamily="34" charset="-122"/>
                <a:ea typeface="微软雅黑" panose="020B0503020204020204" pitchFamily="34" charset="-122"/>
              </a:rPr>
              <a:t>。它是研究变量之间相关关系以及相互影响程度，通过建立自变量和因变量的方程，研究某个因素受其他因素影响的程度 或用来预测</a:t>
            </a:r>
            <a:r>
              <a:rPr lang="zh-CN" altLang="en-US" sz="1400" dirty="0" smtClean="0">
                <a:latin typeface="微软雅黑" panose="020B0503020204020204" pitchFamily="34" charset="-122"/>
                <a:ea typeface="微软雅黑" panose="020B0503020204020204" pitchFamily="34" charset="-122"/>
              </a:rPr>
              <a:t>。回归分析包括：线性</a:t>
            </a:r>
            <a:r>
              <a:rPr lang="zh-CN" altLang="en-US" sz="1400" dirty="0">
                <a:latin typeface="微软雅黑" panose="020B0503020204020204" pitchFamily="34" charset="-122"/>
                <a:ea typeface="微软雅黑" panose="020B0503020204020204" pitchFamily="34" charset="-122"/>
              </a:rPr>
              <a:t>和非线性回归、一元和</a:t>
            </a:r>
            <a:r>
              <a:rPr lang="zh-CN" altLang="en-US" sz="1400" dirty="0" smtClean="0">
                <a:latin typeface="微软雅黑" panose="020B0503020204020204" pitchFamily="34" charset="-122"/>
                <a:ea typeface="微软雅黑" panose="020B0503020204020204" pitchFamily="34" charset="-122"/>
              </a:rPr>
              <a:t>多元回归。</a:t>
            </a:r>
            <a:r>
              <a:rPr lang="zh-CN" altLang="en-US" sz="1400" dirty="0">
                <a:latin typeface="微软雅黑" panose="020B0503020204020204" pitchFamily="34" charset="-122"/>
                <a:ea typeface="微软雅黑" panose="020B0503020204020204" pitchFamily="34" charset="-122"/>
              </a:rPr>
              <a:t>常用的</a:t>
            </a:r>
            <a:r>
              <a:rPr lang="zh-CN" altLang="en-US" sz="1400" dirty="0" smtClean="0">
                <a:latin typeface="微软雅黑" panose="020B0503020204020204" pitchFamily="34" charset="-122"/>
                <a:ea typeface="微软雅黑" panose="020B0503020204020204" pitchFamily="34" charset="-122"/>
              </a:rPr>
              <a:t>回归是一</a:t>
            </a:r>
            <a:r>
              <a:rPr lang="zh-CN" altLang="en-US" sz="1400" dirty="0">
                <a:latin typeface="微软雅黑" panose="020B0503020204020204" pitchFamily="34" charset="-122"/>
                <a:ea typeface="微软雅黑" panose="020B0503020204020204" pitchFamily="34" charset="-122"/>
              </a:rPr>
              <a:t>元</a:t>
            </a:r>
            <a:r>
              <a:rPr lang="zh-CN" altLang="en-US" sz="1400" dirty="0" smtClean="0">
                <a:latin typeface="微软雅黑" panose="020B0503020204020204" pitchFamily="34" charset="-122"/>
                <a:ea typeface="微软雅黑" panose="020B0503020204020204" pitchFamily="34" charset="-122"/>
              </a:rPr>
              <a:t>线性回归和</a:t>
            </a:r>
            <a:r>
              <a:rPr lang="zh-CN" altLang="en-US" sz="1400" dirty="0">
                <a:latin typeface="微软雅黑" panose="020B0503020204020204" pitchFamily="34" charset="-122"/>
                <a:ea typeface="微软雅黑" panose="020B0503020204020204" pitchFamily="34" charset="-122"/>
              </a:rPr>
              <a:t>多元</a:t>
            </a:r>
            <a:r>
              <a:rPr lang="zh-CN" altLang="en-US" sz="1400" dirty="0" smtClean="0">
                <a:latin typeface="微软雅黑" panose="020B0503020204020204" pitchFamily="34" charset="-122"/>
                <a:ea typeface="微软雅黑" panose="020B0503020204020204" pitchFamily="34" charset="-122"/>
              </a:rPr>
              <a:t>线性回归。</a:t>
            </a:r>
            <a:endParaRPr lang="zh-CN" altLang="en-US" sz="1400" dirty="0">
              <a:latin typeface="微软雅黑" panose="020B0503020204020204" pitchFamily="34" charset="-122"/>
              <a:ea typeface="微软雅黑" panose="020B0503020204020204" pitchFamily="34" charset="-122"/>
            </a:endParaRPr>
          </a:p>
        </p:txBody>
      </p:sp>
      <p:pic>
        <p:nvPicPr>
          <p:cNvPr id="34818" name="Picture 2" descr="分析图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715" y="2172978"/>
            <a:ext cx="3849843" cy="28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箭头连接符 3"/>
          <p:cNvCxnSpPr/>
          <p:nvPr/>
        </p:nvCxnSpPr>
        <p:spPr>
          <a:xfrm flipV="1">
            <a:off x="1972432" y="2131346"/>
            <a:ext cx="3496182" cy="1852178"/>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9" name="直接箭头连接符 8"/>
          <p:cNvCxnSpPr/>
          <p:nvPr/>
        </p:nvCxnSpPr>
        <p:spPr>
          <a:xfrm flipH="1">
            <a:off x="1886822" y="2298849"/>
            <a:ext cx="3294778" cy="0"/>
          </a:xfrm>
          <a:prstGeom prst="straightConnector1">
            <a:avLst/>
          </a:prstGeom>
          <a:ln w="19050">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5142156" y="2295065"/>
            <a:ext cx="18178" cy="2482700"/>
          </a:xfrm>
          <a:prstGeom prst="straightConnector1">
            <a:avLst/>
          </a:prstGeom>
          <a:ln w="19050">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031478" y="2248175"/>
            <a:ext cx="163513" cy="1635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文本框 1"/>
          <p:cNvSpPr txBox="1">
            <a:spLocks noChangeArrowheads="1"/>
          </p:cNvSpPr>
          <p:nvPr/>
        </p:nvSpPr>
        <p:spPr bwMode="auto">
          <a:xfrm>
            <a:off x="164842" y="2708919"/>
            <a:ext cx="15007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dirty="0" smtClean="0"/>
              <a:t>Y</a:t>
            </a:r>
            <a:r>
              <a:rPr lang="zh-CN" altLang="en-US" sz="1800" b="1" dirty="0" smtClean="0"/>
              <a:t>轴销售收入</a:t>
            </a:r>
            <a:endParaRPr lang="zh-CN" altLang="en-US" sz="1800" b="1" dirty="0"/>
          </a:p>
        </p:txBody>
      </p:sp>
      <p:sp>
        <p:nvSpPr>
          <p:cNvPr id="15" name="文本框 1"/>
          <p:cNvSpPr txBox="1">
            <a:spLocks noChangeArrowheads="1"/>
          </p:cNvSpPr>
          <p:nvPr/>
        </p:nvSpPr>
        <p:spPr bwMode="auto">
          <a:xfrm>
            <a:off x="3099199" y="4195978"/>
            <a:ext cx="12426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dirty="0" smtClean="0"/>
              <a:t>x</a:t>
            </a:r>
            <a:r>
              <a:rPr lang="zh-CN" altLang="en-US" sz="1800" b="1" dirty="0" smtClean="0"/>
              <a:t>轴</a:t>
            </a:r>
            <a:r>
              <a:rPr lang="zh-CN" altLang="en-US" sz="1800" b="1" dirty="0" smtClean="0"/>
              <a:t>广告费</a:t>
            </a:r>
            <a:endParaRPr lang="zh-CN" altLang="en-US" sz="1800" b="1" dirty="0"/>
          </a:p>
        </p:txBody>
      </p:sp>
      <p:sp>
        <p:nvSpPr>
          <p:cNvPr id="16" name="文本框 1"/>
          <p:cNvSpPr txBox="1">
            <a:spLocks noChangeArrowheads="1"/>
          </p:cNvSpPr>
          <p:nvPr/>
        </p:nvSpPr>
        <p:spPr bwMode="auto">
          <a:xfrm>
            <a:off x="5338350" y="2210116"/>
            <a:ext cx="2040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b="1" dirty="0" smtClean="0"/>
              <a:t>预测销售收入</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8"/>
                                        </p:tgtEl>
                                        <p:attrNameLst>
                                          <p:attrName>style.visibility</p:attrName>
                                        </p:attrNameLst>
                                      </p:cBhvr>
                                      <p:to>
                                        <p:strVal val="visible"/>
                                      </p:to>
                                    </p:set>
                                    <p:animEffect transition="in" filter="fade">
                                      <p:cBhvr>
                                        <p:cTn id="7" dur="500"/>
                                        <p:tgtEl>
                                          <p:spTgt spid="25608"/>
                                        </p:tgtEl>
                                      </p:cBhvr>
                                    </p:animEffect>
                                  </p:childTnLst>
                                </p:cTn>
                              </p:par>
                            </p:childTnLst>
                          </p:cTn>
                        </p:par>
                        <p:par>
                          <p:cTn id="8" fill="hold">
                            <p:stCondLst>
                              <p:cond delay="500"/>
                            </p:stCondLst>
                            <p:childTnLst>
                              <p:par>
                                <p:cTn id="9" presetID="27" presetClass="emph" presetSubtype="0" fill="remove" grpId="1" nodeType="afterEffect">
                                  <p:stCondLst>
                                    <p:cond delay="0"/>
                                  </p:stCondLst>
                                  <p:childTnLst>
                                    <p:animClr clrSpc="rgb" dir="cw">
                                      <p:cBhvr override="childStyle">
                                        <p:cTn id="10" dur="250" autoRev="1" fill="remove"/>
                                        <p:tgtEl>
                                          <p:spTgt spid="25608"/>
                                        </p:tgtEl>
                                        <p:attrNameLst>
                                          <p:attrName>style.color</p:attrName>
                                        </p:attrNameLst>
                                      </p:cBhvr>
                                      <p:to>
                                        <a:schemeClr val="bg1"/>
                                      </p:to>
                                    </p:animClr>
                                    <p:animClr clrSpc="rgb" dir="cw">
                                      <p:cBhvr>
                                        <p:cTn id="11" dur="250" autoRev="1" fill="remove"/>
                                        <p:tgtEl>
                                          <p:spTgt spid="25608"/>
                                        </p:tgtEl>
                                        <p:attrNameLst>
                                          <p:attrName>fillcolor</p:attrName>
                                        </p:attrNameLst>
                                      </p:cBhvr>
                                      <p:to>
                                        <a:schemeClr val="bg1"/>
                                      </p:to>
                                    </p:animClr>
                                    <p:set>
                                      <p:cBhvr>
                                        <p:cTn id="12" dur="250" autoRev="1" fill="remove"/>
                                        <p:tgtEl>
                                          <p:spTgt spid="25608"/>
                                        </p:tgtEl>
                                        <p:attrNameLst>
                                          <p:attrName>fill.type</p:attrName>
                                        </p:attrNameLst>
                                      </p:cBhvr>
                                      <p:to>
                                        <p:strVal val="solid"/>
                                      </p:to>
                                    </p:set>
                                    <p:set>
                                      <p:cBhvr>
                                        <p:cTn id="13" dur="250" autoRev="1" fill="remove"/>
                                        <p:tgtEl>
                                          <p:spTgt spid="25608"/>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par>
                          <p:cTn id="19" fill="hold">
                            <p:stCondLst>
                              <p:cond delay="500"/>
                            </p:stCondLst>
                            <p:childTnLst>
                              <p:par>
                                <p:cTn id="20" presetID="27" presetClass="emph" presetSubtype="0" fill="remove" grpId="1" nodeType="afterEffect">
                                  <p:stCondLst>
                                    <p:cond delay="0"/>
                                  </p:stCondLst>
                                  <p:childTnLst>
                                    <p:animClr clrSpc="rgb" dir="cw">
                                      <p:cBhvr override="childStyle">
                                        <p:cTn id="21" dur="250" autoRev="1" fill="remove"/>
                                        <p:tgtEl>
                                          <p:spTgt spid="15"/>
                                        </p:tgtEl>
                                        <p:attrNameLst>
                                          <p:attrName>style.color</p:attrName>
                                        </p:attrNameLst>
                                      </p:cBhvr>
                                      <p:to>
                                        <a:schemeClr val="bg1"/>
                                      </p:to>
                                    </p:animClr>
                                    <p:animClr clrSpc="rgb" dir="cw">
                                      <p:cBhvr>
                                        <p:cTn id="22" dur="250" autoRev="1" fill="remove"/>
                                        <p:tgtEl>
                                          <p:spTgt spid="15"/>
                                        </p:tgtEl>
                                        <p:attrNameLst>
                                          <p:attrName>fillcolor</p:attrName>
                                        </p:attrNameLst>
                                      </p:cBhvr>
                                      <p:to>
                                        <a:schemeClr val="bg1"/>
                                      </p:to>
                                    </p:animClr>
                                    <p:set>
                                      <p:cBhvr>
                                        <p:cTn id="23" dur="250" autoRev="1" fill="remove"/>
                                        <p:tgtEl>
                                          <p:spTgt spid="15"/>
                                        </p:tgtEl>
                                        <p:attrNameLst>
                                          <p:attrName>fill.type</p:attrName>
                                        </p:attrNameLst>
                                      </p:cBhvr>
                                      <p:to>
                                        <p:strVal val="solid"/>
                                      </p:to>
                                    </p:set>
                                    <p:set>
                                      <p:cBhvr>
                                        <p:cTn id="24" dur="250" autoRev="1" fill="remove"/>
                                        <p:tgtEl>
                                          <p:spTgt spid="15"/>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par>
                          <p:cTn id="30" fill="hold">
                            <p:stCondLst>
                              <p:cond delay="500"/>
                            </p:stCondLst>
                            <p:childTnLst>
                              <p:par>
                                <p:cTn id="31" presetID="27" presetClass="emph" presetSubtype="0" fill="remove" grpId="1" nodeType="afterEffect">
                                  <p:stCondLst>
                                    <p:cond delay="0"/>
                                  </p:stCondLst>
                                  <p:childTnLst>
                                    <p:animClr clrSpc="rgb" dir="cw">
                                      <p:cBhvr override="childStyle">
                                        <p:cTn id="32" dur="250" autoRev="1" fill="remove"/>
                                        <p:tgtEl>
                                          <p:spTgt spid="14"/>
                                        </p:tgtEl>
                                        <p:attrNameLst>
                                          <p:attrName>style.color</p:attrName>
                                        </p:attrNameLst>
                                      </p:cBhvr>
                                      <p:to>
                                        <a:schemeClr val="bg1"/>
                                      </p:to>
                                    </p:animClr>
                                    <p:animClr clrSpc="rgb" dir="cw">
                                      <p:cBhvr>
                                        <p:cTn id="33" dur="250" autoRev="1" fill="remove"/>
                                        <p:tgtEl>
                                          <p:spTgt spid="14"/>
                                        </p:tgtEl>
                                        <p:attrNameLst>
                                          <p:attrName>fillcolor</p:attrName>
                                        </p:attrNameLst>
                                      </p:cBhvr>
                                      <p:to>
                                        <a:schemeClr val="bg1"/>
                                      </p:to>
                                    </p:animClr>
                                    <p:set>
                                      <p:cBhvr>
                                        <p:cTn id="34" dur="250" autoRev="1" fill="remove"/>
                                        <p:tgtEl>
                                          <p:spTgt spid="14"/>
                                        </p:tgtEl>
                                        <p:attrNameLst>
                                          <p:attrName>fill.type</p:attrName>
                                        </p:attrNameLst>
                                      </p:cBhvr>
                                      <p:to>
                                        <p:strVal val="solid"/>
                                      </p:to>
                                    </p:set>
                                    <p:set>
                                      <p:cBhvr>
                                        <p:cTn id="35" dur="250" autoRev="1" fill="remove"/>
                                        <p:tgtEl>
                                          <p:spTgt spid="14"/>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ppt_w</p:attrName>
                                        </p:attrNameLst>
                                      </p:cBhvr>
                                      <p:tavLst>
                                        <p:tav tm="0">
                                          <p:val>
                                            <p:fltVal val="0"/>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childTnLst>
                                </p:cTn>
                              </p:par>
                            </p:childTnLst>
                          </p:cTn>
                        </p:par>
                        <p:par>
                          <p:cTn id="42" fill="hold">
                            <p:stCondLst>
                              <p:cond delay="500"/>
                            </p:stCondLst>
                            <p:childTnLst>
                              <p:par>
                                <p:cTn id="43" presetID="17"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ppt_x</p:attrName>
                                        </p:attrNameLst>
                                      </p:cBhvr>
                                      <p:tavLst>
                                        <p:tav tm="0">
                                          <p:val>
                                            <p:strVal val="#ppt_x-#ppt_w/2"/>
                                          </p:val>
                                        </p:tav>
                                        <p:tav tm="100000">
                                          <p:val>
                                            <p:strVal val="#ppt_x"/>
                                          </p:val>
                                        </p:tav>
                                      </p:tavLst>
                                    </p:anim>
                                    <p:anim calcmode="lin" valueType="num">
                                      <p:cBhvr>
                                        <p:cTn id="46" dur="500" fill="hold"/>
                                        <p:tgtEl>
                                          <p:spTgt spid="9"/>
                                        </p:tgtEl>
                                        <p:attrNameLst>
                                          <p:attrName>ppt_y</p:attrName>
                                        </p:attrNameLst>
                                      </p:cBhvr>
                                      <p:tavLst>
                                        <p:tav tm="0">
                                          <p:val>
                                            <p:strVal val="#ppt_y"/>
                                          </p:val>
                                        </p:tav>
                                        <p:tav tm="100000">
                                          <p:val>
                                            <p:strVal val="#ppt_y"/>
                                          </p:val>
                                        </p:tav>
                                      </p:tavLst>
                                    </p:anim>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strVal val="#ppt_h"/>
                                          </p:val>
                                        </p:tav>
                                        <p:tav tm="100000">
                                          <p:val>
                                            <p:strVal val="#ppt_h"/>
                                          </p:val>
                                        </p:tav>
                                      </p:tavLst>
                                    </p:anim>
                                  </p:childTnLst>
                                </p:cTn>
                              </p:par>
                            </p:childTnLst>
                          </p:cTn>
                        </p:par>
                        <p:par>
                          <p:cTn id="49" fill="hold">
                            <p:stCondLst>
                              <p:cond delay="1000"/>
                            </p:stCondLst>
                            <p:childTnLst>
                              <p:par>
                                <p:cTn id="50" presetID="17" presetClass="entr" presetSubtype="1"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ppt_x</p:attrName>
                                        </p:attrNameLst>
                                      </p:cBhvr>
                                      <p:tavLst>
                                        <p:tav tm="0">
                                          <p:val>
                                            <p:strVal val="#ppt_x"/>
                                          </p:val>
                                        </p:tav>
                                        <p:tav tm="100000">
                                          <p:val>
                                            <p:strVal val="#ppt_x"/>
                                          </p:val>
                                        </p:tav>
                                      </p:tavLst>
                                    </p:anim>
                                    <p:anim calcmode="lin" valueType="num">
                                      <p:cBhvr>
                                        <p:cTn id="53" dur="500" fill="hold"/>
                                        <p:tgtEl>
                                          <p:spTgt spid="21"/>
                                        </p:tgtEl>
                                        <p:attrNameLst>
                                          <p:attrName>ppt_y</p:attrName>
                                        </p:attrNameLst>
                                      </p:cBhvr>
                                      <p:tavLst>
                                        <p:tav tm="0">
                                          <p:val>
                                            <p:strVal val="#ppt_y-#ppt_h/2"/>
                                          </p:val>
                                        </p:tav>
                                        <p:tav tm="100000">
                                          <p:val>
                                            <p:strVal val="#ppt_y"/>
                                          </p:val>
                                        </p:tav>
                                      </p:tavLst>
                                    </p:anim>
                                    <p:anim calcmode="lin" valueType="num">
                                      <p:cBhvr>
                                        <p:cTn id="54" dur="500" fill="hold"/>
                                        <p:tgtEl>
                                          <p:spTgt spid="21"/>
                                        </p:tgtEl>
                                        <p:attrNameLst>
                                          <p:attrName>ppt_w</p:attrName>
                                        </p:attrNameLst>
                                      </p:cBhvr>
                                      <p:tavLst>
                                        <p:tav tm="0">
                                          <p:val>
                                            <p:strVal val="#ppt_w"/>
                                          </p:val>
                                        </p:tav>
                                        <p:tav tm="100000">
                                          <p:val>
                                            <p:strVal val="#ppt_w"/>
                                          </p:val>
                                        </p:tav>
                                      </p:tavLst>
                                    </p:anim>
                                    <p:anim calcmode="lin" valueType="num">
                                      <p:cBhvr>
                                        <p:cTn id="55"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1" nodeType="clickEffect">
                                  <p:stCondLst>
                                    <p:cond delay="0"/>
                                  </p:stCondLst>
                                  <p:childTnLst>
                                    <p:set>
                                      <p:cBhvr>
                                        <p:cTn id="59" dur="1" fill="hold">
                                          <p:stCondLst>
                                            <p:cond delay="0"/>
                                          </p:stCondLst>
                                        </p:cTn>
                                        <p:tgtEl>
                                          <p:spTgt spid="3"/>
                                        </p:tgtEl>
                                        <p:attrNameLst>
                                          <p:attrName>style.visibility</p:attrName>
                                        </p:attrNameLst>
                                      </p:cBhvr>
                                      <p:to>
                                        <p:strVal val="visible"/>
                                      </p:to>
                                    </p:set>
                                  </p:childTnLst>
                                </p:cTn>
                              </p:par>
                            </p:childTnLst>
                          </p:cTn>
                        </p:par>
                        <p:par>
                          <p:cTn id="60" fill="hold">
                            <p:stCondLst>
                              <p:cond delay="0"/>
                            </p:stCondLst>
                            <p:childTnLst>
                              <p:par>
                                <p:cTn id="61" presetID="27" presetClass="emph" presetSubtype="0" fill="remove" grpId="0" nodeType="afterEffect">
                                  <p:stCondLst>
                                    <p:cond delay="0"/>
                                  </p:stCondLst>
                                  <p:childTnLst>
                                    <p:animClr clrSpc="rgb" dir="cw">
                                      <p:cBhvr override="childStyle">
                                        <p:cTn id="62" dur="500" autoRev="1" fill="remove"/>
                                        <p:tgtEl>
                                          <p:spTgt spid="3"/>
                                        </p:tgtEl>
                                        <p:attrNameLst>
                                          <p:attrName>style.color</p:attrName>
                                        </p:attrNameLst>
                                      </p:cBhvr>
                                      <p:to>
                                        <a:schemeClr val="bg1"/>
                                      </p:to>
                                    </p:animClr>
                                    <p:animClr clrSpc="rgb" dir="cw">
                                      <p:cBhvr>
                                        <p:cTn id="63" dur="500" autoRev="1" fill="remove"/>
                                        <p:tgtEl>
                                          <p:spTgt spid="3"/>
                                        </p:tgtEl>
                                        <p:attrNameLst>
                                          <p:attrName>fillcolor</p:attrName>
                                        </p:attrNameLst>
                                      </p:cBhvr>
                                      <p:to>
                                        <a:schemeClr val="bg1"/>
                                      </p:to>
                                    </p:animClr>
                                    <p:set>
                                      <p:cBhvr>
                                        <p:cTn id="64" dur="500" autoRev="1" fill="remove"/>
                                        <p:tgtEl>
                                          <p:spTgt spid="3"/>
                                        </p:tgtEl>
                                        <p:attrNameLst>
                                          <p:attrName>fill.type</p:attrName>
                                        </p:attrNameLst>
                                      </p:cBhvr>
                                      <p:to>
                                        <p:strVal val="solid"/>
                                      </p:to>
                                    </p:set>
                                    <p:set>
                                      <p:cBhvr>
                                        <p:cTn id="65" dur="500" autoRev="1" fill="remove"/>
                                        <p:tgtEl>
                                          <p:spTgt spid="3"/>
                                        </p:tgtEl>
                                        <p:attrNameLst>
                                          <p:attrName>fill.on</p:attrName>
                                        </p:attrNameLst>
                                      </p:cBhvr>
                                      <p:to>
                                        <p:strVal val="true"/>
                                      </p:to>
                                    </p:se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par>
                          <p:cTn id="70" fill="hold">
                            <p:stCondLst>
                              <p:cond delay="1500"/>
                            </p:stCondLst>
                            <p:childTnLst>
                              <p:par>
                                <p:cTn id="71" presetID="27" presetClass="emph" presetSubtype="0" fill="remove" grpId="1" nodeType="afterEffect">
                                  <p:stCondLst>
                                    <p:cond delay="0"/>
                                  </p:stCondLst>
                                  <p:childTnLst>
                                    <p:animClr clrSpc="rgb" dir="cw">
                                      <p:cBhvr override="childStyle">
                                        <p:cTn id="72" dur="250" autoRev="1" fill="remove"/>
                                        <p:tgtEl>
                                          <p:spTgt spid="16"/>
                                        </p:tgtEl>
                                        <p:attrNameLst>
                                          <p:attrName>style.color</p:attrName>
                                        </p:attrNameLst>
                                      </p:cBhvr>
                                      <p:to>
                                        <a:schemeClr val="bg1"/>
                                      </p:to>
                                    </p:animClr>
                                    <p:animClr clrSpc="rgb" dir="cw">
                                      <p:cBhvr>
                                        <p:cTn id="73" dur="250" autoRev="1" fill="remove"/>
                                        <p:tgtEl>
                                          <p:spTgt spid="16"/>
                                        </p:tgtEl>
                                        <p:attrNameLst>
                                          <p:attrName>fillcolor</p:attrName>
                                        </p:attrNameLst>
                                      </p:cBhvr>
                                      <p:to>
                                        <a:schemeClr val="bg1"/>
                                      </p:to>
                                    </p:animClr>
                                    <p:set>
                                      <p:cBhvr>
                                        <p:cTn id="74" dur="250" autoRev="1" fill="remove"/>
                                        <p:tgtEl>
                                          <p:spTgt spid="16"/>
                                        </p:tgtEl>
                                        <p:attrNameLst>
                                          <p:attrName>fill.type</p:attrName>
                                        </p:attrNameLst>
                                      </p:cBhvr>
                                      <p:to>
                                        <p:strVal val="solid"/>
                                      </p:to>
                                    </p:set>
                                    <p:set>
                                      <p:cBhvr>
                                        <p:cTn id="75" dur="250" autoRev="1" fill="remove"/>
                                        <p:tgtEl>
                                          <p:spTgt spid="1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p:bldP spid="25608" grpId="1"/>
      <p:bldP spid="3" grpId="0" animBg="1"/>
      <p:bldP spid="3" grpId="1" animBg="1"/>
      <p:bldP spid="14" grpId="0"/>
      <p:bldP spid="14" grpId="1"/>
      <p:bldP spid="15" grpId="0"/>
      <p:bldP spid="15" grpId="1"/>
      <p:bldP spid="16" grpId="0"/>
      <p:bldP spid="1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ChangeArrowheads="1"/>
          </p:cNvSpPr>
          <p:nvPr/>
        </p:nvSpPr>
        <p:spPr bwMode="auto">
          <a:xfrm>
            <a:off x="533400" y="1276350"/>
            <a:ext cx="11960225"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6627" name="Rectangle 9"/>
          <p:cNvSpPr>
            <a:spLocks noChangeArrowheads="1"/>
          </p:cNvSpPr>
          <p:nvPr/>
        </p:nvSpPr>
        <p:spPr bwMode="auto">
          <a:xfrm>
            <a:off x="5029200" y="133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6628" name="Rectangle 2"/>
          <p:cNvSpPr>
            <a:spLocks noChangeArrowheads="1"/>
          </p:cNvSpPr>
          <p:nvPr/>
        </p:nvSpPr>
        <p:spPr bwMode="auto">
          <a:xfrm>
            <a:off x="673100" y="1508125"/>
            <a:ext cx="13965238" cy="4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6629" name="Rectangle 4"/>
          <p:cNvSpPr>
            <a:spLocks noChangeArrowheads="1"/>
          </p:cNvSpPr>
          <p:nvPr/>
        </p:nvSpPr>
        <p:spPr bwMode="auto">
          <a:xfrm>
            <a:off x="4972050" y="1531938"/>
            <a:ext cx="15278100"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8" name="文本框 7"/>
          <p:cNvSpPr txBox="1">
            <a:spLocks noChangeArrowheads="1"/>
          </p:cNvSpPr>
          <p:nvPr/>
        </p:nvSpPr>
        <p:spPr bwMode="auto">
          <a:xfrm>
            <a:off x="533400" y="838200"/>
            <a:ext cx="2590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微软雅黑" panose="020B0503020204020204" pitchFamily="34" charset="-122"/>
                <a:ea typeface="微软雅黑" panose="020B0503020204020204" pitchFamily="34" charset="-122"/>
              </a:rPr>
              <a:t>6</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聚类分析</a:t>
            </a:r>
            <a:endParaRPr lang="en-US" altLang="zh-CN" sz="2000" dirty="0">
              <a:latin typeface="微软雅黑" panose="020B0503020204020204" pitchFamily="34" charset="-122"/>
              <a:ea typeface="微软雅黑" panose="020B0503020204020204" pitchFamily="34" charset="-122"/>
            </a:endParaRPr>
          </a:p>
        </p:txBody>
      </p:sp>
      <p:sp>
        <p:nvSpPr>
          <p:cNvPr id="9" name="文本框 3"/>
          <p:cNvSpPr txBox="1">
            <a:spLocks noChangeArrowheads="1"/>
          </p:cNvSpPr>
          <p:nvPr/>
        </p:nvSpPr>
        <p:spPr bwMode="auto">
          <a:xfrm>
            <a:off x="71253" y="1227327"/>
            <a:ext cx="8915400" cy="94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2200"/>
              </a:lnSpc>
              <a:spcBef>
                <a:spcPts val="1000"/>
              </a:spcBef>
              <a:buFontTx/>
              <a:buNone/>
            </a:pPr>
            <a:r>
              <a:rPr lang="zh-CN" altLang="en-US" sz="1400" dirty="0" smtClean="0">
                <a:latin typeface="微软雅黑" panose="020B0503020204020204" pitchFamily="34" charset="-122"/>
                <a:ea typeface="微软雅黑" panose="020B0503020204020204" pitchFamily="34" charset="-122"/>
              </a:rPr>
              <a:t>    聚类分析</a:t>
            </a:r>
            <a:r>
              <a:rPr lang="zh-CN" altLang="en-US" sz="1400" dirty="0">
                <a:latin typeface="微软雅黑" panose="020B0503020204020204" pitchFamily="34" charset="-122"/>
                <a:ea typeface="微软雅黑" panose="020B0503020204020204" pitchFamily="34" charset="-122"/>
              </a:rPr>
              <a:t>多用于人群分类，客户分类。所谓聚类是一个将数据集中在某些方面相似的数据成员进行分类组织的</a:t>
            </a:r>
            <a:r>
              <a:rPr lang="zh-CN" altLang="en-US" sz="1400" dirty="0" smtClean="0">
                <a:latin typeface="微软雅黑" panose="020B0503020204020204" pitchFamily="34" charset="-122"/>
                <a:ea typeface="微软雅黑" panose="020B0503020204020204" pitchFamily="34" charset="-122"/>
              </a:rPr>
              <a:t>过程。</a:t>
            </a:r>
            <a:endParaRPr lang="zh-CN" altLang="en-US" sz="1400" dirty="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699" y="2220665"/>
            <a:ext cx="294037" cy="282941"/>
          </a:xfrm>
          <a:prstGeom prst="rect">
            <a:avLst/>
          </a:prstGeom>
        </p:spPr>
      </p:pic>
      <p:cxnSp>
        <p:nvCxnSpPr>
          <p:cNvPr id="22" name="直接箭头连接符 21"/>
          <p:cNvCxnSpPr/>
          <p:nvPr/>
        </p:nvCxnSpPr>
        <p:spPr>
          <a:xfrm flipV="1">
            <a:off x="848360" y="1890038"/>
            <a:ext cx="0" cy="273911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838200" y="4629150"/>
            <a:ext cx="70104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1147" y="2021978"/>
            <a:ext cx="294037" cy="282941"/>
          </a:xfrm>
          <a:prstGeom prst="rect">
            <a:avLst/>
          </a:prstGeom>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9658" y="2519364"/>
            <a:ext cx="294037" cy="282941"/>
          </a:xfrm>
          <a:prstGeom prst="rect">
            <a:avLst/>
          </a:prstGeom>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8182" y="2349528"/>
            <a:ext cx="294037" cy="282941"/>
          </a:xfrm>
          <a:prstGeom prst="rect">
            <a:avLst/>
          </a:prstGeom>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5206" y="3057426"/>
            <a:ext cx="294037" cy="282941"/>
          </a:xfrm>
          <a:prstGeom prst="rect">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8896" y="2802305"/>
            <a:ext cx="356130" cy="352754"/>
          </a:xfrm>
          <a:prstGeom prst="rect">
            <a:avLst/>
          </a:prstGeom>
        </p:spPr>
      </p:pic>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832" y="3083217"/>
            <a:ext cx="356130" cy="352754"/>
          </a:xfrm>
          <a:prstGeom prst="rect">
            <a:avLst/>
          </a:prstGeom>
        </p:spPr>
      </p:pic>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6325" y="2708736"/>
            <a:ext cx="356130" cy="352754"/>
          </a:xfrm>
          <a:prstGeom prst="rect">
            <a:avLst/>
          </a:prstGeom>
        </p:spPr>
      </p:pic>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9374" y="2937969"/>
            <a:ext cx="366602" cy="363127"/>
          </a:xfrm>
          <a:prstGeom prst="rect">
            <a:avLst/>
          </a:prstGeom>
        </p:spPr>
      </p:pic>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8260" y="3358186"/>
            <a:ext cx="356130" cy="352754"/>
          </a:xfrm>
          <a:prstGeom prst="rect">
            <a:avLst/>
          </a:prstGeom>
        </p:spPr>
      </p:pic>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0254" y="3464914"/>
            <a:ext cx="356130" cy="352754"/>
          </a:xfrm>
          <a:prstGeom prst="rect">
            <a:avLst/>
          </a:prstGeom>
        </p:spPr>
      </p:pic>
      <p:pic>
        <p:nvPicPr>
          <p:cNvPr id="55" name="图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2209" y="3695826"/>
            <a:ext cx="356130" cy="352754"/>
          </a:xfrm>
          <a:prstGeom prst="rect">
            <a:avLst/>
          </a:prstGeom>
        </p:spPr>
      </p:pic>
      <p:pic>
        <p:nvPicPr>
          <p:cNvPr id="56" name="图片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5948" y="2598155"/>
            <a:ext cx="366602" cy="363127"/>
          </a:xfrm>
          <a:prstGeom prst="rect">
            <a:avLst/>
          </a:prstGeom>
        </p:spPr>
      </p:pic>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3060" y="3209013"/>
            <a:ext cx="366602" cy="363127"/>
          </a:xfrm>
          <a:prstGeom prst="rect">
            <a:avLst/>
          </a:prstGeom>
        </p:spPr>
      </p:pic>
      <p:pic>
        <p:nvPicPr>
          <p:cNvPr id="58" name="图片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7930" y="3132836"/>
            <a:ext cx="366602" cy="363127"/>
          </a:xfrm>
          <a:prstGeom prst="rect">
            <a:avLst/>
          </a:prstGeom>
        </p:spPr>
      </p:pic>
      <p:sp>
        <p:nvSpPr>
          <p:cNvPr id="24" name="椭圆 23"/>
          <p:cNvSpPr/>
          <p:nvPr/>
        </p:nvSpPr>
        <p:spPr>
          <a:xfrm>
            <a:off x="4511410" y="2245037"/>
            <a:ext cx="1811722" cy="206247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2969648" y="2358715"/>
            <a:ext cx="1794811" cy="1905503"/>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183640" y="2419351"/>
            <a:ext cx="1417843" cy="1828800"/>
          </a:xfrm>
          <a:prstGeom prst="ellipse">
            <a:avLst/>
          </a:prstGeom>
          <a:noFill/>
          <a:ln>
            <a:solidFill>
              <a:srgbClr val="FF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88889E-6 7.40741E-7 L 0.02587 0.1037 " pathEditMode="relative" rAng="0" ptsTypes="AA">
                                      <p:cBhvr>
                                        <p:cTn id="6" dur="2000" fill="hold"/>
                                        <p:tgtEl>
                                          <p:spTgt spid="18"/>
                                        </p:tgtEl>
                                        <p:attrNameLst>
                                          <p:attrName>ppt_x</p:attrName>
                                          <p:attrName>ppt_y</p:attrName>
                                        </p:attrNameLst>
                                      </p:cBhvr>
                                      <p:rCtr x="1285" y="5185"/>
                                    </p:animMotion>
                                  </p:childTnLst>
                                </p:cTn>
                              </p:par>
                              <p:par>
                                <p:cTn id="7" presetID="42" presetClass="path" presetSubtype="0" accel="50000" decel="50000" fill="hold" nodeType="withEffect">
                                  <p:stCondLst>
                                    <p:cond delay="0"/>
                                  </p:stCondLst>
                                  <p:childTnLst>
                                    <p:animMotion origin="layout" path="M -2.77778E-6 9.87654E-7 L -0.04253 0.13765 " pathEditMode="relative" rAng="0" ptsTypes="AA">
                                      <p:cBhvr>
                                        <p:cTn id="8" dur="2000" fill="hold"/>
                                        <p:tgtEl>
                                          <p:spTgt spid="40"/>
                                        </p:tgtEl>
                                        <p:attrNameLst>
                                          <p:attrName>ppt_x</p:attrName>
                                          <p:attrName>ppt_y</p:attrName>
                                        </p:attrNameLst>
                                      </p:cBhvr>
                                      <p:rCtr x="-2135" y="6883"/>
                                    </p:animMotion>
                                  </p:childTnLst>
                                </p:cTn>
                              </p:par>
                              <p:par>
                                <p:cTn id="9" presetID="42" presetClass="path" presetSubtype="0" accel="50000" decel="50000" fill="hold" nodeType="withEffect">
                                  <p:stCondLst>
                                    <p:cond delay="0"/>
                                  </p:stCondLst>
                                  <p:childTnLst>
                                    <p:animMotion origin="layout" path="M 2.22222E-6 7.40741E-7 L -0.38525 0.22376 " pathEditMode="relative" rAng="0" ptsTypes="AA">
                                      <p:cBhvr>
                                        <p:cTn id="10" dur="2000" fill="hold"/>
                                        <p:tgtEl>
                                          <p:spTgt spid="42"/>
                                        </p:tgtEl>
                                        <p:attrNameLst>
                                          <p:attrName>ppt_x</p:attrName>
                                          <p:attrName>ppt_y</p:attrName>
                                        </p:attrNameLst>
                                      </p:cBhvr>
                                      <p:rCtr x="-19271" y="11173"/>
                                    </p:animMotion>
                                  </p:childTnLst>
                                </p:cTn>
                              </p:par>
                              <p:par>
                                <p:cTn id="11" presetID="42" presetClass="path" presetSubtype="0" accel="50000" decel="50000" fill="hold" nodeType="withEffect">
                                  <p:stCondLst>
                                    <p:cond delay="0"/>
                                  </p:stCondLst>
                                  <p:childTnLst>
                                    <p:animMotion origin="layout" path="M 4.16667E-6 -3.58025E-6 L -0.15903 0.15649 " pathEditMode="relative" rAng="0" ptsTypes="AA">
                                      <p:cBhvr>
                                        <p:cTn id="12" dur="2000" fill="hold"/>
                                        <p:tgtEl>
                                          <p:spTgt spid="43"/>
                                        </p:tgtEl>
                                        <p:attrNameLst>
                                          <p:attrName>ppt_x</p:attrName>
                                          <p:attrName>ppt_y</p:attrName>
                                        </p:attrNameLst>
                                      </p:cBhvr>
                                      <p:rCtr x="-7951" y="7809"/>
                                    </p:animMotion>
                                  </p:childTnLst>
                                </p:cTn>
                              </p:par>
                              <p:par>
                                <p:cTn id="13" presetID="42" presetClass="path" presetSubtype="0" accel="50000" decel="50000" fill="hold" nodeType="withEffect">
                                  <p:stCondLst>
                                    <p:cond delay="0"/>
                                  </p:stCondLst>
                                  <p:childTnLst>
                                    <p:animMotion origin="layout" path="M 2.5E-6 -2.34568E-6 L -0.12379 0.03766 " pathEditMode="relative" rAng="0" ptsTypes="AA">
                                      <p:cBhvr>
                                        <p:cTn id="14" dur="2000" fill="hold"/>
                                        <p:tgtEl>
                                          <p:spTgt spid="35"/>
                                        </p:tgtEl>
                                        <p:attrNameLst>
                                          <p:attrName>ppt_x</p:attrName>
                                          <p:attrName>ppt_y</p:attrName>
                                        </p:attrNameLst>
                                      </p:cBhvr>
                                      <p:rCtr x="-6198" y="1883"/>
                                    </p:animMotion>
                                  </p:childTnLst>
                                </p:cTn>
                              </p:par>
                              <p:par>
                                <p:cTn id="15" presetID="42" presetClass="path" presetSubtype="0" accel="50000" decel="50000" fill="hold" nodeType="withEffect">
                                  <p:stCondLst>
                                    <p:cond delay="0"/>
                                  </p:stCondLst>
                                  <p:childTnLst>
                                    <p:animMotion origin="layout" path="M -2.77778E-6 -1.48148E-6 L 0.18872 0.13056 " pathEditMode="relative" rAng="0" ptsTypes="AA">
                                      <p:cBhvr>
                                        <p:cTn id="16" dur="2000" fill="hold"/>
                                        <p:tgtEl>
                                          <p:spTgt spid="36"/>
                                        </p:tgtEl>
                                        <p:attrNameLst>
                                          <p:attrName>ppt_x</p:attrName>
                                          <p:attrName>ppt_y</p:attrName>
                                        </p:attrNameLst>
                                      </p:cBhvr>
                                      <p:rCtr x="9427" y="6512"/>
                                    </p:animMotion>
                                  </p:childTnLst>
                                </p:cTn>
                              </p:par>
                              <p:par>
                                <p:cTn id="17" presetID="42" presetClass="path" presetSubtype="0" accel="50000" decel="50000" fill="hold" nodeType="withEffect">
                                  <p:stCondLst>
                                    <p:cond delay="0"/>
                                  </p:stCondLst>
                                  <p:childTnLst>
                                    <p:animMotion origin="layout" path="M -1.11111E-6 -1.97531E-6 L 0.18125 -0.13272 " pathEditMode="relative" rAng="0" ptsTypes="AA">
                                      <p:cBhvr>
                                        <p:cTn id="18" dur="2000" fill="hold"/>
                                        <p:tgtEl>
                                          <p:spTgt spid="45"/>
                                        </p:tgtEl>
                                        <p:attrNameLst>
                                          <p:attrName>ppt_x</p:attrName>
                                          <p:attrName>ppt_y</p:attrName>
                                        </p:attrNameLst>
                                      </p:cBhvr>
                                      <p:rCtr x="7483" y="-4444"/>
                                    </p:animMotion>
                                  </p:childTnLst>
                                </p:cTn>
                              </p:par>
                            </p:childTnLst>
                          </p:cTn>
                        </p:par>
                        <p:par>
                          <p:cTn id="19" fill="hold">
                            <p:stCondLst>
                              <p:cond delay="2000"/>
                            </p:stCondLst>
                            <p:childTnLst>
                              <p:par>
                                <p:cTn id="20" presetID="32" presetClass="emph" presetSubtype="0" fill="hold" nodeType="afterEffect">
                                  <p:stCondLst>
                                    <p:cond delay="0"/>
                                  </p:stCondLst>
                                  <p:childTnLst>
                                    <p:animRot by="120000">
                                      <p:cBhvr>
                                        <p:cTn id="21" dur="100" fill="hold">
                                          <p:stCondLst>
                                            <p:cond delay="0"/>
                                          </p:stCondLst>
                                        </p:cTn>
                                        <p:tgtEl>
                                          <p:spTgt spid="41"/>
                                        </p:tgtEl>
                                        <p:attrNameLst>
                                          <p:attrName>r</p:attrName>
                                        </p:attrNameLst>
                                      </p:cBhvr>
                                    </p:animRot>
                                    <p:animRot by="-240000">
                                      <p:cBhvr>
                                        <p:cTn id="22" dur="200" fill="hold">
                                          <p:stCondLst>
                                            <p:cond delay="200"/>
                                          </p:stCondLst>
                                        </p:cTn>
                                        <p:tgtEl>
                                          <p:spTgt spid="41"/>
                                        </p:tgtEl>
                                        <p:attrNameLst>
                                          <p:attrName>r</p:attrName>
                                        </p:attrNameLst>
                                      </p:cBhvr>
                                    </p:animRot>
                                    <p:animRot by="240000">
                                      <p:cBhvr>
                                        <p:cTn id="23" dur="200" fill="hold">
                                          <p:stCondLst>
                                            <p:cond delay="400"/>
                                          </p:stCondLst>
                                        </p:cTn>
                                        <p:tgtEl>
                                          <p:spTgt spid="41"/>
                                        </p:tgtEl>
                                        <p:attrNameLst>
                                          <p:attrName>r</p:attrName>
                                        </p:attrNameLst>
                                      </p:cBhvr>
                                    </p:animRot>
                                    <p:animRot by="-240000">
                                      <p:cBhvr>
                                        <p:cTn id="24" dur="200" fill="hold">
                                          <p:stCondLst>
                                            <p:cond delay="600"/>
                                          </p:stCondLst>
                                        </p:cTn>
                                        <p:tgtEl>
                                          <p:spTgt spid="41"/>
                                        </p:tgtEl>
                                        <p:attrNameLst>
                                          <p:attrName>r</p:attrName>
                                        </p:attrNameLst>
                                      </p:cBhvr>
                                    </p:animRot>
                                    <p:animRot by="120000">
                                      <p:cBhvr>
                                        <p:cTn id="25" dur="200" fill="hold">
                                          <p:stCondLst>
                                            <p:cond delay="800"/>
                                          </p:stCondLst>
                                        </p:cTn>
                                        <p:tgtEl>
                                          <p:spTgt spid="41"/>
                                        </p:tgtEl>
                                        <p:attrNameLst>
                                          <p:attrName>r</p:attrName>
                                        </p:attrNameLst>
                                      </p:cBhvr>
                                    </p:animRot>
                                  </p:childTnLst>
                                </p:cTn>
                              </p:par>
                              <p:par>
                                <p:cTn id="26" presetID="32" presetClass="emph" presetSubtype="0" fill="hold" nodeType="withEffect">
                                  <p:stCondLst>
                                    <p:cond delay="0"/>
                                  </p:stCondLst>
                                  <p:childTnLst>
                                    <p:animRot by="120000">
                                      <p:cBhvr>
                                        <p:cTn id="27" dur="100" fill="hold">
                                          <p:stCondLst>
                                            <p:cond delay="0"/>
                                          </p:stCondLst>
                                        </p:cTn>
                                        <p:tgtEl>
                                          <p:spTgt spid="46"/>
                                        </p:tgtEl>
                                        <p:attrNameLst>
                                          <p:attrName>r</p:attrName>
                                        </p:attrNameLst>
                                      </p:cBhvr>
                                    </p:animRot>
                                    <p:animRot by="-240000">
                                      <p:cBhvr>
                                        <p:cTn id="28" dur="200" fill="hold">
                                          <p:stCondLst>
                                            <p:cond delay="200"/>
                                          </p:stCondLst>
                                        </p:cTn>
                                        <p:tgtEl>
                                          <p:spTgt spid="46"/>
                                        </p:tgtEl>
                                        <p:attrNameLst>
                                          <p:attrName>r</p:attrName>
                                        </p:attrNameLst>
                                      </p:cBhvr>
                                    </p:animRot>
                                    <p:animRot by="240000">
                                      <p:cBhvr>
                                        <p:cTn id="29" dur="200" fill="hold">
                                          <p:stCondLst>
                                            <p:cond delay="400"/>
                                          </p:stCondLst>
                                        </p:cTn>
                                        <p:tgtEl>
                                          <p:spTgt spid="46"/>
                                        </p:tgtEl>
                                        <p:attrNameLst>
                                          <p:attrName>r</p:attrName>
                                        </p:attrNameLst>
                                      </p:cBhvr>
                                    </p:animRot>
                                    <p:animRot by="-240000">
                                      <p:cBhvr>
                                        <p:cTn id="30" dur="200" fill="hold">
                                          <p:stCondLst>
                                            <p:cond delay="600"/>
                                          </p:stCondLst>
                                        </p:cTn>
                                        <p:tgtEl>
                                          <p:spTgt spid="46"/>
                                        </p:tgtEl>
                                        <p:attrNameLst>
                                          <p:attrName>r</p:attrName>
                                        </p:attrNameLst>
                                      </p:cBhvr>
                                    </p:animRot>
                                    <p:animRot by="120000">
                                      <p:cBhvr>
                                        <p:cTn id="31" dur="200" fill="hold">
                                          <p:stCondLst>
                                            <p:cond delay="800"/>
                                          </p:stCondLst>
                                        </p:cTn>
                                        <p:tgtEl>
                                          <p:spTgt spid="46"/>
                                        </p:tgtEl>
                                        <p:attrNameLst>
                                          <p:attrName>r</p:attrName>
                                        </p:attrNameLst>
                                      </p:cBhvr>
                                    </p:animRot>
                                  </p:childTnLst>
                                </p:cTn>
                              </p:par>
                              <p:par>
                                <p:cTn id="32" presetID="32" presetClass="emph" presetSubtype="0" fill="hold" nodeType="withEffect">
                                  <p:stCondLst>
                                    <p:cond delay="0"/>
                                  </p:stCondLst>
                                  <p:childTnLst>
                                    <p:animRot by="120000">
                                      <p:cBhvr>
                                        <p:cTn id="33" dur="100" fill="hold">
                                          <p:stCondLst>
                                            <p:cond delay="0"/>
                                          </p:stCondLst>
                                        </p:cTn>
                                        <p:tgtEl>
                                          <p:spTgt spid="53"/>
                                        </p:tgtEl>
                                        <p:attrNameLst>
                                          <p:attrName>r</p:attrName>
                                        </p:attrNameLst>
                                      </p:cBhvr>
                                    </p:animRot>
                                    <p:animRot by="-240000">
                                      <p:cBhvr>
                                        <p:cTn id="34" dur="200" fill="hold">
                                          <p:stCondLst>
                                            <p:cond delay="200"/>
                                          </p:stCondLst>
                                        </p:cTn>
                                        <p:tgtEl>
                                          <p:spTgt spid="53"/>
                                        </p:tgtEl>
                                        <p:attrNameLst>
                                          <p:attrName>r</p:attrName>
                                        </p:attrNameLst>
                                      </p:cBhvr>
                                    </p:animRot>
                                    <p:animRot by="240000">
                                      <p:cBhvr>
                                        <p:cTn id="35" dur="200" fill="hold">
                                          <p:stCondLst>
                                            <p:cond delay="400"/>
                                          </p:stCondLst>
                                        </p:cTn>
                                        <p:tgtEl>
                                          <p:spTgt spid="53"/>
                                        </p:tgtEl>
                                        <p:attrNameLst>
                                          <p:attrName>r</p:attrName>
                                        </p:attrNameLst>
                                      </p:cBhvr>
                                    </p:animRot>
                                    <p:animRot by="-240000">
                                      <p:cBhvr>
                                        <p:cTn id="36" dur="200" fill="hold">
                                          <p:stCondLst>
                                            <p:cond delay="600"/>
                                          </p:stCondLst>
                                        </p:cTn>
                                        <p:tgtEl>
                                          <p:spTgt spid="53"/>
                                        </p:tgtEl>
                                        <p:attrNameLst>
                                          <p:attrName>r</p:attrName>
                                        </p:attrNameLst>
                                      </p:cBhvr>
                                    </p:animRot>
                                    <p:animRot by="120000">
                                      <p:cBhvr>
                                        <p:cTn id="37" dur="200" fill="hold">
                                          <p:stCondLst>
                                            <p:cond delay="800"/>
                                          </p:stCondLst>
                                        </p:cTn>
                                        <p:tgtEl>
                                          <p:spTgt spid="53"/>
                                        </p:tgtEl>
                                        <p:attrNameLst>
                                          <p:attrName>r</p:attrName>
                                        </p:attrNameLst>
                                      </p:cBhvr>
                                    </p:animRot>
                                  </p:childTnLst>
                                </p:cTn>
                              </p:par>
                              <p:par>
                                <p:cTn id="38" presetID="32" presetClass="emph" presetSubtype="0" fill="hold" nodeType="withEffect">
                                  <p:stCondLst>
                                    <p:cond delay="0"/>
                                  </p:stCondLst>
                                  <p:childTnLst>
                                    <p:animRot by="120000">
                                      <p:cBhvr>
                                        <p:cTn id="39" dur="100" fill="hold">
                                          <p:stCondLst>
                                            <p:cond delay="0"/>
                                          </p:stCondLst>
                                        </p:cTn>
                                        <p:tgtEl>
                                          <p:spTgt spid="54"/>
                                        </p:tgtEl>
                                        <p:attrNameLst>
                                          <p:attrName>r</p:attrName>
                                        </p:attrNameLst>
                                      </p:cBhvr>
                                    </p:animRot>
                                    <p:animRot by="-240000">
                                      <p:cBhvr>
                                        <p:cTn id="40" dur="200" fill="hold">
                                          <p:stCondLst>
                                            <p:cond delay="200"/>
                                          </p:stCondLst>
                                        </p:cTn>
                                        <p:tgtEl>
                                          <p:spTgt spid="54"/>
                                        </p:tgtEl>
                                        <p:attrNameLst>
                                          <p:attrName>r</p:attrName>
                                        </p:attrNameLst>
                                      </p:cBhvr>
                                    </p:animRot>
                                    <p:animRot by="240000">
                                      <p:cBhvr>
                                        <p:cTn id="41" dur="200" fill="hold">
                                          <p:stCondLst>
                                            <p:cond delay="400"/>
                                          </p:stCondLst>
                                        </p:cTn>
                                        <p:tgtEl>
                                          <p:spTgt spid="54"/>
                                        </p:tgtEl>
                                        <p:attrNameLst>
                                          <p:attrName>r</p:attrName>
                                        </p:attrNameLst>
                                      </p:cBhvr>
                                    </p:animRot>
                                    <p:animRot by="-240000">
                                      <p:cBhvr>
                                        <p:cTn id="42" dur="200" fill="hold">
                                          <p:stCondLst>
                                            <p:cond delay="600"/>
                                          </p:stCondLst>
                                        </p:cTn>
                                        <p:tgtEl>
                                          <p:spTgt spid="54"/>
                                        </p:tgtEl>
                                        <p:attrNameLst>
                                          <p:attrName>r</p:attrName>
                                        </p:attrNameLst>
                                      </p:cBhvr>
                                    </p:animRot>
                                    <p:animRot by="120000">
                                      <p:cBhvr>
                                        <p:cTn id="43" dur="200" fill="hold">
                                          <p:stCondLst>
                                            <p:cond delay="800"/>
                                          </p:stCondLst>
                                        </p:cTn>
                                        <p:tgtEl>
                                          <p:spTgt spid="54"/>
                                        </p:tgtEl>
                                        <p:attrNameLst>
                                          <p:attrName>r</p:attrName>
                                        </p:attrNameLst>
                                      </p:cBhvr>
                                    </p:animRot>
                                  </p:childTnLst>
                                </p:cTn>
                              </p:par>
                              <p:par>
                                <p:cTn id="44" presetID="32" presetClass="emph" presetSubtype="0" fill="hold" nodeType="withEffect">
                                  <p:stCondLst>
                                    <p:cond delay="0"/>
                                  </p:stCondLst>
                                  <p:childTnLst>
                                    <p:animRot by="120000">
                                      <p:cBhvr>
                                        <p:cTn id="45" dur="100" fill="hold">
                                          <p:stCondLst>
                                            <p:cond delay="0"/>
                                          </p:stCondLst>
                                        </p:cTn>
                                        <p:tgtEl>
                                          <p:spTgt spid="55"/>
                                        </p:tgtEl>
                                        <p:attrNameLst>
                                          <p:attrName>r</p:attrName>
                                        </p:attrNameLst>
                                      </p:cBhvr>
                                    </p:animRot>
                                    <p:animRot by="-240000">
                                      <p:cBhvr>
                                        <p:cTn id="46" dur="200" fill="hold">
                                          <p:stCondLst>
                                            <p:cond delay="200"/>
                                          </p:stCondLst>
                                        </p:cTn>
                                        <p:tgtEl>
                                          <p:spTgt spid="55"/>
                                        </p:tgtEl>
                                        <p:attrNameLst>
                                          <p:attrName>r</p:attrName>
                                        </p:attrNameLst>
                                      </p:cBhvr>
                                    </p:animRot>
                                    <p:animRot by="240000">
                                      <p:cBhvr>
                                        <p:cTn id="47" dur="200" fill="hold">
                                          <p:stCondLst>
                                            <p:cond delay="400"/>
                                          </p:stCondLst>
                                        </p:cTn>
                                        <p:tgtEl>
                                          <p:spTgt spid="55"/>
                                        </p:tgtEl>
                                        <p:attrNameLst>
                                          <p:attrName>r</p:attrName>
                                        </p:attrNameLst>
                                      </p:cBhvr>
                                    </p:animRot>
                                    <p:animRot by="-240000">
                                      <p:cBhvr>
                                        <p:cTn id="48" dur="200" fill="hold">
                                          <p:stCondLst>
                                            <p:cond delay="600"/>
                                          </p:stCondLst>
                                        </p:cTn>
                                        <p:tgtEl>
                                          <p:spTgt spid="55"/>
                                        </p:tgtEl>
                                        <p:attrNameLst>
                                          <p:attrName>r</p:attrName>
                                        </p:attrNameLst>
                                      </p:cBhvr>
                                    </p:animRot>
                                    <p:animRot by="120000">
                                      <p:cBhvr>
                                        <p:cTn id="49" dur="200" fill="hold">
                                          <p:stCondLst>
                                            <p:cond delay="800"/>
                                          </p:stCondLst>
                                        </p:cTn>
                                        <p:tgtEl>
                                          <p:spTgt spid="55"/>
                                        </p:tgtEl>
                                        <p:attrNameLst>
                                          <p:attrName>r</p:attrName>
                                        </p:attrNameLst>
                                      </p:cBhvr>
                                    </p:animRot>
                                  </p:childTnLst>
                                </p:cTn>
                              </p:par>
                              <p:par>
                                <p:cTn id="50" presetID="32" presetClass="emph" presetSubtype="0" fill="hold" nodeType="withEffect">
                                  <p:stCondLst>
                                    <p:cond delay="0"/>
                                  </p:stCondLst>
                                  <p:childTnLst>
                                    <p:animRot by="120000">
                                      <p:cBhvr>
                                        <p:cTn id="51" dur="100" fill="hold">
                                          <p:stCondLst>
                                            <p:cond delay="0"/>
                                          </p:stCondLst>
                                        </p:cTn>
                                        <p:tgtEl>
                                          <p:spTgt spid="56"/>
                                        </p:tgtEl>
                                        <p:attrNameLst>
                                          <p:attrName>r</p:attrName>
                                        </p:attrNameLst>
                                      </p:cBhvr>
                                    </p:animRot>
                                    <p:animRot by="-240000">
                                      <p:cBhvr>
                                        <p:cTn id="52" dur="200" fill="hold">
                                          <p:stCondLst>
                                            <p:cond delay="200"/>
                                          </p:stCondLst>
                                        </p:cTn>
                                        <p:tgtEl>
                                          <p:spTgt spid="56"/>
                                        </p:tgtEl>
                                        <p:attrNameLst>
                                          <p:attrName>r</p:attrName>
                                        </p:attrNameLst>
                                      </p:cBhvr>
                                    </p:animRot>
                                    <p:animRot by="240000">
                                      <p:cBhvr>
                                        <p:cTn id="53" dur="200" fill="hold">
                                          <p:stCondLst>
                                            <p:cond delay="400"/>
                                          </p:stCondLst>
                                        </p:cTn>
                                        <p:tgtEl>
                                          <p:spTgt spid="56"/>
                                        </p:tgtEl>
                                        <p:attrNameLst>
                                          <p:attrName>r</p:attrName>
                                        </p:attrNameLst>
                                      </p:cBhvr>
                                    </p:animRot>
                                    <p:animRot by="-240000">
                                      <p:cBhvr>
                                        <p:cTn id="54" dur="200" fill="hold">
                                          <p:stCondLst>
                                            <p:cond delay="600"/>
                                          </p:stCondLst>
                                        </p:cTn>
                                        <p:tgtEl>
                                          <p:spTgt spid="56"/>
                                        </p:tgtEl>
                                        <p:attrNameLst>
                                          <p:attrName>r</p:attrName>
                                        </p:attrNameLst>
                                      </p:cBhvr>
                                    </p:animRot>
                                    <p:animRot by="120000">
                                      <p:cBhvr>
                                        <p:cTn id="55" dur="200" fill="hold">
                                          <p:stCondLst>
                                            <p:cond delay="800"/>
                                          </p:stCondLst>
                                        </p:cTn>
                                        <p:tgtEl>
                                          <p:spTgt spid="56"/>
                                        </p:tgtEl>
                                        <p:attrNameLst>
                                          <p:attrName>r</p:attrName>
                                        </p:attrNameLst>
                                      </p:cBhvr>
                                    </p:animRot>
                                  </p:childTnLst>
                                </p:cTn>
                              </p:par>
                              <p:par>
                                <p:cTn id="56" presetID="32" presetClass="emph" presetSubtype="0" fill="hold" nodeType="withEffect">
                                  <p:stCondLst>
                                    <p:cond delay="0"/>
                                  </p:stCondLst>
                                  <p:childTnLst>
                                    <p:animRot by="120000">
                                      <p:cBhvr>
                                        <p:cTn id="57" dur="100" fill="hold">
                                          <p:stCondLst>
                                            <p:cond delay="0"/>
                                          </p:stCondLst>
                                        </p:cTn>
                                        <p:tgtEl>
                                          <p:spTgt spid="57"/>
                                        </p:tgtEl>
                                        <p:attrNameLst>
                                          <p:attrName>r</p:attrName>
                                        </p:attrNameLst>
                                      </p:cBhvr>
                                    </p:animRot>
                                    <p:animRot by="-240000">
                                      <p:cBhvr>
                                        <p:cTn id="58" dur="200" fill="hold">
                                          <p:stCondLst>
                                            <p:cond delay="200"/>
                                          </p:stCondLst>
                                        </p:cTn>
                                        <p:tgtEl>
                                          <p:spTgt spid="57"/>
                                        </p:tgtEl>
                                        <p:attrNameLst>
                                          <p:attrName>r</p:attrName>
                                        </p:attrNameLst>
                                      </p:cBhvr>
                                    </p:animRot>
                                    <p:animRot by="240000">
                                      <p:cBhvr>
                                        <p:cTn id="59" dur="200" fill="hold">
                                          <p:stCondLst>
                                            <p:cond delay="400"/>
                                          </p:stCondLst>
                                        </p:cTn>
                                        <p:tgtEl>
                                          <p:spTgt spid="57"/>
                                        </p:tgtEl>
                                        <p:attrNameLst>
                                          <p:attrName>r</p:attrName>
                                        </p:attrNameLst>
                                      </p:cBhvr>
                                    </p:animRot>
                                    <p:animRot by="-240000">
                                      <p:cBhvr>
                                        <p:cTn id="60" dur="200" fill="hold">
                                          <p:stCondLst>
                                            <p:cond delay="600"/>
                                          </p:stCondLst>
                                        </p:cTn>
                                        <p:tgtEl>
                                          <p:spTgt spid="57"/>
                                        </p:tgtEl>
                                        <p:attrNameLst>
                                          <p:attrName>r</p:attrName>
                                        </p:attrNameLst>
                                      </p:cBhvr>
                                    </p:animRot>
                                    <p:animRot by="120000">
                                      <p:cBhvr>
                                        <p:cTn id="61" dur="200" fill="hold">
                                          <p:stCondLst>
                                            <p:cond delay="800"/>
                                          </p:stCondLst>
                                        </p:cTn>
                                        <p:tgtEl>
                                          <p:spTgt spid="57"/>
                                        </p:tgtEl>
                                        <p:attrNameLst>
                                          <p:attrName>r</p:attrName>
                                        </p:attrNameLst>
                                      </p:cBhvr>
                                    </p:animRot>
                                  </p:childTnLst>
                                </p:cTn>
                              </p:par>
                              <p:par>
                                <p:cTn id="62" presetID="32" presetClass="emph" presetSubtype="0" fill="hold" nodeType="withEffect">
                                  <p:stCondLst>
                                    <p:cond delay="0"/>
                                  </p:stCondLst>
                                  <p:childTnLst>
                                    <p:animRot by="120000">
                                      <p:cBhvr>
                                        <p:cTn id="63" dur="100" fill="hold">
                                          <p:stCondLst>
                                            <p:cond delay="0"/>
                                          </p:stCondLst>
                                        </p:cTn>
                                        <p:tgtEl>
                                          <p:spTgt spid="58"/>
                                        </p:tgtEl>
                                        <p:attrNameLst>
                                          <p:attrName>r</p:attrName>
                                        </p:attrNameLst>
                                      </p:cBhvr>
                                    </p:animRot>
                                    <p:animRot by="-240000">
                                      <p:cBhvr>
                                        <p:cTn id="64" dur="200" fill="hold">
                                          <p:stCondLst>
                                            <p:cond delay="200"/>
                                          </p:stCondLst>
                                        </p:cTn>
                                        <p:tgtEl>
                                          <p:spTgt spid="58"/>
                                        </p:tgtEl>
                                        <p:attrNameLst>
                                          <p:attrName>r</p:attrName>
                                        </p:attrNameLst>
                                      </p:cBhvr>
                                    </p:animRot>
                                    <p:animRot by="240000">
                                      <p:cBhvr>
                                        <p:cTn id="65" dur="200" fill="hold">
                                          <p:stCondLst>
                                            <p:cond delay="400"/>
                                          </p:stCondLst>
                                        </p:cTn>
                                        <p:tgtEl>
                                          <p:spTgt spid="58"/>
                                        </p:tgtEl>
                                        <p:attrNameLst>
                                          <p:attrName>r</p:attrName>
                                        </p:attrNameLst>
                                      </p:cBhvr>
                                    </p:animRot>
                                    <p:animRot by="-240000">
                                      <p:cBhvr>
                                        <p:cTn id="66" dur="200" fill="hold">
                                          <p:stCondLst>
                                            <p:cond delay="600"/>
                                          </p:stCondLst>
                                        </p:cTn>
                                        <p:tgtEl>
                                          <p:spTgt spid="58"/>
                                        </p:tgtEl>
                                        <p:attrNameLst>
                                          <p:attrName>r</p:attrName>
                                        </p:attrNameLst>
                                      </p:cBhvr>
                                    </p:animRot>
                                    <p:animRot by="120000">
                                      <p:cBhvr>
                                        <p:cTn id="67" dur="200" fill="hold">
                                          <p:stCondLst>
                                            <p:cond delay="800"/>
                                          </p:stCondLst>
                                        </p:cTn>
                                        <p:tgtEl>
                                          <p:spTgt spid="58"/>
                                        </p:tgtEl>
                                        <p:attrNameLst>
                                          <p:attrName>r</p:attrName>
                                        </p:attrNameLst>
                                      </p:cBhvr>
                                    </p:animRot>
                                  </p:childTnLst>
                                </p:cTn>
                              </p:par>
                            </p:childTnLst>
                          </p:cTn>
                        </p:par>
                        <p:par>
                          <p:cTn id="68" fill="hold">
                            <p:stCondLst>
                              <p:cond delay="3000"/>
                            </p:stCondLst>
                            <p:childTnLst>
                              <p:par>
                                <p:cTn id="69" presetID="1" presetClass="entr" presetSubtype="0"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par>
                          <p:cTn id="71" fill="hold">
                            <p:stCondLst>
                              <p:cond delay="3000"/>
                            </p:stCondLst>
                            <p:childTnLst>
                              <p:par>
                                <p:cTn id="72" presetID="1" presetClass="entr" presetSubtype="0"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childTnLst>
                          </p:cTn>
                        </p:par>
                        <p:par>
                          <p:cTn id="74" fill="hold">
                            <p:stCondLst>
                              <p:cond delay="3000"/>
                            </p:stCondLst>
                            <p:childTnLst>
                              <p:par>
                                <p:cTn id="75" presetID="1"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ChangeArrowheads="1"/>
          </p:cNvSpPr>
          <p:nvPr/>
        </p:nvSpPr>
        <p:spPr bwMode="auto">
          <a:xfrm>
            <a:off x="533400" y="1276350"/>
            <a:ext cx="11960225"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7651" name="Rectangle 9"/>
          <p:cNvSpPr>
            <a:spLocks noChangeArrowheads="1"/>
          </p:cNvSpPr>
          <p:nvPr/>
        </p:nvSpPr>
        <p:spPr bwMode="auto">
          <a:xfrm>
            <a:off x="5029200" y="133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7652" name="Rectangle 2"/>
          <p:cNvSpPr>
            <a:spLocks noChangeArrowheads="1"/>
          </p:cNvSpPr>
          <p:nvPr/>
        </p:nvSpPr>
        <p:spPr bwMode="auto">
          <a:xfrm>
            <a:off x="673100" y="1508125"/>
            <a:ext cx="13965238" cy="4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7653" name="Rectangle 4"/>
          <p:cNvSpPr>
            <a:spLocks noChangeArrowheads="1"/>
          </p:cNvSpPr>
          <p:nvPr/>
        </p:nvSpPr>
        <p:spPr bwMode="auto">
          <a:xfrm>
            <a:off x="4972050" y="1531938"/>
            <a:ext cx="15278100"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pic>
        <p:nvPicPr>
          <p:cNvPr id="26630" name="Picture 2" descr="时间序列 按年稳定增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44" y="2156336"/>
            <a:ext cx="38227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 descr="时间序列 季节波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1244" y="2135698"/>
            <a:ext cx="388620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7657" name="Rectangle 4"/>
          <p:cNvSpPr>
            <a:spLocks noChangeArrowheads="1"/>
          </p:cNvSpPr>
          <p:nvPr/>
        </p:nvSpPr>
        <p:spPr bwMode="auto">
          <a:xfrm>
            <a:off x="0"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000">
                <a:solidFill>
                  <a:srgbClr val="000000"/>
                </a:solidFill>
                <a:latin typeface="黑体" panose="02010609060101010101" pitchFamily="49" charset="-122"/>
                <a:cs typeface="Times New Roman" panose="02020603050405020304" pitchFamily="18" charset="0"/>
              </a:rPr>
              <a:t> </a:t>
            </a:r>
            <a:endParaRPr lang="en-US" altLang="zh-CN" sz="1800"/>
          </a:p>
        </p:txBody>
      </p:sp>
      <p:sp>
        <p:nvSpPr>
          <p:cNvPr id="11" name="文本框 10"/>
          <p:cNvSpPr txBox="1">
            <a:spLocks noChangeArrowheads="1"/>
          </p:cNvSpPr>
          <p:nvPr/>
        </p:nvSpPr>
        <p:spPr bwMode="auto">
          <a:xfrm>
            <a:off x="533400" y="838200"/>
            <a:ext cx="2590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smtClean="0">
                <a:latin typeface="微软雅黑" panose="020B0503020204020204" pitchFamily="34" charset="-122"/>
                <a:ea typeface="微软雅黑" panose="020B0503020204020204" pitchFamily="34" charset="-122"/>
              </a:rPr>
              <a:t>7.  </a:t>
            </a:r>
            <a:r>
              <a:rPr lang="zh-CN" altLang="en-US" sz="2000" dirty="0" smtClean="0">
                <a:latin typeface="微软雅黑" panose="020B0503020204020204" pitchFamily="34" charset="-122"/>
                <a:ea typeface="微软雅黑" panose="020B0503020204020204" pitchFamily="34" charset="-122"/>
              </a:rPr>
              <a:t>时间序列分析</a:t>
            </a:r>
            <a:endParaRPr lang="en-US" altLang="zh-CN" sz="2000" dirty="0">
              <a:latin typeface="微软雅黑" panose="020B0503020204020204" pitchFamily="34" charset="-122"/>
              <a:ea typeface="微软雅黑" panose="020B0503020204020204" pitchFamily="34" charset="-122"/>
            </a:endParaRPr>
          </a:p>
        </p:txBody>
      </p:sp>
      <p:sp>
        <p:nvSpPr>
          <p:cNvPr id="12" name="文本框 3"/>
          <p:cNvSpPr txBox="1">
            <a:spLocks noChangeArrowheads="1"/>
          </p:cNvSpPr>
          <p:nvPr/>
        </p:nvSpPr>
        <p:spPr bwMode="auto">
          <a:xfrm>
            <a:off x="76200" y="1261698"/>
            <a:ext cx="8839200" cy="849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29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2200"/>
              </a:lnSpc>
              <a:spcBef>
                <a:spcPts val="1000"/>
              </a:spcBef>
              <a:buFontTx/>
              <a:buNone/>
            </a:pPr>
            <a:r>
              <a:rPr lang="zh-CN" altLang="en-US" sz="1400" dirty="0" smtClean="0">
                <a:latin typeface="微软雅黑" panose="020B0503020204020204" pitchFamily="34" charset="-122"/>
                <a:ea typeface="微软雅黑" panose="020B0503020204020204" pitchFamily="34" charset="-122"/>
              </a:rPr>
              <a:t>      时间序列分析</a:t>
            </a:r>
            <a:r>
              <a:rPr lang="zh-CN" altLang="en-US" sz="1400" dirty="0">
                <a:latin typeface="微软雅黑" panose="020B0503020204020204" pitchFamily="34" charset="-122"/>
                <a:ea typeface="微软雅黑" panose="020B0503020204020204" pitchFamily="34" charset="-122"/>
              </a:rPr>
              <a:t>多用于统计和预测。它是按照时间的顺序把随机事件变化发展的过程记录下来，就构成了一个时间序列。时间序列分析就是对时间序列进行观察、研究、找出它的变化和发展规律，预测将来的走势。</a:t>
            </a:r>
            <a:endParaRPr lang="zh-CN" altLang="en-US" sz="1400" dirty="0">
              <a:latin typeface="微软雅黑" panose="020B0503020204020204" pitchFamily="34" charset="-122"/>
              <a:ea typeface="微软雅黑" panose="020B0503020204020204" pitchFamily="34" charset="-122"/>
            </a:endParaRPr>
          </a:p>
        </p:txBody>
      </p:sp>
      <p:cxnSp>
        <p:nvCxnSpPr>
          <p:cNvPr id="3" name="直接箭头连接符 2"/>
          <p:cNvCxnSpPr>
            <a:endCxn id="12" idx="2"/>
          </p:cNvCxnSpPr>
          <p:nvPr/>
        </p:nvCxnSpPr>
        <p:spPr>
          <a:xfrm flipV="1">
            <a:off x="1219200" y="2111494"/>
            <a:ext cx="3276600" cy="221285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5410200" y="432435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404344" y="2267069"/>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934200" y="3345016"/>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fade">
                                      <p:cBhvr>
                                        <p:cTn id="7" dur="500"/>
                                        <p:tgtEl>
                                          <p:spTgt spid="26630"/>
                                        </p:tgtEl>
                                      </p:cBhvr>
                                    </p:animEffect>
                                  </p:childTnLst>
                                </p:cTn>
                              </p:par>
                            </p:childTnLst>
                          </p:cTn>
                        </p:par>
                        <p:par>
                          <p:cTn id="8" fill="hold" nodeType="with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6631"/>
                                        </p:tgtEl>
                                        <p:attrNameLst>
                                          <p:attrName>style.visibility</p:attrName>
                                        </p:attrNameLst>
                                      </p:cBhvr>
                                      <p:to>
                                        <p:strVal val="visible"/>
                                      </p:to>
                                    </p:set>
                                    <p:animEffect transition="in" filter="fade">
                                      <p:cBhvr>
                                        <p:cTn id="11" dur="500"/>
                                        <p:tgtEl>
                                          <p:spTgt spid="26631"/>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32" presetClass="emph" presetSubtype="0" fill="hold" grpId="1" nodeType="withEffect">
                                  <p:stCondLst>
                                    <p:cond delay="0"/>
                                  </p:stCondLst>
                                  <p:childTnLst>
                                    <p:animRot by="120000">
                                      <p:cBhvr>
                                        <p:cTn id="24" dur="100" fill="hold">
                                          <p:stCondLst>
                                            <p:cond delay="0"/>
                                          </p:stCondLst>
                                        </p:cTn>
                                        <p:tgtEl>
                                          <p:spTgt spid="19"/>
                                        </p:tgtEl>
                                        <p:attrNameLst>
                                          <p:attrName>r</p:attrName>
                                        </p:attrNameLst>
                                      </p:cBhvr>
                                    </p:animRot>
                                    <p:animRot by="-240000">
                                      <p:cBhvr>
                                        <p:cTn id="25" dur="200" fill="hold">
                                          <p:stCondLst>
                                            <p:cond delay="200"/>
                                          </p:stCondLst>
                                        </p:cTn>
                                        <p:tgtEl>
                                          <p:spTgt spid="19"/>
                                        </p:tgtEl>
                                        <p:attrNameLst>
                                          <p:attrName>r</p:attrName>
                                        </p:attrNameLst>
                                      </p:cBhvr>
                                    </p:animRot>
                                    <p:animRot by="240000">
                                      <p:cBhvr>
                                        <p:cTn id="26" dur="200" fill="hold">
                                          <p:stCondLst>
                                            <p:cond delay="400"/>
                                          </p:stCondLst>
                                        </p:cTn>
                                        <p:tgtEl>
                                          <p:spTgt spid="19"/>
                                        </p:tgtEl>
                                        <p:attrNameLst>
                                          <p:attrName>r</p:attrName>
                                        </p:attrNameLst>
                                      </p:cBhvr>
                                    </p:animRot>
                                    <p:animRot by="-240000">
                                      <p:cBhvr>
                                        <p:cTn id="27" dur="200" fill="hold">
                                          <p:stCondLst>
                                            <p:cond delay="600"/>
                                          </p:stCondLst>
                                        </p:cTn>
                                        <p:tgtEl>
                                          <p:spTgt spid="19"/>
                                        </p:tgtEl>
                                        <p:attrNameLst>
                                          <p:attrName>r</p:attrName>
                                        </p:attrNameLst>
                                      </p:cBhvr>
                                    </p:animRot>
                                    <p:animRot by="120000">
                                      <p:cBhvr>
                                        <p:cTn id="28" dur="200" fill="hold">
                                          <p:stCondLst>
                                            <p:cond delay="800"/>
                                          </p:stCondLst>
                                        </p:cTn>
                                        <p:tgtEl>
                                          <p:spTgt spid="19"/>
                                        </p:tgtEl>
                                        <p:attrNameLst>
                                          <p:attrName>r</p:attrName>
                                        </p:attrNameLst>
                                      </p:cBhvr>
                                    </p:animRot>
                                  </p:childTnLst>
                                </p:cTn>
                              </p:par>
                            </p:childTnLst>
                          </p:cTn>
                        </p:par>
                        <p:par>
                          <p:cTn id="29" fill="hold">
                            <p:stCondLst>
                              <p:cond delay="1000"/>
                            </p:stCondLst>
                            <p:childTnLst>
                              <p:par>
                                <p:cTn id="30" presetID="1" presetClass="entr" presetSubtype="0" fill="hold" grpId="1" nodeType="after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par>
                          <p:cTn id="32" fill="hold">
                            <p:stCondLst>
                              <p:cond delay="1000"/>
                            </p:stCondLst>
                            <p:childTnLst>
                              <p:par>
                                <p:cTn id="33" presetID="32" presetClass="emph" presetSubtype="0" fill="hold" grpId="0" nodeType="afterEffect">
                                  <p:stCondLst>
                                    <p:cond delay="0"/>
                                  </p:stCondLst>
                                  <p:childTnLst>
                                    <p:animRot by="120000">
                                      <p:cBhvr>
                                        <p:cTn id="34" dur="100" fill="hold">
                                          <p:stCondLst>
                                            <p:cond delay="0"/>
                                          </p:stCondLst>
                                        </p:cTn>
                                        <p:tgtEl>
                                          <p:spTgt spid="28"/>
                                        </p:tgtEl>
                                        <p:attrNameLst>
                                          <p:attrName>r</p:attrName>
                                        </p:attrNameLst>
                                      </p:cBhvr>
                                    </p:animRot>
                                    <p:animRot by="-240000">
                                      <p:cBhvr>
                                        <p:cTn id="35" dur="200" fill="hold">
                                          <p:stCondLst>
                                            <p:cond delay="200"/>
                                          </p:stCondLst>
                                        </p:cTn>
                                        <p:tgtEl>
                                          <p:spTgt spid="28"/>
                                        </p:tgtEl>
                                        <p:attrNameLst>
                                          <p:attrName>r</p:attrName>
                                        </p:attrNameLst>
                                      </p:cBhvr>
                                    </p:animRot>
                                    <p:animRot by="240000">
                                      <p:cBhvr>
                                        <p:cTn id="36" dur="200" fill="hold">
                                          <p:stCondLst>
                                            <p:cond delay="400"/>
                                          </p:stCondLst>
                                        </p:cTn>
                                        <p:tgtEl>
                                          <p:spTgt spid="28"/>
                                        </p:tgtEl>
                                        <p:attrNameLst>
                                          <p:attrName>r</p:attrName>
                                        </p:attrNameLst>
                                      </p:cBhvr>
                                    </p:animRot>
                                    <p:animRot by="-240000">
                                      <p:cBhvr>
                                        <p:cTn id="37" dur="200" fill="hold">
                                          <p:stCondLst>
                                            <p:cond delay="600"/>
                                          </p:stCondLst>
                                        </p:cTn>
                                        <p:tgtEl>
                                          <p:spTgt spid="28"/>
                                        </p:tgtEl>
                                        <p:attrNameLst>
                                          <p:attrName>r</p:attrName>
                                        </p:attrNameLst>
                                      </p:cBhvr>
                                    </p:animRot>
                                    <p:animRot by="120000">
                                      <p:cBhvr>
                                        <p:cTn id="38" dur="200" fill="hold">
                                          <p:stCondLst>
                                            <p:cond delay="800"/>
                                          </p:stCondLst>
                                        </p:cTn>
                                        <p:tgtEl>
                                          <p:spTgt spid="28"/>
                                        </p:tgtEl>
                                        <p:attrNameLst>
                                          <p:attrName>r</p:attrName>
                                        </p:attrNameLst>
                                      </p:cBhvr>
                                    </p:animRot>
                                  </p:childTnLst>
                                </p:cTn>
                              </p:par>
                            </p:childTnLst>
                          </p:cTn>
                        </p:par>
                        <p:par>
                          <p:cTn id="39" fill="hold">
                            <p:stCondLst>
                              <p:cond delay="2000"/>
                            </p:stCondLst>
                            <p:childTnLst>
                              <p:par>
                                <p:cTn id="40" presetID="1" presetClass="entr" presetSubtype="0" fill="hold" grpId="1" nodeType="after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2000"/>
                            </p:stCondLst>
                            <p:childTnLst>
                              <p:par>
                                <p:cTn id="43" presetID="32" presetClass="emph" presetSubtype="0" fill="hold" grpId="0" nodeType="afterEffect">
                                  <p:stCondLst>
                                    <p:cond delay="0"/>
                                  </p:stCondLst>
                                  <p:childTnLst>
                                    <p:animRot by="120000">
                                      <p:cBhvr>
                                        <p:cTn id="44" dur="100" fill="hold">
                                          <p:stCondLst>
                                            <p:cond delay="0"/>
                                          </p:stCondLst>
                                        </p:cTn>
                                        <p:tgtEl>
                                          <p:spTgt spid="29"/>
                                        </p:tgtEl>
                                        <p:attrNameLst>
                                          <p:attrName>r</p:attrName>
                                        </p:attrNameLst>
                                      </p:cBhvr>
                                    </p:animRot>
                                    <p:animRot by="-240000">
                                      <p:cBhvr>
                                        <p:cTn id="45" dur="200" fill="hold">
                                          <p:stCondLst>
                                            <p:cond delay="200"/>
                                          </p:stCondLst>
                                        </p:cTn>
                                        <p:tgtEl>
                                          <p:spTgt spid="29"/>
                                        </p:tgtEl>
                                        <p:attrNameLst>
                                          <p:attrName>r</p:attrName>
                                        </p:attrNameLst>
                                      </p:cBhvr>
                                    </p:animRot>
                                    <p:animRot by="240000">
                                      <p:cBhvr>
                                        <p:cTn id="46" dur="200" fill="hold">
                                          <p:stCondLst>
                                            <p:cond delay="400"/>
                                          </p:stCondLst>
                                        </p:cTn>
                                        <p:tgtEl>
                                          <p:spTgt spid="29"/>
                                        </p:tgtEl>
                                        <p:attrNameLst>
                                          <p:attrName>r</p:attrName>
                                        </p:attrNameLst>
                                      </p:cBhvr>
                                    </p:animRot>
                                    <p:animRot by="-240000">
                                      <p:cBhvr>
                                        <p:cTn id="47" dur="200" fill="hold">
                                          <p:stCondLst>
                                            <p:cond delay="600"/>
                                          </p:stCondLst>
                                        </p:cTn>
                                        <p:tgtEl>
                                          <p:spTgt spid="29"/>
                                        </p:tgtEl>
                                        <p:attrNameLst>
                                          <p:attrName>r</p:attrName>
                                        </p:attrNameLst>
                                      </p:cBhvr>
                                    </p:animRot>
                                    <p:animRot by="120000">
                                      <p:cBhvr>
                                        <p:cTn id="48" dur="200" fill="hold">
                                          <p:stCondLst>
                                            <p:cond delay="80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8" grpId="0" animBg="1"/>
      <p:bldP spid="28" grpId="1" animBg="1"/>
      <p:bldP spid="29" grpId="0" animBg="1"/>
      <p:bldP spid="2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图片 7" descr="大标题-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auto">
          <a:xfrm>
            <a:off x="2819400" y="2365375"/>
            <a:ext cx="4648200" cy="769938"/>
          </a:xfrm>
          <a:prstGeom prst="rect">
            <a:avLst/>
          </a:prstGeom>
          <a:noFill/>
        </p:spPr>
        <p:txBody>
          <a:bodyPr>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数据分析工具</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5579" y="1428750"/>
            <a:ext cx="46863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a:spLocks noChangeArrowheads="1"/>
          </p:cNvSpPr>
          <p:nvPr/>
        </p:nvSpPr>
        <p:spPr bwMode="auto">
          <a:xfrm>
            <a:off x="228600" y="971550"/>
            <a:ext cx="8458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defRPr/>
            </a:pPr>
            <a:r>
              <a:rPr lang="zh-CN" altLang="en-US" sz="2000" dirty="0" smtClean="0">
                <a:latin typeface="+mn-ea"/>
                <a:ea typeface="+mn-ea"/>
              </a:rPr>
              <a:t>    据某招聘网的数据显示，关键词“数据分析”前</a:t>
            </a:r>
            <a:r>
              <a:rPr lang="en-US" altLang="zh-CN" sz="2000" dirty="0" smtClean="0">
                <a:latin typeface="+mn-ea"/>
                <a:ea typeface="+mn-ea"/>
              </a:rPr>
              <a:t>20</a:t>
            </a:r>
            <a:r>
              <a:rPr lang="zh-CN" altLang="en-US" sz="2000" dirty="0" smtClean="0">
                <a:latin typeface="+mn-ea"/>
                <a:ea typeface="+mn-ea"/>
              </a:rPr>
              <a:t>页职位描述中，数据分析师要求前</a:t>
            </a:r>
            <a:r>
              <a:rPr lang="en-US" altLang="zh-CN" sz="2000" dirty="0" smtClean="0">
                <a:latin typeface="+mn-ea"/>
                <a:ea typeface="+mn-ea"/>
              </a:rPr>
              <a:t>3</a:t>
            </a:r>
            <a:r>
              <a:rPr lang="zh-CN" altLang="en-US" sz="2000" dirty="0" smtClean="0">
                <a:latin typeface="+mn-ea"/>
                <a:ea typeface="+mn-ea"/>
              </a:rPr>
              <a:t>的</a:t>
            </a:r>
            <a:r>
              <a:rPr lang="zh-CN" altLang="en-US" sz="2000" b="1" dirty="0" smtClean="0">
                <a:solidFill>
                  <a:srgbClr val="FF6600"/>
                </a:solidFill>
                <a:latin typeface="+mn-ea"/>
                <a:ea typeface="+mn-ea"/>
              </a:rPr>
              <a:t>主要技能</a:t>
            </a:r>
            <a:r>
              <a:rPr lang="zh-CN" altLang="en-US" sz="2000" dirty="0" smtClean="0">
                <a:latin typeface="+mn-ea"/>
                <a:ea typeface="+mn-ea"/>
              </a:rPr>
              <a:t>是：</a:t>
            </a:r>
          </a:p>
        </p:txBody>
      </p:sp>
      <p:sp>
        <p:nvSpPr>
          <p:cNvPr id="5" name="矩形 4"/>
          <p:cNvSpPr>
            <a:spLocks noChangeArrowheads="1"/>
          </p:cNvSpPr>
          <p:nvPr/>
        </p:nvSpPr>
        <p:spPr bwMode="auto">
          <a:xfrm>
            <a:off x="733425" y="2039938"/>
            <a:ext cx="93345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Tx/>
              <a:buNone/>
            </a:pPr>
            <a:r>
              <a:rPr lang="en-US" altLang="zh-CN" sz="2800" b="1" i="1" dirty="0">
                <a:solidFill>
                  <a:srgbClr val="7030A0"/>
                </a:solidFill>
              </a:rPr>
              <a:t>SQL</a:t>
            </a:r>
            <a:endParaRPr lang="zh-CN" altLang="zh-CN" sz="2800" b="1" i="1" dirty="0"/>
          </a:p>
        </p:txBody>
      </p:sp>
      <p:sp>
        <p:nvSpPr>
          <p:cNvPr id="6" name="矩形 5"/>
          <p:cNvSpPr>
            <a:spLocks noChangeArrowheads="1"/>
          </p:cNvSpPr>
          <p:nvPr/>
        </p:nvSpPr>
        <p:spPr bwMode="auto">
          <a:xfrm>
            <a:off x="1754188" y="2047875"/>
            <a:ext cx="15113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Tx/>
              <a:buNone/>
            </a:pPr>
            <a:r>
              <a:rPr lang="en-US" altLang="zh-CN" sz="2800" b="1" i="1">
                <a:solidFill>
                  <a:srgbClr val="C00000"/>
                </a:solidFill>
              </a:rPr>
              <a:t>Python</a:t>
            </a:r>
            <a:endParaRPr lang="zh-CN" altLang="zh-CN" sz="2800" b="1" i="1"/>
          </a:p>
        </p:txBody>
      </p:sp>
      <p:sp>
        <p:nvSpPr>
          <p:cNvPr id="7" name="矩形 6"/>
          <p:cNvSpPr>
            <a:spLocks noChangeArrowheads="1"/>
          </p:cNvSpPr>
          <p:nvPr/>
        </p:nvSpPr>
        <p:spPr bwMode="auto">
          <a:xfrm>
            <a:off x="3352800" y="2039938"/>
            <a:ext cx="116205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Tx/>
              <a:buNone/>
            </a:pPr>
            <a:r>
              <a:rPr lang="en-US" altLang="zh-CN" sz="2800" b="1" i="1">
                <a:solidFill>
                  <a:srgbClr val="00B050"/>
                </a:solidFill>
              </a:rPr>
              <a:t>Excel</a:t>
            </a:r>
            <a:endParaRPr lang="zh-CN" altLang="zh-CN" sz="2800" b="1" i="1"/>
          </a:p>
        </p:txBody>
      </p:sp>
      <p:sp>
        <p:nvSpPr>
          <p:cNvPr id="8" name="圆角矩形 7"/>
          <p:cNvSpPr/>
          <p:nvPr/>
        </p:nvSpPr>
        <p:spPr>
          <a:xfrm>
            <a:off x="6282709" y="1657350"/>
            <a:ext cx="1489691" cy="2819400"/>
          </a:xfrm>
          <a:prstGeom prst="roundRect">
            <a:avLst>
              <a:gd name="adj" fmla="val 993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nodeType="withGroup">
                            <p:stCondLst>
                              <p:cond delay="1000"/>
                            </p:stCondLst>
                            <p:childTnLst>
                              <p:par>
                                <p:cTn id="12" presetID="45"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000"/>
                                        <p:tgtEl>
                                          <p:spTgt spid="6"/>
                                        </p:tgtEl>
                                      </p:cBhvr>
                                    </p:animEffect>
                                    <p:anim calcmode="lin" valueType="num">
                                      <p:cBhvr>
                                        <p:cTn id="15" dur="2000" fill="hold"/>
                                        <p:tgtEl>
                                          <p:spTgt spid="6"/>
                                        </p:tgtEl>
                                        <p:attrNameLst>
                                          <p:attrName>ppt_w</p:attrName>
                                        </p:attrNameLst>
                                      </p:cBhvr>
                                      <p:tavLst>
                                        <p:tav tm="0" fmla="#ppt_w*sin(2.5*pi*$)">
                                          <p:val>
                                            <p:fltVal val="0"/>
                                          </p:val>
                                        </p:tav>
                                        <p:tav tm="100000">
                                          <p:val>
                                            <p:fltVal val="1"/>
                                          </p:val>
                                        </p:tav>
                                      </p:tavLst>
                                    </p:anim>
                                    <p:anim calcmode="lin" valueType="num">
                                      <p:cBhvr>
                                        <p:cTn id="16" dur="2000" fill="hold"/>
                                        <p:tgtEl>
                                          <p:spTgt spid="6"/>
                                        </p:tgtEl>
                                        <p:attrNameLst>
                                          <p:attrName>ppt_h</p:attrName>
                                        </p:attrNameLst>
                                      </p:cBhvr>
                                      <p:tavLst>
                                        <p:tav tm="0">
                                          <p:val>
                                            <p:strVal val="#ppt_h"/>
                                          </p:val>
                                        </p:tav>
                                        <p:tav tm="100000">
                                          <p:val>
                                            <p:strVal val="#ppt_h"/>
                                          </p:val>
                                        </p:tav>
                                      </p:tavLst>
                                    </p:anim>
                                  </p:childTnLst>
                                </p:cTn>
                              </p:par>
                            </p:childTnLst>
                          </p:cTn>
                        </p:par>
                        <p:par>
                          <p:cTn id="17" fill="hold" nodeType="withGroup">
                            <p:stCondLst>
                              <p:cond delay="3000"/>
                            </p:stCondLst>
                            <p:childTnLst>
                              <p:par>
                                <p:cTn id="18" presetID="26"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80">
                                          <p:stCondLst>
                                            <p:cond delay="0"/>
                                          </p:stCondLst>
                                        </p:cTn>
                                        <p:tgtEl>
                                          <p:spTgt spid="7"/>
                                        </p:tgtEl>
                                      </p:cBhvr>
                                    </p:animEffect>
                                    <p:anim calcmode="lin" valueType="num">
                                      <p:cBhvr>
                                        <p:cTn id="2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6" dur="26">
                                          <p:stCondLst>
                                            <p:cond delay="650"/>
                                          </p:stCondLst>
                                        </p:cTn>
                                        <p:tgtEl>
                                          <p:spTgt spid="7"/>
                                        </p:tgtEl>
                                      </p:cBhvr>
                                      <p:to x="100000" y="60000"/>
                                    </p:animScale>
                                    <p:animScale>
                                      <p:cBhvr>
                                        <p:cTn id="27" dur="166" decel="50000">
                                          <p:stCondLst>
                                            <p:cond delay="676"/>
                                          </p:stCondLst>
                                        </p:cTn>
                                        <p:tgtEl>
                                          <p:spTgt spid="7"/>
                                        </p:tgtEl>
                                      </p:cBhvr>
                                      <p:to x="100000" y="100000"/>
                                    </p:animScale>
                                    <p:animScale>
                                      <p:cBhvr>
                                        <p:cTn id="28" dur="26">
                                          <p:stCondLst>
                                            <p:cond delay="1312"/>
                                          </p:stCondLst>
                                        </p:cTn>
                                        <p:tgtEl>
                                          <p:spTgt spid="7"/>
                                        </p:tgtEl>
                                      </p:cBhvr>
                                      <p:to x="100000" y="80000"/>
                                    </p:animScale>
                                    <p:animScale>
                                      <p:cBhvr>
                                        <p:cTn id="29" dur="166" decel="50000">
                                          <p:stCondLst>
                                            <p:cond delay="1338"/>
                                          </p:stCondLst>
                                        </p:cTn>
                                        <p:tgtEl>
                                          <p:spTgt spid="7"/>
                                        </p:tgtEl>
                                      </p:cBhvr>
                                      <p:to x="100000" y="100000"/>
                                    </p:animScale>
                                    <p:animScale>
                                      <p:cBhvr>
                                        <p:cTn id="30" dur="26">
                                          <p:stCondLst>
                                            <p:cond delay="1642"/>
                                          </p:stCondLst>
                                        </p:cTn>
                                        <p:tgtEl>
                                          <p:spTgt spid="7"/>
                                        </p:tgtEl>
                                      </p:cBhvr>
                                      <p:to x="100000" y="90000"/>
                                    </p:animScale>
                                    <p:animScale>
                                      <p:cBhvr>
                                        <p:cTn id="31" dur="166" decel="50000">
                                          <p:stCondLst>
                                            <p:cond delay="1668"/>
                                          </p:stCondLst>
                                        </p:cTn>
                                        <p:tgtEl>
                                          <p:spTgt spid="7"/>
                                        </p:tgtEl>
                                      </p:cBhvr>
                                      <p:to x="100000" y="100000"/>
                                    </p:animScale>
                                    <p:animScale>
                                      <p:cBhvr>
                                        <p:cTn id="32" dur="26">
                                          <p:stCondLst>
                                            <p:cond delay="1808"/>
                                          </p:stCondLst>
                                        </p:cTn>
                                        <p:tgtEl>
                                          <p:spTgt spid="7"/>
                                        </p:tgtEl>
                                      </p:cBhvr>
                                      <p:to x="100000" y="95000"/>
                                    </p:animScale>
                                    <p:animScale>
                                      <p:cBhvr>
                                        <p:cTn id="33" dur="166" decel="50000">
                                          <p:stCondLst>
                                            <p:cond delay="1834"/>
                                          </p:stCondLst>
                                        </p:cTn>
                                        <p:tgtEl>
                                          <p:spTgt spid="7"/>
                                        </p:tgtEl>
                                      </p:cBhvr>
                                      <p:to x="100000" y="100000"/>
                                    </p:animScale>
                                  </p:childTnLst>
                                </p:cTn>
                              </p:par>
                            </p:childTnLst>
                          </p:cTn>
                        </p:par>
                        <p:par>
                          <p:cTn id="34" fill="hold">
                            <p:stCondLst>
                              <p:cond delay="5000"/>
                            </p:stCondLst>
                            <p:childTnLst>
                              <p:par>
                                <p:cTn id="35" presetID="1" presetClass="entr" presetSubtype="0" fill="hold" grpId="1" nodeType="after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par>
                          <p:cTn id="37" fill="hold">
                            <p:stCondLst>
                              <p:cond delay="5000"/>
                            </p:stCondLst>
                            <p:childTnLst>
                              <p:par>
                                <p:cTn id="38" presetID="35" presetClass="emph" presetSubtype="0" repeatCount="2000" fill="hold" grpId="0" nodeType="afterEffect">
                                  <p:stCondLst>
                                    <p:cond delay="0"/>
                                  </p:stCondLst>
                                  <p:childTnLst>
                                    <p:anim calcmode="discrete" valueType="str">
                                      <p:cBhvr>
                                        <p:cTn id="39" dur="5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
          <p:cNvSpPr>
            <a:spLocks noChangeArrowheads="1"/>
          </p:cNvSpPr>
          <p:nvPr/>
        </p:nvSpPr>
        <p:spPr bwMode="auto">
          <a:xfrm>
            <a:off x="304800" y="971550"/>
            <a:ext cx="86868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Tx/>
              <a:buNone/>
            </a:pPr>
            <a:r>
              <a:rPr lang="en-US" altLang="zh-CN" sz="1600" b="1" dirty="0">
                <a:solidFill>
                  <a:srgbClr val="FF6600"/>
                </a:solidFill>
                <a:latin typeface="微软雅黑" panose="020B0503020204020204" pitchFamily="34" charset="-122"/>
                <a:ea typeface="微软雅黑" panose="020B0503020204020204" pitchFamily="34" charset="-122"/>
              </a:rPr>
              <a:t> </a:t>
            </a:r>
            <a:r>
              <a:rPr lang="en-US" altLang="zh-CN" sz="1600" b="1" dirty="0" smtClean="0">
                <a:solidFill>
                  <a:srgbClr val="FF6600"/>
                </a:solidFill>
                <a:latin typeface="微软雅黑" panose="020B0503020204020204" pitchFamily="34" charset="-122"/>
                <a:ea typeface="微软雅黑" panose="020B0503020204020204" pitchFamily="34" charset="-122"/>
              </a:rPr>
              <a:t>      </a:t>
            </a:r>
            <a:r>
              <a:rPr lang="en-US" altLang="zh-CN" sz="1600" b="1" dirty="0" smtClean="0">
                <a:solidFill>
                  <a:srgbClr val="FF6600"/>
                </a:solidFill>
                <a:latin typeface="微软雅黑" panose="020B0503020204020204" pitchFamily="34" charset="-122"/>
                <a:ea typeface="微软雅黑" panose="020B0503020204020204" pitchFamily="34" charset="-122"/>
              </a:rPr>
              <a:t>Excel</a:t>
            </a:r>
            <a:r>
              <a:rPr lang="zh-CN" altLang="en-US" sz="1600" dirty="0">
                <a:latin typeface="微软雅黑" panose="020B0503020204020204" pitchFamily="34" charset="-122"/>
                <a:ea typeface="微软雅黑" panose="020B0503020204020204" pitchFamily="34" charset="-122"/>
              </a:rPr>
              <a:t>是常用的数据分析工具，可以实现基本的数据分析工作，但在数据量较大，公式嵌套很多的情况下，</a:t>
            </a:r>
            <a:r>
              <a:rPr lang="en-US" altLang="zh-CN" sz="1600" dirty="0">
                <a:latin typeface="微软雅黑" panose="020B0503020204020204" pitchFamily="34" charset="-122"/>
                <a:ea typeface="微软雅黑" panose="020B0503020204020204" pitchFamily="34" charset="-122"/>
              </a:rPr>
              <a:t>Excel</a:t>
            </a:r>
            <a:r>
              <a:rPr lang="zh-CN" altLang="en-US" sz="1600" dirty="0">
                <a:latin typeface="微软雅黑" panose="020B0503020204020204" pitchFamily="34" charset="-122"/>
                <a:ea typeface="微软雅黑" panose="020B0503020204020204" pitchFamily="34" charset="-122"/>
              </a:rPr>
              <a:t>处理起来会很麻烦而且处理速度也会变慢。此时，</a:t>
            </a:r>
            <a:r>
              <a:rPr lang="en-US" altLang="zh-CN" sz="1600" b="1" dirty="0">
                <a:solidFill>
                  <a:srgbClr val="FF6600"/>
                </a:solidFill>
                <a:latin typeface="微软雅黑" panose="020B0503020204020204" pitchFamily="34" charset="-122"/>
                <a:ea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rPr>
              <a:t>可作为首选，因为</a:t>
            </a:r>
            <a:r>
              <a:rPr lang="en-US" altLang="zh-CN" sz="1600" dirty="0">
                <a:latin typeface="微软雅黑" panose="020B0503020204020204" pitchFamily="34" charset="-122"/>
                <a:ea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rPr>
              <a:t>提供了大量的第三方扩展库，如</a:t>
            </a:r>
            <a:r>
              <a:rPr lang="en-US" altLang="zh-CN" sz="1600" b="1" dirty="0" err="1">
                <a:solidFill>
                  <a:srgbClr val="FF8A15"/>
                </a:solidFill>
                <a:latin typeface="微软雅黑" panose="020B0503020204020204" pitchFamily="34" charset="-122"/>
                <a:ea typeface="微软雅黑" panose="020B0503020204020204" pitchFamily="34" charset="-122"/>
              </a:rPr>
              <a:t>Numpy</a:t>
            </a:r>
            <a:r>
              <a:rPr lang="zh-CN" altLang="en-US" sz="1600" dirty="0">
                <a:latin typeface="微软雅黑" panose="020B0503020204020204" pitchFamily="34" charset="-122"/>
                <a:ea typeface="微软雅黑" panose="020B0503020204020204" pitchFamily="34" charset="-122"/>
              </a:rPr>
              <a:t>、</a:t>
            </a:r>
            <a:r>
              <a:rPr lang="en-US" altLang="zh-CN" sz="1600" b="1" dirty="0" err="1">
                <a:solidFill>
                  <a:srgbClr val="FF8A15"/>
                </a:solidFill>
                <a:latin typeface="微软雅黑" panose="020B0503020204020204" pitchFamily="34" charset="-122"/>
                <a:ea typeface="微软雅黑" panose="020B0503020204020204" pitchFamily="34" charset="-122"/>
              </a:rPr>
              <a:t>Scipy</a:t>
            </a:r>
            <a:r>
              <a:rPr lang="zh-CN" altLang="en-US" sz="1600" dirty="0">
                <a:latin typeface="微软雅黑" panose="020B0503020204020204" pitchFamily="34" charset="-122"/>
                <a:ea typeface="微软雅黑" panose="020B0503020204020204" pitchFamily="34" charset="-122"/>
              </a:rPr>
              <a:t>、</a:t>
            </a:r>
            <a:r>
              <a:rPr lang="en-US" altLang="zh-CN" sz="1600" b="1" dirty="0" err="1">
                <a:solidFill>
                  <a:srgbClr val="FF8A15"/>
                </a:solidFill>
                <a:latin typeface="微软雅黑" panose="020B0503020204020204" pitchFamily="34" charset="-122"/>
                <a:ea typeface="微软雅黑" panose="020B0503020204020204" pitchFamily="34" charset="-122"/>
              </a:rPr>
              <a:t>Matplotlib</a:t>
            </a:r>
            <a:r>
              <a:rPr lang="zh-CN" altLang="en-US" sz="1600" dirty="0">
                <a:latin typeface="微软雅黑" panose="020B0503020204020204" pitchFamily="34" charset="-122"/>
                <a:ea typeface="微软雅黑" panose="020B0503020204020204" pitchFamily="34" charset="-122"/>
              </a:rPr>
              <a:t>、</a:t>
            </a:r>
            <a:r>
              <a:rPr lang="en-US" altLang="zh-CN" sz="1600" b="1" dirty="0">
                <a:solidFill>
                  <a:srgbClr val="FF8A15"/>
                </a:solidFill>
                <a:latin typeface="微软雅黑" panose="020B0503020204020204" pitchFamily="34" charset="-122"/>
                <a:ea typeface="微软雅黑" panose="020B0503020204020204" pitchFamily="34" charset="-122"/>
              </a:rPr>
              <a:t>Pandas</a:t>
            </a:r>
            <a:r>
              <a:rPr lang="zh-CN" altLang="en-US" sz="1600" dirty="0">
                <a:latin typeface="微软雅黑" panose="020B0503020204020204" pitchFamily="34" charset="-122"/>
                <a:ea typeface="微软雅黑" panose="020B0503020204020204" pitchFamily="34" charset="-122"/>
              </a:rPr>
              <a:t>、</a:t>
            </a:r>
            <a:r>
              <a:rPr lang="en-US" altLang="zh-CN" sz="1600" b="1" dirty="0" err="1">
                <a:solidFill>
                  <a:srgbClr val="FF8A15"/>
                </a:solidFill>
                <a:latin typeface="微软雅黑" panose="020B0503020204020204" pitchFamily="34" charset="-122"/>
                <a:ea typeface="微软雅黑" panose="020B0503020204020204" pitchFamily="34" charset="-122"/>
              </a:rPr>
              <a:t>Scikit</a:t>
            </a:r>
            <a:r>
              <a:rPr lang="en-US" altLang="zh-CN" sz="1600" b="1" dirty="0">
                <a:solidFill>
                  <a:srgbClr val="FF8A15"/>
                </a:solidFill>
                <a:latin typeface="微软雅黑" panose="020B0503020204020204" pitchFamily="34" charset="-122"/>
                <a:ea typeface="微软雅黑" panose="020B0503020204020204" pitchFamily="34" charset="-122"/>
              </a:rPr>
              <a:t>-Learn</a:t>
            </a:r>
            <a:r>
              <a:rPr lang="zh-CN" altLang="en-US" sz="1600" dirty="0">
                <a:latin typeface="微软雅黑" panose="020B0503020204020204" pitchFamily="34" charset="-122"/>
                <a:ea typeface="微软雅黑" panose="020B0503020204020204" pitchFamily="34" charset="-122"/>
              </a:rPr>
              <a:t>、</a:t>
            </a:r>
            <a:r>
              <a:rPr lang="en-US" altLang="zh-CN" sz="1600" b="1" dirty="0" err="1">
                <a:solidFill>
                  <a:srgbClr val="FF8A15"/>
                </a:solidFill>
                <a:latin typeface="微软雅黑" panose="020B0503020204020204" pitchFamily="34" charset="-122"/>
                <a:ea typeface="微软雅黑" panose="020B0503020204020204" pitchFamily="34" charset="-122"/>
              </a:rPr>
              <a:t>Keras</a:t>
            </a:r>
            <a:r>
              <a:rPr lang="zh-CN" altLang="en-US" sz="1600" dirty="0">
                <a:latin typeface="微软雅黑" panose="020B0503020204020204" pitchFamily="34" charset="-122"/>
                <a:ea typeface="微软雅黑" panose="020B0503020204020204" pitchFamily="34" charset="-122"/>
              </a:rPr>
              <a:t>和</a:t>
            </a:r>
            <a:r>
              <a:rPr lang="en-US" altLang="zh-CN" sz="1600" b="1" dirty="0" err="1">
                <a:solidFill>
                  <a:srgbClr val="FF8A15"/>
                </a:solidFill>
                <a:latin typeface="微软雅黑" panose="020B0503020204020204" pitchFamily="34" charset="-122"/>
                <a:ea typeface="微软雅黑" panose="020B0503020204020204" pitchFamily="34" charset="-122"/>
              </a:rPr>
              <a:t>Gensim</a:t>
            </a:r>
            <a:r>
              <a:rPr lang="zh-CN" altLang="en-US" sz="1600" dirty="0">
                <a:latin typeface="微软雅黑" panose="020B0503020204020204" pitchFamily="34" charset="-122"/>
                <a:ea typeface="微软雅黑" panose="020B0503020204020204" pitchFamily="34" charset="-122"/>
              </a:rPr>
              <a:t>等，这些库不仅可以对数据进行处理、挖掘、可视化展示，其自带的分析方法模型也使得数据分析变得简单高效，只需编写少量的代码就可以得到分析结果。</a:t>
            </a:r>
          </a:p>
          <a:p>
            <a:pPr eaLnBrk="1" hangingPunct="1">
              <a:lnSpc>
                <a:spcPct val="150000"/>
              </a:lnSpc>
              <a:spcBef>
                <a:spcPct val="50000"/>
              </a:spcBef>
              <a:buFontTx/>
              <a:buNone/>
            </a:pPr>
            <a:r>
              <a:rPr lang="zh-CN" altLang="en-US" sz="1600" dirty="0">
                <a:latin typeface="微软雅黑" panose="020B0503020204020204" pitchFamily="34" charset="-122"/>
                <a:ea typeface="微软雅黑" panose="020B0503020204020204" pitchFamily="34" charset="-122"/>
              </a:rPr>
              <a:t>    另外，</a:t>
            </a:r>
            <a:r>
              <a:rPr lang="en-US" altLang="zh-CN" sz="1600" dirty="0">
                <a:latin typeface="微软雅黑" panose="020B0503020204020204" pitchFamily="34" charset="-122"/>
                <a:ea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rPr>
              <a:t>简单易学，在科学领域占据着越来越重要的地位，将成为科学领域的主流编程语言</a:t>
            </a:r>
            <a:r>
              <a:rPr lang="zh-CN" altLang="en-US" sz="1600" dirty="0" smtClean="0">
                <a:latin typeface="微软雅黑" panose="020B0503020204020204" pitchFamily="34" charset="-122"/>
                <a:ea typeface="微软雅黑" panose="020B0503020204020204" pitchFamily="34" charset="-122"/>
              </a:rPr>
              <a:t>。</a:t>
            </a:r>
            <a:endParaRPr lang="zh-CN" altLang="en-US" sz="14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71550"/>
            <a:ext cx="8763000"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57200" y="1970088"/>
            <a:ext cx="8229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35" presetClass="emph" presetSubtype="0" repeatCount="2000" fill="hold" grpId="1" nodeType="afterEffect">
                                  <p:stCondLst>
                                    <p:cond delay="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7" descr="大标题-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auto">
          <a:xfrm>
            <a:off x="2819400" y="2365375"/>
            <a:ext cx="4648200" cy="769938"/>
          </a:xfrm>
          <a:prstGeom prst="rect">
            <a:avLst/>
          </a:prstGeom>
          <a:noFill/>
        </p:spPr>
        <p:txBody>
          <a:bodyPr>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数据分析流程</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对象 11"/>
          <p:cNvGraphicFramePr>
            <a:graphicFrameLocks noChangeAspect="1"/>
          </p:cNvGraphicFramePr>
          <p:nvPr>
            <p:extLst>
              <p:ext uri="{D42A27DB-BD31-4B8C-83A1-F6EECF244321}">
                <p14:modId xmlns:p14="http://schemas.microsoft.com/office/powerpoint/2010/main" val="3516961275"/>
              </p:ext>
            </p:extLst>
          </p:nvPr>
        </p:nvGraphicFramePr>
        <p:xfrm>
          <a:off x="465138" y="1930939"/>
          <a:ext cx="8464550" cy="1752600"/>
        </p:xfrm>
        <a:graphic>
          <a:graphicData uri="http://schemas.openxmlformats.org/presentationml/2006/ole">
            <mc:AlternateContent xmlns:mc="http://schemas.openxmlformats.org/markup-compatibility/2006">
              <mc:Choice xmlns:v="urn:schemas-microsoft-com:vml" Requires="v">
                <p:oleObj spid="_x0000_s33986" name="Visio" r:id="rId3" imgW="4600755" imgH="952315" progId="Visio.Drawing.15">
                  <p:embed/>
                </p:oleObj>
              </mc:Choice>
              <mc:Fallback>
                <p:oleObj name="Visio" r:id="rId3" imgW="4600755" imgH="952315" progId="Visio.Drawing.15">
                  <p:embed/>
                  <p:pic>
                    <p:nvPicPr>
                      <p:cNvPr id="0" name="对象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38" y="1930939"/>
                        <a:ext cx="84645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a:xfrm>
            <a:off x="476250" y="1930939"/>
            <a:ext cx="1524000"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2590800" y="1910302"/>
            <a:ext cx="1524000"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4784725" y="1926177"/>
            <a:ext cx="1524000"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p:cNvSpPr/>
          <p:nvPr/>
        </p:nvSpPr>
        <p:spPr>
          <a:xfrm>
            <a:off x="6897688" y="1934114"/>
            <a:ext cx="1524000"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p:cNvSpPr/>
          <p:nvPr/>
        </p:nvSpPr>
        <p:spPr>
          <a:xfrm>
            <a:off x="1381125" y="3150139"/>
            <a:ext cx="1524000"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a:xfrm>
            <a:off x="3505200" y="3148552"/>
            <a:ext cx="1524000"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5654675" y="3140614"/>
            <a:ext cx="1524000"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标题 1"/>
          <p:cNvSpPr txBox="1">
            <a:spLocks noChangeArrowheads="1"/>
          </p:cNvSpPr>
          <p:nvPr/>
        </p:nvSpPr>
        <p:spPr>
          <a:xfrm>
            <a:off x="3390900" y="792163"/>
            <a:ext cx="4819650" cy="5715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algn="r" eaLnBrk="1" hangingPunct="1"/>
            <a:r>
              <a:rPr lang="zh-CN" altLang="en-US" sz="2400" b="1" kern="0" dirty="0" smtClean="0">
                <a:solidFill>
                  <a:srgbClr val="595959"/>
                </a:solidFill>
                <a:latin typeface="微软雅黑" panose="020B0503020204020204" pitchFamily="34" charset="-122"/>
                <a:ea typeface="微软雅黑" panose="020B0503020204020204" pitchFamily="34" charset="-122"/>
              </a:rPr>
              <a:t>数据分析的基本流程</a:t>
            </a:r>
            <a:endParaRPr lang="zh-CN" altLang="en-US" sz="2400" b="1" kern="0" dirty="0" smtClean="0">
              <a:solidFill>
                <a:srgbClr val="595959"/>
              </a:solidFill>
              <a:latin typeface="微软雅黑" panose="020B0503020204020204" pitchFamily="34" charset="-122"/>
              <a:ea typeface="微软雅黑" panose="020B0503020204020204" pitchFamily="34" charset="-122"/>
            </a:endParaRPr>
          </a:p>
        </p:txBody>
      </p:sp>
      <p:pic>
        <p:nvPicPr>
          <p:cNvPr id="18" name="Picture 4" descr="按扭1-56"/>
          <p:cNvPicPr>
            <a:picLocks noChangeAspect="1" noChangeArrowheads="1"/>
          </p:cNvPicPr>
          <p:nvPr/>
        </p:nvPicPr>
        <p:blipFill>
          <a:blip r:embed="rId5" cstate="print"/>
          <a:srcRect/>
          <a:stretch>
            <a:fillRect/>
          </a:stretch>
        </p:blipFill>
        <p:spPr bwMode="auto">
          <a:xfrm>
            <a:off x="8077200" y="885825"/>
            <a:ext cx="749300" cy="4318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1000"/>
                                        <p:tgtEl>
                                          <p:spTgt spid="13"/>
                                        </p:tgtEl>
                                      </p:cBhvr>
                                    </p:animEffect>
                                    <p:set>
                                      <p:cBhvr>
                                        <p:cTn id="9" dur="1" fill="hold">
                                          <p:stCondLst>
                                            <p:cond delay="999"/>
                                          </p:stCondLst>
                                        </p:cTn>
                                        <p:tgtEl>
                                          <p:spTgt spid="13"/>
                                        </p:tgtEl>
                                        <p:attrNameLst>
                                          <p:attrName>style.visibility</p:attrName>
                                        </p:attrNameLst>
                                      </p:cBhvr>
                                      <p:to>
                                        <p:strVal val="hidden"/>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0" presetClass="exit" presetSubtype="0" fill="hold" grpId="1" nodeType="withEffect">
                                  <p:stCondLst>
                                    <p:cond delay="0"/>
                                  </p:stCondLst>
                                  <p:childTnLst>
                                    <p:animEffect transition="out" filter="fade">
                                      <p:cBhvr>
                                        <p:cTn id="14" dur="1000"/>
                                        <p:tgtEl>
                                          <p:spTgt spid="11"/>
                                        </p:tgtEl>
                                      </p:cBhvr>
                                    </p:animEffect>
                                    <p:set>
                                      <p:cBhvr>
                                        <p:cTn id="15" dur="1" fill="hold">
                                          <p:stCondLst>
                                            <p:cond delay="999"/>
                                          </p:stCondLst>
                                        </p:cTn>
                                        <p:tgtEl>
                                          <p:spTgt spid="11"/>
                                        </p:tgtEl>
                                        <p:attrNameLst>
                                          <p:attrName>style.visibility</p:attrName>
                                        </p:attrNameLst>
                                      </p:cBhvr>
                                      <p:to>
                                        <p:strVal val="hidden"/>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0" presetClass="exit" presetSubtype="0" fill="hold" grpId="1" nodeType="withEffect">
                                  <p:stCondLst>
                                    <p:cond delay="0"/>
                                  </p:stCondLst>
                                  <p:childTnLst>
                                    <p:animEffect transition="out" filter="fade">
                                      <p:cBhvr>
                                        <p:cTn id="20" dur="1000"/>
                                        <p:tgtEl>
                                          <p:spTgt spid="12"/>
                                        </p:tgtEl>
                                      </p:cBhvr>
                                    </p:animEffect>
                                    <p:set>
                                      <p:cBhvr>
                                        <p:cTn id="21" dur="1" fill="hold">
                                          <p:stCondLst>
                                            <p:cond delay="999"/>
                                          </p:stCondLst>
                                        </p:cTn>
                                        <p:tgtEl>
                                          <p:spTgt spid="12"/>
                                        </p:tgtEl>
                                        <p:attrNameLst>
                                          <p:attrName>style.visibility</p:attrName>
                                        </p:attrNameLst>
                                      </p:cBhvr>
                                      <p:to>
                                        <p:strVal val="hidden"/>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0" presetClass="exit" presetSubtype="0" fill="hold" grpId="1" nodeType="withEffect">
                                  <p:stCondLst>
                                    <p:cond delay="0"/>
                                  </p:stCondLst>
                                  <p:childTnLst>
                                    <p:animEffect transition="out" filter="fade">
                                      <p:cBhvr>
                                        <p:cTn id="26" dur="1000"/>
                                        <p:tgtEl>
                                          <p:spTgt spid="14"/>
                                        </p:tgtEl>
                                      </p:cBhvr>
                                    </p:animEffect>
                                    <p:set>
                                      <p:cBhvr>
                                        <p:cTn id="27" dur="1" fill="hold">
                                          <p:stCondLst>
                                            <p:cond delay="999"/>
                                          </p:stCondLst>
                                        </p:cTn>
                                        <p:tgtEl>
                                          <p:spTgt spid="14"/>
                                        </p:tgtEl>
                                        <p:attrNameLst>
                                          <p:attrName>style.visibility</p:attrName>
                                        </p:attrNameLst>
                                      </p:cBhvr>
                                      <p:to>
                                        <p:strVal val="hidden"/>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0" presetClass="exit" presetSubtype="0" fill="hold" grpId="1" nodeType="withEffect">
                                  <p:stCondLst>
                                    <p:cond delay="0"/>
                                  </p:stCondLst>
                                  <p:childTnLst>
                                    <p:animEffect transition="out" filter="fade">
                                      <p:cBhvr>
                                        <p:cTn id="32" dur="1000"/>
                                        <p:tgtEl>
                                          <p:spTgt spid="15"/>
                                        </p:tgtEl>
                                      </p:cBhvr>
                                    </p:animEffect>
                                    <p:set>
                                      <p:cBhvr>
                                        <p:cTn id="33" dur="1" fill="hold">
                                          <p:stCondLst>
                                            <p:cond delay="999"/>
                                          </p:stCondLst>
                                        </p:cTn>
                                        <p:tgtEl>
                                          <p:spTgt spid="15"/>
                                        </p:tgtEl>
                                        <p:attrNameLst>
                                          <p:attrName>style.visibility</p:attrName>
                                        </p:attrNameLst>
                                      </p:cBhvr>
                                      <p:to>
                                        <p:strVal val="hidden"/>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0" presetClass="exit" presetSubtype="0" fill="hold" grpId="1" nodeType="withEffect">
                                  <p:stCondLst>
                                    <p:cond delay="0"/>
                                  </p:stCondLst>
                                  <p:childTnLst>
                                    <p:animEffect transition="out" filter="fade">
                                      <p:cBhvr>
                                        <p:cTn id="38" dur="1000"/>
                                        <p:tgtEl>
                                          <p:spTgt spid="16"/>
                                        </p:tgtEl>
                                      </p:cBhvr>
                                    </p:animEffect>
                                    <p:set>
                                      <p:cBhvr>
                                        <p:cTn id="39" dur="1" fill="hold">
                                          <p:stCondLst>
                                            <p:cond delay="999"/>
                                          </p:stCondLst>
                                        </p:cTn>
                                        <p:tgtEl>
                                          <p:spTgt spid="16"/>
                                        </p:tgtEl>
                                        <p:attrNameLst>
                                          <p:attrName>style.visibility</p:attrName>
                                        </p:attrNameLst>
                                      </p:cBhvr>
                                      <p:to>
                                        <p:strVal val="hidden"/>
                                      </p:to>
                                    </p:set>
                                  </p:childTnLst>
                                </p:cTn>
                              </p:par>
                            </p:childTnLst>
                          </p:cTn>
                        </p:par>
                        <p:par>
                          <p:cTn id="40" fill="hold" nodeType="afterGroup">
                            <p:stCondLst>
                              <p:cond delay="6000"/>
                            </p:stCondLst>
                            <p:childTnLst>
                              <p:par>
                                <p:cTn id="41" presetID="1"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0" presetClass="exit" presetSubtype="0" fill="hold" grpId="1" nodeType="withEffect">
                                  <p:stCondLst>
                                    <p:cond delay="50"/>
                                  </p:stCondLst>
                                  <p:childTnLst>
                                    <p:animEffect transition="out" filter="fade">
                                      <p:cBhvr>
                                        <p:cTn id="44" dur="1000"/>
                                        <p:tgtEl>
                                          <p:spTgt spid="17"/>
                                        </p:tgtEl>
                                      </p:cBhvr>
                                    </p:animEffect>
                                    <p:set>
                                      <p:cBhvr>
                                        <p:cTn id="45" dur="1" fill="hold">
                                          <p:stCondLst>
                                            <p:cond delay="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3325" y="2111375"/>
            <a:ext cx="4083050" cy="273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a:spLocks noChangeArrowheads="1"/>
          </p:cNvSpPr>
          <p:nvPr/>
        </p:nvSpPr>
        <p:spPr bwMode="auto">
          <a:xfrm>
            <a:off x="285750" y="1398588"/>
            <a:ext cx="84582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defRPr/>
            </a:pPr>
            <a:r>
              <a:rPr lang="zh-CN" altLang="en-US" sz="1400" dirty="0" smtClean="0">
                <a:latin typeface="+mn-ea"/>
                <a:ea typeface="+mn-ea"/>
              </a:rPr>
              <a:t>    “如果</a:t>
            </a:r>
            <a:r>
              <a:rPr lang="zh-CN" altLang="en-US" sz="1400" dirty="0">
                <a:latin typeface="+mn-ea"/>
                <a:ea typeface="+mn-ea"/>
              </a:rPr>
              <a:t>给我</a:t>
            </a:r>
            <a:r>
              <a:rPr lang="en-US" altLang="zh-CN" sz="1400" dirty="0">
                <a:latin typeface="+mn-ea"/>
                <a:ea typeface="+mn-ea"/>
              </a:rPr>
              <a:t>1</a:t>
            </a:r>
            <a:r>
              <a:rPr lang="zh-CN" altLang="en-US" sz="1400" dirty="0">
                <a:latin typeface="+mn-ea"/>
                <a:ea typeface="+mn-ea"/>
              </a:rPr>
              <a:t>个小时解答一道决定我生死的问题，我会花</a:t>
            </a:r>
            <a:r>
              <a:rPr lang="en-US" altLang="zh-CN" sz="1400" dirty="0">
                <a:latin typeface="+mn-ea"/>
                <a:ea typeface="+mn-ea"/>
              </a:rPr>
              <a:t>55</a:t>
            </a:r>
            <a:r>
              <a:rPr lang="zh-CN" altLang="en-US" sz="1400" dirty="0">
                <a:latin typeface="+mn-ea"/>
                <a:ea typeface="+mn-ea"/>
              </a:rPr>
              <a:t>分钟来弄清楚这道题到底是在问什么。一旦清楚了它到底在问什么，剩下的</a:t>
            </a:r>
            <a:r>
              <a:rPr lang="en-US" altLang="zh-CN" sz="1400" dirty="0">
                <a:latin typeface="+mn-ea"/>
                <a:ea typeface="+mn-ea"/>
              </a:rPr>
              <a:t>5</a:t>
            </a:r>
            <a:r>
              <a:rPr lang="zh-CN" altLang="en-US" sz="1400" dirty="0">
                <a:latin typeface="+mn-ea"/>
                <a:ea typeface="+mn-ea"/>
              </a:rPr>
              <a:t>分钟足够回答这个</a:t>
            </a:r>
            <a:r>
              <a:rPr lang="zh-CN" altLang="en-US" sz="1400" dirty="0" smtClean="0">
                <a:latin typeface="+mn-ea"/>
                <a:ea typeface="+mn-ea"/>
              </a:rPr>
              <a:t>问题</a:t>
            </a:r>
            <a:r>
              <a:rPr lang="zh-CN" altLang="en-US" sz="1400" dirty="0">
                <a:latin typeface="+mn-ea"/>
              </a:rPr>
              <a:t>”</a:t>
            </a:r>
            <a:r>
              <a:rPr lang="en-US" altLang="zh-CN" sz="1400" dirty="0" smtClean="0">
                <a:latin typeface="+mn-ea"/>
                <a:ea typeface="+mn-ea"/>
              </a:rPr>
              <a:t>——</a:t>
            </a:r>
            <a:r>
              <a:rPr lang="zh-CN" altLang="en-US" sz="1400" dirty="0">
                <a:latin typeface="+mn-ea"/>
                <a:ea typeface="+mn-ea"/>
              </a:rPr>
              <a:t>爱因斯坦</a:t>
            </a:r>
            <a:endParaRPr lang="zh-CN" altLang="en-US" sz="1400" dirty="0" smtClean="0">
              <a:latin typeface="+mn-ea"/>
              <a:ea typeface="+mn-ea"/>
            </a:endParaRPr>
          </a:p>
        </p:txBody>
      </p:sp>
      <p:grpSp>
        <p:nvGrpSpPr>
          <p:cNvPr id="34820" name="组合 10"/>
          <p:cNvGrpSpPr>
            <a:grpSpLocks/>
          </p:cNvGrpSpPr>
          <p:nvPr/>
        </p:nvGrpSpPr>
        <p:grpSpPr bwMode="auto">
          <a:xfrm>
            <a:off x="711200" y="971550"/>
            <a:ext cx="3651250" cy="457200"/>
            <a:chOff x="711201" y="971550"/>
            <a:chExt cx="3651954" cy="457200"/>
          </a:xfrm>
        </p:grpSpPr>
        <p:sp>
          <p:nvSpPr>
            <p:cNvPr id="12" name="燕尾形 11"/>
            <p:cNvSpPr/>
            <p:nvPr/>
          </p:nvSpPr>
          <p:spPr>
            <a:xfrm>
              <a:off x="1238955" y="994128"/>
              <a:ext cx="3124200" cy="414867"/>
            </a:xfrm>
            <a:prstGeom prst="chevron">
              <a:avLst>
                <a:gd name="adj" fmla="val 50371"/>
              </a:avLst>
            </a:prstGeom>
            <a:gradFill flip="none" rotWithShape="1">
              <a:gsLst>
                <a:gs pos="0">
                  <a:schemeClr val="accent2">
                    <a:lumMod val="0"/>
                    <a:lumOff val="100000"/>
                  </a:schemeClr>
                </a:gs>
                <a:gs pos="100000">
                  <a:schemeClr val="accent1">
                    <a:lumMod val="90000"/>
                  </a:schemeClr>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chemeClr val="tx1"/>
                  </a:solidFill>
                </a:rPr>
                <a:t> 明确目的</a:t>
              </a:r>
            </a:p>
          </p:txBody>
        </p:sp>
        <p:sp>
          <p:nvSpPr>
            <p:cNvPr id="13" name="五边形 12"/>
            <p:cNvSpPr/>
            <p:nvPr/>
          </p:nvSpPr>
          <p:spPr>
            <a:xfrm>
              <a:off x="711201" y="971550"/>
              <a:ext cx="685800" cy="457200"/>
            </a:xfrm>
            <a:prstGeom prst="homePlate">
              <a:avLst/>
            </a:prstGeom>
            <a:gradFill flip="none" rotWithShape="1">
              <a:gsLst>
                <a:gs pos="0">
                  <a:schemeClr val="accent2">
                    <a:lumMod val="0"/>
                    <a:lumOff val="100000"/>
                  </a:schemeClr>
                </a:gs>
                <a:gs pos="35000">
                  <a:schemeClr val="accent2">
                    <a:lumMod val="0"/>
                    <a:lumOff val="100000"/>
                  </a:schemeClr>
                </a:gs>
                <a:gs pos="100000">
                  <a:srgbClr val="1532C5"/>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1</a:t>
              </a:r>
              <a:endParaRPr lang="zh-CN" altLang="en-US" dirty="0">
                <a:solidFill>
                  <a:schemeClr val="tx1"/>
                </a:solidFill>
              </a:endParaRPr>
            </a:p>
          </p:txBody>
        </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nodeType="clickPar">
                      <p:stCondLst>
                        <p:cond delay="0"/>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fade">
                                      <p:cBhvr>
                                        <p:cTn id="7" dur="500"/>
                                        <p:tgtEl>
                                          <p:spTgt spid="33794"/>
                                        </p:tgtEl>
                                      </p:cBhvr>
                                    </p:animEffect>
                                  </p:childTnLst>
                                </p:cTn>
                              </p:par>
                            </p:childTnLst>
                          </p:cTn>
                        </p:par>
                      </p:childTnLst>
                    </p:cTn>
                  </p:par>
                </p:childTnLst>
              </p:cTn>
              <p:nextCondLst>
                <p:cond evt="onClick" delay="0">
                  <p:tgtEl>
                    <p:spTgt spid="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867400" y="1449161"/>
            <a:ext cx="2895600" cy="507831"/>
          </a:xfrm>
          <a:prstGeom prst="rect">
            <a:avLst/>
          </a:prstGeom>
        </p:spPr>
        <p:txBody>
          <a:bodyPr wrap="square">
            <a:spAutoFit/>
          </a:bodyPr>
          <a:lstStyle/>
          <a:p>
            <a:pPr eaLnBrk="1" hangingPunct="1">
              <a:lnSpc>
                <a:spcPct val="150000"/>
              </a:lnSpc>
              <a:spcBef>
                <a:spcPct val="50000"/>
              </a:spcBef>
              <a:defRPr/>
            </a:pPr>
            <a:r>
              <a:rPr lang="zh-CN" altLang="en-US" dirty="0"/>
              <a:t>我们身边的</a:t>
            </a:r>
            <a:r>
              <a:rPr lang="zh-CN" altLang="en-US" dirty="0" smtClean="0"/>
              <a:t>例子</a:t>
            </a:r>
            <a:r>
              <a:rPr lang="en-US" altLang="zh-CN" dirty="0" smtClean="0"/>
              <a:t>——</a:t>
            </a:r>
            <a:r>
              <a:rPr lang="en-US" altLang="zh-CN" dirty="0"/>
              <a:t>QQ</a:t>
            </a:r>
            <a:r>
              <a:rPr lang="zh-CN" altLang="en-US" dirty="0"/>
              <a:t>群</a:t>
            </a:r>
            <a:endParaRPr lang="zh-CN" altLang="en-US" b="1" dirty="0">
              <a:solidFill>
                <a:schemeClr val="tx1">
                  <a:lumMod val="65000"/>
                  <a:lumOff val="35000"/>
                </a:schemeClr>
              </a:solidFill>
              <a:latin typeface="宋体" pitchFamily="2" charset="-122"/>
            </a:endParaRPr>
          </a:p>
        </p:txBody>
      </p:sp>
      <p:pic>
        <p:nvPicPr>
          <p:cNvPr id="5" name="QQ群.mp4">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4">
            <a:extLst>
              <a:ext uri="{28A0092B-C50C-407E-A947-70E740481C1C}">
                <a14:useLocalDpi xmlns:a14="http://schemas.microsoft.com/office/drawing/2010/main" val="0"/>
              </a:ext>
            </a:extLst>
          </a:blip>
          <a:srcRect/>
          <a:stretch>
            <a:fillRect/>
          </a:stretch>
        </p:blipFill>
        <p:spPr bwMode="auto">
          <a:xfrm>
            <a:off x="762000" y="866775"/>
            <a:ext cx="4673622"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a:spLocks noGrp="1" noChangeArrowheads="1"/>
          </p:cNvSpPr>
          <p:nvPr>
            <p:ph type="title"/>
          </p:nvPr>
        </p:nvSpPr>
        <p:spPr>
          <a:xfrm>
            <a:off x="1657350" y="792163"/>
            <a:ext cx="6553200" cy="571500"/>
          </a:xfrm>
        </p:spPr>
        <p:txBody>
          <a:bodyPr/>
          <a:lstStyle/>
          <a:p>
            <a:pPr algn="r" eaLnBrk="1" hangingPunct="1"/>
            <a:r>
              <a:rPr lang="zh-CN" altLang="en-US" sz="2400" b="1" dirty="0" smtClean="0">
                <a:solidFill>
                  <a:srgbClr val="595959"/>
                </a:solidFill>
                <a:latin typeface="微软雅黑" panose="020B0503020204020204" pitchFamily="34" charset="-122"/>
                <a:ea typeface="微软雅黑" panose="020B0503020204020204" pitchFamily="34" charset="-122"/>
              </a:rPr>
              <a:t>数据分析的概念</a:t>
            </a:r>
          </a:p>
        </p:txBody>
      </p:sp>
      <p:pic>
        <p:nvPicPr>
          <p:cNvPr id="7" name="Picture 4" descr="按扭1-56"/>
          <p:cNvPicPr>
            <a:picLocks noChangeAspect="1" noChangeArrowheads="1"/>
          </p:cNvPicPr>
          <p:nvPr/>
        </p:nvPicPr>
        <p:blipFill>
          <a:blip r:embed="rId5" cstate="print"/>
          <a:srcRect/>
          <a:stretch>
            <a:fillRect/>
          </a:stretch>
        </p:blipFill>
        <p:spPr bwMode="auto">
          <a:xfrm>
            <a:off x="8077200" y="885825"/>
            <a:ext cx="749300" cy="431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repeatCount="indefinite" fill="hold" display="0">
                  <p:stCondLst>
                    <p:cond delay="indefinite"/>
                  </p:stCondLst>
                </p:cTn>
                <p:tgtEl>
                  <p:spTgt spid="5"/>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a:spLocks noChangeArrowheads="1"/>
          </p:cNvSpPr>
          <p:nvPr/>
        </p:nvSpPr>
        <p:spPr bwMode="auto">
          <a:xfrm>
            <a:off x="638175" y="1581150"/>
            <a:ext cx="84582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defRPr/>
            </a:pPr>
            <a:r>
              <a:rPr lang="zh-CN" altLang="en-US" sz="1400" dirty="0" smtClean="0">
                <a:latin typeface="+mn-ea"/>
                <a:ea typeface="+mn-ea"/>
              </a:rPr>
              <a:t>    能够</a:t>
            </a:r>
            <a:r>
              <a:rPr lang="zh-CN" altLang="en-US" sz="1400" dirty="0">
                <a:latin typeface="+mn-ea"/>
                <a:ea typeface="+mn-ea"/>
              </a:rPr>
              <a:t>找到合适的数据训练是一件非常重要的事情。获取数据的方式有很多种，如公开的数据集、爬虫、数据采集工具、付费</a:t>
            </a:r>
            <a:r>
              <a:rPr lang="en-US" altLang="zh-CN" sz="1400" dirty="0">
                <a:latin typeface="+mn-ea"/>
                <a:ea typeface="+mn-ea"/>
              </a:rPr>
              <a:t>API</a:t>
            </a:r>
            <a:r>
              <a:rPr lang="zh-CN" altLang="en-US" sz="1400" dirty="0">
                <a:latin typeface="+mn-ea"/>
                <a:ea typeface="+mn-ea"/>
              </a:rPr>
              <a:t>等等</a:t>
            </a:r>
            <a:endParaRPr lang="zh-CN" altLang="en-US" sz="1400" dirty="0" smtClean="0">
              <a:latin typeface="+mn-ea"/>
              <a:ea typeface="+mn-ea"/>
            </a:endParaRPr>
          </a:p>
        </p:txBody>
      </p:sp>
      <p:grpSp>
        <p:nvGrpSpPr>
          <p:cNvPr id="35843" name="组合 9"/>
          <p:cNvGrpSpPr>
            <a:grpSpLocks/>
          </p:cNvGrpSpPr>
          <p:nvPr/>
        </p:nvGrpSpPr>
        <p:grpSpPr bwMode="auto">
          <a:xfrm>
            <a:off x="711200" y="971550"/>
            <a:ext cx="3651250" cy="457200"/>
            <a:chOff x="711201" y="971550"/>
            <a:chExt cx="3651954" cy="457200"/>
          </a:xfrm>
        </p:grpSpPr>
        <p:sp>
          <p:nvSpPr>
            <p:cNvPr id="3" name="燕尾形 2"/>
            <p:cNvSpPr/>
            <p:nvPr/>
          </p:nvSpPr>
          <p:spPr>
            <a:xfrm>
              <a:off x="1238955" y="994128"/>
              <a:ext cx="3124200" cy="414867"/>
            </a:xfrm>
            <a:prstGeom prst="chevron">
              <a:avLst>
                <a:gd name="adj" fmla="val 50371"/>
              </a:avLst>
            </a:prstGeom>
            <a:gradFill flip="none" rotWithShape="1">
              <a:gsLst>
                <a:gs pos="0">
                  <a:schemeClr val="accent2">
                    <a:lumMod val="0"/>
                    <a:lumOff val="100000"/>
                  </a:schemeClr>
                </a:gs>
                <a:gs pos="100000">
                  <a:schemeClr val="accent1">
                    <a:lumMod val="90000"/>
                  </a:schemeClr>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chemeClr val="tx1"/>
                  </a:solidFill>
                </a:rPr>
                <a:t> 获取数据</a:t>
              </a:r>
            </a:p>
          </p:txBody>
        </p:sp>
        <p:sp>
          <p:nvSpPr>
            <p:cNvPr id="9" name="五边形 8"/>
            <p:cNvSpPr/>
            <p:nvPr/>
          </p:nvSpPr>
          <p:spPr>
            <a:xfrm>
              <a:off x="711201" y="971550"/>
              <a:ext cx="685800" cy="457200"/>
            </a:xfrm>
            <a:prstGeom prst="homePlate">
              <a:avLst/>
            </a:prstGeom>
            <a:gradFill flip="none" rotWithShape="1">
              <a:gsLst>
                <a:gs pos="0">
                  <a:schemeClr val="accent2">
                    <a:lumMod val="0"/>
                    <a:lumOff val="100000"/>
                  </a:schemeClr>
                </a:gs>
                <a:gs pos="35000">
                  <a:schemeClr val="accent2">
                    <a:lumMod val="0"/>
                    <a:lumOff val="100000"/>
                  </a:schemeClr>
                </a:gs>
                <a:gs pos="100000">
                  <a:srgbClr val="1532C5"/>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2</a:t>
              </a:r>
              <a:endParaRPr lang="zh-CN" altLang="en-US" dirty="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2" descr="数据处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09" y="1761970"/>
            <a:ext cx="4576762" cy="3279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a:spLocks noChangeArrowheads="1"/>
          </p:cNvSpPr>
          <p:nvPr/>
        </p:nvSpPr>
        <p:spPr bwMode="auto">
          <a:xfrm>
            <a:off x="304800" y="1482725"/>
            <a:ext cx="84582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defRPr/>
            </a:pPr>
            <a:r>
              <a:rPr lang="zh-CN" altLang="en-US" sz="1400" dirty="0" smtClean="0">
                <a:latin typeface="+mn-ea"/>
                <a:ea typeface="+mn-ea"/>
              </a:rPr>
              <a:t>    数据处理</a:t>
            </a:r>
            <a:r>
              <a:rPr lang="zh-CN" altLang="en-US" sz="1400" dirty="0">
                <a:latin typeface="+mn-ea"/>
                <a:ea typeface="+mn-ea"/>
              </a:rPr>
              <a:t>是从大量的、杂乱无章、难以理解的、缺失的数据中，抽取并推导出对解决问题有价值、有意义的数据</a:t>
            </a:r>
            <a:r>
              <a:rPr lang="zh-CN" altLang="en-US" sz="1400" dirty="0" smtClean="0">
                <a:latin typeface="+mn-ea"/>
                <a:ea typeface="+mn-ea"/>
              </a:rPr>
              <a:t>。</a:t>
            </a:r>
          </a:p>
        </p:txBody>
      </p:sp>
      <p:grpSp>
        <p:nvGrpSpPr>
          <p:cNvPr id="36868" name="组合 4"/>
          <p:cNvGrpSpPr>
            <a:grpSpLocks/>
          </p:cNvGrpSpPr>
          <p:nvPr/>
        </p:nvGrpSpPr>
        <p:grpSpPr bwMode="auto">
          <a:xfrm>
            <a:off x="711200" y="971550"/>
            <a:ext cx="3651250" cy="457200"/>
            <a:chOff x="711201" y="971550"/>
            <a:chExt cx="3651954" cy="457200"/>
          </a:xfrm>
        </p:grpSpPr>
        <p:sp>
          <p:nvSpPr>
            <p:cNvPr id="6" name="燕尾形 5"/>
            <p:cNvSpPr/>
            <p:nvPr/>
          </p:nvSpPr>
          <p:spPr>
            <a:xfrm>
              <a:off x="1238955" y="994128"/>
              <a:ext cx="3124200" cy="414867"/>
            </a:xfrm>
            <a:prstGeom prst="chevron">
              <a:avLst>
                <a:gd name="adj" fmla="val 50371"/>
              </a:avLst>
            </a:prstGeom>
            <a:gradFill flip="none" rotWithShape="1">
              <a:gsLst>
                <a:gs pos="0">
                  <a:schemeClr val="accent2">
                    <a:lumMod val="0"/>
                    <a:lumOff val="100000"/>
                  </a:schemeClr>
                </a:gs>
                <a:gs pos="100000">
                  <a:schemeClr val="accent1">
                    <a:lumMod val="90000"/>
                  </a:schemeClr>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chemeClr val="tx1"/>
                  </a:solidFill>
                </a:rPr>
                <a:t> 数据处理</a:t>
              </a:r>
            </a:p>
          </p:txBody>
        </p:sp>
        <p:sp>
          <p:nvSpPr>
            <p:cNvPr id="7" name="五边形 6"/>
            <p:cNvSpPr/>
            <p:nvPr/>
          </p:nvSpPr>
          <p:spPr>
            <a:xfrm>
              <a:off x="711201" y="971550"/>
              <a:ext cx="685800" cy="457200"/>
            </a:xfrm>
            <a:prstGeom prst="homePlate">
              <a:avLst/>
            </a:prstGeom>
            <a:gradFill flip="none" rotWithShape="1">
              <a:gsLst>
                <a:gs pos="0">
                  <a:schemeClr val="accent2">
                    <a:lumMod val="0"/>
                    <a:lumOff val="100000"/>
                  </a:schemeClr>
                </a:gs>
                <a:gs pos="35000">
                  <a:schemeClr val="accent2">
                    <a:lumMod val="0"/>
                    <a:lumOff val="100000"/>
                  </a:schemeClr>
                </a:gs>
                <a:gs pos="100000">
                  <a:srgbClr val="1532C5"/>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3</a:t>
              </a:r>
              <a:endParaRPr lang="zh-CN" altLang="en-US" dirty="0">
                <a:solidFill>
                  <a:schemeClr val="tx1"/>
                </a:solidFill>
              </a:endParaRPr>
            </a:p>
          </p:txBody>
        </p:sp>
      </p:grpSp>
      <p:sp>
        <p:nvSpPr>
          <p:cNvPr id="3" name="矩形 2"/>
          <p:cNvSpPr/>
          <p:nvPr/>
        </p:nvSpPr>
        <p:spPr>
          <a:xfrm>
            <a:off x="3048000" y="3943350"/>
            <a:ext cx="914400" cy="1835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070414" y="1947281"/>
            <a:ext cx="914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4970414" y="2659953"/>
            <a:ext cx="243613" cy="239183"/>
          </a:xfrm>
          <a:prstGeom prst="rect">
            <a:avLst/>
          </a:prstGeom>
        </p:spPr>
      </p:pic>
      <p:pic>
        <p:nvPicPr>
          <p:cNvPr id="12" name="图片 11"/>
          <p:cNvPicPr>
            <a:picLocks noChangeAspect="1"/>
          </p:cNvPicPr>
          <p:nvPr/>
        </p:nvPicPr>
        <p:blipFill>
          <a:blip r:embed="rId4"/>
          <a:stretch>
            <a:fillRect/>
          </a:stretch>
        </p:blipFill>
        <p:spPr>
          <a:xfrm>
            <a:off x="4967871" y="2912665"/>
            <a:ext cx="243613" cy="241357"/>
          </a:xfrm>
          <a:prstGeom prst="rect">
            <a:avLst/>
          </a:prstGeom>
        </p:spPr>
      </p:pic>
      <p:pic>
        <p:nvPicPr>
          <p:cNvPr id="13" name="图片 12"/>
          <p:cNvPicPr>
            <a:picLocks noChangeAspect="1"/>
          </p:cNvPicPr>
          <p:nvPr/>
        </p:nvPicPr>
        <p:blipFill>
          <a:blip r:embed="rId5"/>
          <a:stretch>
            <a:fillRect/>
          </a:stretch>
        </p:blipFill>
        <p:spPr>
          <a:xfrm>
            <a:off x="4963518" y="3173858"/>
            <a:ext cx="247966" cy="247966"/>
          </a:xfrm>
          <a:prstGeom prst="rect">
            <a:avLst/>
          </a:prstGeom>
        </p:spPr>
      </p:pic>
      <p:pic>
        <p:nvPicPr>
          <p:cNvPr id="14" name="图片 13"/>
          <p:cNvPicPr>
            <a:picLocks noChangeAspect="1"/>
          </p:cNvPicPr>
          <p:nvPr/>
        </p:nvPicPr>
        <p:blipFill>
          <a:blip r:embed="rId6"/>
          <a:stretch>
            <a:fillRect/>
          </a:stretch>
        </p:blipFill>
        <p:spPr>
          <a:xfrm>
            <a:off x="4970415" y="3428745"/>
            <a:ext cx="241070" cy="241070"/>
          </a:xfrm>
          <a:prstGeom prst="rect">
            <a:avLst/>
          </a:prstGeom>
        </p:spPr>
      </p:pic>
      <p:cxnSp>
        <p:nvCxnSpPr>
          <p:cNvPr id="18" name="直接箭头连接符 17"/>
          <p:cNvCxnSpPr/>
          <p:nvPr/>
        </p:nvCxnSpPr>
        <p:spPr>
          <a:xfrm flipV="1">
            <a:off x="5204266" y="3055645"/>
            <a:ext cx="8057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019800" y="2659953"/>
            <a:ext cx="2209800" cy="239183"/>
          </a:xfrm>
          <a:prstGeom prst="rect">
            <a:avLst/>
          </a:prstGeom>
          <a:solidFill>
            <a:schemeClr val="accent5"/>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smtClean="0">
                <a:solidFill>
                  <a:schemeClr val="tx1"/>
                </a:solidFill>
              </a:rPr>
              <a:t>缺失值  异常值  </a:t>
            </a:r>
            <a:r>
              <a:rPr lang="en-US" altLang="zh-CN" sz="1100" dirty="0">
                <a:solidFill>
                  <a:schemeClr val="tx1"/>
                </a:solidFill>
              </a:rPr>
              <a:t>describe()</a:t>
            </a:r>
            <a:r>
              <a:rPr lang="zh-CN" altLang="en-US" sz="1100" dirty="0">
                <a:solidFill>
                  <a:schemeClr val="tx1"/>
                </a:solidFill>
              </a:rPr>
              <a:t>函数</a:t>
            </a:r>
          </a:p>
        </p:txBody>
      </p:sp>
      <p:sp>
        <p:nvSpPr>
          <p:cNvPr id="22" name="矩形 21"/>
          <p:cNvSpPr/>
          <p:nvPr/>
        </p:nvSpPr>
        <p:spPr>
          <a:xfrm>
            <a:off x="6019800" y="2940638"/>
            <a:ext cx="2057400" cy="239183"/>
          </a:xfrm>
          <a:prstGeom prst="rect">
            <a:avLst/>
          </a:prstGeom>
          <a:solidFill>
            <a:schemeClr val="accent5"/>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smtClean="0">
                <a:solidFill>
                  <a:schemeClr val="tx1"/>
                </a:solidFill>
              </a:rPr>
              <a:t>删除  </a:t>
            </a:r>
            <a:r>
              <a:rPr lang="en-US" altLang="zh-CN" sz="1100" dirty="0" err="1" smtClean="0">
                <a:solidFill>
                  <a:schemeClr val="tx1"/>
                </a:solidFill>
              </a:rPr>
              <a:t>drop_duplicates</a:t>
            </a:r>
            <a:r>
              <a:rPr lang="en-US" altLang="zh-CN" sz="1100" dirty="0">
                <a:solidFill>
                  <a:schemeClr val="tx1"/>
                </a:solidFill>
              </a:rPr>
              <a:t>()</a:t>
            </a:r>
            <a:r>
              <a:rPr lang="zh-CN" altLang="en-US" sz="1100" dirty="0">
                <a:solidFill>
                  <a:schemeClr val="tx1"/>
                </a:solidFill>
              </a:rPr>
              <a:t>方法</a:t>
            </a:r>
          </a:p>
        </p:txBody>
      </p:sp>
      <p:cxnSp>
        <p:nvCxnSpPr>
          <p:cNvPr id="23" name="直接箭头连接符 22"/>
          <p:cNvCxnSpPr/>
          <p:nvPr/>
        </p:nvCxnSpPr>
        <p:spPr>
          <a:xfrm flipV="1">
            <a:off x="5211484" y="2775302"/>
            <a:ext cx="8057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5204265" y="3310530"/>
            <a:ext cx="8057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010038" y="3220980"/>
            <a:ext cx="2057400" cy="239183"/>
          </a:xfrm>
          <a:prstGeom prst="rect">
            <a:avLst/>
          </a:prstGeom>
          <a:solidFill>
            <a:schemeClr val="accent5"/>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smtClean="0">
                <a:solidFill>
                  <a:schemeClr val="tx1"/>
                </a:solidFill>
              </a:rPr>
              <a:t>删除  填充</a:t>
            </a:r>
            <a:endParaRPr lang="zh-CN" altLang="en-US" sz="1100" dirty="0">
              <a:solidFill>
                <a:schemeClr val="tx1"/>
              </a:solidFill>
            </a:endParaRPr>
          </a:p>
        </p:txBody>
      </p:sp>
      <p:cxnSp>
        <p:nvCxnSpPr>
          <p:cNvPr id="27" name="直接箭头连接符 26"/>
          <p:cNvCxnSpPr/>
          <p:nvPr/>
        </p:nvCxnSpPr>
        <p:spPr>
          <a:xfrm flipV="1">
            <a:off x="5193114" y="3585138"/>
            <a:ext cx="8057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010038" y="3506739"/>
            <a:ext cx="2057400" cy="239183"/>
          </a:xfrm>
          <a:prstGeom prst="rect">
            <a:avLst/>
          </a:prstGeom>
          <a:solidFill>
            <a:schemeClr val="accent5"/>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smtClean="0">
                <a:solidFill>
                  <a:schemeClr val="tx1"/>
                </a:solidFill>
              </a:rPr>
              <a:t>删除</a:t>
            </a:r>
            <a:endParaRPr lang="zh-CN" altLang="en-US" sz="1100" dirty="0">
              <a:solidFill>
                <a:schemeClr val="tx1"/>
              </a:solidFill>
            </a:endParaRPr>
          </a:p>
        </p:txBody>
      </p:sp>
      <p:sp>
        <p:nvSpPr>
          <p:cNvPr id="29" name="矩形 28"/>
          <p:cNvSpPr/>
          <p:nvPr/>
        </p:nvSpPr>
        <p:spPr>
          <a:xfrm>
            <a:off x="2689665" y="3049443"/>
            <a:ext cx="914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033131" y="4184958"/>
            <a:ext cx="914400" cy="1835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033134" y="4434427"/>
            <a:ext cx="914400" cy="1835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048000" y="4676035"/>
            <a:ext cx="914400" cy="1835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070414" y="4304464"/>
            <a:ext cx="914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ppt_x</p:attrName>
                                        </p:attrNameLst>
                                      </p:cBhvr>
                                      <p:tavLst>
                                        <p:tav tm="0">
                                          <p:val>
                                            <p:strVal val="#ppt_x-#ppt_w/2"/>
                                          </p:val>
                                        </p:tav>
                                        <p:tav tm="100000">
                                          <p:val>
                                            <p:strVal val="#ppt_x"/>
                                          </p:val>
                                        </p:tav>
                                      </p:tavLst>
                                    </p:anim>
                                    <p:anim calcmode="lin" valueType="num">
                                      <p:cBhvr>
                                        <p:cTn id="38" dur="500" fill="hold"/>
                                        <p:tgtEl>
                                          <p:spTgt spid="23"/>
                                        </p:tgtEl>
                                        <p:attrNameLst>
                                          <p:attrName>ppt_y</p:attrName>
                                        </p:attrNameLst>
                                      </p:cBhvr>
                                      <p:tavLst>
                                        <p:tav tm="0">
                                          <p:val>
                                            <p:strVal val="#ppt_y"/>
                                          </p:val>
                                        </p:tav>
                                        <p:tav tm="100000">
                                          <p:val>
                                            <p:strVal val="#ppt_y"/>
                                          </p:val>
                                        </p:tav>
                                      </p:tavLst>
                                    </p:anim>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strVal val="#ppt_h"/>
                                          </p:val>
                                        </p:tav>
                                        <p:tav tm="100000">
                                          <p:val>
                                            <p:strVal val="#ppt_h"/>
                                          </p:val>
                                        </p:tav>
                                      </p:tavLst>
                                    </p:anim>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8"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ppt_x</p:attrName>
                                        </p:attrNameLst>
                                      </p:cBhvr>
                                      <p:tavLst>
                                        <p:tav tm="0">
                                          <p:val>
                                            <p:strVal val="#ppt_x-#ppt_w/2"/>
                                          </p:val>
                                        </p:tav>
                                        <p:tav tm="100000">
                                          <p:val>
                                            <p:strVal val="#ppt_x"/>
                                          </p:val>
                                        </p:tav>
                                      </p:tavLst>
                                    </p:anim>
                                    <p:anim calcmode="lin" valueType="num">
                                      <p:cBhvr>
                                        <p:cTn id="50" dur="500" fill="hold"/>
                                        <p:tgtEl>
                                          <p:spTgt spid="18"/>
                                        </p:tgtEl>
                                        <p:attrNameLst>
                                          <p:attrName>ppt_y</p:attrName>
                                        </p:attrNameLst>
                                      </p:cBhvr>
                                      <p:tavLst>
                                        <p:tav tm="0">
                                          <p:val>
                                            <p:strVal val="#ppt_y"/>
                                          </p:val>
                                        </p:tav>
                                        <p:tav tm="100000">
                                          <p:val>
                                            <p:strVal val="#ppt_y"/>
                                          </p:val>
                                        </p:tav>
                                      </p:tavLst>
                                    </p:anim>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strVal val="#ppt_h"/>
                                          </p:val>
                                        </p:tav>
                                        <p:tav tm="100000">
                                          <p:val>
                                            <p:strVal val="#ppt_h"/>
                                          </p:val>
                                        </p:tav>
                                      </p:tavLst>
                                    </p:anim>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7" presetClass="entr" presetSubtype="8"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ppt_x</p:attrName>
                                        </p:attrNameLst>
                                      </p:cBhvr>
                                      <p:tavLst>
                                        <p:tav tm="0">
                                          <p:val>
                                            <p:strVal val="#ppt_x-#ppt_w/2"/>
                                          </p:val>
                                        </p:tav>
                                        <p:tav tm="100000">
                                          <p:val>
                                            <p:strVal val="#ppt_x"/>
                                          </p:val>
                                        </p:tav>
                                      </p:tavLst>
                                    </p:anim>
                                    <p:anim calcmode="lin" valueType="num">
                                      <p:cBhvr>
                                        <p:cTn id="62" dur="500" fill="hold"/>
                                        <p:tgtEl>
                                          <p:spTgt spid="24"/>
                                        </p:tgtEl>
                                        <p:attrNameLst>
                                          <p:attrName>ppt_y</p:attrName>
                                        </p:attrNameLst>
                                      </p:cBhvr>
                                      <p:tavLst>
                                        <p:tav tm="0">
                                          <p:val>
                                            <p:strVal val="#ppt_y"/>
                                          </p:val>
                                        </p:tav>
                                        <p:tav tm="100000">
                                          <p:val>
                                            <p:strVal val="#ppt_y"/>
                                          </p:val>
                                        </p:tav>
                                      </p:tavLst>
                                    </p:anim>
                                    <p:anim calcmode="lin" valueType="num">
                                      <p:cBhvr>
                                        <p:cTn id="63" dur="500" fill="hold"/>
                                        <p:tgtEl>
                                          <p:spTgt spid="24"/>
                                        </p:tgtEl>
                                        <p:attrNameLst>
                                          <p:attrName>ppt_w</p:attrName>
                                        </p:attrNameLst>
                                      </p:cBhvr>
                                      <p:tavLst>
                                        <p:tav tm="0">
                                          <p:val>
                                            <p:fltVal val="0"/>
                                          </p:val>
                                        </p:tav>
                                        <p:tav tm="100000">
                                          <p:val>
                                            <p:strVal val="#ppt_w"/>
                                          </p:val>
                                        </p:tav>
                                      </p:tavLst>
                                    </p:anim>
                                    <p:anim calcmode="lin" valueType="num">
                                      <p:cBhvr>
                                        <p:cTn id="64" dur="500" fill="hold"/>
                                        <p:tgtEl>
                                          <p:spTgt spid="24"/>
                                        </p:tgtEl>
                                        <p:attrNameLst>
                                          <p:attrName>ppt_h</p:attrName>
                                        </p:attrNameLst>
                                      </p:cBhvr>
                                      <p:tavLst>
                                        <p:tav tm="0">
                                          <p:val>
                                            <p:strVal val="#ppt_h"/>
                                          </p:val>
                                        </p:tav>
                                        <p:tav tm="100000">
                                          <p:val>
                                            <p:strVal val="#ppt_h"/>
                                          </p:val>
                                        </p:tav>
                                      </p:tavLst>
                                    </p:anim>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17" presetClass="entr" presetSubtype="8" fill="hold" nodeType="click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p:cTn id="73" dur="500" fill="hold"/>
                                        <p:tgtEl>
                                          <p:spTgt spid="27"/>
                                        </p:tgtEl>
                                        <p:attrNameLst>
                                          <p:attrName>ppt_x</p:attrName>
                                        </p:attrNameLst>
                                      </p:cBhvr>
                                      <p:tavLst>
                                        <p:tav tm="0">
                                          <p:val>
                                            <p:strVal val="#ppt_x-#ppt_w/2"/>
                                          </p:val>
                                        </p:tav>
                                        <p:tav tm="100000">
                                          <p:val>
                                            <p:strVal val="#ppt_x"/>
                                          </p:val>
                                        </p:tav>
                                      </p:tavLst>
                                    </p:anim>
                                    <p:anim calcmode="lin" valueType="num">
                                      <p:cBhvr>
                                        <p:cTn id="74" dur="500" fill="hold"/>
                                        <p:tgtEl>
                                          <p:spTgt spid="27"/>
                                        </p:tgtEl>
                                        <p:attrNameLst>
                                          <p:attrName>ppt_y</p:attrName>
                                        </p:attrNameLst>
                                      </p:cBhvr>
                                      <p:tavLst>
                                        <p:tav tm="0">
                                          <p:val>
                                            <p:strVal val="#ppt_y"/>
                                          </p:val>
                                        </p:tav>
                                        <p:tav tm="100000">
                                          <p:val>
                                            <p:strVal val="#ppt_y"/>
                                          </p:val>
                                        </p:tav>
                                      </p:tavLst>
                                    </p:anim>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strVal val="#ppt_h"/>
                                          </p:val>
                                        </p:tav>
                                        <p:tav tm="100000">
                                          <p:val>
                                            <p:strVal val="#ppt_h"/>
                                          </p:val>
                                        </p:tav>
                                      </p:tavLst>
                                    </p:anim>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wipe(left)">
                                      <p:cBhvr>
                                        <p:cTn id="90" dur="500"/>
                                        <p:tgtEl>
                                          <p:spTgt spid="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left)">
                                      <p:cBhvr>
                                        <p:cTn id="95" dur="500"/>
                                        <p:tgtEl>
                                          <p:spTgt spid="30"/>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50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wipe(left)">
                                      <p:cBhvr>
                                        <p:cTn id="10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9" grpId="0" animBg="1"/>
      <p:bldP spid="22" grpId="0" animBg="1"/>
      <p:bldP spid="26" grpId="0" animBg="1"/>
      <p:bldP spid="28" grpId="0" animBg="1"/>
      <p:bldP spid="29" grpId="0" animBg="1"/>
      <p:bldP spid="30" grpId="0" animBg="1"/>
      <p:bldP spid="31" grpId="0" animBg="1"/>
      <p:bldP spid="32" grpId="0" animBg="1"/>
      <p:bldP spid="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组合 4"/>
          <p:cNvGrpSpPr>
            <a:grpSpLocks/>
          </p:cNvGrpSpPr>
          <p:nvPr/>
        </p:nvGrpSpPr>
        <p:grpSpPr bwMode="auto">
          <a:xfrm>
            <a:off x="711200" y="971550"/>
            <a:ext cx="3651250" cy="457200"/>
            <a:chOff x="711201" y="971550"/>
            <a:chExt cx="3651954" cy="457200"/>
          </a:xfrm>
        </p:grpSpPr>
        <p:sp>
          <p:nvSpPr>
            <p:cNvPr id="6" name="燕尾形 5"/>
            <p:cNvSpPr/>
            <p:nvPr/>
          </p:nvSpPr>
          <p:spPr>
            <a:xfrm>
              <a:off x="1238955" y="994128"/>
              <a:ext cx="3124200" cy="414867"/>
            </a:xfrm>
            <a:prstGeom prst="chevron">
              <a:avLst>
                <a:gd name="adj" fmla="val 50371"/>
              </a:avLst>
            </a:prstGeom>
            <a:gradFill flip="none" rotWithShape="1">
              <a:gsLst>
                <a:gs pos="0">
                  <a:schemeClr val="accent2">
                    <a:lumMod val="0"/>
                    <a:lumOff val="100000"/>
                  </a:schemeClr>
                </a:gs>
                <a:gs pos="100000">
                  <a:schemeClr val="accent1">
                    <a:lumMod val="90000"/>
                  </a:schemeClr>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chemeClr val="tx1"/>
                  </a:solidFill>
                </a:rPr>
                <a:t> 数据分析</a:t>
              </a:r>
            </a:p>
          </p:txBody>
        </p:sp>
        <p:sp>
          <p:nvSpPr>
            <p:cNvPr id="7" name="五边形 6"/>
            <p:cNvSpPr/>
            <p:nvPr/>
          </p:nvSpPr>
          <p:spPr>
            <a:xfrm>
              <a:off x="711201" y="971550"/>
              <a:ext cx="685800" cy="457200"/>
            </a:xfrm>
            <a:prstGeom prst="homePlate">
              <a:avLst/>
            </a:prstGeom>
            <a:gradFill flip="none" rotWithShape="1">
              <a:gsLst>
                <a:gs pos="0">
                  <a:schemeClr val="accent2">
                    <a:lumMod val="0"/>
                    <a:lumOff val="100000"/>
                  </a:schemeClr>
                </a:gs>
                <a:gs pos="35000">
                  <a:schemeClr val="accent2">
                    <a:lumMod val="0"/>
                    <a:lumOff val="100000"/>
                  </a:schemeClr>
                </a:gs>
                <a:gs pos="100000">
                  <a:srgbClr val="1532C5"/>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4</a:t>
              </a:r>
              <a:endParaRPr lang="zh-CN" altLang="en-US" dirty="0">
                <a:solidFill>
                  <a:schemeClr val="tx1"/>
                </a:solidFill>
              </a:endParaRPr>
            </a:p>
          </p:txBody>
        </p:sp>
      </p:grpSp>
      <p:sp>
        <p:nvSpPr>
          <p:cNvPr id="8" name="矩形 7"/>
          <p:cNvSpPr>
            <a:spLocks noChangeArrowheads="1"/>
          </p:cNvSpPr>
          <p:nvPr/>
        </p:nvSpPr>
        <p:spPr bwMode="auto">
          <a:xfrm>
            <a:off x="304800" y="1482725"/>
            <a:ext cx="84582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defRPr/>
            </a:pPr>
            <a:r>
              <a:rPr lang="zh-CN" altLang="en-US" sz="1400" dirty="0" smtClean="0">
                <a:latin typeface="+mn-ea"/>
                <a:ea typeface="+mn-ea"/>
              </a:rPr>
              <a:t>    数据分析</a:t>
            </a:r>
            <a:r>
              <a:rPr lang="zh-CN" altLang="en-US" sz="1400" dirty="0">
                <a:latin typeface="+mn-ea"/>
                <a:ea typeface="+mn-ea"/>
              </a:rPr>
              <a:t>过程中，选择适合的</a:t>
            </a:r>
            <a:r>
              <a:rPr lang="zh-CN" altLang="en-US" sz="1400" b="1" dirty="0">
                <a:solidFill>
                  <a:srgbClr val="FF6600"/>
                </a:solidFill>
                <a:latin typeface="+mn-ea"/>
                <a:ea typeface="+mn-ea"/>
              </a:rPr>
              <a:t>分析方法</a:t>
            </a:r>
            <a:r>
              <a:rPr lang="zh-CN" altLang="en-US" sz="1400" dirty="0">
                <a:latin typeface="+mn-ea"/>
                <a:ea typeface="+mn-ea"/>
              </a:rPr>
              <a:t>和</a:t>
            </a:r>
            <a:r>
              <a:rPr lang="zh-CN" altLang="en-US" sz="1400" b="1" dirty="0">
                <a:solidFill>
                  <a:srgbClr val="FF6600"/>
                </a:solidFill>
                <a:latin typeface="+mn-ea"/>
                <a:ea typeface="+mn-ea"/>
              </a:rPr>
              <a:t>工具</a:t>
            </a:r>
            <a:r>
              <a:rPr lang="zh-CN" altLang="en-US" sz="1400" dirty="0">
                <a:latin typeface="+mn-ea"/>
                <a:ea typeface="+mn-ea"/>
              </a:rPr>
              <a:t>很重要，所选择的分析方法应兼具</a:t>
            </a:r>
            <a:r>
              <a:rPr lang="zh-CN" altLang="en-US" sz="1400" b="1" dirty="0">
                <a:solidFill>
                  <a:srgbClr val="FF6600"/>
                </a:solidFill>
                <a:latin typeface="+mn-ea"/>
                <a:ea typeface="+mn-ea"/>
              </a:rPr>
              <a:t>准确性</a:t>
            </a:r>
            <a:r>
              <a:rPr lang="zh-CN" altLang="en-US" sz="1400" dirty="0">
                <a:latin typeface="+mn-ea"/>
                <a:ea typeface="+mn-ea"/>
              </a:rPr>
              <a:t>、</a:t>
            </a:r>
            <a:r>
              <a:rPr lang="zh-CN" altLang="en-US" sz="1400" b="1" dirty="0">
                <a:solidFill>
                  <a:srgbClr val="FF6600"/>
                </a:solidFill>
                <a:latin typeface="+mn-ea"/>
                <a:ea typeface="+mn-ea"/>
              </a:rPr>
              <a:t>可操作性</a:t>
            </a:r>
            <a:r>
              <a:rPr lang="zh-CN" altLang="en-US" sz="1400" dirty="0">
                <a:latin typeface="+mn-ea"/>
                <a:ea typeface="+mn-ea"/>
              </a:rPr>
              <a:t>、</a:t>
            </a:r>
            <a:r>
              <a:rPr lang="zh-CN" altLang="en-US" sz="1400" b="1" dirty="0">
                <a:solidFill>
                  <a:srgbClr val="FF6600"/>
                </a:solidFill>
                <a:latin typeface="+mn-ea"/>
                <a:ea typeface="+mn-ea"/>
              </a:rPr>
              <a:t>可理解性</a:t>
            </a:r>
            <a:r>
              <a:rPr lang="zh-CN" altLang="en-US" sz="1400" dirty="0">
                <a:latin typeface="+mn-ea"/>
                <a:ea typeface="+mn-ea"/>
              </a:rPr>
              <a:t>和</a:t>
            </a:r>
            <a:r>
              <a:rPr lang="zh-CN" altLang="en-US" sz="1400" b="1" dirty="0">
                <a:solidFill>
                  <a:srgbClr val="FF6600"/>
                </a:solidFill>
                <a:latin typeface="+mn-ea"/>
                <a:ea typeface="+mn-ea"/>
              </a:rPr>
              <a:t>可应用性</a:t>
            </a:r>
            <a:r>
              <a:rPr lang="zh-CN" altLang="en-US" sz="1400" dirty="0" smtClean="0">
                <a:latin typeface="+mn-ea"/>
                <a:ea typeface="+mn-ea"/>
              </a:rPr>
              <a:t>。而对于</a:t>
            </a:r>
            <a:r>
              <a:rPr lang="zh-CN" altLang="en-US" sz="1400" dirty="0">
                <a:latin typeface="+mn-ea"/>
                <a:ea typeface="+mn-ea"/>
              </a:rPr>
              <a:t>业务人员（如产品经理或运营）来说，数据分析最重要的是数据分析思维</a:t>
            </a:r>
            <a:r>
              <a:rPr lang="zh-CN" altLang="en-US" sz="1400" dirty="0" smtClean="0">
                <a:latin typeface="+mn-ea"/>
                <a:ea typeface="+mn-ea"/>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组合 4"/>
          <p:cNvGrpSpPr>
            <a:grpSpLocks/>
          </p:cNvGrpSpPr>
          <p:nvPr/>
        </p:nvGrpSpPr>
        <p:grpSpPr bwMode="auto">
          <a:xfrm>
            <a:off x="711200" y="971550"/>
            <a:ext cx="3651250" cy="457200"/>
            <a:chOff x="711201" y="971550"/>
            <a:chExt cx="3651954" cy="457200"/>
          </a:xfrm>
        </p:grpSpPr>
        <p:sp>
          <p:nvSpPr>
            <p:cNvPr id="6" name="燕尾形 5"/>
            <p:cNvSpPr/>
            <p:nvPr/>
          </p:nvSpPr>
          <p:spPr>
            <a:xfrm>
              <a:off x="1238955" y="994128"/>
              <a:ext cx="3124200" cy="414867"/>
            </a:xfrm>
            <a:prstGeom prst="chevron">
              <a:avLst>
                <a:gd name="adj" fmla="val 50371"/>
              </a:avLst>
            </a:prstGeom>
            <a:gradFill flip="none" rotWithShape="1">
              <a:gsLst>
                <a:gs pos="0">
                  <a:schemeClr val="accent2">
                    <a:lumMod val="0"/>
                    <a:lumOff val="100000"/>
                  </a:schemeClr>
                </a:gs>
                <a:gs pos="100000">
                  <a:schemeClr val="accent1">
                    <a:lumMod val="90000"/>
                  </a:schemeClr>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chemeClr val="tx1"/>
                  </a:solidFill>
                </a:rPr>
                <a:t> 验证结果</a:t>
              </a:r>
            </a:p>
          </p:txBody>
        </p:sp>
        <p:sp>
          <p:nvSpPr>
            <p:cNvPr id="7" name="五边形 6"/>
            <p:cNvSpPr/>
            <p:nvPr/>
          </p:nvSpPr>
          <p:spPr>
            <a:xfrm>
              <a:off x="711201" y="971550"/>
              <a:ext cx="685800" cy="457200"/>
            </a:xfrm>
            <a:prstGeom prst="homePlate">
              <a:avLst/>
            </a:prstGeom>
            <a:gradFill flip="none" rotWithShape="1">
              <a:gsLst>
                <a:gs pos="0">
                  <a:schemeClr val="accent2">
                    <a:lumMod val="0"/>
                    <a:lumOff val="100000"/>
                  </a:schemeClr>
                </a:gs>
                <a:gs pos="35000">
                  <a:schemeClr val="accent2">
                    <a:lumMod val="0"/>
                    <a:lumOff val="100000"/>
                  </a:schemeClr>
                </a:gs>
                <a:gs pos="100000">
                  <a:srgbClr val="1532C5"/>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5</a:t>
              </a:r>
              <a:endParaRPr lang="zh-CN" altLang="en-US" dirty="0">
                <a:solidFill>
                  <a:schemeClr val="tx1"/>
                </a:solidFill>
              </a:endParaRPr>
            </a:p>
          </p:txBody>
        </p:sp>
      </p:grpSp>
      <p:sp>
        <p:nvSpPr>
          <p:cNvPr id="8" name="矩形 7"/>
          <p:cNvSpPr>
            <a:spLocks noChangeArrowheads="1"/>
          </p:cNvSpPr>
          <p:nvPr/>
        </p:nvSpPr>
        <p:spPr bwMode="auto">
          <a:xfrm>
            <a:off x="304800" y="1482725"/>
            <a:ext cx="84582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defRPr/>
            </a:pPr>
            <a:r>
              <a:rPr lang="zh-CN" altLang="en-US" sz="1400" dirty="0" smtClean="0">
                <a:latin typeface="+mn-ea"/>
                <a:ea typeface="+mn-ea"/>
              </a:rPr>
              <a:t>    通过</a:t>
            </a:r>
            <a:r>
              <a:rPr lang="zh-CN" altLang="en-US" sz="1400" dirty="0">
                <a:latin typeface="+mn-ea"/>
                <a:ea typeface="+mn-ea"/>
              </a:rPr>
              <a:t>工具和方法分析出来的结果只是数据的某个结果的体现，有些时候不一定准确，所以必须要进行验证。 </a:t>
            </a:r>
            <a:endParaRPr lang="en-US" altLang="zh-CN" sz="1400" dirty="0" smtClean="0">
              <a:latin typeface="+mn-ea"/>
              <a:ea typeface="+mn-ea"/>
            </a:endParaRPr>
          </a:p>
          <a:p>
            <a:pPr marL="0" indent="0" eaLnBrk="1" hangingPunct="1">
              <a:lnSpc>
                <a:spcPct val="150000"/>
              </a:lnSpc>
              <a:spcBef>
                <a:spcPct val="50000"/>
              </a:spcBef>
              <a:defRPr/>
            </a:pPr>
            <a:r>
              <a:rPr lang="zh-CN" altLang="en-US" sz="1400" dirty="0" smtClean="0">
                <a:latin typeface="+mn-ea"/>
                <a:ea typeface="+mn-ea"/>
              </a:rPr>
              <a:t>    例如</a:t>
            </a:r>
            <a:r>
              <a:rPr lang="zh-CN" altLang="en-US" sz="1400" dirty="0">
                <a:latin typeface="+mn-ea"/>
                <a:ea typeface="+mn-ea"/>
              </a:rPr>
              <a:t>，一家淘宝电商销售业绩下滑，分析结果是（</a:t>
            </a:r>
            <a:r>
              <a:rPr lang="en-US" altLang="zh-CN" sz="1400" dirty="0">
                <a:latin typeface="+mn-ea"/>
                <a:ea typeface="+mn-ea"/>
              </a:rPr>
              <a:t>1</a:t>
            </a:r>
            <a:r>
              <a:rPr lang="zh-CN" altLang="en-US" sz="1400" dirty="0">
                <a:latin typeface="+mn-ea"/>
                <a:ea typeface="+mn-ea"/>
              </a:rPr>
              <a:t>）价格平平，客户不喜欢；（</a:t>
            </a:r>
            <a:r>
              <a:rPr lang="en-US" altLang="zh-CN" sz="1400" dirty="0">
                <a:latin typeface="+mn-ea"/>
                <a:ea typeface="+mn-ea"/>
              </a:rPr>
              <a:t>2</a:t>
            </a:r>
            <a:r>
              <a:rPr lang="zh-CN" altLang="en-US" sz="1400" dirty="0">
                <a:latin typeface="+mn-ea"/>
                <a:ea typeface="+mn-ea"/>
              </a:rPr>
              <a:t>）产品质量不佳，和同期竞争对手比没有优势。但这只是现象，不是因素。具体为什么客户不喜欢，是宣传不到位不吸引眼球？还是产品质量不佳？这才是真正的分析结果。</a:t>
            </a:r>
          </a:p>
          <a:p>
            <a:pPr marL="0" indent="0" eaLnBrk="1" hangingPunct="1">
              <a:lnSpc>
                <a:spcPct val="150000"/>
              </a:lnSpc>
              <a:spcBef>
                <a:spcPct val="50000"/>
              </a:spcBef>
              <a:defRPr/>
            </a:pPr>
            <a:r>
              <a:rPr lang="zh-CN" altLang="en-US" sz="1400" dirty="0" smtClean="0">
                <a:latin typeface="+mn-ea"/>
                <a:ea typeface="+mn-ea"/>
              </a:rPr>
              <a:t>    所以</a:t>
            </a:r>
            <a:r>
              <a:rPr lang="zh-CN" altLang="en-US" sz="1400" dirty="0">
                <a:latin typeface="+mn-ea"/>
                <a:ea typeface="+mn-ea"/>
              </a:rPr>
              <a:t>，只有将数据分析与业务思维相结合，才能找到真正的落地的东西</a:t>
            </a:r>
            <a:r>
              <a:rPr lang="zh-CN" altLang="en-US" sz="1400" dirty="0" smtClean="0">
                <a:latin typeface="+mn-ea"/>
                <a:ea typeface="+mn-ea"/>
              </a:rPr>
              <a:t>。</a:t>
            </a:r>
            <a:endParaRPr lang="en-US" altLang="zh-CN" sz="1400" dirty="0" smtClean="0">
              <a:latin typeface="+mn-ea"/>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组合 4"/>
          <p:cNvGrpSpPr>
            <a:grpSpLocks/>
          </p:cNvGrpSpPr>
          <p:nvPr/>
        </p:nvGrpSpPr>
        <p:grpSpPr bwMode="auto">
          <a:xfrm>
            <a:off x="711200" y="971550"/>
            <a:ext cx="3651250" cy="457200"/>
            <a:chOff x="711201" y="971550"/>
            <a:chExt cx="3651954" cy="457200"/>
          </a:xfrm>
        </p:grpSpPr>
        <p:sp>
          <p:nvSpPr>
            <p:cNvPr id="6" name="燕尾形 5"/>
            <p:cNvSpPr/>
            <p:nvPr/>
          </p:nvSpPr>
          <p:spPr>
            <a:xfrm>
              <a:off x="1238955" y="994128"/>
              <a:ext cx="3124200" cy="414867"/>
            </a:xfrm>
            <a:prstGeom prst="chevron">
              <a:avLst>
                <a:gd name="adj" fmla="val 50371"/>
              </a:avLst>
            </a:prstGeom>
            <a:gradFill flip="none" rotWithShape="1">
              <a:gsLst>
                <a:gs pos="0">
                  <a:schemeClr val="accent2">
                    <a:lumMod val="0"/>
                    <a:lumOff val="100000"/>
                  </a:schemeClr>
                </a:gs>
                <a:gs pos="100000">
                  <a:schemeClr val="accent1">
                    <a:lumMod val="90000"/>
                  </a:schemeClr>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chemeClr val="tx1"/>
                  </a:solidFill>
                </a:rPr>
                <a:t> 数据展示</a:t>
              </a:r>
            </a:p>
          </p:txBody>
        </p:sp>
        <p:sp>
          <p:nvSpPr>
            <p:cNvPr id="7" name="五边形 6"/>
            <p:cNvSpPr/>
            <p:nvPr/>
          </p:nvSpPr>
          <p:spPr>
            <a:xfrm>
              <a:off x="711201" y="971550"/>
              <a:ext cx="685800" cy="457200"/>
            </a:xfrm>
            <a:prstGeom prst="homePlate">
              <a:avLst/>
            </a:prstGeom>
            <a:gradFill flip="none" rotWithShape="1">
              <a:gsLst>
                <a:gs pos="0">
                  <a:schemeClr val="accent2">
                    <a:lumMod val="0"/>
                    <a:lumOff val="100000"/>
                  </a:schemeClr>
                </a:gs>
                <a:gs pos="35000">
                  <a:schemeClr val="accent2">
                    <a:lumMod val="0"/>
                    <a:lumOff val="100000"/>
                  </a:schemeClr>
                </a:gs>
                <a:gs pos="100000">
                  <a:srgbClr val="1532C5"/>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6</a:t>
              </a:r>
              <a:endParaRPr lang="zh-CN" altLang="en-US" dirty="0">
                <a:solidFill>
                  <a:schemeClr val="tx1"/>
                </a:solidFill>
              </a:endParaRPr>
            </a:p>
          </p:txBody>
        </p:sp>
      </p:grpSp>
      <p:sp>
        <p:nvSpPr>
          <p:cNvPr id="8" name="矩形 7"/>
          <p:cNvSpPr>
            <a:spLocks noChangeArrowheads="1"/>
          </p:cNvSpPr>
          <p:nvPr/>
        </p:nvSpPr>
        <p:spPr bwMode="auto">
          <a:xfrm>
            <a:off x="304800" y="1482725"/>
            <a:ext cx="84582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defRPr/>
            </a:pPr>
            <a:r>
              <a:rPr lang="zh-CN" altLang="en-US" sz="1400" dirty="0" smtClean="0">
                <a:latin typeface="+mn-ea"/>
                <a:ea typeface="+mn-ea"/>
              </a:rPr>
              <a:t>    数据</a:t>
            </a:r>
            <a:r>
              <a:rPr lang="zh-CN" altLang="en-US" sz="1400" dirty="0">
                <a:latin typeface="+mn-ea"/>
                <a:ea typeface="+mn-ea"/>
              </a:rPr>
              <a:t>展现即数据可视化的部分，把数据分析结果展示给业务的过程。数据展现除遵循各公司统一规范原则外，具体形式还要根据实际需求和场景而定，其中以图表方式展现更清晰、更直观</a:t>
            </a:r>
            <a:r>
              <a:rPr lang="zh-CN" altLang="en-US" sz="1400" dirty="0" smtClean="0">
                <a:latin typeface="+mn-ea"/>
                <a:ea typeface="+mn-ea"/>
              </a:rPr>
              <a:t>。</a:t>
            </a:r>
            <a:endParaRPr lang="en-US" altLang="zh-CN" sz="1400" dirty="0" smtClean="0">
              <a:latin typeface="+mn-ea"/>
              <a:ea typeface="+mn-ea"/>
            </a:endParaRPr>
          </a:p>
        </p:txBody>
      </p:sp>
      <p:pic>
        <p:nvPicPr>
          <p:cNvPr id="3891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54263"/>
            <a:ext cx="270033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171700"/>
            <a:ext cx="3668713"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p:cTn id="7" dur="500" fill="hold"/>
                                        <p:tgtEl>
                                          <p:spTgt spid="38916"/>
                                        </p:tgtEl>
                                        <p:attrNameLst>
                                          <p:attrName>ppt_w</p:attrName>
                                        </p:attrNameLst>
                                      </p:cBhvr>
                                      <p:tavLst>
                                        <p:tav tm="0">
                                          <p:val>
                                            <p:fltVal val="0"/>
                                          </p:val>
                                        </p:tav>
                                        <p:tav tm="100000">
                                          <p:val>
                                            <p:strVal val="#ppt_w"/>
                                          </p:val>
                                        </p:tav>
                                      </p:tavLst>
                                    </p:anim>
                                    <p:anim calcmode="lin" valueType="num">
                                      <p:cBhvr>
                                        <p:cTn id="8" dur="500" fill="hold"/>
                                        <p:tgtEl>
                                          <p:spTgt spid="38916"/>
                                        </p:tgtEl>
                                        <p:attrNameLst>
                                          <p:attrName>ppt_h</p:attrName>
                                        </p:attrNameLst>
                                      </p:cBhvr>
                                      <p:tavLst>
                                        <p:tav tm="0">
                                          <p:val>
                                            <p:fltVal val="0"/>
                                          </p:val>
                                        </p:tav>
                                        <p:tav tm="100000">
                                          <p:val>
                                            <p:strVal val="#ppt_h"/>
                                          </p:val>
                                        </p:tav>
                                      </p:tavLst>
                                    </p:anim>
                                    <p:animEffect transition="in" filter="fade">
                                      <p:cBhvr>
                                        <p:cTn id="9" dur="500"/>
                                        <p:tgtEl>
                                          <p:spTgt spid="3891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38917"/>
                                        </p:tgtEl>
                                        <p:attrNameLst>
                                          <p:attrName>style.visibility</p:attrName>
                                        </p:attrNameLst>
                                      </p:cBhvr>
                                      <p:to>
                                        <p:strVal val="visible"/>
                                      </p:to>
                                    </p:set>
                                    <p:animEffect transition="in" filter="fade">
                                      <p:cBhvr>
                                        <p:cTn id="14" dur="2000"/>
                                        <p:tgtEl>
                                          <p:spTgt spid="38917"/>
                                        </p:tgtEl>
                                      </p:cBhvr>
                                    </p:animEffect>
                                    <p:anim calcmode="lin" valueType="num">
                                      <p:cBhvr>
                                        <p:cTn id="15" dur="2000" fill="hold"/>
                                        <p:tgtEl>
                                          <p:spTgt spid="38917"/>
                                        </p:tgtEl>
                                        <p:attrNameLst>
                                          <p:attrName>ppt_w</p:attrName>
                                        </p:attrNameLst>
                                      </p:cBhvr>
                                      <p:tavLst>
                                        <p:tav tm="0" fmla="#ppt_w*sin(2.5*pi*$)">
                                          <p:val>
                                            <p:fltVal val="0"/>
                                          </p:val>
                                        </p:tav>
                                        <p:tav tm="100000">
                                          <p:val>
                                            <p:fltVal val="1"/>
                                          </p:val>
                                        </p:tav>
                                      </p:tavLst>
                                    </p:anim>
                                    <p:anim calcmode="lin" valueType="num">
                                      <p:cBhvr>
                                        <p:cTn id="16" dur="2000" fill="hold"/>
                                        <p:tgtEl>
                                          <p:spTgt spid="389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组合 9"/>
          <p:cNvGrpSpPr>
            <a:grpSpLocks/>
          </p:cNvGrpSpPr>
          <p:nvPr/>
        </p:nvGrpSpPr>
        <p:grpSpPr bwMode="auto">
          <a:xfrm>
            <a:off x="711200" y="971550"/>
            <a:ext cx="3651250" cy="457200"/>
            <a:chOff x="711201" y="971550"/>
            <a:chExt cx="3651954" cy="457200"/>
          </a:xfrm>
        </p:grpSpPr>
        <p:sp>
          <p:nvSpPr>
            <p:cNvPr id="11" name="燕尾形 10"/>
            <p:cNvSpPr/>
            <p:nvPr/>
          </p:nvSpPr>
          <p:spPr>
            <a:xfrm>
              <a:off x="1238955" y="994128"/>
              <a:ext cx="3124200" cy="414867"/>
            </a:xfrm>
            <a:prstGeom prst="chevron">
              <a:avLst>
                <a:gd name="adj" fmla="val 50371"/>
              </a:avLst>
            </a:prstGeom>
            <a:gradFill flip="none" rotWithShape="1">
              <a:gsLst>
                <a:gs pos="0">
                  <a:schemeClr val="accent2">
                    <a:lumMod val="0"/>
                    <a:lumOff val="100000"/>
                  </a:schemeClr>
                </a:gs>
                <a:gs pos="100000">
                  <a:schemeClr val="accent1">
                    <a:lumMod val="90000"/>
                  </a:schemeClr>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chemeClr val="tx1"/>
                  </a:solidFill>
                </a:rPr>
                <a:t> 数据应用</a:t>
              </a:r>
            </a:p>
          </p:txBody>
        </p:sp>
        <p:sp>
          <p:nvSpPr>
            <p:cNvPr id="12" name="五边形 11"/>
            <p:cNvSpPr/>
            <p:nvPr/>
          </p:nvSpPr>
          <p:spPr>
            <a:xfrm>
              <a:off x="711201" y="971550"/>
              <a:ext cx="685800" cy="457200"/>
            </a:xfrm>
            <a:prstGeom prst="homePlate">
              <a:avLst/>
            </a:prstGeom>
            <a:gradFill flip="none" rotWithShape="1">
              <a:gsLst>
                <a:gs pos="0">
                  <a:schemeClr val="accent2">
                    <a:lumMod val="0"/>
                    <a:lumOff val="100000"/>
                  </a:schemeClr>
                </a:gs>
                <a:gs pos="35000">
                  <a:schemeClr val="accent2">
                    <a:lumMod val="0"/>
                    <a:lumOff val="100000"/>
                  </a:schemeClr>
                </a:gs>
                <a:gs pos="100000">
                  <a:srgbClr val="1532C5"/>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7</a:t>
              </a:r>
              <a:endParaRPr lang="zh-CN" altLang="en-US" dirty="0">
                <a:solidFill>
                  <a:schemeClr val="tx1"/>
                </a:solidFill>
              </a:endParaRPr>
            </a:p>
          </p:txBody>
        </p:sp>
      </p:grpSp>
      <p:sp>
        <p:nvSpPr>
          <p:cNvPr id="13" name="矩形 12"/>
          <p:cNvSpPr>
            <a:spLocks noChangeArrowheads="1"/>
          </p:cNvSpPr>
          <p:nvPr/>
        </p:nvSpPr>
        <p:spPr bwMode="auto">
          <a:xfrm>
            <a:off x="304800" y="1482725"/>
            <a:ext cx="84582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defRPr/>
            </a:pPr>
            <a:r>
              <a:rPr lang="zh-CN" altLang="en-US" sz="1400" dirty="0" smtClean="0">
                <a:latin typeface="+mn-ea"/>
                <a:ea typeface="+mn-ea"/>
              </a:rPr>
              <a:t>    数据</a:t>
            </a:r>
            <a:r>
              <a:rPr lang="zh-CN" altLang="en-US" sz="1400" dirty="0">
                <a:latin typeface="+mn-ea"/>
                <a:ea typeface="+mn-ea"/>
              </a:rPr>
              <a:t>应用是指将数据分析结果应用到</a:t>
            </a:r>
            <a:r>
              <a:rPr lang="zh-CN" altLang="en-US" sz="1400" b="1" dirty="0">
                <a:solidFill>
                  <a:srgbClr val="FF6600"/>
                </a:solidFill>
                <a:latin typeface="+mn-ea"/>
                <a:ea typeface="+mn-ea"/>
              </a:rPr>
              <a:t>实际业务</a:t>
            </a:r>
            <a:r>
              <a:rPr lang="zh-CN" altLang="en-US" sz="1400" dirty="0">
                <a:latin typeface="+mn-ea"/>
                <a:ea typeface="+mn-ea"/>
              </a:rPr>
              <a:t>当中，是数据产生实际价值的直接体现，这个过程需要具有</a:t>
            </a:r>
            <a:r>
              <a:rPr lang="zh-CN" altLang="en-US" sz="1400" b="1" dirty="0">
                <a:solidFill>
                  <a:srgbClr val="FF6600"/>
                </a:solidFill>
                <a:latin typeface="+mn-ea"/>
                <a:ea typeface="+mn-ea"/>
              </a:rPr>
              <a:t>数据沟通能力</a:t>
            </a:r>
            <a:r>
              <a:rPr lang="zh-CN" altLang="en-US" sz="1400" dirty="0">
                <a:latin typeface="+mn-ea"/>
                <a:ea typeface="+mn-ea"/>
              </a:rPr>
              <a:t>、</a:t>
            </a:r>
            <a:r>
              <a:rPr lang="zh-CN" altLang="en-US" sz="1400" b="1" dirty="0">
                <a:solidFill>
                  <a:srgbClr val="FF6600"/>
                </a:solidFill>
                <a:latin typeface="+mn-ea"/>
                <a:ea typeface="+mn-ea"/>
              </a:rPr>
              <a:t>业务推动能力</a:t>
            </a:r>
            <a:r>
              <a:rPr lang="zh-CN" altLang="en-US" sz="1400" dirty="0">
                <a:latin typeface="+mn-ea"/>
                <a:ea typeface="+mn-ea"/>
              </a:rPr>
              <a:t>和</a:t>
            </a:r>
            <a:r>
              <a:rPr lang="zh-CN" altLang="en-US" sz="1400" b="1" dirty="0">
                <a:solidFill>
                  <a:srgbClr val="FF6600"/>
                </a:solidFill>
                <a:latin typeface="+mn-ea"/>
                <a:ea typeface="+mn-ea"/>
              </a:rPr>
              <a:t>项目工作能力</a:t>
            </a:r>
            <a:r>
              <a:rPr lang="zh-CN" altLang="en-US" sz="1400" dirty="0">
                <a:latin typeface="+mn-ea"/>
                <a:ea typeface="+mn-ea"/>
              </a:rPr>
              <a:t>。</a:t>
            </a:r>
            <a:endParaRPr lang="en-US" altLang="zh-CN" sz="1400" dirty="0" smtClean="0">
              <a:latin typeface="+mn-ea"/>
              <a:ea typeface="+mn-ea"/>
            </a:endParaRPr>
          </a:p>
        </p:txBody>
      </p:sp>
    </p:spTree>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7" descr="大标题-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auto">
          <a:xfrm>
            <a:off x="2743200" y="2522538"/>
            <a:ext cx="4648200" cy="552450"/>
          </a:xfrm>
          <a:prstGeom prst="rect">
            <a:avLst/>
          </a:prstGeom>
          <a:noFill/>
        </p:spPr>
        <p:txBody>
          <a:bodyPr>
            <a:spAutoFit/>
          </a:bodyPr>
          <a:lstStyle/>
          <a:p>
            <a:pPr algn="ctr" eaLnBrk="1" hangingPunct="1">
              <a:defRPr/>
            </a:pPr>
            <a:r>
              <a:rPr lang="en-US" altLang="zh-CN" sz="3000" b="1" dirty="0">
                <a:solidFill>
                  <a:schemeClr val="bg1"/>
                </a:solidFill>
                <a:effectLst>
                  <a:outerShdw blurRad="38100" dist="38100" dir="2700000" algn="tl">
                    <a:srgbClr val="000000">
                      <a:alpha val="43137"/>
                    </a:srgbClr>
                  </a:outerShdw>
                </a:effectLst>
                <a:latin typeface="宋体" pitchFamily="2" charset="-122"/>
              </a:rPr>
              <a:t>Python</a:t>
            </a:r>
            <a:r>
              <a:rPr lang="zh-CN" altLang="en-US" sz="3000" b="1" dirty="0">
                <a:solidFill>
                  <a:schemeClr val="bg1"/>
                </a:solidFill>
                <a:effectLst>
                  <a:outerShdw blurRad="38100" dist="38100" dir="2700000" algn="tl">
                    <a:srgbClr val="000000">
                      <a:alpha val="43137"/>
                    </a:srgbClr>
                  </a:outerShdw>
                </a:effectLst>
                <a:latin typeface="宋体" pitchFamily="2" charset="-122"/>
              </a:rPr>
              <a:t>数据分析常用模块</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组合 9"/>
          <p:cNvGrpSpPr>
            <a:grpSpLocks/>
          </p:cNvGrpSpPr>
          <p:nvPr/>
        </p:nvGrpSpPr>
        <p:grpSpPr bwMode="auto">
          <a:xfrm>
            <a:off x="711200" y="971550"/>
            <a:ext cx="3651250" cy="457200"/>
            <a:chOff x="711201" y="971550"/>
            <a:chExt cx="3651954" cy="457200"/>
          </a:xfrm>
        </p:grpSpPr>
        <p:sp>
          <p:nvSpPr>
            <p:cNvPr id="11" name="燕尾形 10"/>
            <p:cNvSpPr/>
            <p:nvPr/>
          </p:nvSpPr>
          <p:spPr>
            <a:xfrm>
              <a:off x="1238955" y="994128"/>
              <a:ext cx="3124200" cy="414867"/>
            </a:xfrm>
            <a:prstGeom prst="chevron">
              <a:avLst>
                <a:gd name="adj" fmla="val 50371"/>
              </a:avLst>
            </a:prstGeom>
            <a:gradFill flip="none" rotWithShape="1">
              <a:gsLst>
                <a:gs pos="0">
                  <a:schemeClr val="accent2">
                    <a:lumMod val="0"/>
                    <a:lumOff val="100000"/>
                  </a:schemeClr>
                </a:gs>
                <a:gs pos="100000">
                  <a:schemeClr val="accent1">
                    <a:lumMod val="90000"/>
                  </a:schemeClr>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chemeClr val="tx1"/>
                  </a:solidFill>
                </a:rPr>
                <a:t>数值计算模块</a:t>
              </a:r>
              <a:r>
                <a:rPr lang="en-US" altLang="zh-CN" dirty="0" err="1">
                  <a:solidFill>
                    <a:schemeClr val="tx1"/>
                  </a:solidFill>
                </a:rPr>
                <a:t>NumPy</a:t>
              </a:r>
              <a:endParaRPr lang="zh-CN" altLang="en-US" dirty="0">
                <a:solidFill>
                  <a:schemeClr val="tx1"/>
                </a:solidFill>
              </a:endParaRPr>
            </a:p>
          </p:txBody>
        </p:sp>
        <p:sp>
          <p:nvSpPr>
            <p:cNvPr id="12" name="五边形 11"/>
            <p:cNvSpPr/>
            <p:nvPr/>
          </p:nvSpPr>
          <p:spPr>
            <a:xfrm>
              <a:off x="711201" y="971550"/>
              <a:ext cx="685800" cy="457200"/>
            </a:xfrm>
            <a:prstGeom prst="homePlate">
              <a:avLst/>
            </a:prstGeom>
            <a:gradFill flip="none" rotWithShape="1">
              <a:gsLst>
                <a:gs pos="0">
                  <a:schemeClr val="accent2">
                    <a:lumMod val="0"/>
                    <a:lumOff val="100000"/>
                  </a:schemeClr>
                </a:gs>
                <a:gs pos="35000">
                  <a:schemeClr val="accent2">
                    <a:lumMod val="0"/>
                    <a:lumOff val="100000"/>
                  </a:schemeClr>
                </a:gs>
                <a:gs pos="100000">
                  <a:srgbClr val="1532C5"/>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1</a:t>
              </a:r>
              <a:endParaRPr lang="zh-CN" altLang="en-US" dirty="0">
                <a:solidFill>
                  <a:schemeClr val="tx1"/>
                </a:solidFill>
              </a:endParaRPr>
            </a:p>
          </p:txBody>
        </p:sp>
      </p:grpSp>
      <p:sp>
        <p:nvSpPr>
          <p:cNvPr id="13" name="矩形 12"/>
          <p:cNvSpPr>
            <a:spLocks noChangeArrowheads="1"/>
          </p:cNvSpPr>
          <p:nvPr/>
        </p:nvSpPr>
        <p:spPr bwMode="auto">
          <a:xfrm>
            <a:off x="304800" y="1482725"/>
            <a:ext cx="84582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defRPr/>
            </a:pPr>
            <a:r>
              <a:rPr lang="zh-CN" altLang="en-US" sz="1400" dirty="0" smtClean="0">
                <a:latin typeface="+mn-ea"/>
                <a:ea typeface="+mn-ea"/>
              </a:rPr>
              <a:t>    </a:t>
            </a:r>
            <a:r>
              <a:rPr lang="en-US" altLang="zh-CN" sz="1400" b="1" dirty="0" err="1">
                <a:solidFill>
                  <a:srgbClr val="FF6600"/>
                </a:solidFill>
                <a:latin typeface="+mn-ea"/>
                <a:ea typeface="+mn-ea"/>
              </a:rPr>
              <a:t>NumPy</a:t>
            </a:r>
            <a:r>
              <a:rPr lang="zh-CN" altLang="en-US" sz="1400" b="1" dirty="0">
                <a:solidFill>
                  <a:srgbClr val="FF6600"/>
                </a:solidFill>
                <a:latin typeface="+mn-ea"/>
                <a:ea typeface="+mn-ea"/>
              </a:rPr>
              <a:t>模块</a:t>
            </a:r>
            <a:r>
              <a:rPr lang="zh-CN" altLang="en-US" sz="1400" dirty="0">
                <a:latin typeface="+mn-ea"/>
                <a:ea typeface="+mn-ea"/>
              </a:rPr>
              <a:t>是一个用于实现科学计算的库，尤其是在实现数据分析时，该模块是一个必不可少的基础库。</a:t>
            </a:r>
            <a:r>
              <a:rPr lang="en-US" altLang="zh-CN" sz="1400" dirty="0" err="1">
                <a:latin typeface="+mn-ea"/>
                <a:ea typeface="+mn-ea"/>
              </a:rPr>
              <a:t>NumPy</a:t>
            </a:r>
            <a:r>
              <a:rPr lang="zh-CN" altLang="en-US" sz="1400" dirty="0">
                <a:latin typeface="+mn-ea"/>
                <a:ea typeface="+mn-ea"/>
              </a:rPr>
              <a:t>模块不仅支持大量的维度数组与矩阵运算，还针对数组运算提供大量的数学函数库。</a:t>
            </a:r>
            <a:r>
              <a:rPr lang="en-US" altLang="zh-CN" sz="1400" dirty="0" err="1">
                <a:latin typeface="+mn-ea"/>
                <a:ea typeface="+mn-ea"/>
              </a:rPr>
              <a:t>NumPy</a:t>
            </a:r>
            <a:r>
              <a:rPr lang="zh-CN" altLang="en-US" sz="1400" dirty="0">
                <a:latin typeface="+mn-ea"/>
                <a:ea typeface="+mn-ea"/>
              </a:rPr>
              <a:t>是一个运行速度非常快的数学库，实现的科学计算包括</a:t>
            </a:r>
            <a:r>
              <a:rPr lang="zh-CN" altLang="en-US" sz="1400" dirty="0" smtClean="0">
                <a:latin typeface="+mn-ea"/>
                <a:ea typeface="+mn-ea"/>
              </a:rPr>
              <a:t>：</a:t>
            </a:r>
            <a:endParaRPr lang="en-US" altLang="zh-CN" sz="1400" dirty="0" smtClean="0">
              <a:latin typeface="+mn-ea"/>
              <a:ea typeface="+mn-ea"/>
            </a:endParaRPr>
          </a:p>
        </p:txBody>
      </p:sp>
      <p:sp>
        <p:nvSpPr>
          <p:cNvPr id="6" name="矩形 5"/>
          <p:cNvSpPr>
            <a:spLocks noChangeArrowheads="1"/>
          </p:cNvSpPr>
          <p:nvPr/>
        </p:nvSpPr>
        <p:spPr bwMode="auto">
          <a:xfrm>
            <a:off x="609600" y="2724150"/>
            <a:ext cx="78486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2600"/>
              </a:lnSpc>
              <a:spcBef>
                <a:spcPct val="0"/>
              </a:spcBef>
              <a:buFont typeface="Wingdings" panose="05000000000000000000" pitchFamily="2" charset="2"/>
              <a:buChar char="ü"/>
              <a:defRPr/>
            </a:pPr>
            <a:r>
              <a:rPr lang="zh-CN" altLang="en-US" sz="1800" dirty="0" smtClean="0">
                <a:latin typeface="+mj-ea"/>
                <a:ea typeface="+mj-ea"/>
              </a:rPr>
              <a:t>一个强大的</a:t>
            </a:r>
            <a:r>
              <a:rPr lang="en-US" altLang="zh-CN" sz="1800" dirty="0" smtClean="0">
                <a:latin typeface="+mj-ea"/>
                <a:ea typeface="+mj-ea"/>
              </a:rPr>
              <a:t>N</a:t>
            </a:r>
            <a:r>
              <a:rPr lang="zh-CN" altLang="en-US" sz="1800" dirty="0" smtClean="0">
                <a:latin typeface="+mj-ea"/>
                <a:ea typeface="+mj-ea"/>
              </a:rPr>
              <a:t>维数组对象</a:t>
            </a:r>
            <a:r>
              <a:rPr lang="en-US" altLang="zh-CN" sz="1800" dirty="0" err="1" smtClean="0">
                <a:latin typeface="+mj-ea"/>
                <a:ea typeface="+mj-ea"/>
              </a:rPr>
              <a:t>ndarray</a:t>
            </a:r>
            <a:endParaRPr lang="zh-CN" altLang="zh-CN" sz="1800" dirty="0" smtClean="0">
              <a:latin typeface="+mj-ea"/>
              <a:ea typeface="+mj-ea"/>
            </a:endParaRPr>
          </a:p>
          <a:p>
            <a:pPr eaLnBrk="1" hangingPunct="1">
              <a:lnSpc>
                <a:spcPts val="2600"/>
              </a:lnSpc>
              <a:spcBef>
                <a:spcPct val="0"/>
              </a:spcBef>
              <a:buFont typeface="Wingdings" panose="05000000000000000000" pitchFamily="2" charset="2"/>
              <a:buChar char="ü"/>
              <a:defRPr/>
            </a:pPr>
            <a:r>
              <a:rPr lang="zh-CN" altLang="en-US" sz="1800" dirty="0" smtClean="0">
                <a:latin typeface="+mj-ea"/>
                <a:ea typeface="+mj-ea"/>
              </a:rPr>
              <a:t>比较成熟的函数库</a:t>
            </a:r>
            <a:endParaRPr lang="zh-CN" altLang="zh-CN" sz="1800" dirty="0" smtClean="0">
              <a:latin typeface="+mj-ea"/>
              <a:ea typeface="+mj-ea"/>
            </a:endParaRPr>
          </a:p>
          <a:p>
            <a:pPr eaLnBrk="1" hangingPunct="1">
              <a:lnSpc>
                <a:spcPts val="2600"/>
              </a:lnSpc>
              <a:spcBef>
                <a:spcPct val="0"/>
              </a:spcBef>
              <a:buFont typeface="Wingdings" panose="05000000000000000000" pitchFamily="2" charset="2"/>
              <a:buChar char="ü"/>
              <a:defRPr/>
            </a:pPr>
            <a:r>
              <a:rPr lang="zh-CN" altLang="en-US" sz="1800" dirty="0" smtClean="0">
                <a:latin typeface="+mj-ea"/>
                <a:ea typeface="+mj-ea"/>
              </a:rPr>
              <a:t>整合 </a:t>
            </a:r>
            <a:r>
              <a:rPr lang="en-US" altLang="zh-CN" sz="1800" dirty="0" smtClean="0">
                <a:latin typeface="+mj-ea"/>
                <a:ea typeface="+mj-ea"/>
              </a:rPr>
              <a:t>C/C++/Fortran </a:t>
            </a:r>
            <a:r>
              <a:rPr lang="zh-CN" altLang="en-US" sz="1800" dirty="0" smtClean="0">
                <a:latin typeface="+mj-ea"/>
                <a:ea typeface="+mj-ea"/>
              </a:rPr>
              <a:t>代码的工具</a:t>
            </a:r>
            <a:endParaRPr lang="en-US" altLang="zh-CN" sz="1800" dirty="0" smtClean="0">
              <a:latin typeface="+mj-ea"/>
              <a:ea typeface="+mj-ea"/>
            </a:endParaRPr>
          </a:p>
          <a:p>
            <a:pPr eaLnBrk="1" hangingPunct="1">
              <a:lnSpc>
                <a:spcPts val="2600"/>
              </a:lnSpc>
              <a:spcBef>
                <a:spcPct val="0"/>
              </a:spcBef>
              <a:buFont typeface="Wingdings" panose="05000000000000000000" pitchFamily="2" charset="2"/>
              <a:buChar char="ü"/>
              <a:defRPr/>
            </a:pPr>
            <a:r>
              <a:rPr lang="zh-CN" altLang="en-US" sz="1800" dirty="0" smtClean="0">
                <a:latin typeface="+mj-ea"/>
                <a:ea typeface="+mj-ea"/>
              </a:rPr>
              <a:t>实用的线性代数、傅里叶变换和随机数生成函数等功能</a:t>
            </a:r>
            <a:endParaRPr lang="zh-CN" altLang="zh-CN" sz="1800" dirty="0" smtClean="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nodeType="after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dvAuto="50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组合 9"/>
          <p:cNvGrpSpPr>
            <a:grpSpLocks/>
          </p:cNvGrpSpPr>
          <p:nvPr/>
        </p:nvGrpSpPr>
        <p:grpSpPr bwMode="auto">
          <a:xfrm>
            <a:off x="711200" y="971550"/>
            <a:ext cx="3651250" cy="457200"/>
            <a:chOff x="711201" y="971550"/>
            <a:chExt cx="3651954" cy="457200"/>
          </a:xfrm>
        </p:grpSpPr>
        <p:sp>
          <p:nvSpPr>
            <p:cNvPr id="11" name="燕尾形 10"/>
            <p:cNvSpPr/>
            <p:nvPr/>
          </p:nvSpPr>
          <p:spPr>
            <a:xfrm>
              <a:off x="1238955" y="994128"/>
              <a:ext cx="3124200" cy="414867"/>
            </a:xfrm>
            <a:prstGeom prst="chevron">
              <a:avLst>
                <a:gd name="adj" fmla="val 50371"/>
              </a:avLst>
            </a:prstGeom>
            <a:gradFill flip="none" rotWithShape="1">
              <a:gsLst>
                <a:gs pos="0">
                  <a:schemeClr val="accent2">
                    <a:lumMod val="0"/>
                    <a:lumOff val="100000"/>
                  </a:schemeClr>
                </a:gs>
                <a:gs pos="100000">
                  <a:schemeClr val="accent1">
                    <a:lumMod val="90000"/>
                  </a:schemeClr>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chemeClr val="tx1"/>
                  </a:solidFill>
                </a:rPr>
                <a:t>数据处理模块</a:t>
              </a:r>
              <a:r>
                <a:rPr lang="en-US" altLang="zh-CN" dirty="0">
                  <a:solidFill>
                    <a:schemeClr val="tx1"/>
                  </a:solidFill>
                </a:rPr>
                <a:t>Pandas</a:t>
              </a:r>
              <a:endParaRPr lang="zh-CN" altLang="en-US" dirty="0">
                <a:solidFill>
                  <a:schemeClr val="tx1"/>
                </a:solidFill>
              </a:endParaRPr>
            </a:p>
          </p:txBody>
        </p:sp>
        <p:sp>
          <p:nvSpPr>
            <p:cNvPr id="12" name="五边形 11"/>
            <p:cNvSpPr/>
            <p:nvPr/>
          </p:nvSpPr>
          <p:spPr>
            <a:xfrm>
              <a:off x="711201" y="971550"/>
              <a:ext cx="685800" cy="457200"/>
            </a:xfrm>
            <a:prstGeom prst="homePlate">
              <a:avLst/>
            </a:prstGeom>
            <a:gradFill flip="none" rotWithShape="1">
              <a:gsLst>
                <a:gs pos="0">
                  <a:schemeClr val="accent2">
                    <a:lumMod val="0"/>
                    <a:lumOff val="100000"/>
                  </a:schemeClr>
                </a:gs>
                <a:gs pos="35000">
                  <a:schemeClr val="accent2">
                    <a:lumMod val="0"/>
                    <a:lumOff val="100000"/>
                  </a:schemeClr>
                </a:gs>
                <a:gs pos="100000">
                  <a:srgbClr val="1532C5"/>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2</a:t>
              </a:r>
              <a:endParaRPr lang="zh-CN" altLang="en-US" dirty="0">
                <a:solidFill>
                  <a:schemeClr val="tx1"/>
                </a:solidFill>
              </a:endParaRPr>
            </a:p>
          </p:txBody>
        </p:sp>
      </p:grpSp>
      <p:sp>
        <p:nvSpPr>
          <p:cNvPr id="13" name="矩形 12"/>
          <p:cNvSpPr>
            <a:spLocks noChangeArrowheads="1"/>
          </p:cNvSpPr>
          <p:nvPr/>
        </p:nvSpPr>
        <p:spPr bwMode="auto">
          <a:xfrm>
            <a:off x="304800" y="1482725"/>
            <a:ext cx="84582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defRPr/>
            </a:pPr>
            <a:r>
              <a:rPr lang="en-US" altLang="zh-CN" sz="1400" dirty="0" smtClean="0">
                <a:latin typeface="+mn-ea"/>
                <a:ea typeface="+mn-ea"/>
              </a:rPr>
              <a:t>    Pandas</a:t>
            </a:r>
            <a:r>
              <a:rPr lang="zh-CN" altLang="en-US" sz="1400" dirty="0">
                <a:latin typeface="+mn-ea"/>
                <a:ea typeface="+mn-ea"/>
              </a:rPr>
              <a:t>是一个开</a:t>
            </a:r>
            <a:r>
              <a:rPr lang="zh-CN" altLang="en-US" sz="1400" dirty="0" smtClean="0">
                <a:latin typeface="+mn-ea"/>
                <a:ea typeface="+mn-ea"/>
              </a:rPr>
              <a:t>源库</a:t>
            </a:r>
            <a:r>
              <a:rPr lang="zh-CN" altLang="en-US" sz="1400" dirty="0">
                <a:latin typeface="+mn-ea"/>
                <a:ea typeface="+mn-ea"/>
              </a:rPr>
              <a:t>，主要为</a:t>
            </a:r>
            <a:r>
              <a:rPr lang="en-US" altLang="zh-CN" sz="1400" dirty="0" smtClean="0">
                <a:latin typeface="+mn-ea"/>
                <a:ea typeface="+mn-ea"/>
              </a:rPr>
              <a:t>Python</a:t>
            </a:r>
            <a:r>
              <a:rPr lang="zh-CN" altLang="en-US" sz="1400" dirty="0" smtClean="0">
                <a:latin typeface="+mn-ea"/>
                <a:ea typeface="+mn-ea"/>
              </a:rPr>
              <a:t>提供高性能</a:t>
            </a:r>
            <a:r>
              <a:rPr lang="zh-CN" altLang="en-US" sz="1400" dirty="0">
                <a:latin typeface="+mn-ea"/>
                <a:ea typeface="+mn-ea"/>
              </a:rPr>
              <a:t>、易于使用的数据结构和数据分析工具</a:t>
            </a:r>
            <a:r>
              <a:rPr lang="zh-CN" altLang="en-US" sz="1400" dirty="0" smtClean="0">
                <a:latin typeface="+mn-ea"/>
                <a:ea typeface="+mn-ea"/>
              </a:rPr>
              <a:t>。</a:t>
            </a:r>
            <a:r>
              <a:rPr lang="en-US" altLang="zh-CN" sz="1400" dirty="0" smtClean="0">
                <a:latin typeface="+mn-ea"/>
                <a:ea typeface="+mn-ea"/>
              </a:rPr>
              <a:t>Pandas</a:t>
            </a:r>
            <a:r>
              <a:rPr lang="zh-CN" altLang="en-US" sz="1400" dirty="0">
                <a:latin typeface="+mn-ea"/>
                <a:ea typeface="+mn-ea"/>
              </a:rPr>
              <a:t>的数据结构中有两大核心，分别是</a:t>
            </a:r>
            <a:r>
              <a:rPr lang="en-US" altLang="zh-CN" sz="1400" b="1" dirty="0">
                <a:solidFill>
                  <a:srgbClr val="FF6600"/>
                </a:solidFill>
                <a:latin typeface="+mn-ea"/>
                <a:ea typeface="+mn-ea"/>
              </a:rPr>
              <a:t>Series</a:t>
            </a:r>
            <a:r>
              <a:rPr lang="zh-CN" altLang="en-US" sz="1400" dirty="0">
                <a:latin typeface="+mn-ea"/>
                <a:ea typeface="+mn-ea"/>
              </a:rPr>
              <a:t>与</a:t>
            </a:r>
            <a:r>
              <a:rPr lang="en-US" altLang="zh-CN" sz="1400" b="1" dirty="0" err="1">
                <a:solidFill>
                  <a:srgbClr val="FF6600"/>
                </a:solidFill>
                <a:latin typeface="+mn-ea"/>
                <a:ea typeface="+mn-ea"/>
              </a:rPr>
              <a:t>DataFrame</a:t>
            </a:r>
            <a:r>
              <a:rPr lang="zh-CN" altLang="en-US" sz="1400" dirty="0">
                <a:latin typeface="+mn-ea"/>
                <a:ea typeface="+mn-ea"/>
              </a:rPr>
              <a:t>。其中</a:t>
            </a:r>
            <a:r>
              <a:rPr lang="en-US" altLang="zh-CN" sz="1400" dirty="0">
                <a:latin typeface="+mn-ea"/>
                <a:ea typeface="+mn-ea"/>
              </a:rPr>
              <a:t>Series</a:t>
            </a:r>
            <a:r>
              <a:rPr lang="zh-CN" altLang="en-US" sz="1400" dirty="0">
                <a:latin typeface="+mn-ea"/>
                <a:ea typeface="+mn-ea"/>
              </a:rPr>
              <a:t>是一维数组和</a:t>
            </a:r>
            <a:r>
              <a:rPr lang="en-US" altLang="zh-CN" sz="1400" dirty="0" err="1">
                <a:latin typeface="+mn-ea"/>
                <a:ea typeface="+mn-ea"/>
              </a:rPr>
              <a:t>Numpy</a:t>
            </a:r>
            <a:r>
              <a:rPr lang="zh-CN" altLang="en-US" sz="1400" dirty="0">
                <a:latin typeface="+mn-ea"/>
                <a:ea typeface="+mn-ea"/>
              </a:rPr>
              <a:t>中的一维数组类似。这两种一维数组与</a:t>
            </a:r>
            <a:r>
              <a:rPr lang="en-US" altLang="zh-CN" sz="1400" dirty="0">
                <a:latin typeface="+mn-ea"/>
                <a:ea typeface="+mn-ea"/>
              </a:rPr>
              <a:t>Python</a:t>
            </a:r>
            <a:r>
              <a:rPr lang="zh-CN" altLang="en-US" sz="1400" dirty="0">
                <a:latin typeface="+mn-ea"/>
                <a:ea typeface="+mn-ea"/>
              </a:rPr>
              <a:t>中基本数据结构</a:t>
            </a:r>
            <a:r>
              <a:rPr lang="en-US" altLang="zh-CN" sz="1400" dirty="0">
                <a:latin typeface="+mn-ea"/>
                <a:ea typeface="+mn-ea"/>
              </a:rPr>
              <a:t>List</a:t>
            </a:r>
            <a:r>
              <a:rPr lang="zh-CN" altLang="en-US" sz="1400" dirty="0">
                <a:latin typeface="+mn-ea"/>
                <a:ea typeface="+mn-ea"/>
              </a:rPr>
              <a:t>相近，</a:t>
            </a:r>
            <a:r>
              <a:rPr lang="en-US" altLang="zh-CN" sz="1400" dirty="0">
                <a:latin typeface="+mn-ea"/>
                <a:ea typeface="+mn-ea"/>
              </a:rPr>
              <a:t>Series</a:t>
            </a:r>
            <a:r>
              <a:rPr lang="zh-CN" altLang="en-US" sz="1400" dirty="0">
                <a:latin typeface="+mn-ea"/>
                <a:ea typeface="+mn-ea"/>
              </a:rPr>
              <a:t>可以保存多种数据类型的数据，如布尔值、字符串、数字类型等。</a:t>
            </a:r>
            <a:r>
              <a:rPr lang="en-US" altLang="zh-CN" sz="1400" dirty="0" err="1">
                <a:latin typeface="+mn-ea"/>
                <a:ea typeface="+mn-ea"/>
              </a:rPr>
              <a:t>DataFrame</a:t>
            </a:r>
            <a:r>
              <a:rPr lang="zh-CN" altLang="en-US" sz="1400" dirty="0">
                <a:latin typeface="+mn-ea"/>
                <a:ea typeface="+mn-ea"/>
              </a:rPr>
              <a:t>是一种以表格形式的数据结构类似于</a:t>
            </a:r>
            <a:r>
              <a:rPr lang="en-US" altLang="zh-CN" sz="1400" dirty="0">
                <a:latin typeface="+mn-ea"/>
                <a:ea typeface="+mn-ea"/>
              </a:rPr>
              <a:t>Excel</a:t>
            </a:r>
            <a:r>
              <a:rPr lang="zh-CN" altLang="en-US" sz="1400" dirty="0">
                <a:latin typeface="+mn-ea"/>
                <a:ea typeface="+mn-ea"/>
              </a:rPr>
              <a:t>表格一样，是一种二维的表格型数据结构</a:t>
            </a:r>
            <a:r>
              <a:rPr lang="zh-CN" altLang="en-US" sz="1400" dirty="0" smtClean="0">
                <a:latin typeface="+mn-ea"/>
                <a:ea typeface="+mn-ea"/>
              </a:rPr>
              <a:t>。</a:t>
            </a:r>
            <a:endParaRPr lang="en-US" altLang="zh-CN" sz="1400" dirty="0" smtClean="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燕尾形 10"/>
          <p:cNvSpPr/>
          <p:nvPr/>
        </p:nvSpPr>
        <p:spPr>
          <a:xfrm>
            <a:off x="1238954" y="994128"/>
            <a:ext cx="3485445" cy="414867"/>
          </a:xfrm>
          <a:prstGeom prst="chevron">
            <a:avLst>
              <a:gd name="adj" fmla="val 50371"/>
            </a:avLst>
          </a:prstGeom>
          <a:gradFill flip="none" rotWithShape="1">
            <a:gsLst>
              <a:gs pos="0">
                <a:schemeClr val="accent2">
                  <a:lumMod val="0"/>
                  <a:lumOff val="100000"/>
                </a:schemeClr>
              </a:gs>
              <a:gs pos="100000">
                <a:schemeClr val="accent1">
                  <a:lumMod val="90000"/>
                </a:schemeClr>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chemeClr val="tx1"/>
                </a:solidFill>
              </a:rPr>
              <a:t>数据可视化模块</a:t>
            </a:r>
            <a:r>
              <a:rPr lang="en-US" altLang="zh-CN" dirty="0" err="1">
                <a:solidFill>
                  <a:schemeClr val="tx1"/>
                </a:solidFill>
              </a:rPr>
              <a:t>matplotlib</a:t>
            </a:r>
            <a:endParaRPr lang="zh-CN" altLang="en-US" dirty="0">
              <a:solidFill>
                <a:schemeClr val="tx1"/>
              </a:solidFill>
            </a:endParaRPr>
          </a:p>
        </p:txBody>
      </p:sp>
      <p:sp>
        <p:nvSpPr>
          <p:cNvPr id="12" name="五边形 11"/>
          <p:cNvSpPr/>
          <p:nvPr/>
        </p:nvSpPr>
        <p:spPr>
          <a:xfrm>
            <a:off x="711201" y="971550"/>
            <a:ext cx="685800" cy="457200"/>
          </a:xfrm>
          <a:prstGeom prst="homePlate">
            <a:avLst/>
          </a:prstGeom>
          <a:gradFill flip="none" rotWithShape="1">
            <a:gsLst>
              <a:gs pos="0">
                <a:schemeClr val="accent2">
                  <a:lumMod val="0"/>
                  <a:lumOff val="100000"/>
                </a:schemeClr>
              </a:gs>
              <a:gs pos="35000">
                <a:schemeClr val="accent2">
                  <a:lumMod val="0"/>
                  <a:lumOff val="100000"/>
                </a:schemeClr>
              </a:gs>
              <a:gs pos="100000">
                <a:srgbClr val="1532C5"/>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3</a:t>
            </a:r>
            <a:endParaRPr lang="zh-CN" altLang="en-US" dirty="0">
              <a:solidFill>
                <a:schemeClr val="tx1"/>
              </a:solidFill>
            </a:endParaRPr>
          </a:p>
        </p:txBody>
      </p:sp>
      <p:sp>
        <p:nvSpPr>
          <p:cNvPr id="13" name="矩形 12"/>
          <p:cNvSpPr>
            <a:spLocks noChangeArrowheads="1"/>
          </p:cNvSpPr>
          <p:nvPr/>
        </p:nvSpPr>
        <p:spPr bwMode="auto">
          <a:xfrm>
            <a:off x="304800" y="1482725"/>
            <a:ext cx="84582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defRPr/>
            </a:pPr>
            <a:r>
              <a:rPr lang="en-US" altLang="zh-CN" sz="1400" dirty="0">
                <a:latin typeface="+mn-ea"/>
                <a:ea typeface="+mn-ea"/>
              </a:rPr>
              <a:t>    </a:t>
            </a:r>
            <a:r>
              <a:rPr lang="en-US" altLang="zh-CN" sz="1400" dirty="0" smtClean="0">
                <a:latin typeface="+mn-ea"/>
                <a:ea typeface="+mn-ea"/>
              </a:rPr>
              <a:t>Matplotlib</a:t>
            </a:r>
            <a:r>
              <a:rPr lang="zh-CN" altLang="en-US" sz="1400" dirty="0">
                <a:latin typeface="+mn-ea"/>
                <a:ea typeface="+mn-ea"/>
              </a:rPr>
              <a:t>是一个</a:t>
            </a:r>
            <a:r>
              <a:rPr lang="en-US" altLang="zh-CN" sz="1400" dirty="0">
                <a:latin typeface="+mn-ea"/>
                <a:ea typeface="+mn-ea"/>
              </a:rPr>
              <a:t>Python</a:t>
            </a:r>
            <a:r>
              <a:rPr lang="zh-CN" altLang="en-US" sz="1400" dirty="0">
                <a:latin typeface="+mn-ea"/>
                <a:ea typeface="+mn-ea"/>
              </a:rPr>
              <a:t>绘图库，它不仅可以绘制</a:t>
            </a:r>
            <a:r>
              <a:rPr lang="en-US" altLang="zh-CN" sz="1400" dirty="0">
                <a:latin typeface="+mn-ea"/>
                <a:ea typeface="+mn-ea"/>
              </a:rPr>
              <a:t>2D</a:t>
            </a:r>
            <a:r>
              <a:rPr lang="zh-CN" altLang="en-US" sz="1400" dirty="0">
                <a:latin typeface="+mn-ea"/>
                <a:ea typeface="+mn-ea"/>
              </a:rPr>
              <a:t>图表，还可以绘制</a:t>
            </a:r>
            <a:r>
              <a:rPr lang="en-US" altLang="zh-CN" sz="1400" dirty="0">
                <a:latin typeface="+mn-ea"/>
                <a:ea typeface="+mn-ea"/>
              </a:rPr>
              <a:t>3D</a:t>
            </a:r>
            <a:r>
              <a:rPr lang="zh-CN" altLang="en-US" sz="1400" dirty="0">
                <a:latin typeface="+mn-ea"/>
                <a:ea typeface="+mn-ea"/>
              </a:rPr>
              <a:t>图表。中间的“</a:t>
            </a:r>
            <a:r>
              <a:rPr lang="en-US" altLang="zh-CN" sz="1400" dirty="0">
                <a:latin typeface="+mn-ea"/>
                <a:ea typeface="+mn-ea"/>
              </a:rPr>
              <a:t>plot”</a:t>
            </a:r>
            <a:r>
              <a:rPr lang="zh-CN" altLang="en-US" sz="1400" dirty="0">
                <a:latin typeface="+mn-ea"/>
                <a:ea typeface="+mn-ea"/>
              </a:rPr>
              <a:t>表示绘图，而结尾的“</a:t>
            </a:r>
            <a:r>
              <a:rPr lang="en-US" altLang="zh-CN" sz="1400" dirty="0">
                <a:latin typeface="+mn-ea"/>
                <a:ea typeface="+mn-ea"/>
              </a:rPr>
              <a:t>lib”</a:t>
            </a:r>
            <a:r>
              <a:rPr lang="zh-CN" altLang="en-US" sz="1400" dirty="0">
                <a:latin typeface="+mn-ea"/>
                <a:ea typeface="+mn-ea"/>
              </a:rPr>
              <a:t>表示它是一个集合。</a:t>
            </a:r>
          </a:p>
          <a:p>
            <a:pPr marL="0" indent="0" eaLnBrk="1" hangingPunct="1">
              <a:lnSpc>
                <a:spcPct val="150000"/>
              </a:lnSpc>
              <a:spcBef>
                <a:spcPct val="50000"/>
              </a:spcBef>
              <a:defRPr/>
            </a:pPr>
            <a:r>
              <a:rPr lang="en-US" altLang="zh-CN" sz="1400" dirty="0" smtClean="0">
                <a:latin typeface="+mn-ea"/>
                <a:ea typeface="+mn-ea"/>
              </a:rPr>
              <a:t>    Matplotlib</a:t>
            </a:r>
            <a:r>
              <a:rPr lang="zh-CN" altLang="en-US" sz="1400" dirty="0" smtClean="0">
                <a:latin typeface="+mn-ea"/>
                <a:ea typeface="+mn-ea"/>
              </a:rPr>
              <a:t>在</a:t>
            </a:r>
            <a:r>
              <a:rPr lang="zh-CN" altLang="en-US" sz="1400" dirty="0">
                <a:latin typeface="+mn-ea"/>
                <a:ea typeface="+mn-ea"/>
              </a:rPr>
              <a:t>实现绘制图表时非常的简单，只需几行代码即可实现绘制</a:t>
            </a:r>
            <a:r>
              <a:rPr lang="zh-CN" altLang="en-US" sz="1400" dirty="0" smtClean="0">
                <a:latin typeface="+mn-ea"/>
                <a:ea typeface="+mn-ea"/>
              </a:rPr>
              <a:t>条形图</a:t>
            </a:r>
            <a:r>
              <a:rPr lang="zh-CN" altLang="en-US" sz="1400" dirty="0">
                <a:latin typeface="+mn-ea"/>
                <a:ea typeface="+mn-ea"/>
              </a:rPr>
              <a:t>、</a:t>
            </a:r>
            <a:r>
              <a:rPr lang="zh-CN" altLang="en-US" sz="1400" dirty="0" smtClean="0">
                <a:latin typeface="+mn-ea"/>
                <a:ea typeface="+mn-ea"/>
              </a:rPr>
              <a:t>折线图、散点图和饼</a:t>
            </a:r>
            <a:r>
              <a:rPr lang="zh-CN" altLang="en-US" sz="1400" dirty="0">
                <a:latin typeface="+mn-ea"/>
                <a:ea typeface="+mn-ea"/>
              </a:rPr>
              <a:t>图等。</a:t>
            </a:r>
            <a:r>
              <a:rPr lang="en-US" altLang="zh-CN" sz="1400" dirty="0" err="1">
                <a:latin typeface="+mn-ea"/>
                <a:ea typeface="+mn-ea"/>
              </a:rPr>
              <a:t>matplotlib.pyplot</a:t>
            </a:r>
            <a:r>
              <a:rPr lang="zh-CN" altLang="en-US" sz="1400" dirty="0">
                <a:latin typeface="+mn-ea"/>
                <a:ea typeface="+mn-ea"/>
              </a:rPr>
              <a:t>子模块提供了类似于</a:t>
            </a:r>
            <a:r>
              <a:rPr lang="en-US" altLang="zh-CN" sz="1400" dirty="0">
                <a:latin typeface="+mn-ea"/>
                <a:ea typeface="+mn-ea"/>
              </a:rPr>
              <a:t>MATLAB</a:t>
            </a:r>
            <a:r>
              <a:rPr lang="zh-CN" altLang="en-US" sz="1400" dirty="0">
                <a:latin typeface="+mn-ea"/>
                <a:ea typeface="+mn-ea"/>
              </a:rPr>
              <a:t>的界面，尤其是与</a:t>
            </a:r>
            <a:r>
              <a:rPr lang="en-US" altLang="zh-CN" sz="1400" dirty="0" err="1">
                <a:latin typeface="+mn-ea"/>
                <a:ea typeface="+mn-ea"/>
              </a:rPr>
              <a:t>IPython</a:t>
            </a:r>
            <a:r>
              <a:rPr lang="zh-CN" altLang="en-US" sz="1400" dirty="0">
                <a:latin typeface="+mn-ea"/>
                <a:ea typeface="+mn-ea"/>
              </a:rPr>
              <a:t>结合使用</a:t>
            </a:r>
            <a:r>
              <a:rPr lang="zh-CN" altLang="en-US" sz="1400" dirty="0" smtClean="0">
                <a:latin typeface="+mn-ea"/>
                <a:ea typeface="+mn-ea"/>
              </a:rPr>
              <a:t>时，其中</a:t>
            </a:r>
            <a:r>
              <a:rPr lang="zh-CN" altLang="en-US" sz="1400" dirty="0">
                <a:latin typeface="+mn-ea"/>
                <a:ea typeface="+mn-ea"/>
              </a:rPr>
              <a:t>的每个函数都可以对图形进行更改，</a:t>
            </a:r>
            <a:r>
              <a:rPr lang="zh-CN" altLang="en-US" sz="1400" dirty="0" smtClean="0">
                <a:latin typeface="+mn-ea"/>
                <a:ea typeface="+mn-ea"/>
              </a:rPr>
              <a:t>例如，创建图形、在</a:t>
            </a:r>
            <a:r>
              <a:rPr lang="zh-CN" altLang="en-US" sz="1400" dirty="0">
                <a:latin typeface="+mn-ea"/>
                <a:ea typeface="+mn-ea"/>
              </a:rPr>
              <a:t>图形中创建绘图</a:t>
            </a:r>
            <a:r>
              <a:rPr lang="zh-CN" altLang="en-US" sz="1400" dirty="0" smtClean="0">
                <a:latin typeface="+mn-ea"/>
                <a:ea typeface="+mn-ea"/>
              </a:rPr>
              <a:t>区域、绘制</a:t>
            </a:r>
            <a:r>
              <a:rPr lang="zh-CN" altLang="en-US" sz="1400" dirty="0">
                <a:latin typeface="+mn-ea"/>
                <a:ea typeface="+mn-ea"/>
              </a:rPr>
              <a:t>线条</a:t>
            </a:r>
            <a:r>
              <a:rPr lang="zh-CN" altLang="en-US" sz="1400" dirty="0" smtClean="0">
                <a:latin typeface="+mn-ea"/>
                <a:ea typeface="+mn-ea"/>
              </a:rPr>
              <a:t>样式、字体属性、轴</a:t>
            </a:r>
            <a:r>
              <a:rPr lang="zh-CN" altLang="en-US" sz="1400" dirty="0">
                <a:latin typeface="+mn-ea"/>
                <a:ea typeface="+mn-ea"/>
              </a:rPr>
              <a:t>属性等</a:t>
            </a:r>
            <a:r>
              <a:rPr lang="zh-CN" altLang="en-US" sz="1400" dirty="0" smtClean="0">
                <a:latin typeface="+mn-ea"/>
                <a:ea typeface="+mn-ea"/>
              </a:rPr>
              <a:t>。</a:t>
            </a:r>
            <a:endParaRPr lang="zh-CN" altLang="en-US" sz="14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3"/>
          <p:cNvSpPr>
            <a:spLocks noChangeArrowheads="1"/>
          </p:cNvSpPr>
          <p:nvPr/>
        </p:nvSpPr>
        <p:spPr bwMode="auto">
          <a:xfrm>
            <a:off x="533400" y="1378114"/>
            <a:ext cx="34671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Tx/>
              <a:buNone/>
            </a:pPr>
            <a:r>
              <a:rPr lang="zh-CN" altLang="en-US" sz="2000" dirty="0">
                <a:latin typeface="微软雅黑" panose="020B0503020204020204" pitchFamily="34" charset="-122"/>
                <a:ea typeface="微软雅黑" panose="020B0503020204020204" pitchFamily="34" charset="-122"/>
              </a:rPr>
              <a:t>经过分析</a:t>
            </a:r>
            <a:r>
              <a:rPr lang="zh-CN" altLang="en-US" sz="2000" dirty="0" smtClean="0">
                <a:latin typeface="微软雅黑" panose="020B0503020204020204" pitchFamily="34" charset="-122"/>
                <a:ea typeface="微软雅黑" panose="020B0503020204020204" pitchFamily="34" charset="-122"/>
              </a:rPr>
              <a:t>后得到如下信息：</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a:spLocks noChangeArrowheads="1"/>
          </p:cNvSpPr>
          <p:nvPr/>
        </p:nvSpPr>
        <p:spPr bwMode="auto">
          <a:xfrm>
            <a:off x="457200" y="2006836"/>
            <a:ext cx="5943600" cy="152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2800"/>
              </a:lnSpc>
              <a:spcBef>
                <a:spcPct val="0"/>
              </a:spcBef>
              <a:buFont typeface="Wingdings" panose="05000000000000000000" pitchFamily="2" charset="2"/>
              <a:buChar char="Ø"/>
            </a:pPr>
            <a:r>
              <a:rPr lang="zh-CN" altLang="zh-CN" sz="1800" dirty="0" smtClean="0">
                <a:latin typeface="微软雅黑" panose="020B0503020204020204" pitchFamily="34" charset="-122"/>
                <a:ea typeface="微软雅黑" panose="020B0503020204020204" pitchFamily="34" charset="-122"/>
              </a:rPr>
              <a:t>大家</a:t>
            </a:r>
            <a:r>
              <a:rPr lang="zh-CN" altLang="zh-CN" sz="1800" dirty="0">
                <a:latin typeface="微软雅黑" panose="020B0503020204020204" pitchFamily="34" charset="-122"/>
                <a:ea typeface="微软雅黑" panose="020B0503020204020204" pitchFamily="34" charset="-122"/>
              </a:rPr>
              <a:t>都在聊什么，聊天</a:t>
            </a:r>
            <a:r>
              <a:rPr lang="zh-CN" altLang="zh-CN" sz="1800" dirty="0" smtClean="0">
                <a:latin typeface="微软雅黑" panose="020B0503020204020204" pitchFamily="34" charset="-122"/>
                <a:ea typeface="微软雅黑" panose="020B0503020204020204" pitchFamily="34" charset="-122"/>
              </a:rPr>
              <a:t>的</a:t>
            </a:r>
            <a:r>
              <a:rPr lang="zh-CN" altLang="en-US" sz="1800" dirty="0" smtClean="0">
                <a:latin typeface="微软雅黑" panose="020B0503020204020204" pitchFamily="34" charset="-122"/>
                <a:ea typeface="微软雅黑" panose="020B0503020204020204" pitchFamily="34" charset="-122"/>
              </a:rPr>
              <a:t>主要内容（</a:t>
            </a:r>
            <a:r>
              <a:rPr lang="zh-CN" altLang="en-US" sz="1800" dirty="0">
                <a:latin typeface="微软雅黑" panose="020B0503020204020204" pitchFamily="34" charset="-122"/>
                <a:ea typeface="微软雅黑" panose="020B0503020204020204" pitchFamily="34" charset="-122"/>
              </a:rPr>
              <a:t>词云图）</a:t>
            </a:r>
            <a:endParaRPr lang="zh-CN" altLang="zh-CN" sz="1800" dirty="0">
              <a:latin typeface="微软雅黑" panose="020B0503020204020204" pitchFamily="34" charset="-122"/>
              <a:ea typeface="微软雅黑" panose="020B0503020204020204" pitchFamily="34" charset="-122"/>
            </a:endParaRPr>
          </a:p>
          <a:p>
            <a:pPr eaLnBrk="1" hangingPunct="1">
              <a:lnSpc>
                <a:spcPts val="2800"/>
              </a:lnSpc>
              <a:spcBef>
                <a:spcPct val="0"/>
              </a:spcBef>
              <a:buFont typeface="Wingdings" panose="05000000000000000000" pitchFamily="2" charset="2"/>
              <a:buChar char="Ø"/>
            </a:pPr>
            <a:r>
              <a:rPr lang="zh-CN" altLang="zh-CN" sz="1800" dirty="0">
                <a:latin typeface="微软雅黑" panose="020B0503020204020204" pitchFamily="34" charset="-122"/>
                <a:ea typeface="微软雅黑" panose="020B0503020204020204" pitchFamily="34" charset="-122"/>
              </a:rPr>
              <a:t>哪个时间</a:t>
            </a:r>
            <a:r>
              <a:rPr lang="zh-CN" altLang="en-US" sz="1800" dirty="0">
                <a:latin typeface="微软雅黑" panose="020B0503020204020204" pitchFamily="34" charset="-122"/>
                <a:ea typeface="微软雅黑" panose="020B0503020204020204" pitchFamily="34" charset="-122"/>
              </a:rPr>
              <a:t>段</a:t>
            </a:r>
            <a:r>
              <a:rPr lang="zh-CN" altLang="zh-CN" sz="1800" dirty="0">
                <a:latin typeface="微软雅黑" panose="020B0503020204020204" pitchFamily="34" charset="-122"/>
                <a:ea typeface="微软雅黑" panose="020B0503020204020204" pitchFamily="34" charset="-122"/>
              </a:rPr>
              <a:t>聊天</a:t>
            </a:r>
            <a:r>
              <a:rPr lang="zh-CN" altLang="en-US" sz="1800" dirty="0">
                <a:latin typeface="微软雅黑" panose="020B0503020204020204" pitchFamily="34" charset="-122"/>
                <a:ea typeface="微软雅黑" panose="020B0503020204020204" pitchFamily="34" charset="-122"/>
              </a:rPr>
              <a:t>的人多</a:t>
            </a:r>
            <a:r>
              <a:rPr lang="zh-CN"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群</a:t>
            </a:r>
            <a:r>
              <a:rPr lang="zh-CN" altLang="zh-CN" sz="1800" dirty="0" smtClean="0">
                <a:latin typeface="微软雅黑" panose="020B0503020204020204" pitchFamily="34" charset="-122"/>
                <a:ea typeface="微软雅黑" panose="020B0503020204020204" pitchFamily="34" charset="-122"/>
              </a:rPr>
              <a:t>活跃</a:t>
            </a:r>
            <a:r>
              <a:rPr lang="zh-CN" altLang="zh-CN" sz="1800" dirty="0">
                <a:latin typeface="微软雅黑" panose="020B0503020204020204" pitchFamily="34" charset="-122"/>
                <a:ea typeface="微软雅黑" panose="020B0503020204020204" pitchFamily="34" charset="-122"/>
              </a:rPr>
              <a:t>度）</a:t>
            </a:r>
          </a:p>
          <a:p>
            <a:pPr eaLnBrk="1" hangingPunct="1">
              <a:lnSpc>
                <a:spcPts val="2800"/>
              </a:lnSpc>
              <a:spcBef>
                <a:spcPct val="0"/>
              </a:spcBef>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大家以聊天为主还是以斗图为主，</a:t>
            </a:r>
            <a:r>
              <a:rPr lang="zh-CN" altLang="en-US" sz="1800" dirty="0">
                <a:latin typeface="微软雅黑" panose="020B0503020204020204" pitchFamily="34" charset="-122"/>
                <a:ea typeface="微软雅黑" panose="020B0503020204020204" pitchFamily="34" charset="-122"/>
              </a:rPr>
              <a:t>各占多少</a:t>
            </a:r>
            <a:endParaRPr lang="en-US" altLang="zh-CN" sz="1800" dirty="0">
              <a:latin typeface="微软雅黑" panose="020B0503020204020204" pitchFamily="34" charset="-122"/>
              <a:ea typeface="微软雅黑" panose="020B0503020204020204" pitchFamily="34" charset="-122"/>
            </a:endParaRPr>
          </a:p>
          <a:p>
            <a:pPr eaLnBrk="1" hangingPunct="1">
              <a:lnSpc>
                <a:spcPts val="2800"/>
              </a:lnSpc>
              <a:spcBef>
                <a:spcPct val="0"/>
              </a:spcBef>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这一年</a:t>
            </a:r>
            <a:r>
              <a:rPr lang="zh-CN" altLang="en-US" sz="1800" dirty="0">
                <a:latin typeface="微软雅黑" panose="020B0503020204020204" pitchFamily="34" charset="-122"/>
                <a:ea typeface="微软雅黑" panose="020B0503020204020204" pitchFamily="34" charset="-122"/>
              </a:rPr>
              <a:t>群</a:t>
            </a:r>
            <a:r>
              <a:rPr lang="zh-CN" altLang="en-US" sz="1800" dirty="0" smtClean="0">
                <a:latin typeface="微软雅黑" panose="020B0503020204020204" pitchFamily="34" charset="-122"/>
                <a:ea typeface="微软雅黑" panose="020B0503020204020204" pitchFamily="34" charset="-122"/>
              </a:rPr>
              <a:t>聊天的情况</a:t>
            </a:r>
            <a:endParaRPr lang="zh-CN" altLang="zh-CN" sz="1800" dirty="0">
              <a:latin typeface="微软雅黑" panose="020B0503020204020204" pitchFamily="34" charset="-122"/>
              <a:ea typeface="微软雅黑" panose="020B0503020204020204" pitchFamily="34" charset="-122"/>
            </a:endParaRPr>
          </a:p>
        </p:txBody>
      </p:sp>
      <p:sp>
        <p:nvSpPr>
          <p:cNvPr id="6" name="标题 1"/>
          <p:cNvSpPr>
            <a:spLocks noGrp="1" noChangeArrowheads="1"/>
          </p:cNvSpPr>
          <p:nvPr>
            <p:ph type="title"/>
          </p:nvPr>
        </p:nvSpPr>
        <p:spPr>
          <a:xfrm>
            <a:off x="3390900" y="792163"/>
            <a:ext cx="4819650" cy="571500"/>
          </a:xfrm>
        </p:spPr>
        <p:txBody>
          <a:bodyPr/>
          <a:lstStyle/>
          <a:p>
            <a:pPr algn="r" eaLnBrk="1" hangingPunct="1"/>
            <a:r>
              <a:rPr lang="zh-CN" altLang="en-US" sz="2400" b="1" dirty="0" smtClean="0">
                <a:solidFill>
                  <a:srgbClr val="595959"/>
                </a:solidFill>
                <a:latin typeface="微软雅黑" panose="020B0503020204020204" pitchFamily="34" charset="-122"/>
                <a:ea typeface="微软雅黑" panose="020B0503020204020204" pitchFamily="34" charset="-122"/>
              </a:rPr>
              <a:t>数据分析的概念</a:t>
            </a:r>
          </a:p>
        </p:txBody>
      </p:sp>
      <p:pic>
        <p:nvPicPr>
          <p:cNvPr id="7" name="Picture 4" descr="按扭1-56"/>
          <p:cNvPicPr>
            <a:picLocks noChangeAspect="1" noChangeArrowheads="1"/>
          </p:cNvPicPr>
          <p:nvPr/>
        </p:nvPicPr>
        <p:blipFill>
          <a:blip r:embed="rId2" cstate="print"/>
          <a:srcRect/>
          <a:stretch>
            <a:fillRect/>
          </a:stretch>
        </p:blipFill>
        <p:spPr bwMode="auto">
          <a:xfrm>
            <a:off x="8077200" y="885825"/>
            <a:ext cx="749300" cy="431800"/>
          </a:xfrm>
          <a:prstGeom prst="rect">
            <a:avLst/>
          </a:prstGeom>
          <a:noFill/>
          <a:ln w="9525">
            <a:noFill/>
            <a:miter lim="800000"/>
            <a:headEnd/>
            <a:tailEnd/>
          </a:ln>
        </p:spPr>
      </p:pic>
    </p:spTree>
    <p:extLst>
      <p:ext uri="{BB962C8B-B14F-4D97-AF65-F5344CB8AC3E}">
        <p14:creationId xmlns:p14="http://schemas.microsoft.com/office/powerpoint/2010/main" val="528958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nodeType="after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dvAuto="50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组合 9"/>
          <p:cNvGrpSpPr>
            <a:grpSpLocks/>
          </p:cNvGrpSpPr>
          <p:nvPr/>
        </p:nvGrpSpPr>
        <p:grpSpPr bwMode="auto">
          <a:xfrm>
            <a:off x="711200" y="971550"/>
            <a:ext cx="3651250" cy="457200"/>
            <a:chOff x="711201" y="971550"/>
            <a:chExt cx="3651954" cy="457200"/>
          </a:xfrm>
        </p:grpSpPr>
        <p:sp>
          <p:nvSpPr>
            <p:cNvPr id="11" name="燕尾形 10"/>
            <p:cNvSpPr/>
            <p:nvPr/>
          </p:nvSpPr>
          <p:spPr>
            <a:xfrm>
              <a:off x="1238955" y="994128"/>
              <a:ext cx="3124200" cy="414867"/>
            </a:xfrm>
            <a:prstGeom prst="chevron">
              <a:avLst>
                <a:gd name="adj" fmla="val 50371"/>
              </a:avLst>
            </a:prstGeom>
            <a:gradFill flip="none" rotWithShape="1">
              <a:gsLst>
                <a:gs pos="0">
                  <a:schemeClr val="accent2">
                    <a:lumMod val="0"/>
                    <a:lumOff val="100000"/>
                  </a:schemeClr>
                </a:gs>
                <a:gs pos="100000">
                  <a:schemeClr val="accent1">
                    <a:lumMod val="90000"/>
                  </a:schemeClr>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chemeClr val="tx1"/>
                  </a:solidFill>
                </a:rPr>
                <a:t>机器学习模块</a:t>
              </a:r>
              <a:r>
                <a:rPr lang="en-US" altLang="zh-CN" dirty="0" err="1">
                  <a:solidFill>
                    <a:schemeClr val="tx1"/>
                  </a:solidFill>
                </a:rPr>
                <a:t>scikit</a:t>
              </a:r>
              <a:r>
                <a:rPr lang="en-US" altLang="zh-CN" dirty="0">
                  <a:solidFill>
                    <a:schemeClr val="tx1"/>
                  </a:solidFill>
                </a:rPr>
                <a:t>-learn</a:t>
              </a:r>
              <a:endParaRPr lang="zh-CN" altLang="en-US" dirty="0">
                <a:solidFill>
                  <a:schemeClr val="tx1"/>
                </a:solidFill>
              </a:endParaRPr>
            </a:p>
          </p:txBody>
        </p:sp>
        <p:sp>
          <p:nvSpPr>
            <p:cNvPr id="12" name="五边形 11"/>
            <p:cNvSpPr/>
            <p:nvPr/>
          </p:nvSpPr>
          <p:spPr>
            <a:xfrm>
              <a:off x="711201" y="971550"/>
              <a:ext cx="685800" cy="457200"/>
            </a:xfrm>
            <a:prstGeom prst="homePlate">
              <a:avLst/>
            </a:prstGeom>
            <a:gradFill flip="none" rotWithShape="1">
              <a:gsLst>
                <a:gs pos="0">
                  <a:schemeClr val="accent2">
                    <a:lumMod val="0"/>
                    <a:lumOff val="100000"/>
                  </a:schemeClr>
                </a:gs>
                <a:gs pos="35000">
                  <a:schemeClr val="accent2">
                    <a:lumMod val="0"/>
                    <a:lumOff val="100000"/>
                  </a:schemeClr>
                </a:gs>
                <a:gs pos="100000">
                  <a:srgbClr val="1532C5"/>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4</a:t>
              </a:r>
              <a:endParaRPr lang="zh-CN" altLang="en-US" dirty="0">
                <a:solidFill>
                  <a:schemeClr val="tx1"/>
                </a:solidFill>
              </a:endParaRPr>
            </a:p>
          </p:txBody>
        </p:sp>
      </p:grpSp>
      <p:sp>
        <p:nvSpPr>
          <p:cNvPr id="13" name="矩形 12"/>
          <p:cNvSpPr>
            <a:spLocks noChangeArrowheads="1"/>
          </p:cNvSpPr>
          <p:nvPr/>
        </p:nvSpPr>
        <p:spPr bwMode="auto">
          <a:xfrm>
            <a:off x="304800" y="1482725"/>
            <a:ext cx="8458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50000"/>
              </a:spcBef>
              <a:defRPr/>
            </a:pPr>
            <a:r>
              <a:rPr lang="en-US" altLang="zh-CN" sz="1400" dirty="0">
                <a:latin typeface="+mn-ea"/>
                <a:ea typeface="+mn-ea"/>
              </a:rPr>
              <a:t>   </a:t>
            </a:r>
            <a:r>
              <a:rPr lang="en-US" altLang="zh-CN" sz="1400" b="1" dirty="0">
                <a:solidFill>
                  <a:srgbClr val="FF6600"/>
                </a:solidFill>
                <a:latin typeface="+mn-ea"/>
                <a:ea typeface="+mn-ea"/>
              </a:rPr>
              <a:t> </a:t>
            </a:r>
            <a:r>
              <a:rPr lang="en-US" altLang="zh-CN" sz="1400" b="1" dirty="0" err="1">
                <a:solidFill>
                  <a:srgbClr val="FF6600"/>
                </a:solidFill>
                <a:latin typeface="+mn-ea"/>
                <a:ea typeface="+mn-ea"/>
              </a:rPr>
              <a:t>scikit</a:t>
            </a:r>
            <a:r>
              <a:rPr lang="en-US" altLang="zh-CN" sz="1400" b="1" dirty="0">
                <a:solidFill>
                  <a:srgbClr val="FF6600"/>
                </a:solidFill>
                <a:latin typeface="+mn-ea"/>
                <a:ea typeface="+mn-ea"/>
              </a:rPr>
              <a:t>-learn</a:t>
            </a:r>
            <a:r>
              <a:rPr lang="zh-CN" altLang="en-US" sz="1400" dirty="0">
                <a:latin typeface="+mn-ea"/>
                <a:ea typeface="+mn-ea"/>
              </a:rPr>
              <a:t>模块是一个简单有效的数据挖掘和数据分析工具，可以让用户在各种环境下重复使用，</a:t>
            </a:r>
            <a:r>
              <a:rPr lang="en-US" altLang="zh-CN" sz="1400" dirty="0" err="1">
                <a:latin typeface="+mn-ea"/>
                <a:ea typeface="+mn-ea"/>
              </a:rPr>
              <a:t>scikit</a:t>
            </a:r>
            <a:r>
              <a:rPr lang="en-US" altLang="zh-CN" sz="1400" dirty="0">
                <a:latin typeface="+mn-ea"/>
                <a:ea typeface="+mn-ea"/>
              </a:rPr>
              <a:t>-learn</a:t>
            </a:r>
            <a:r>
              <a:rPr lang="zh-CN" altLang="en-US" sz="1400" dirty="0">
                <a:latin typeface="+mn-ea"/>
                <a:ea typeface="+mn-ea"/>
              </a:rPr>
              <a:t>模块是基于</a:t>
            </a:r>
            <a:r>
              <a:rPr lang="en-US" altLang="zh-CN" sz="1400" dirty="0" err="1">
                <a:latin typeface="+mn-ea"/>
                <a:ea typeface="+mn-ea"/>
              </a:rPr>
              <a:t>numpy</a:t>
            </a:r>
            <a:r>
              <a:rPr lang="zh-CN" altLang="en-US" sz="1400" dirty="0">
                <a:latin typeface="+mn-ea"/>
                <a:ea typeface="+mn-ea"/>
              </a:rPr>
              <a:t>、</a:t>
            </a:r>
            <a:r>
              <a:rPr lang="en-US" altLang="zh-CN" sz="1400" dirty="0" err="1" smtClean="0">
                <a:latin typeface="+mn-ea"/>
                <a:ea typeface="+mn-ea"/>
              </a:rPr>
              <a:t>scipy</a:t>
            </a:r>
            <a:r>
              <a:rPr lang="zh-CN" altLang="en-US" sz="1400" dirty="0" smtClean="0">
                <a:latin typeface="+mn-ea"/>
                <a:ea typeface="+mn-ea"/>
              </a:rPr>
              <a:t>基础上的模块。</a:t>
            </a:r>
            <a:endParaRPr lang="zh-CN" altLang="en-US" sz="1400" dirty="0">
              <a:latin typeface="+mn-ea"/>
              <a:ea typeface="+mn-ea"/>
            </a:endParaRPr>
          </a:p>
          <a:p>
            <a:pPr marL="0" indent="0" eaLnBrk="1" hangingPunct="1">
              <a:lnSpc>
                <a:spcPct val="150000"/>
              </a:lnSpc>
              <a:spcBef>
                <a:spcPct val="50000"/>
              </a:spcBef>
              <a:defRPr/>
            </a:pPr>
            <a:r>
              <a:rPr lang="zh-CN" altLang="en-US" sz="1400" dirty="0" smtClean="0">
                <a:latin typeface="+mn-ea"/>
                <a:ea typeface="+mn-ea"/>
              </a:rPr>
              <a:t>    该</a:t>
            </a:r>
            <a:r>
              <a:rPr lang="zh-CN" altLang="en-US" sz="1400" dirty="0">
                <a:latin typeface="+mn-ea"/>
                <a:ea typeface="+mn-ea"/>
              </a:rPr>
              <a:t>模块将很多机器学习算法进行了封装，即可对算法不是很熟悉的用户也可以通过调用函数的方式轻松建模。</a:t>
            </a:r>
            <a:r>
              <a:rPr lang="en-US" altLang="zh-CN" sz="1400" dirty="0" err="1">
                <a:latin typeface="+mn-ea"/>
                <a:ea typeface="+mn-ea"/>
              </a:rPr>
              <a:t>sklearn</a:t>
            </a:r>
            <a:r>
              <a:rPr lang="zh-CN" altLang="en-US" sz="1400" dirty="0">
                <a:latin typeface="+mn-ea"/>
                <a:ea typeface="+mn-ea"/>
              </a:rPr>
              <a:t>模块可以实现数据的预处理、分类、回归、</a:t>
            </a:r>
            <a:r>
              <a:rPr lang="en-US" altLang="zh-CN" sz="1400" dirty="0">
                <a:latin typeface="+mn-ea"/>
                <a:ea typeface="+mn-ea"/>
              </a:rPr>
              <a:t>PCA</a:t>
            </a:r>
            <a:r>
              <a:rPr lang="zh-CN" altLang="en-US" sz="1400" dirty="0">
                <a:latin typeface="+mn-ea"/>
                <a:ea typeface="+mn-ea"/>
              </a:rPr>
              <a:t>降维、模型选择等工作</a:t>
            </a:r>
            <a:r>
              <a:rPr lang="zh-CN" altLang="en-US" sz="1400" dirty="0" smtClean="0">
                <a:latin typeface="+mn-ea"/>
                <a:ea typeface="+mn-ea"/>
              </a:rPr>
              <a:t>。</a:t>
            </a:r>
            <a:r>
              <a:rPr lang="zh-CN" altLang="en-US" sz="1400" dirty="0">
                <a:latin typeface="+mn-ea"/>
                <a:ea typeface="+mn-ea"/>
              </a:rPr>
              <a:t>它</a:t>
            </a:r>
            <a:r>
              <a:rPr lang="zh-CN" altLang="en-US" sz="1400" dirty="0" smtClean="0">
                <a:latin typeface="+mn-ea"/>
                <a:ea typeface="+mn-ea"/>
              </a:rPr>
              <a:t>是</a:t>
            </a:r>
            <a:r>
              <a:rPr lang="zh-CN" altLang="en-US" sz="1400" dirty="0">
                <a:latin typeface="+mn-ea"/>
                <a:ea typeface="+mn-ea"/>
              </a:rPr>
              <a:t>实现数据分析时必不可少的一个模块库</a:t>
            </a:r>
            <a:r>
              <a:rPr lang="zh-CN" altLang="en-US" sz="1400" dirty="0" smtClean="0">
                <a:latin typeface="+mn-ea"/>
                <a:ea typeface="+mn-ea"/>
              </a:rPr>
              <a:t>。</a:t>
            </a:r>
            <a:endParaRPr lang="zh-CN" altLang="en-US" sz="14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52550"/>
            <a:ext cx="5486400" cy="3654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矩形 2"/>
          <p:cNvSpPr>
            <a:spLocks noChangeArrowheads="1"/>
          </p:cNvSpPr>
          <p:nvPr/>
        </p:nvSpPr>
        <p:spPr bwMode="auto">
          <a:xfrm>
            <a:off x="2819400" y="742950"/>
            <a:ext cx="4495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Tx/>
              <a:buNone/>
            </a:pPr>
            <a:r>
              <a:rPr lang="en-US" altLang="zh-CN" sz="2000" dirty="0">
                <a:latin typeface="微软雅黑" panose="020B0503020204020204" pitchFamily="34" charset="-122"/>
                <a:ea typeface="微软雅黑" panose="020B0503020204020204" pitchFamily="34" charset="-122"/>
              </a:rPr>
              <a:t>QQ</a:t>
            </a:r>
            <a:r>
              <a:rPr lang="zh-CN" altLang="en-US" sz="2000" dirty="0">
                <a:latin typeface="微软雅黑" panose="020B0503020204020204" pitchFamily="34" charset="-122"/>
                <a:ea typeface="微软雅黑" panose="020B0503020204020204" pitchFamily="34" charset="-122"/>
              </a:rPr>
              <a:t>群</a:t>
            </a:r>
            <a:r>
              <a:rPr lang="zh-CN" altLang="en-US" sz="2000" dirty="0" smtClean="0">
                <a:latin typeface="微软雅黑" panose="020B0503020204020204" pitchFamily="34" charset="-122"/>
                <a:ea typeface="微软雅黑" panose="020B0503020204020204" pitchFamily="34" charset="-122"/>
              </a:rPr>
              <a:t>聊天内容分析 </a:t>
            </a:r>
            <a:r>
              <a:rPr lang="zh-CN" altLang="en-US" sz="2000" dirty="0">
                <a:latin typeface="微软雅黑" panose="020B0503020204020204" pitchFamily="34" charset="-122"/>
                <a:ea typeface="微软雅黑" panose="020B0503020204020204" pitchFamily="34" charset="-122"/>
              </a:rPr>
              <a:t>词云图</a:t>
            </a:r>
          </a:p>
        </p:txBody>
      </p:sp>
      <p:sp>
        <p:nvSpPr>
          <p:cNvPr id="2" name="椭圆 1"/>
          <p:cNvSpPr/>
          <p:nvPr/>
        </p:nvSpPr>
        <p:spPr>
          <a:xfrm>
            <a:off x="2493917" y="1704159"/>
            <a:ext cx="4652963" cy="990600"/>
          </a:xfrm>
          <a:prstGeom prst="ellipse">
            <a:avLst/>
          </a:prstGeom>
          <a:noFill/>
          <a:ln w="539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362200" y="3308615"/>
            <a:ext cx="4652963" cy="911776"/>
          </a:xfrm>
          <a:prstGeom prst="ellipse">
            <a:avLst/>
          </a:prstGeom>
          <a:noFill/>
          <a:ln w="539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574177" y="4267200"/>
            <a:ext cx="1979023" cy="692680"/>
          </a:xfrm>
          <a:prstGeom prst="ellipse">
            <a:avLst/>
          </a:prstGeom>
          <a:noFill/>
          <a:ln w="539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9" name="椭圆 8"/>
          <p:cNvSpPr/>
          <p:nvPr/>
        </p:nvSpPr>
        <p:spPr>
          <a:xfrm>
            <a:off x="4574177" y="1407939"/>
            <a:ext cx="1445624" cy="249411"/>
          </a:xfrm>
          <a:prstGeom prst="ellipse">
            <a:avLst/>
          </a:prstGeom>
          <a:noFill/>
          <a:ln w="539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0" name="椭圆 9"/>
          <p:cNvSpPr/>
          <p:nvPr/>
        </p:nvSpPr>
        <p:spPr>
          <a:xfrm>
            <a:off x="1755865" y="4267200"/>
            <a:ext cx="1445624" cy="249411"/>
          </a:xfrm>
          <a:prstGeom prst="ellipse">
            <a:avLst/>
          </a:prstGeom>
          <a:noFill/>
          <a:ln w="539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1" name="椭圆 10"/>
          <p:cNvSpPr/>
          <p:nvPr/>
        </p:nvSpPr>
        <p:spPr>
          <a:xfrm>
            <a:off x="3851365" y="3762486"/>
            <a:ext cx="1445624" cy="249411"/>
          </a:xfrm>
          <a:prstGeom prst="ellipse">
            <a:avLst/>
          </a:prstGeom>
          <a:noFill/>
          <a:ln w="539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2" name="椭圆 11"/>
          <p:cNvSpPr/>
          <p:nvPr/>
        </p:nvSpPr>
        <p:spPr>
          <a:xfrm>
            <a:off x="3965869" y="1712739"/>
            <a:ext cx="1445624" cy="249411"/>
          </a:xfrm>
          <a:prstGeom prst="ellipse">
            <a:avLst/>
          </a:prstGeom>
          <a:noFill/>
          <a:ln w="539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3" name="椭圆 12"/>
          <p:cNvSpPr/>
          <p:nvPr/>
        </p:nvSpPr>
        <p:spPr>
          <a:xfrm>
            <a:off x="6617424" y="4650824"/>
            <a:ext cx="666616" cy="306271"/>
          </a:xfrm>
          <a:prstGeom prst="ellipse">
            <a:avLst/>
          </a:prstGeom>
          <a:noFill/>
          <a:ln w="539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 presetClass="exit" presetSubtype="0" fill="hold" grpId="1" nodeType="withEffect">
                                  <p:stCondLst>
                                    <p:cond delay="0"/>
                                  </p:stCondLst>
                                  <p:childTnLst>
                                    <p:set>
                                      <p:cBhvr>
                                        <p:cTn id="22" dur="1" fill="hold">
                                          <p:stCondLst>
                                            <p:cond delay="0"/>
                                          </p:stCondLst>
                                        </p:cTn>
                                        <p:tgtEl>
                                          <p:spTgt spid="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P spid="8" grpId="0" animBg="1"/>
      <p:bldP spid="8" grpId="1" animBg="1"/>
      <p:bldP spid="9"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2"/>
          <p:cNvSpPr>
            <a:spLocks noChangeArrowheads="1"/>
          </p:cNvSpPr>
          <p:nvPr/>
        </p:nvSpPr>
        <p:spPr bwMode="auto">
          <a:xfrm>
            <a:off x="3200400" y="774700"/>
            <a:ext cx="32766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Tx/>
              <a:buNone/>
            </a:pPr>
            <a:r>
              <a:rPr lang="en-US" altLang="zh-CN" sz="2000" dirty="0">
                <a:latin typeface="微软雅黑" panose="020B0503020204020204" pitchFamily="34" charset="-122"/>
                <a:ea typeface="微软雅黑" panose="020B0503020204020204" pitchFamily="34" charset="-122"/>
              </a:rPr>
              <a:t>QQ</a:t>
            </a:r>
            <a:r>
              <a:rPr lang="zh-CN" altLang="en-US" sz="2000" dirty="0">
                <a:latin typeface="微软雅黑" panose="020B0503020204020204" pitchFamily="34" charset="-122"/>
                <a:ea typeface="微软雅黑" panose="020B0503020204020204" pitchFamily="34" charset="-122"/>
              </a:rPr>
              <a:t>群用户活跃</a:t>
            </a:r>
            <a:r>
              <a:rPr lang="zh-CN" altLang="en-US" sz="2000" dirty="0" smtClean="0">
                <a:latin typeface="微软雅黑" panose="020B0503020204020204" pitchFamily="34" charset="-122"/>
                <a:ea typeface="微软雅黑" panose="020B0503020204020204" pitchFamily="34" charset="-122"/>
              </a:rPr>
              <a:t>度分析</a:t>
            </a:r>
            <a:endParaRPr lang="zh-CN" alt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278041" y="1274324"/>
            <a:ext cx="6276190" cy="3533333"/>
          </a:xfrm>
          <a:prstGeom prst="rect">
            <a:avLst/>
          </a:prstGeom>
        </p:spPr>
      </p:pic>
      <p:sp>
        <p:nvSpPr>
          <p:cNvPr id="11" name="椭圆 10"/>
          <p:cNvSpPr/>
          <p:nvPr/>
        </p:nvSpPr>
        <p:spPr>
          <a:xfrm>
            <a:off x="6477000" y="2114550"/>
            <a:ext cx="1077231"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p:cNvSpPr/>
          <p:nvPr/>
        </p:nvSpPr>
        <p:spPr>
          <a:xfrm>
            <a:off x="4416136" y="2800349"/>
            <a:ext cx="1066800" cy="7294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2000" fill="hold" grpId="0" nodeType="afterEffect">
                                  <p:stCondLst>
                                    <p:cond delay="0"/>
                                  </p:stCondLst>
                                  <p:childTnLst>
                                    <p:anim calcmode="discrete" valueType="str">
                                      <p:cBhvr>
                                        <p:cTn id="9"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2000" fill="hold" grpId="0" nodeType="afterEffect">
                                  <p:stCondLst>
                                    <p:cond delay="0"/>
                                  </p:stCondLst>
                                  <p:childTnLst>
                                    <p:anim calcmode="discrete" valueType="str">
                                      <p:cBhvr>
                                        <p:cTn id="16"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8" grpId="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矩形 5"/>
          <p:cNvSpPr>
            <a:spLocks noChangeArrowheads="1"/>
          </p:cNvSpPr>
          <p:nvPr/>
        </p:nvSpPr>
        <p:spPr bwMode="auto">
          <a:xfrm>
            <a:off x="3200400" y="774700"/>
            <a:ext cx="4495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Tx/>
              <a:buNone/>
            </a:pPr>
            <a:r>
              <a:rPr lang="en-US" altLang="zh-CN" sz="2000" dirty="0" smtClean="0">
                <a:latin typeface="微软雅黑" panose="020B0503020204020204" pitchFamily="34" charset="-122"/>
                <a:ea typeface="微软雅黑" panose="020B0503020204020204" pitchFamily="34" charset="-122"/>
              </a:rPr>
              <a:t>QQ</a:t>
            </a:r>
            <a:r>
              <a:rPr lang="zh-CN" altLang="en-US" sz="2000" dirty="0" smtClean="0">
                <a:latin typeface="微软雅黑" panose="020B0503020204020204" pitchFamily="34" charset="-122"/>
                <a:ea typeface="微软雅黑" panose="020B0503020204020204" pitchFamily="34" charset="-122"/>
              </a:rPr>
              <a:t>群聊天次数与发图次数占比分析</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838200" y="1274324"/>
            <a:ext cx="7419048" cy="369523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5"/>
          <p:cNvSpPr>
            <a:spLocks noChangeArrowheads="1"/>
          </p:cNvSpPr>
          <p:nvPr/>
        </p:nvSpPr>
        <p:spPr bwMode="auto">
          <a:xfrm>
            <a:off x="3200400" y="774700"/>
            <a:ext cx="32766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Tx/>
              <a:buNone/>
            </a:pPr>
            <a:r>
              <a:rPr lang="en-US" altLang="zh-CN" sz="2000" dirty="0">
                <a:latin typeface="微软雅黑" panose="020B0503020204020204" pitchFamily="34" charset="-122"/>
                <a:ea typeface="微软雅黑" panose="020B0503020204020204" pitchFamily="34" charset="-122"/>
              </a:rPr>
              <a:t>2019</a:t>
            </a:r>
            <a:r>
              <a:rPr lang="zh-CN" altLang="en-US" sz="2000" dirty="0">
                <a:latin typeface="微软雅黑" panose="020B0503020204020204" pitchFamily="34" charset="-122"/>
                <a:ea typeface="微软雅黑" panose="020B0503020204020204" pitchFamily="34" charset="-122"/>
              </a:rPr>
              <a:t>年群聊天</a:t>
            </a:r>
            <a:r>
              <a:rPr lang="zh-CN" altLang="en-US" sz="2000" dirty="0" smtClean="0">
                <a:latin typeface="微软雅黑" panose="020B0503020204020204" pitchFamily="34" charset="-122"/>
                <a:ea typeface="微软雅黑" panose="020B0503020204020204" pitchFamily="34" charset="-122"/>
              </a:rPr>
              <a:t>情况分析</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073724" y="1288866"/>
            <a:ext cx="7047619" cy="3657143"/>
          </a:xfrm>
          <a:prstGeom prst="rect">
            <a:avLst/>
          </a:prstGeom>
          <a:ln>
            <a:noFill/>
          </a:ln>
        </p:spPr>
      </p:pic>
      <p:sp>
        <p:nvSpPr>
          <p:cNvPr id="7" name="椭圆 6"/>
          <p:cNvSpPr/>
          <p:nvPr/>
        </p:nvSpPr>
        <p:spPr>
          <a:xfrm>
            <a:off x="5569524" y="1842864"/>
            <a:ext cx="838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3962400" y="1733550"/>
            <a:ext cx="3124200" cy="32124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1664970" y="3215640"/>
            <a:ext cx="533400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629400" y="2419350"/>
            <a:ext cx="914400" cy="796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543800" y="2152649"/>
            <a:ext cx="102038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C00000"/>
                </a:solidFill>
              </a:rPr>
              <a:t>12492.25</a:t>
            </a:r>
            <a:endParaRPr lang="zh-CN" altLang="en-US" sz="14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35" presetClass="emph" presetSubtype="0" fill="hold" grpId="0" nodeType="afterEffect">
                                  <p:stCondLst>
                                    <p:cond delay="0"/>
                                  </p:stCondLst>
                                  <p:childTnLst>
                                    <p:anim calcmode="discrete" valueType="str">
                                      <p:cBhvr>
                                        <p:cTn id="15"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ppt_x-#ppt_w/2"/>
                                          </p:val>
                                        </p:tav>
                                        <p:tav tm="100000">
                                          <p:val>
                                            <p:strVal val="#ppt_x"/>
                                          </p:val>
                                        </p:tav>
                                      </p:tavLst>
                                    </p:anim>
                                    <p:anim calcmode="lin" valueType="num">
                                      <p:cBhvr>
                                        <p:cTn id="21" dur="500" fill="hold"/>
                                        <p:tgtEl>
                                          <p:spTgt spid="8"/>
                                        </p:tgtEl>
                                        <p:attrNameLst>
                                          <p:attrName>ppt_y</p:attrName>
                                        </p:attrNameLst>
                                      </p:cBhvr>
                                      <p:tavLst>
                                        <p:tav tm="0">
                                          <p:val>
                                            <p:strVal val="#ppt_y"/>
                                          </p:val>
                                        </p:tav>
                                        <p:tav tm="100000">
                                          <p:val>
                                            <p:strVal val="#ppt_y"/>
                                          </p:val>
                                        </p:tav>
                                      </p:tavLst>
                                    </p:anim>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strVal val="#ppt_h"/>
                                          </p:val>
                                        </p:tav>
                                        <p:tav tm="100000">
                                          <p:val>
                                            <p:strVal val="#ppt_h"/>
                                          </p:val>
                                        </p:tav>
                                      </p:tavLst>
                                    </p:anim>
                                  </p:childTnLst>
                                </p:cTn>
                              </p:par>
                            </p:childTnLst>
                          </p:cTn>
                        </p:par>
                        <p:par>
                          <p:cTn id="24" fill="hold">
                            <p:stCondLst>
                              <p:cond delay="500"/>
                            </p:stCondLst>
                            <p:childTnLst>
                              <p:par>
                                <p:cTn id="25" presetID="17"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ppt_x</p:attrName>
                                        </p:attrNameLst>
                                      </p:cBhvr>
                                      <p:tavLst>
                                        <p:tav tm="0">
                                          <p:val>
                                            <p:strVal val="#ppt_x"/>
                                          </p:val>
                                        </p:tav>
                                        <p:tav tm="100000">
                                          <p:val>
                                            <p:strVal val="#ppt_x"/>
                                          </p:val>
                                        </p:tav>
                                      </p:tavLst>
                                    </p:anim>
                                    <p:anim calcmode="lin" valueType="num">
                                      <p:cBhvr>
                                        <p:cTn id="28" dur="500" fill="hold"/>
                                        <p:tgtEl>
                                          <p:spTgt spid="11"/>
                                        </p:tgtEl>
                                        <p:attrNameLst>
                                          <p:attrName>ppt_y</p:attrName>
                                        </p:attrNameLst>
                                      </p:cBhvr>
                                      <p:tavLst>
                                        <p:tav tm="0">
                                          <p:val>
                                            <p:strVal val="#ppt_y+#ppt_h/2"/>
                                          </p:val>
                                        </p:tav>
                                        <p:tav tm="100000">
                                          <p:val>
                                            <p:strVal val="#ppt_y"/>
                                          </p:val>
                                        </p:tav>
                                      </p:tavLst>
                                    </p:anim>
                                    <p:anim calcmode="lin" valueType="num">
                                      <p:cBhvr>
                                        <p:cTn id="29" dur="500" fill="hold"/>
                                        <p:tgtEl>
                                          <p:spTgt spid="11"/>
                                        </p:tgtEl>
                                        <p:attrNameLst>
                                          <p:attrName>ppt_w</p:attrName>
                                        </p:attrNameLst>
                                      </p:cBhvr>
                                      <p:tavLst>
                                        <p:tav tm="0">
                                          <p:val>
                                            <p:strVal val="#ppt_w"/>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7" descr="大标题-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auto">
          <a:xfrm>
            <a:off x="2819400" y="2365375"/>
            <a:ext cx="4648200" cy="769938"/>
          </a:xfrm>
          <a:prstGeom prst="rect">
            <a:avLst/>
          </a:prstGeom>
          <a:noFill/>
        </p:spPr>
        <p:txBody>
          <a:bodyPr>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数据分析的应用</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34759</TotalTime>
  <Words>2076</Words>
  <Application>Microsoft Office PowerPoint</Application>
  <PresentationFormat>全屏显示(16:9)</PresentationFormat>
  <Paragraphs>139</Paragraphs>
  <Slides>41</Slides>
  <Notes>1</Notes>
  <HiddenSlides>0</HiddenSlides>
  <MMClips>1</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52" baseType="lpstr">
      <vt:lpstr>黑体</vt:lpstr>
      <vt:lpstr>华文行楷</vt:lpstr>
      <vt:lpstr>宋体</vt:lpstr>
      <vt:lpstr>微软雅黑</vt:lpstr>
      <vt:lpstr>Arial</vt:lpstr>
      <vt:lpstr>Calibri</vt:lpstr>
      <vt:lpstr>Times New Roman</vt:lpstr>
      <vt:lpstr>Wingdings</vt:lpstr>
      <vt:lpstr>默认设计模板</vt:lpstr>
      <vt:lpstr>Visio</vt:lpstr>
      <vt:lpstr>图表</vt:lpstr>
      <vt:lpstr>PowerPoint 演示文稿</vt:lpstr>
      <vt:lpstr>数据分析的概念</vt:lpstr>
      <vt:lpstr>数据分析的概念</vt:lpstr>
      <vt:lpstr>数据分析的概念</vt:lpstr>
      <vt:lpstr>PowerPoint 演示文稿</vt:lpstr>
      <vt:lpstr>PowerPoint 演示文稿</vt:lpstr>
      <vt:lpstr>PowerPoint 演示文稿</vt:lpstr>
      <vt:lpstr>PowerPoint 演示文稿</vt:lpstr>
      <vt:lpstr>PowerPoint 演示文稿</vt:lpstr>
      <vt:lpstr>数据分析的应用</vt:lpstr>
      <vt:lpstr>数据分析的应用</vt:lpstr>
      <vt:lpstr>数据分析的应用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gy</cp:lastModifiedBy>
  <cp:revision>2228</cp:revision>
  <cp:lastPrinted>1601-01-01T00:00:00Z</cp:lastPrinted>
  <dcterms:created xsi:type="dcterms:W3CDTF">2014-11-20T08:27:06Z</dcterms:created>
  <dcterms:modified xsi:type="dcterms:W3CDTF">2019-12-18T11:06:22Z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