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746" r:id="rId2"/>
    <p:sldId id="787" r:id="rId3"/>
    <p:sldId id="791" r:id="rId4"/>
    <p:sldId id="846" r:id="rId5"/>
    <p:sldId id="847" r:id="rId6"/>
    <p:sldId id="880" r:id="rId7"/>
    <p:sldId id="882" r:id="rId8"/>
    <p:sldId id="883" r:id="rId9"/>
    <p:sldId id="747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BDCF9"/>
    <a:srgbClr val="F6910A"/>
    <a:srgbClr val="48B74E"/>
    <a:srgbClr val="FFFFCC"/>
    <a:srgbClr val="EF6011"/>
    <a:srgbClr val="990033"/>
    <a:srgbClr val="20A31D"/>
    <a:srgbClr val="125810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3739" autoAdjust="0"/>
  </p:normalViewPr>
  <p:slideViewPr>
    <p:cSldViewPr>
      <p:cViewPr varScale="1">
        <p:scale>
          <a:sx n="131" d="100"/>
          <a:sy n="131" d="100"/>
        </p:scale>
        <p:origin x="49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技术准备</a:t>
            </a:r>
          </a:p>
        </p:txBody>
      </p:sp>
    </p:spTree>
    <p:extLst>
      <p:ext uri="{BB962C8B-B14F-4D97-AF65-F5344CB8AC3E}">
        <p14:creationId xmlns:p14="http://schemas.microsoft.com/office/powerpoint/2010/main" val="39161512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590800" y="1700014"/>
            <a:ext cx="4114800" cy="723528"/>
            <a:chOff x="1343024" y="1831181"/>
            <a:chExt cx="4277467" cy="2305050"/>
          </a:xfrm>
        </p:grpSpPr>
        <p:sp>
          <p:nvSpPr>
            <p:cNvPr id="8" name="六边形 7"/>
            <p:cNvSpPr/>
            <p:nvPr>
              <p:custDataLst>
                <p:tags r:id="rId5"/>
              </p:custDataLst>
            </p:nvPr>
          </p:nvSpPr>
          <p:spPr>
            <a:xfrm>
              <a:off x="1343024" y="1831181"/>
              <a:ext cx="4277467" cy="1972328"/>
            </a:xfrm>
            <a:prstGeom prst="hexagon">
              <a:avLst/>
            </a:prstGeom>
            <a:solidFill>
              <a:srgbClr val="FF9801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使用</a:t>
              </a: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Python</a:t>
              </a: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操作数据库</a:t>
              </a:r>
            </a:p>
          </p:txBody>
        </p:sp>
        <p:sp>
          <p:nvSpPr>
            <p:cNvPr id="9" name="六边形 8"/>
            <p:cNvSpPr/>
            <p:nvPr>
              <p:custDataLst>
                <p:tags r:id="rId6"/>
              </p:custDataLst>
            </p:nvPr>
          </p:nvSpPr>
          <p:spPr>
            <a:xfrm>
              <a:off x="1781992" y="3700605"/>
              <a:ext cx="504979" cy="435626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rgbClr val="FFFFFF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590800" y="3287638"/>
            <a:ext cx="4114800" cy="724272"/>
            <a:chOff x="1343024" y="1831181"/>
            <a:chExt cx="4277467" cy="2305050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>
              <a:off x="1343024" y="1831181"/>
              <a:ext cx="4277467" cy="1972328"/>
            </a:xfrm>
            <a:prstGeom prst="hexagon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json</a:t>
              </a: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模块的应用</a:t>
              </a:r>
            </a:p>
          </p:txBody>
        </p:sp>
        <p:sp>
          <p:nvSpPr>
            <p:cNvPr id="18" name="六边形 17"/>
            <p:cNvSpPr/>
            <p:nvPr>
              <p:custDataLst>
                <p:tags r:id="rId4"/>
              </p:custDataLst>
            </p:nvPr>
          </p:nvSpPr>
          <p:spPr>
            <a:xfrm>
              <a:off x="1781992" y="3700605"/>
              <a:ext cx="504979" cy="435626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4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0.00052 0.154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7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连接数据库！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2831432" y="1638036"/>
            <a:ext cx="38287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</a:rPr>
              <a:t>安装</a:t>
            </a:r>
            <a:r>
              <a:rPr lang="en-US" altLang="zh-CN" sz="3600" b="1" dirty="0" err="1">
                <a:solidFill>
                  <a:srgbClr val="92D050"/>
                </a:solidFill>
                <a:latin typeface="宋体" panose="02010600030101010101" pitchFamily="2" charset="-122"/>
              </a:rPr>
              <a:t>PyMySQL</a:t>
            </a:r>
            <a:r>
              <a:rPr lang="zh-CN" altLang="en-US" sz="3600" b="1" dirty="0">
                <a:solidFill>
                  <a:srgbClr val="92D050"/>
                </a:solidFill>
                <a:latin typeface="宋体" panose="02010600030101010101" pitchFamily="2" charset="-122"/>
              </a:rPr>
              <a:t>模块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39552" y="2571750"/>
            <a:ext cx="8389596" cy="576064"/>
            <a:chOff x="2555777" y="1563637"/>
            <a:chExt cx="8389596" cy="576064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78174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https://github.com/PyMySQL/PyMySQL</a:t>
              </a:r>
            </a:p>
          </p:txBody>
        </p:sp>
        <p:pic>
          <p:nvPicPr>
            <p:cNvPr id="18" name="图片 32" descr="按扭-1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9552" y="3291830"/>
            <a:ext cx="5108660" cy="576064"/>
            <a:chOff x="2555777" y="2211710"/>
            <a:chExt cx="5108660" cy="576064"/>
          </a:xfrm>
        </p:grpSpPr>
        <p:pic>
          <p:nvPicPr>
            <p:cNvPr id="21" name="图片 32" descr="按扭-1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2211710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3127933" y="2269050"/>
              <a:ext cx="45365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python setup.py install</a:t>
              </a:r>
            </a:p>
          </p:txBody>
        </p:sp>
        <p:sp>
          <p:nvSpPr>
            <p:cNvPr id="23" name="TextBox 6"/>
            <p:cNvSpPr txBox="1"/>
            <p:nvPr/>
          </p:nvSpPr>
          <p:spPr bwMode="auto">
            <a:xfrm>
              <a:off x="2691141" y="2315656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54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1560" y="1635646"/>
            <a:ext cx="8389596" cy="576064"/>
            <a:chOff x="2555777" y="1563637"/>
            <a:chExt cx="8389596" cy="576064"/>
          </a:xfrm>
        </p:grpSpPr>
        <p:sp>
          <p:nvSpPr>
            <p:cNvPr id="93204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78174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已经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安装了</a:t>
              </a:r>
              <a:r>
                <a:rPr lang="en-US" altLang="zh-CN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MySQL</a:t>
              </a:r>
            </a:p>
          </p:txBody>
        </p:sp>
        <p:pic>
          <p:nvPicPr>
            <p:cNvPr id="93205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满足以下事项：</a:t>
              </a: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611560" y="2355726"/>
            <a:ext cx="5108660" cy="576064"/>
            <a:chOff x="2555777" y="2211710"/>
            <a:chExt cx="5108660" cy="576064"/>
          </a:xfrm>
        </p:grpSpPr>
        <p:pic>
          <p:nvPicPr>
            <p:cNvPr id="32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2211710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3127933" y="2269050"/>
              <a:ext cx="45365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已经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启动了</a:t>
              </a:r>
              <a:r>
                <a:rPr lang="en-US" altLang="zh-CN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MySQL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服务器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TextBox 6"/>
            <p:cNvSpPr txBox="1"/>
            <p:nvPr/>
          </p:nvSpPr>
          <p:spPr bwMode="auto">
            <a:xfrm>
              <a:off x="2691141" y="2315656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560" y="3075806"/>
            <a:ext cx="7992888" cy="576064"/>
            <a:chOff x="2555777" y="1563637"/>
            <a:chExt cx="7992888" cy="57606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3127932" y="1620977"/>
              <a:ext cx="74207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已经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创建了指定的数据库名称，例如</a:t>
              </a:r>
              <a:r>
                <a:rPr lang="en-US" altLang="zh-CN" sz="2400" b="1" dirty="0" err="1">
                  <a:solidFill>
                    <a:srgbClr val="002060"/>
                  </a:solidFill>
                  <a:latin typeface="宋体" panose="02010600030101010101" pitchFamily="2" charset="-122"/>
                </a:rPr>
                <a:t>data_demo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36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1560" y="3723878"/>
            <a:ext cx="6696744" cy="576064"/>
            <a:chOff x="2555777" y="1563637"/>
            <a:chExt cx="6696744" cy="576064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61245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已经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安装了</a:t>
              </a:r>
              <a:r>
                <a:rPr lang="en-US" altLang="zh-CN" sz="2400" b="1" dirty="0" err="1">
                  <a:solidFill>
                    <a:srgbClr val="002060"/>
                  </a:solidFill>
                  <a:latin typeface="宋体" panose="02010600030101010101" pitchFamily="2" charset="-122"/>
                </a:rPr>
                <a:t>PyMySQL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模块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40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9600" y="4403888"/>
            <a:ext cx="6696744" cy="576064"/>
            <a:chOff x="2555777" y="1563637"/>
            <a:chExt cx="6696744" cy="576064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61245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已经</a:t>
              </a: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熟悉</a:t>
              </a:r>
              <a:r>
                <a:rPr lang="en-US" altLang="zh-CN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SQL</a:t>
              </a: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语句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24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8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40442"/>
              </p:ext>
            </p:extLst>
          </p:nvPr>
        </p:nvGraphicFramePr>
        <p:xfrm>
          <a:off x="152400" y="1275607"/>
          <a:ext cx="8839200" cy="3469967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3843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52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错误及异常类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描　　述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Warning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警告异常类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627133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Error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警告以外的错误异常类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InterfaceError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数据库接口错误类，而不是数据库的错误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723444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DatabaseError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当数据库发生错误时触发该类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354544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DataError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处理数据时发生的错误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115673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OperationalError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数据库执行操作命令时出现的错误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783938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IntegrityError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数据库完整性错误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152238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InternalError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数据库的内部错误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586205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ProgrammingError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程序错误，例如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SQL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语句执行失败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520573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NotSupportedError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不支持错误，例如使用了数据库不支持的命令或者是函数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55176"/>
                  </a:ext>
                </a:extLst>
              </a:tr>
            </a:tbl>
          </a:graphicData>
        </a:graphic>
      </p:graphicFrame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915326" y="806276"/>
            <a:ext cx="3168842" cy="951277"/>
            <a:chOff x="1524000" y="3790950"/>
            <a:chExt cx="6477000" cy="1461670"/>
          </a:xfrm>
        </p:grpSpPr>
        <p:sp>
          <p:nvSpPr>
            <p:cNvPr id="7" name="圆角矩形 6"/>
            <p:cNvSpPr/>
            <p:nvPr/>
          </p:nvSpPr>
          <p:spPr>
            <a:xfrm>
              <a:off x="1524000" y="3790950"/>
              <a:ext cx="6477000" cy="610499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矩形 15"/>
            <p:cNvSpPr>
              <a:spLocks noChangeArrowheads="1"/>
            </p:cNvSpPr>
            <p:nvPr/>
          </p:nvSpPr>
          <p:spPr bwMode="auto">
            <a:xfrm>
              <a:off x="1719688" y="3833892"/>
              <a:ext cx="6096002" cy="1418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</a:rPr>
                <a:t>Python</a:t>
              </a:r>
              <a:r>
                <a:rPr lang="zh-CN" altLang="en-US" sz="1800" dirty="0">
                  <a:solidFill>
                    <a:srgbClr val="FF0000"/>
                  </a:solidFill>
                </a:rPr>
                <a:t>数据库错误及异常类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45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52725" y="1688490"/>
              <a:ext cx="2971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 err="1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j</a:t>
              </a:r>
              <a:r>
                <a:rPr lang="en-US" altLang="zh-CN" sz="2800" b="1" dirty="0" err="1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son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模块的应用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1560" y="1635646"/>
            <a:ext cx="8389596" cy="576064"/>
            <a:chOff x="2555777" y="1563637"/>
            <a:chExt cx="8389596" cy="576064"/>
          </a:xfrm>
        </p:grpSpPr>
        <p:sp>
          <p:nvSpPr>
            <p:cNvPr id="93204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78174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dumps</a:t>
              </a:r>
              <a:r>
                <a:rPr lang="en-US" altLang="zh-CN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()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方法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93205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四</a:t>
              </a: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个方法：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611560" y="2355726"/>
            <a:ext cx="5108660" cy="576064"/>
            <a:chOff x="2555777" y="2211710"/>
            <a:chExt cx="5108660" cy="576064"/>
          </a:xfrm>
        </p:grpSpPr>
        <p:pic>
          <p:nvPicPr>
            <p:cNvPr id="32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2211710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3127933" y="2269050"/>
              <a:ext cx="45365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dump</a:t>
              </a:r>
              <a:r>
                <a:rPr lang="en-US" altLang="zh-CN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()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方法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TextBox 6"/>
            <p:cNvSpPr txBox="1"/>
            <p:nvPr/>
          </p:nvSpPr>
          <p:spPr bwMode="auto">
            <a:xfrm>
              <a:off x="2691141" y="2315656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560" y="3075806"/>
            <a:ext cx="7992888" cy="576064"/>
            <a:chOff x="2555777" y="1563637"/>
            <a:chExt cx="7992888" cy="57606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3127932" y="1620977"/>
              <a:ext cx="74207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loads</a:t>
              </a:r>
              <a:r>
                <a:rPr lang="en-US" altLang="zh-CN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()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方法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36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1560" y="3723878"/>
            <a:ext cx="6696744" cy="576064"/>
            <a:chOff x="2555777" y="1563637"/>
            <a:chExt cx="6696744" cy="576064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61245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load</a:t>
              </a:r>
              <a:r>
                <a:rPr lang="en-US" altLang="zh-CN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()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方法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40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25963</TotalTime>
  <Words>179</Words>
  <Application>Microsoft Office PowerPoint</Application>
  <PresentationFormat>全屏显示(16:9)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Andalus</vt:lpstr>
      <vt:lpstr>黑体</vt:lpstr>
      <vt:lpstr>宋体</vt:lpstr>
      <vt:lpstr>Arial</vt:lpstr>
      <vt:lpstr>Calibri</vt:lpstr>
      <vt:lpstr>Consolas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China</cp:lastModifiedBy>
  <cp:revision>2266</cp:revision>
  <cp:lastPrinted>1601-01-01T00:00:00Z</cp:lastPrinted>
  <dcterms:created xsi:type="dcterms:W3CDTF">2014-11-20T08:27:06Z</dcterms:created>
  <dcterms:modified xsi:type="dcterms:W3CDTF">2020-07-16T00:31:05Z</dcterms:modified>
  <cp:category>21天学课程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