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506" r:id="rId4"/>
    <p:sldId id="574" r:id="rId5"/>
    <p:sldId id="443" r:id="rId6"/>
    <p:sldId id="527" r:id="rId7"/>
    <p:sldId id="579" r:id="rId8"/>
    <p:sldId id="580" r:id="rId9"/>
    <p:sldId id="461" r:id="rId10"/>
    <p:sldId id="581" r:id="rId11"/>
    <p:sldId id="528" r:id="rId12"/>
    <p:sldId id="618" r:id="rId13"/>
    <p:sldId id="582" r:id="rId14"/>
    <p:sldId id="637" r:id="rId15"/>
    <p:sldId id="610" r:id="rId16"/>
    <p:sldId id="611" r:id="rId17"/>
    <p:sldId id="612" r:id="rId18"/>
    <p:sldId id="613" r:id="rId19"/>
    <p:sldId id="615" r:id="rId20"/>
    <p:sldId id="616" r:id="rId21"/>
    <p:sldId id="614" r:id="rId22"/>
    <p:sldId id="617" r:id="rId23"/>
    <p:sldId id="534" r:id="rId24"/>
    <p:sldId id="620" r:id="rId25"/>
    <p:sldId id="621" r:id="rId26"/>
    <p:sldId id="622" r:id="rId27"/>
    <p:sldId id="623" r:id="rId28"/>
    <p:sldId id="625" r:id="rId29"/>
    <p:sldId id="624" r:id="rId30"/>
    <p:sldId id="626" r:id="rId31"/>
    <p:sldId id="631" r:id="rId32"/>
    <p:sldId id="628" r:id="rId33"/>
    <p:sldId id="629" r:id="rId34"/>
    <p:sldId id="630" r:id="rId35"/>
    <p:sldId id="619" r:id="rId36"/>
    <p:sldId id="583" r:id="rId37"/>
    <p:sldId id="632" r:id="rId38"/>
    <p:sldId id="633" r:id="rId39"/>
    <p:sldId id="634" r:id="rId40"/>
    <p:sldId id="635" r:id="rId41"/>
    <p:sldId id="636" r:id="rId42"/>
    <p:sldId id="349" r:id="rId4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7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00FF"/>
    <a:srgbClr val="FFFFCC"/>
    <a:srgbClr val="E7F6FF"/>
    <a:srgbClr val="CCECFF"/>
    <a:srgbClr val="FFFF99"/>
    <a:srgbClr val="F6FCFC"/>
    <a:srgbClr val="236DB6"/>
    <a:srgbClr val="061C5A"/>
    <a:srgbClr val="DE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94852" autoAdjust="0"/>
  </p:normalViewPr>
  <p:slideViewPr>
    <p:cSldViewPr>
      <p:cViewPr varScale="1">
        <p:scale>
          <a:sx n="99" d="100"/>
          <a:sy n="99" d="100"/>
        </p:scale>
        <p:origin x="168" y="84"/>
      </p:cViewPr>
      <p:guideLst>
        <p:guide orient="horz" pos="1687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70F2A2B-40F6-4747-86AB-74368530B237}" type="datetimeFigureOut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17FA0F0-8BCA-46A8-B58D-DB98EBF4A4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06513-95D3-4758-89EA-0E06D4F86F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8CD11-E50F-480A-AB32-3F70933409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8D6DC-3AC2-4460-B45C-B1A20C58D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91B1B-03CE-4CA0-B3C6-4F9066CC79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82B2C-238D-468D-A0F4-86CE54E50C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86EC-FD84-49DA-9B0D-1C3FB37921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7F2A2-65A0-496C-91A9-F762EDF11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D4FC-7989-4A07-953C-86AF4CF1F0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48C93-3FAF-4A6C-B4E4-B3773260F8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81B02-33AA-40BF-AADC-3D77603519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7E673-88DC-44F3-ABD2-AC78A296C9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A37C2FCA-E56F-4E74-9F88-C8D3D121A6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项目文件结构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文件夹结构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59" y="2026946"/>
            <a:ext cx="7057957" cy="1159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344890" y="2405326"/>
            <a:ext cx="6503624" cy="2564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44887" y="2696276"/>
            <a:ext cx="6503624" cy="2564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38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286061" y="2244854"/>
            <a:ext cx="4419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分析方法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2937870" y="1719792"/>
            <a:ext cx="3498850" cy="495001"/>
            <a:chOff x="1413521" y="2393726"/>
            <a:chExt cx="3498487" cy="658311"/>
          </a:xfrm>
        </p:grpSpPr>
        <p:grpSp>
          <p:nvGrpSpPr>
            <p:cNvPr id="3" name="组合 26"/>
            <p:cNvGrpSpPr>
              <a:grpSpLocks/>
            </p:cNvGrpSpPr>
            <p:nvPr/>
          </p:nvGrpSpPr>
          <p:grpSpPr bwMode="auto">
            <a:xfrm>
              <a:off x="1413521" y="2393726"/>
              <a:ext cx="3498487" cy="658311"/>
              <a:chOff x="1219943" y="2317526"/>
              <a:chExt cx="3498435" cy="658311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1635819" y="2361860"/>
                <a:ext cx="3082559" cy="6139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 b="1" dirty="0" smtClean="0">
                    <a:latin typeface="黑体" pitchFamily="49" charset="-122"/>
                    <a:ea typeface="黑体" pitchFamily="49" charset="-122"/>
                  </a:rPr>
                  <a:t> 线性回归</a:t>
                </a:r>
                <a:endParaRPr lang="en-US" altLang="zh-CN" sz="2400" b="1" dirty="0"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9" name="图片 32" descr="按扭-1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19943" y="2317526"/>
                <a:ext cx="478317" cy="637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1489713" y="2463395"/>
              <a:ext cx="312706" cy="4919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2937870" y="2557182"/>
            <a:ext cx="3657600" cy="495000"/>
            <a:chOff x="1403996" y="2393729"/>
            <a:chExt cx="3657242" cy="658312"/>
          </a:xfrm>
        </p:grpSpPr>
        <p:grpSp>
          <p:nvGrpSpPr>
            <p:cNvPr id="5" name="组合 26"/>
            <p:cNvGrpSpPr>
              <a:grpSpLocks/>
            </p:cNvGrpSpPr>
            <p:nvPr/>
          </p:nvGrpSpPr>
          <p:grpSpPr bwMode="auto">
            <a:xfrm>
              <a:off x="1403996" y="2393729"/>
              <a:ext cx="3657242" cy="658312"/>
              <a:chOff x="1210418" y="2317529"/>
              <a:chExt cx="3657188" cy="658312"/>
            </a:xfrm>
          </p:grpSpPr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1635820" y="2361862"/>
                <a:ext cx="3231786" cy="6139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 b="1" dirty="0" smtClean="0">
                    <a:latin typeface="黑体" pitchFamily="49" charset="-122"/>
                    <a:ea typeface="黑体" pitchFamily="49" charset="-122"/>
                  </a:rPr>
                  <a:t> 最小二乘法</a:t>
                </a:r>
                <a:endParaRPr lang="en-US" altLang="zh-CN" sz="2400" b="1" dirty="0"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14" name="图片 32" descr="按扭-1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10418" y="2317529"/>
                <a:ext cx="478317" cy="637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1484951" y="2467621"/>
              <a:ext cx="312706" cy="4919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117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线性回归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594646" y="1657374"/>
            <a:ext cx="8229384" cy="973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1600" dirty="0" smtClean="0">
                <a:latin typeface="+mn-ea"/>
                <a:ea typeface="+mn-ea"/>
              </a:rPr>
              <a:t>    要</a:t>
            </a:r>
            <a:r>
              <a:rPr lang="zh-CN" altLang="en-US" sz="1600" dirty="0">
                <a:latin typeface="+mn-ea"/>
                <a:ea typeface="+mn-ea"/>
              </a:rPr>
              <a:t>对样本点进行线性拟合，求得使预测尽可能准确的函数，这个过程就是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线性回归</a:t>
            </a:r>
            <a:r>
              <a:rPr lang="zh-CN" altLang="en-US" sz="1600" dirty="0">
                <a:latin typeface="+mn-ea"/>
                <a:ea typeface="+mn-ea"/>
              </a:rPr>
              <a:t>。线性回归是对一个或多个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自变量</a:t>
            </a:r>
            <a:r>
              <a:rPr lang="zh-CN" altLang="en-US" sz="1600" dirty="0">
                <a:latin typeface="+mn-ea"/>
                <a:ea typeface="+mn-ea"/>
              </a:rPr>
              <a:t>和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因变量</a:t>
            </a:r>
            <a:r>
              <a:rPr lang="zh-CN" altLang="en-US" sz="1600" dirty="0" smtClean="0">
                <a:latin typeface="+mn-ea"/>
                <a:ea typeface="+mn-ea"/>
              </a:rPr>
              <a:t>之间的</a:t>
            </a:r>
            <a:r>
              <a:rPr lang="zh-CN" altLang="en-US" sz="1600" dirty="0">
                <a:latin typeface="+mn-ea"/>
                <a:ea typeface="+mn-ea"/>
              </a:rPr>
              <a:t>关系进行建模的一种回归分析方法，它包括一元线性回归和多元线性回归。</a:t>
            </a:r>
          </a:p>
        </p:txBody>
      </p:sp>
      <p:sp>
        <p:nvSpPr>
          <p:cNvPr id="17" name="矩形 16"/>
          <p:cNvSpPr/>
          <p:nvPr/>
        </p:nvSpPr>
        <p:spPr>
          <a:xfrm>
            <a:off x="594646" y="2843782"/>
            <a:ext cx="2148602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一元线性回归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3049" y="3690706"/>
            <a:ext cx="2148602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多元线性回归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90852" y="2666379"/>
            <a:ext cx="6082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当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只有一个自变量和一个因变量，且二者的关系可用一条直线近似表示，称为一元线性回归。（研究因变量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Y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和一个自变量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X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之间的关系）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87573" y="3564518"/>
            <a:ext cx="6082836" cy="66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  当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自变量有两个或多个时，研究因变量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Y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和多个自变量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1X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2X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…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</a:t>
            </a:r>
            <a:r>
              <a:rPr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nX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之间的关系，则称为多元线性回归。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5422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  <p:bldP spid="13" grpId="0" build="allAtOnce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0" y="1597743"/>
            <a:ext cx="5034319" cy="3179570"/>
          </a:xfrm>
          <a:prstGeom prst="rect">
            <a:avLst/>
          </a:prstGeom>
        </p:spPr>
      </p:pic>
      <p:sp>
        <p:nvSpPr>
          <p:cNvPr id="15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线性回归</a:t>
            </a:r>
          </a:p>
        </p:txBody>
      </p:sp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文本框 19"/>
          <p:cNvSpPr txBox="1"/>
          <p:nvPr/>
        </p:nvSpPr>
        <p:spPr>
          <a:xfrm>
            <a:off x="2522988" y="3687701"/>
            <a:ext cx="1082348" cy="92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720000</a:t>
            </a:r>
          </a:p>
          <a:p>
            <a:pPr>
              <a:lnSpc>
                <a:spcPts val="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956800</a:t>
            </a:r>
          </a:p>
          <a:p>
            <a:pPr>
              <a:lnSpc>
                <a:spcPts val="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1155000</a:t>
            </a:r>
          </a:p>
          <a:p>
            <a:pPr>
              <a:lnSpc>
                <a:spcPts val="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1380000</a:t>
            </a:r>
          </a:p>
          <a:p>
            <a:pPr>
              <a:lnSpc>
                <a:spcPts val="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1797000</a:t>
            </a:r>
          </a:p>
          <a:p>
            <a:pPr>
              <a:lnSpc>
                <a:spcPts val="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2200000</a:t>
            </a:r>
          </a:p>
          <a:p>
            <a:pPr>
              <a:lnSpc>
                <a:spcPts val="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3400000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02425" y="4256833"/>
            <a:ext cx="569387" cy="92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60</a:t>
            </a:r>
          </a:p>
          <a:p>
            <a:pPr>
              <a:lnSpc>
                <a:spcPts val="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80</a:t>
            </a:r>
          </a:p>
          <a:p>
            <a:pPr>
              <a:lnSpc>
                <a:spcPts val="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100</a:t>
            </a:r>
          </a:p>
          <a:p>
            <a:pPr>
              <a:lnSpc>
                <a:spcPts val="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120</a:t>
            </a:r>
          </a:p>
          <a:p>
            <a:pPr>
              <a:lnSpc>
                <a:spcPts val="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150</a:t>
            </a:r>
          </a:p>
          <a:p>
            <a:pPr>
              <a:lnSpc>
                <a:spcPts val="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200</a:t>
            </a:r>
          </a:p>
          <a:p>
            <a:pPr>
              <a:lnSpc>
                <a:spcPts val="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300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1170" y="1198408"/>
            <a:ext cx="2148602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举个例子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5" name="直接箭头连接符 24"/>
          <p:cNvCxnSpPr>
            <a:endCxn id="26" idx="1"/>
          </p:cNvCxnSpPr>
          <p:nvPr/>
        </p:nvCxnSpPr>
        <p:spPr>
          <a:xfrm flipV="1">
            <a:off x="5007157" y="2093425"/>
            <a:ext cx="1391592" cy="62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398749" y="1948586"/>
            <a:ext cx="838178" cy="289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朝向</a:t>
            </a:r>
          </a:p>
        </p:txBody>
      </p:sp>
      <p:cxnSp>
        <p:nvCxnSpPr>
          <p:cNvPr id="27" name="直接箭头连接符 26"/>
          <p:cNvCxnSpPr>
            <a:endCxn id="28" idx="1"/>
          </p:cNvCxnSpPr>
          <p:nvPr/>
        </p:nvCxnSpPr>
        <p:spPr>
          <a:xfrm flipV="1">
            <a:off x="5033096" y="2562333"/>
            <a:ext cx="1365653" cy="19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98749" y="2417494"/>
            <a:ext cx="1187993" cy="289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周边设施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endCxn id="31" idx="2"/>
          </p:cNvCxnSpPr>
          <p:nvPr/>
        </p:nvCxnSpPr>
        <p:spPr>
          <a:xfrm flipH="1" flipV="1">
            <a:off x="4096621" y="1542914"/>
            <a:ext cx="561001" cy="82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677532" y="1253237"/>
            <a:ext cx="838178" cy="289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装修</a:t>
            </a:r>
            <a:endParaRPr lang="zh-CN" altLang="en-US" dirty="0"/>
          </a:p>
        </p:txBody>
      </p:sp>
      <p:sp>
        <p:nvSpPr>
          <p:cNvPr id="36" name="上箭头 35"/>
          <p:cNvSpPr/>
          <p:nvPr/>
        </p:nvSpPr>
        <p:spPr>
          <a:xfrm>
            <a:off x="5395337" y="3316703"/>
            <a:ext cx="304792" cy="1032719"/>
          </a:xfrm>
          <a:prstGeom prst="up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箭头 36"/>
          <p:cNvSpPr/>
          <p:nvPr/>
        </p:nvSpPr>
        <p:spPr>
          <a:xfrm>
            <a:off x="2337376" y="2800344"/>
            <a:ext cx="304792" cy="1032719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20947" y="1474286"/>
            <a:ext cx="1109632" cy="289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地理位置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5012464" y="1619125"/>
            <a:ext cx="708483" cy="103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2640827" y="31320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房价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697447" y="36994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面积</a:t>
            </a:r>
          </a:p>
        </p:txBody>
      </p:sp>
      <p:cxnSp>
        <p:nvCxnSpPr>
          <p:cNvPr id="49" name="直接箭头连接符 48"/>
          <p:cNvCxnSpPr>
            <a:endCxn id="53" idx="3"/>
          </p:cNvCxnSpPr>
          <p:nvPr/>
        </p:nvCxnSpPr>
        <p:spPr>
          <a:xfrm flipH="1" flipV="1">
            <a:off x="3825167" y="1840195"/>
            <a:ext cx="808063" cy="54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986989" y="1695356"/>
            <a:ext cx="838178" cy="289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075" y="2991012"/>
            <a:ext cx="1882425" cy="1786301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2516304" y="3688086"/>
            <a:ext cx="1082348" cy="144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3400000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592098" y="4256833"/>
            <a:ext cx="569387" cy="144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0"/>
              </a:lnSpc>
            </a:pPr>
            <a:r>
              <a:rPr lang="en-US" altLang="zh-CN" dirty="0" smtClean="0">
                <a:solidFill>
                  <a:srgbClr val="00B050"/>
                </a:solidFill>
              </a:rPr>
              <a:t>300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7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38889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repeatCount="200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1667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repeatCount="2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41667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repeatCount="2000" fill="hold" grpId="1" nodeType="withEffect">
                                  <p:stCondLst>
                                    <p:cond delay="6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  <p:bldP spid="26" grpId="0" animBg="1"/>
      <p:bldP spid="28" grpId="0" animBg="1"/>
      <p:bldP spid="31" grpId="0" animBg="1"/>
      <p:bldP spid="36" grpId="0" animBg="1"/>
      <p:bldP spid="37" grpId="0" animBg="1"/>
      <p:bldP spid="38" grpId="0" animBg="1"/>
      <p:bldP spid="53" grpId="0" animBg="1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线性回归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583049" y="1555521"/>
            <a:ext cx="2148602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线性回归公式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5960" y="2800344"/>
            <a:ext cx="2590731" cy="419088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lang="en-US" altLang="zh-CN" sz="3200" dirty="0" smtClean="0"/>
              <a:t>y=</a:t>
            </a:r>
            <a:r>
              <a:rPr lang="en-US" altLang="zh-CN" sz="3200" dirty="0" err="1" smtClean="0"/>
              <a:t>bx+k</a:t>
            </a:r>
            <a:endParaRPr lang="zh-CN" altLang="en-US" sz="32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209862" y="2190760"/>
            <a:ext cx="0" cy="205734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209862" y="4248106"/>
            <a:ext cx="297172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209862" y="1809890"/>
            <a:ext cx="2133544" cy="21335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871307" y="23278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64673" y="424810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226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最小二乘法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594646" y="1657374"/>
            <a:ext cx="8229384" cy="1281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1600" dirty="0" smtClean="0">
                <a:latin typeface="+mn-ea"/>
                <a:ea typeface="+mn-ea"/>
              </a:rPr>
              <a:t>    线性回归</a:t>
            </a:r>
            <a:r>
              <a:rPr lang="zh-CN" altLang="en-US" sz="1600" dirty="0">
                <a:latin typeface="+mn-ea"/>
                <a:ea typeface="+mn-ea"/>
              </a:rPr>
              <a:t>是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数据挖掘</a:t>
            </a:r>
            <a:r>
              <a:rPr lang="zh-CN" altLang="en-US" sz="1600" dirty="0">
                <a:latin typeface="+mn-ea"/>
                <a:ea typeface="+mn-ea"/>
              </a:rPr>
              <a:t>中的基础算法之一，线性回归的思想其实就是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解一组方程</a:t>
            </a:r>
            <a:r>
              <a:rPr lang="zh-CN" altLang="en-US" sz="1600" dirty="0">
                <a:latin typeface="+mn-ea"/>
                <a:ea typeface="+mn-ea"/>
              </a:rPr>
              <a:t>，得到回归函数，不过在出现误差项之后，方程的解法就存在了改变，一般使用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最小二乘法</a:t>
            </a:r>
            <a:r>
              <a:rPr lang="zh-CN" altLang="en-US" sz="1600" dirty="0">
                <a:latin typeface="+mn-ea"/>
                <a:ea typeface="+mn-ea"/>
              </a:rPr>
              <a:t>进行计算，所谓“二乘”就是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平方</a:t>
            </a:r>
            <a:r>
              <a:rPr lang="zh-CN" altLang="en-US" sz="1600" dirty="0">
                <a:latin typeface="+mn-ea"/>
                <a:ea typeface="+mn-ea"/>
              </a:rPr>
              <a:t>的意思，最小二乘法也称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最小平方和</a:t>
            </a:r>
            <a:r>
              <a:rPr lang="zh-CN" altLang="en-US" sz="1600" dirty="0">
                <a:latin typeface="+mn-ea"/>
                <a:ea typeface="+mn-ea"/>
              </a:rPr>
              <a:t>，其目的是通过最小化误差的平方和，使得预测值与真值无限接近。</a:t>
            </a:r>
          </a:p>
        </p:txBody>
      </p:sp>
    </p:spTree>
    <p:extLst>
      <p:ext uri="{BB962C8B-B14F-4D97-AF65-F5344CB8AC3E}">
        <p14:creationId xmlns:p14="http://schemas.microsoft.com/office/powerpoint/2010/main" val="2361034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最小二乘法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82" y="1504978"/>
            <a:ext cx="6287058" cy="21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846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最小二乘法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83049" y="1555521"/>
            <a:ext cx="2148602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举个例子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6" name="Picture 2" descr="2019-03-18_1435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33" y="2156273"/>
            <a:ext cx="7328831" cy="151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平均值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80" y="1970769"/>
            <a:ext cx="6255699" cy="202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 8"/>
          <p:cNvSpPr/>
          <p:nvPr/>
        </p:nvSpPr>
        <p:spPr>
          <a:xfrm>
            <a:off x="2758497" y="3677932"/>
            <a:ext cx="1066772" cy="323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118543" y="3701889"/>
            <a:ext cx="1066772" cy="323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416212" y="3686734"/>
            <a:ext cx="1066772" cy="323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05864" y="3686734"/>
            <a:ext cx="1066772" cy="323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73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4" y="2266958"/>
            <a:ext cx="6942857" cy="1942857"/>
          </a:xfrm>
          <a:prstGeom prst="rect">
            <a:avLst/>
          </a:prstGeom>
        </p:spPr>
      </p:pic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最小二乘法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83049" y="1555521"/>
            <a:ext cx="2148602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斜率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和截距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524079" y="2270290"/>
            <a:ext cx="1207571" cy="3776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13" idx="0"/>
            <a:endCxn id="6" idx="1"/>
          </p:cNvCxnSpPr>
          <p:nvPr/>
        </p:nvCxnSpPr>
        <p:spPr>
          <a:xfrm flipV="1">
            <a:off x="2127865" y="1519671"/>
            <a:ext cx="920175" cy="75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48040" y="1279374"/>
            <a:ext cx="3189736" cy="48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xy</a:t>
            </a:r>
            <a:r>
              <a:rPr lang="zh-CN" altLang="en-US" dirty="0" smtClean="0"/>
              <a:t>乘积（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销售收入 </a:t>
            </a:r>
            <a:r>
              <a:rPr lang="en-US" altLang="zh-CN" dirty="0" smtClean="0"/>
              <a:t>y</a:t>
            </a:r>
            <a:r>
              <a:rPr lang="zh-CN" altLang="en-US" dirty="0" smtClean="0"/>
              <a:t>广告费）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2913604" y="2315114"/>
            <a:ext cx="1207571" cy="3776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8" idx="0"/>
            <a:endCxn id="28" idx="1"/>
          </p:cNvCxnSpPr>
          <p:nvPr/>
        </p:nvCxnSpPr>
        <p:spPr>
          <a:xfrm flipV="1">
            <a:off x="3517390" y="2063222"/>
            <a:ext cx="1125518" cy="25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642908" y="1822925"/>
            <a:ext cx="1440000" cy="48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smtClean="0"/>
              <a:t> x</a:t>
            </a:r>
            <a:r>
              <a:rPr lang="zh-CN" altLang="en-US" dirty="0"/>
              <a:t>总和</a:t>
            </a:r>
          </a:p>
        </p:txBody>
      </p:sp>
      <p:cxnSp>
        <p:nvCxnSpPr>
          <p:cNvPr id="29" name="直接箭头连接符 28"/>
          <p:cNvCxnSpPr>
            <a:stCxn id="31" idx="6"/>
            <a:endCxn id="30" idx="1"/>
          </p:cNvCxnSpPr>
          <p:nvPr/>
        </p:nvCxnSpPr>
        <p:spPr>
          <a:xfrm>
            <a:off x="5512302" y="2503943"/>
            <a:ext cx="246355" cy="10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758657" y="2366476"/>
            <a:ext cx="1440000" cy="48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smtClean="0"/>
              <a:t> y</a:t>
            </a:r>
            <a:r>
              <a:rPr lang="zh-CN" altLang="en-US" dirty="0" smtClean="0"/>
              <a:t>总和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4304731" y="2315114"/>
            <a:ext cx="1207571" cy="3776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464851" y="2639919"/>
            <a:ext cx="1207571" cy="3776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5" idx="6"/>
            <a:endCxn id="38" idx="1"/>
          </p:cNvCxnSpPr>
          <p:nvPr/>
        </p:nvCxnSpPr>
        <p:spPr>
          <a:xfrm>
            <a:off x="2672422" y="2828748"/>
            <a:ext cx="1632309" cy="48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304731" y="3069579"/>
            <a:ext cx="1440000" cy="48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smtClean="0"/>
              <a:t> x</a:t>
            </a:r>
            <a:r>
              <a:rPr lang="zh-CN" altLang="en-US" dirty="0" smtClean="0"/>
              <a:t>平方总和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583049" y="3839089"/>
            <a:ext cx="636239" cy="37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>
            <a:stCxn id="47" idx="6"/>
            <a:endCxn id="44" idx="1"/>
          </p:cNvCxnSpPr>
          <p:nvPr/>
        </p:nvCxnSpPr>
        <p:spPr>
          <a:xfrm>
            <a:off x="1464851" y="3646973"/>
            <a:ext cx="2010696" cy="80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475547" y="4208179"/>
            <a:ext cx="1295366" cy="48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斜率</a:t>
            </a:r>
          </a:p>
        </p:txBody>
      </p:sp>
      <p:sp>
        <p:nvSpPr>
          <p:cNvPr id="47" name="椭圆 46"/>
          <p:cNvSpPr/>
          <p:nvPr/>
        </p:nvSpPr>
        <p:spPr>
          <a:xfrm>
            <a:off x="828612" y="3461610"/>
            <a:ext cx="636239" cy="370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>
            <a:stCxn id="41" idx="4"/>
            <a:endCxn id="50" idx="1"/>
          </p:cNvCxnSpPr>
          <p:nvPr/>
        </p:nvCxnSpPr>
        <p:spPr>
          <a:xfrm>
            <a:off x="901169" y="4209815"/>
            <a:ext cx="672454" cy="29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1573623" y="4264231"/>
                <a:ext cx="1295366" cy="4805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 smtClean="0"/>
                  <a:t>k=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altLang="zh-CN" dirty="0" smtClean="0"/>
                  <a:t>-b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623" y="4264231"/>
                <a:ext cx="1295366" cy="480594"/>
              </a:xfrm>
              <a:prstGeom prst="rect">
                <a:avLst/>
              </a:prstGeom>
              <a:blipFill>
                <a:blip r:embed="rId4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722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18" grpId="0" animBg="1"/>
      <p:bldP spid="28" grpId="0" animBg="1"/>
      <p:bldP spid="30" grpId="0" animBg="1"/>
      <p:bldP spid="31" grpId="0" animBg="1"/>
      <p:bldP spid="35" grpId="0" animBg="1"/>
      <p:bldP spid="38" grpId="0" animBg="1"/>
      <p:bldP spid="41" grpId="0" animBg="1"/>
      <p:bldP spid="44" grpId="0" animBg="1"/>
      <p:bldP spid="47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86" y="1681956"/>
            <a:ext cx="6570663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162175" y="2251075"/>
            <a:ext cx="4495800" cy="615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销售收入分析与预测</a:t>
            </a:r>
            <a:endParaRPr lang="zh-CN" altLang="en-US" sz="3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最小二乘法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83049" y="1567745"/>
            <a:ext cx="2148602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9288" y="29527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57350" y="1567745"/>
            <a:ext cx="61720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y=4.944876777x+77136.393496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由此</a:t>
            </a:r>
            <a:r>
              <a:rPr lang="zh-CN" altLang="zh-CN" dirty="0"/>
              <a:t>，计算出每个节点的</a:t>
            </a:r>
            <a:r>
              <a:rPr lang="en-US" altLang="zh-CN" dirty="0"/>
              <a:t>y</a:t>
            </a:r>
            <a:r>
              <a:rPr lang="zh-CN" altLang="zh-CN" dirty="0"/>
              <a:t>预测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y1=4.944876777*13985.51+77136.25423=146292.8778</a:t>
            </a:r>
            <a:endParaRPr lang="zh-CN" altLang="zh-CN" dirty="0"/>
          </a:p>
          <a:p>
            <a:r>
              <a:rPr lang="en-US" altLang="zh-CN" dirty="0"/>
              <a:t>y2=4.944876777*6265.78+77136.25423=108119.7642</a:t>
            </a:r>
            <a:endParaRPr lang="zh-CN" altLang="zh-CN" dirty="0"/>
          </a:p>
          <a:p>
            <a:r>
              <a:rPr lang="en-US" altLang="zh-CN" dirty="0"/>
              <a:t>y3=4.944876777*12116.45+77136.25423=137050.6065</a:t>
            </a:r>
            <a:endParaRPr lang="zh-CN" altLang="zh-CN" dirty="0"/>
          </a:p>
          <a:p>
            <a:r>
              <a:rPr lang="en-US" altLang="zh-CN" dirty="0"/>
              <a:t>y4=4.944876777*15832.77+77136.25423=155427.3509</a:t>
            </a:r>
            <a:endParaRPr lang="zh-CN" altLang="zh-CN" dirty="0"/>
          </a:p>
          <a:p>
            <a:r>
              <a:rPr lang="en-US" altLang="zh-CN" dirty="0"/>
              <a:t>y5=4.944876777*18064.53+77136.25423=166463.1291</a:t>
            </a:r>
            <a:endParaRPr lang="zh-CN" altLang="zh-CN" dirty="0"/>
          </a:p>
          <a:p>
            <a:r>
              <a:rPr lang="en-US" altLang="zh-CN" dirty="0"/>
              <a:t>y6=4.944876777*57013.59+77136.25423=359061.4314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1321865" y="1583362"/>
            <a:ext cx="1207571" cy="4550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32" idx="1"/>
          </p:cNvCxnSpPr>
          <p:nvPr/>
        </p:nvCxnSpPr>
        <p:spPr>
          <a:xfrm>
            <a:off x="2529436" y="1871775"/>
            <a:ext cx="2804544" cy="35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333980" y="1988616"/>
            <a:ext cx="1066772" cy="48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 smtClean="0"/>
              <a:t> y=</a:t>
            </a:r>
            <a:r>
              <a:rPr lang="en-US" altLang="zh-CN" dirty="0" err="1" smtClean="0"/>
              <a:t>bx+k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321865" y="2647948"/>
            <a:ext cx="6507523" cy="1828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1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最小二乘法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83049" y="1555521"/>
            <a:ext cx="2148602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散点图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70" y="1453158"/>
            <a:ext cx="4620171" cy="3427870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6090880" y="1636064"/>
            <a:ext cx="152396" cy="1523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144558" y="2815586"/>
            <a:ext cx="152396" cy="1523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525502" y="3014697"/>
            <a:ext cx="152396" cy="1523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85806" y="2911848"/>
            <a:ext cx="152396" cy="1523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815471" y="3484539"/>
            <a:ext cx="152396" cy="1523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233410" y="4252933"/>
            <a:ext cx="152396" cy="1523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964412" y="2605803"/>
            <a:ext cx="2148602" cy="40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回归线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056" name="组合 1055"/>
          <p:cNvGrpSpPr/>
          <p:nvPr/>
        </p:nvGrpSpPr>
        <p:grpSpPr>
          <a:xfrm rot="12734584">
            <a:off x="-996162" y="1270169"/>
            <a:ext cx="7724266" cy="4981015"/>
            <a:chOff x="3054133" y="2605803"/>
            <a:chExt cx="2358600" cy="1452617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3054133" y="3331746"/>
              <a:ext cx="1202694" cy="726674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4210039" y="2605803"/>
              <a:ext cx="1202694" cy="726674"/>
            </a:xfrm>
            <a:prstGeom prst="line">
              <a:avLst/>
            </a:prstGeom>
            <a:ln w="22225">
              <a:solidFill>
                <a:srgbClr val="0000FF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直接箭头连接符 100"/>
          <p:cNvCxnSpPr/>
          <p:nvPr/>
        </p:nvCxnSpPr>
        <p:spPr>
          <a:xfrm flipH="1">
            <a:off x="2641869" y="1595292"/>
            <a:ext cx="3965433" cy="0"/>
          </a:xfrm>
          <a:prstGeom prst="straightConnector1">
            <a:avLst/>
          </a:prstGeom>
          <a:ln w="1905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 flipV="1">
            <a:off x="6551553" y="1612113"/>
            <a:ext cx="21092" cy="2880663"/>
          </a:xfrm>
          <a:prstGeom prst="straightConnector1">
            <a:avLst/>
          </a:prstGeom>
          <a:ln w="1905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/>
          <p:cNvSpPr/>
          <p:nvPr/>
        </p:nvSpPr>
        <p:spPr>
          <a:xfrm>
            <a:off x="6455263" y="1485610"/>
            <a:ext cx="163513" cy="1635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6" name="文本框 1"/>
          <p:cNvSpPr txBox="1">
            <a:spLocks noChangeArrowheads="1"/>
          </p:cNvSpPr>
          <p:nvPr/>
        </p:nvSpPr>
        <p:spPr bwMode="auto">
          <a:xfrm>
            <a:off x="6683463" y="4329131"/>
            <a:ext cx="15231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/>
              <a:t>广告费</a:t>
            </a:r>
            <a:r>
              <a:rPr lang="en-US" altLang="zh-CN" sz="1800" b="1" dirty="0"/>
              <a:t>60000</a:t>
            </a:r>
            <a:endParaRPr lang="zh-CN" altLang="en-US" sz="1800" b="1" dirty="0"/>
          </a:p>
        </p:txBody>
      </p:sp>
      <p:sp>
        <p:nvSpPr>
          <p:cNvPr id="107" name="文本框 1"/>
          <p:cNvSpPr txBox="1">
            <a:spLocks noChangeArrowheads="1"/>
          </p:cNvSpPr>
          <p:nvPr/>
        </p:nvSpPr>
        <p:spPr bwMode="auto">
          <a:xfrm>
            <a:off x="509302" y="2522452"/>
            <a:ext cx="15007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/>
              <a:t>Y</a:t>
            </a:r>
            <a:r>
              <a:rPr lang="zh-CN" altLang="en-US" sz="1800" b="1" dirty="0" smtClean="0"/>
              <a:t>轴销售收入</a:t>
            </a:r>
            <a:endParaRPr lang="zh-CN" altLang="en-US" sz="1800" b="1" dirty="0"/>
          </a:p>
        </p:txBody>
      </p:sp>
      <p:sp>
        <p:nvSpPr>
          <p:cNvPr id="108" name="文本框 1"/>
          <p:cNvSpPr txBox="1">
            <a:spLocks noChangeArrowheads="1"/>
          </p:cNvSpPr>
          <p:nvPr/>
        </p:nvSpPr>
        <p:spPr bwMode="auto">
          <a:xfrm>
            <a:off x="4926721" y="4035997"/>
            <a:ext cx="12426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smtClean="0"/>
              <a:t>x</a:t>
            </a:r>
            <a:r>
              <a:rPr lang="zh-CN" altLang="en-US" sz="1800" b="1" dirty="0" smtClean="0"/>
              <a:t>轴广告费</a:t>
            </a:r>
            <a:endParaRPr lang="zh-CN" altLang="en-US" sz="1800" b="1" dirty="0"/>
          </a:p>
        </p:txBody>
      </p:sp>
      <p:sp>
        <p:nvSpPr>
          <p:cNvPr id="109" name="文本框 1"/>
          <p:cNvSpPr txBox="1">
            <a:spLocks noChangeArrowheads="1"/>
          </p:cNvSpPr>
          <p:nvPr/>
        </p:nvSpPr>
        <p:spPr bwMode="auto">
          <a:xfrm>
            <a:off x="6776649" y="1383169"/>
            <a:ext cx="17331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 smtClean="0"/>
              <a:t>预测销售收入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071914" y="176563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373828.9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91669" y="2522452"/>
            <a:ext cx="494137" cy="5417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074247" y="3924841"/>
            <a:ext cx="494137" cy="5417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2937724" y="3636936"/>
            <a:ext cx="353637" cy="6272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3268778" y="2909579"/>
            <a:ext cx="256724" cy="3990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33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0" dur="5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25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autoRev="1" fill="remov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autoRev="1" fill="remov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500" autoRev="1" fill="remov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autoRev="1" fill="remov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6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8" grpId="0"/>
      <p:bldP spid="103" grpId="0" animBg="1"/>
      <p:bldP spid="103" grpId="1" animBg="1"/>
      <p:bldP spid="106" grpId="0"/>
      <p:bldP spid="106" grpId="1"/>
      <p:bldP spid="107" grpId="0"/>
      <p:bldP spid="107" grpId="1"/>
      <p:bldP spid="108" grpId="0"/>
      <p:bldP spid="108" grpId="1"/>
      <p:bldP spid="109" grpId="0"/>
      <p:bldP spid="109" grpId="1"/>
      <p:bldP spid="2" grpId="0"/>
      <p:bldP spid="3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286061" y="2244854"/>
            <a:ext cx="4419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线性回归模型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119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zh-CN" altLang="en-US" sz="2800" b="1" kern="0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线性回归</a:t>
            </a:r>
            <a:r>
              <a:rPr lang="zh-CN" altLang="en-US" sz="2800" b="1" kern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模型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94646" y="1657374"/>
            <a:ext cx="8229384" cy="665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1600" dirty="0" smtClean="0">
                <a:latin typeface="+mn-ea"/>
                <a:ea typeface="+mn-ea"/>
              </a:rPr>
              <a:t>    </a:t>
            </a:r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线性回归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模型</a:t>
            </a:r>
            <a:r>
              <a:rPr lang="zh-CN" altLang="en-US" sz="1600" dirty="0">
                <a:latin typeface="+mn-ea"/>
                <a:ea typeface="+mn-ea"/>
              </a:rPr>
              <a:t>在</a:t>
            </a:r>
            <a:r>
              <a:rPr lang="en-US" altLang="zh-CN" sz="1600" dirty="0">
                <a:latin typeface="+mn-ea"/>
                <a:ea typeface="+mn-ea"/>
              </a:rPr>
              <a:t>Python</a:t>
            </a:r>
            <a:r>
              <a:rPr lang="zh-CN" altLang="en-US" sz="1600" dirty="0">
                <a:latin typeface="+mn-ea"/>
                <a:ea typeface="+mn-ea"/>
              </a:rPr>
              <a:t>第三方</a:t>
            </a:r>
            <a:r>
              <a:rPr lang="zh-CN" altLang="en-US" sz="1600" dirty="0" smtClean="0">
                <a:latin typeface="+mn-ea"/>
                <a:ea typeface="+mn-ea"/>
              </a:rPr>
              <a:t>模块</a:t>
            </a:r>
            <a:r>
              <a:rPr lang="en-US" altLang="zh-CN" sz="1600" dirty="0" err="1" smtClean="0">
                <a:latin typeface="+mn-ea"/>
                <a:ea typeface="+mn-ea"/>
              </a:rPr>
              <a:t>sklearn</a:t>
            </a:r>
            <a:r>
              <a:rPr lang="zh-CN" altLang="en-US" sz="1600" dirty="0" smtClean="0">
                <a:latin typeface="+mn-ea"/>
                <a:ea typeface="+mn-ea"/>
              </a:rPr>
              <a:t>模块</a:t>
            </a:r>
            <a:r>
              <a:rPr lang="zh-CN" altLang="en-US" sz="1600" dirty="0">
                <a:latin typeface="+mn-ea"/>
                <a:ea typeface="+mn-ea"/>
              </a:rPr>
              <a:t>（全称</a:t>
            </a:r>
            <a:r>
              <a:rPr lang="en-US" altLang="zh-CN" sz="1600" dirty="0" err="1" smtClean="0">
                <a:latin typeface="+mn-ea"/>
                <a:ea typeface="+mn-ea"/>
              </a:rPr>
              <a:t>Scikit</a:t>
            </a:r>
            <a:r>
              <a:rPr lang="en-US" altLang="zh-CN" sz="1600" dirty="0" smtClean="0">
                <a:latin typeface="+mn-ea"/>
                <a:ea typeface="+mn-ea"/>
              </a:rPr>
              <a:t>-learn</a:t>
            </a:r>
            <a:r>
              <a:rPr lang="zh-CN" altLang="en-US" sz="1600" dirty="0" smtClean="0">
                <a:latin typeface="+mn-ea"/>
                <a:ea typeface="+mn-ea"/>
              </a:rPr>
              <a:t>模块）</a:t>
            </a:r>
            <a:r>
              <a:rPr lang="zh-CN" altLang="en-US" sz="1600" dirty="0">
                <a:latin typeface="+mn-ea"/>
                <a:ea typeface="+mn-ea"/>
              </a:rPr>
              <a:t>下的</a:t>
            </a:r>
            <a:r>
              <a:rPr lang="en-US" altLang="zh-CN" sz="1600" dirty="0" err="1">
                <a:latin typeface="+mn-ea"/>
                <a:ea typeface="+mn-ea"/>
              </a:rPr>
              <a:t>linear_model</a:t>
            </a:r>
            <a:r>
              <a:rPr lang="zh-CN" altLang="en-US" sz="1600" dirty="0">
                <a:latin typeface="+mn-ea"/>
                <a:ea typeface="+mn-ea"/>
              </a:rPr>
              <a:t>模块中。</a:t>
            </a:r>
            <a:r>
              <a:rPr lang="en-US" altLang="zh-CN" sz="1600" dirty="0" smtClean="0">
                <a:latin typeface="+mn-ea"/>
                <a:ea typeface="+mn-ea"/>
              </a:rPr>
              <a:t>    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1041701" y="2827027"/>
            <a:ext cx="1830758" cy="987177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①  安装</a:t>
            </a:r>
            <a:endParaRPr lang="zh-CN" altLang="en-US" sz="20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930569" y="3113076"/>
            <a:ext cx="432844" cy="506346"/>
          </a:xfrm>
          <a:custGeom>
            <a:avLst/>
            <a:gdLst>
              <a:gd name="connsiteX0" fmla="*/ 0 w 432844"/>
              <a:gd name="connsiteY0" fmla="*/ 101269 h 506346"/>
              <a:gd name="connsiteX1" fmla="*/ 216422 w 432844"/>
              <a:gd name="connsiteY1" fmla="*/ 101269 h 506346"/>
              <a:gd name="connsiteX2" fmla="*/ 216422 w 432844"/>
              <a:gd name="connsiteY2" fmla="*/ 0 h 506346"/>
              <a:gd name="connsiteX3" fmla="*/ 432844 w 432844"/>
              <a:gd name="connsiteY3" fmla="*/ 253173 h 506346"/>
              <a:gd name="connsiteX4" fmla="*/ 216422 w 432844"/>
              <a:gd name="connsiteY4" fmla="*/ 506346 h 506346"/>
              <a:gd name="connsiteX5" fmla="*/ 216422 w 432844"/>
              <a:gd name="connsiteY5" fmla="*/ 405077 h 506346"/>
              <a:gd name="connsiteX6" fmla="*/ 0 w 432844"/>
              <a:gd name="connsiteY6" fmla="*/ 405077 h 506346"/>
              <a:gd name="connsiteX7" fmla="*/ 0 w 432844"/>
              <a:gd name="connsiteY7" fmla="*/ 101269 h 50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844" h="506346">
                <a:moveTo>
                  <a:pt x="0" y="101269"/>
                </a:moveTo>
                <a:lnTo>
                  <a:pt x="216422" y="101269"/>
                </a:lnTo>
                <a:lnTo>
                  <a:pt x="216422" y="0"/>
                </a:lnTo>
                <a:lnTo>
                  <a:pt x="432844" y="253173"/>
                </a:lnTo>
                <a:lnTo>
                  <a:pt x="216422" y="506346"/>
                </a:lnTo>
                <a:lnTo>
                  <a:pt x="216422" y="405077"/>
                </a:lnTo>
                <a:lnTo>
                  <a:pt x="0" y="405077"/>
                </a:lnTo>
                <a:lnTo>
                  <a:pt x="0" y="10126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1269" rIns="129853" bIns="10126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11" name="任意多边形 10"/>
          <p:cNvSpPr/>
          <p:nvPr/>
        </p:nvSpPr>
        <p:spPr>
          <a:xfrm>
            <a:off x="3421523" y="2813594"/>
            <a:ext cx="2041719" cy="1072635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②  导入模块</a:t>
            </a:r>
            <a:endParaRPr lang="zh-CN" altLang="en-US" sz="2000" b="1" kern="1200" dirty="0"/>
          </a:p>
        </p:txBody>
      </p:sp>
      <p:sp>
        <p:nvSpPr>
          <p:cNvPr id="12" name="任意多边形 11"/>
          <p:cNvSpPr/>
          <p:nvPr/>
        </p:nvSpPr>
        <p:spPr>
          <a:xfrm>
            <a:off x="6012306" y="2813594"/>
            <a:ext cx="2041719" cy="1072635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③  创建线性回归模型</a:t>
            </a:r>
            <a:endParaRPr lang="zh-CN" altLang="en-US" sz="2000" b="1" kern="1200" dirty="0">
              <a:solidFill>
                <a:srgbClr val="FFC000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521352" y="3113076"/>
            <a:ext cx="432844" cy="506346"/>
          </a:xfrm>
          <a:custGeom>
            <a:avLst/>
            <a:gdLst>
              <a:gd name="connsiteX0" fmla="*/ 0 w 432844"/>
              <a:gd name="connsiteY0" fmla="*/ 101269 h 506346"/>
              <a:gd name="connsiteX1" fmla="*/ 216422 w 432844"/>
              <a:gd name="connsiteY1" fmla="*/ 101269 h 506346"/>
              <a:gd name="connsiteX2" fmla="*/ 216422 w 432844"/>
              <a:gd name="connsiteY2" fmla="*/ 0 h 506346"/>
              <a:gd name="connsiteX3" fmla="*/ 432844 w 432844"/>
              <a:gd name="connsiteY3" fmla="*/ 253173 h 506346"/>
              <a:gd name="connsiteX4" fmla="*/ 216422 w 432844"/>
              <a:gd name="connsiteY4" fmla="*/ 506346 h 506346"/>
              <a:gd name="connsiteX5" fmla="*/ 216422 w 432844"/>
              <a:gd name="connsiteY5" fmla="*/ 405077 h 506346"/>
              <a:gd name="connsiteX6" fmla="*/ 0 w 432844"/>
              <a:gd name="connsiteY6" fmla="*/ 405077 h 506346"/>
              <a:gd name="connsiteX7" fmla="*/ 0 w 432844"/>
              <a:gd name="connsiteY7" fmla="*/ 101269 h 50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844" h="506346">
                <a:moveTo>
                  <a:pt x="0" y="101269"/>
                </a:moveTo>
                <a:lnTo>
                  <a:pt x="216422" y="101269"/>
                </a:lnTo>
                <a:lnTo>
                  <a:pt x="216422" y="0"/>
                </a:lnTo>
                <a:lnTo>
                  <a:pt x="432844" y="253173"/>
                </a:lnTo>
                <a:lnTo>
                  <a:pt x="216422" y="506346"/>
                </a:lnTo>
                <a:lnTo>
                  <a:pt x="216422" y="405077"/>
                </a:lnTo>
                <a:lnTo>
                  <a:pt x="0" y="405077"/>
                </a:lnTo>
                <a:lnTo>
                  <a:pt x="0" y="10126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1269" rIns="129853" bIns="10126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zh-CN" altLang="en-US" sz="2800" b="1" kern="0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常用参数及说明</a:t>
            </a:r>
          </a:p>
          <a:p>
            <a:pPr lvl="0" algn="r"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804520"/>
              </p:ext>
            </p:extLst>
          </p:nvPr>
        </p:nvGraphicFramePr>
        <p:xfrm>
          <a:off x="304912" y="1573768"/>
          <a:ext cx="8521588" cy="2722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158">
                  <a:extLst>
                    <a:ext uri="{9D8B030D-6E8A-4147-A177-3AD203B41FA5}">
                      <a16:colId xmlns:a16="http://schemas.microsoft.com/office/drawing/2014/main" val="816331422"/>
                    </a:ext>
                  </a:extLst>
                </a:gridCol>
                <a:gridCol w="6921430">
                  <a:extLst>
                    <a:ext uri="{9D8B030D-6E8A-4147-A177-3AD203B41FA5}">
                      <a16:colId xmlns:a16="http://schemas.microsoft.com/office/drawing/2014/main" val="3114492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8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fit_intercept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布尔型值，选择是否需要计算截距，默认值</a:t>
                      </a:r>
                      <a:r>
                        <a:rPr lang="en-US" altLang="zh-CN" sz="1600" dirty="0" smtClean="0"/>
                        <a:t>True</a:t>
                      </a:r>
                      <a:r>
                        <a:rPr lang="zh-CN" altLang="en-US" sz="1600" dirty="0" smtClean="0"/>
                        <a:t>，如果中心化了的数据可以选择</a:t>
                      </a:r>
                      <a:r>
                        <a:rPr lang="en-US" altLang="zh-CN" sz="1600" dirty="0" smtClean="0"/>
                        <a:t>False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8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normalize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布尔型值，选择是否需要标准化，默认值</a:t>
                      </a:r>
                      <a:r>
                        <a:rPr lang="en-US" altLang="zh-CN" sz="1600" dirty="0" smtClean="0"/>
                        <a:t>False</a:t>
                      </a:r>
                      <a:r>
                        <a:rPr lang="zh-CN" altLang="en-US" sz="1600" dirty="0" smtClean="0"/>
                        <a:t>，和参数</a:t>
                      </a:r>
                      <a:r>
                        <a:rPr lang="en-US" altLang="zh-CN" sz="1600" dirty="0" err="1" smtClean="0"/>
                        <a:t>fit_intercept</a:t>
                      </a:r>
                      <a:r>
                        <a:rPr lang="zh-CN" altLang="en-US" sz="1600" dirty="0" smtClean="0"/>
                        <a:t>有关，当</a:t>
                      </a:r>
                      <a:r>
                        <a:rPr lang="en-US" altLang="zh-CN" sz="1600" dirty="0" err="1" smtClean="0"/>
                        <a:t>fit_intercept</a:t>
                      </a:r>
                      <a:r>
                        <a:rPr lang="zh-CN" altLang="en-US" sz="1600" dirty="0" smtClean="0"/>
                        <a:t>设置为</a:t>
                      </a:r>
                      <a:r>
                        <a:rPr lang="en-US" altLang="zh-CN" sz="1600" dirty="0" smtClean="0"/>
                        <a:t>False</a:t>
                      </a:r>
                      <a:r>
                        <a:rPr lang="zh-CN" altLang="en-US" sz="1600" dirty="0" smtClean="0"/>
                        <a:t>时，将忽略该参数。若为</a:t>
                      </a:r>
                      <a:r>
                        <a:rPr lang="en-US" altLang="zh-CN" sz="1600" dirty="0" smtClean="0"/>
                        <a:t>True</a:t>
                      </a:r>
                      <a:r>
                        <a:rPr lang="zh-CN" altLang="en-US" sz="1600" dirty="0" smtClean="0"/>
                        <a:t>，则回归前对回归量</a:t>
                      </a:r>
                      <a:r>
                        <a:rPr lang="en-US" altLang="zh-CN" sz="1600" dirty="0" smtClean="0"/>
                        <a:t>x</a:t>
                      </a:r>
                      <a:r>
                        <a:rPr lang="zh-CN" altLang="en-US" sz="1600" dirty="0" smtClean="0"/>
                        <a:t>进行归一化处理，取均值相减，再除以</a:t>
                      </a:r>
                      <a:r>
                        <a:rPr lang="en-US" altLang="zh-CN" sz="1600" dirty="0" smtClean="0"/>
                        <a:t>L2</a:t>
                      </a:r>
                      <a:r>
                        <a:rPr lang="zh-CN" altLang="en-US" sz="1600" dirty="0" smtClean="0"/>
                        <a:t>范数（</a:t>
                      </a:r>
                      <a:r>
                        <a:rPr lang="en-US" altLang="zh-CN" sz="1600" dirty="0" smtClean="0"/>
                        <a:t>L2</a:t>
                      </a:r>
                      <a:r>
                        <a:rPr lang="zh-CN" altLang="en-US" sz="1600" dirty="0" smtClean="0"/>
                        <a:t>范数是指向量各元素的平方和然后开方）。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75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copy_x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布尔型值，选择是否复制</a:t>
                      </a:r>
                      <a:r>
                        <a:rPr lang="en-US" altLang="zh-CN" sz="1600" dirty="0" smtClean="0"/>
                        <a:t>X</a:t>
                      </a:r>
                      <a:r>
                        <a:rPr lang="zh-CN" altLang="en-US" sz="1600" dirty="0" smtClean="0"/>
                        <a:t>数据，默认值</a:t>
                      </a:r>
                      <a:r>
                        <a:rPr lang="en-US" altLang="zh-CN" sz="1600" dirty="0" smtClean="0"/>
                        <a:t>True</a:t>
                      </a:r>
                      <a:r>
                        <a:rPr lang="zh-CN" altLang="en-US" sz="1600" dirty="0" smtClean="0"/>
                        <a:t>，如果为</a:t>
                      </a:r>
                      <a:r>
                        <a:rPr lang="en-US" altLang="zh-CN" sz="1600" dirty="0" smtClean="0"/>
                        <a:t>False</a:t>
                      </a:r>
                      <a:r>
                        <a:rPr lang="zh-CN" altLang="en-US" sz="1600" dirty="0" smtClean="0"/>
                        <a:t>，则覆盖</a:t>
                      </a:r>
                      <a:r>
                        <a:rPr lang="en-US" altLang="zh-CN" sz="1600" dirty="0" smtClean="0"/>
                        <a:t>x</a:t>
                      </a:r>
                      <a:r>
                        <a:rPr lang="zh-CN" altLang="en-US" sz="1600" dirty="0" smtClean="0"/>
                        <a:t>数据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0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n_job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整型，代表</a:t>
                      </a:r>
                      <a:r>
                        <a:rPr lang="en-US" altLang="zh-CN" sz="1600" dirty="0" smtClean="0"/>
                        <a:t>CPU</a:t>
                      </a:r>
                      <a:r>
                        <a:rPr lang="zh-CN" altLang="en-US" sz="1600" dirty="0" smtClean="0"/>
                        <a:t>工作效率的核数，默认值</a:t>
                      </a: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，</a:t>
                      </a:r>
                      <a:r>
                        <a:rPr lang="en-US" altLang="zh-CN" sz="1600" dirty="0" smtClean="0"/>
                        <a:t>-1</a:t>
                      </a:r>
                      <a:r>
                        <a:rPr lang="zh-CN" altLang="en-US" sz="1600" dirty="0" smtClean="0"/>
                        <a:t>表示跟</a:t>
                      </a:r>
                      <a:r>
                        <a:rPr lang="en-US" altLang="zh-CN" sz="1600" dirty="0" smtClean="0"/>
                        <a:t>CPU</a:t>
                      </a:r>
                      <a:r>
                        <a:rPr lang="zh-CN" altLang="en-US" sz="1600" dirty="0" smtClean="0"/>
                        <a:t>核数一致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710068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24050" y="2072675"/>
            <a:ext cx="1352438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4050" y="2872259"/>
            <a:ext cx="1352438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6034" y="3598741"/>
            <a:ext cx="1352438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5563" y="3965915"/>
            <a:ext cx="1352438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7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zh-CN" altLang="en-US" sz="2800" b="1" kern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主要属性</a:t>
            </a:r>
            <a:endParaRPr lang="zh-CN" altLang="en-US" sz="2800" b="1" kern="0" dirty="0">
              <a:solidFill>
                <a:srgbClr val="595959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lvl="0" algn="r"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79082"/>
              </p:ext>
            </p:extLst>
          </p:nvPr>
        </p:nvGraphicFramePr>
        <p:xfrm>
          <a:off x="304912" y="1649968"/>
          <a:ext cx="8521588" cy="1076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0158">
                  <a:extLst>
                    <a:ext uri="{9D8B030D-6E8A-4147-A177-3AD203B41FA5}">
                      <a16:colId xmlns:a16="http://schemas.microsoft.com/office/drawing/2014/main" val="816331422"/>
                    </a:ext>
                  </a:extLst>
                </a:gridCol>
                <a:gridCol w="6921430">
                  <a:extLst>
                    <a:ext uri="{9D8B030D-6E8A-4147-A177-3AD203B41FA5}">
                      <a16:colId xmlns:a16="http://schemas.microsoft.com/office/drawing/2014/main" val="3114492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8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coef</a:t>
                      </a:r>
                      <a:r>
                        <a:rPr lang="en-US" altLang="zh-CN" sz="1600" dirty="0" smtClean="0"/>
                        <a:t>_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数组或形状，表示线性回归分析的回归系数。（斜率</a:t>
                      </a:r>
                      <a:r>
                        <a:rPr lang="en-US" altLang="zh-CN" sz="1600" dirty="0" smtClean="0"/>
                        <a:t>w1,w2,w3,...,</a:t>
                      </a:r>
                      <a:r>
                        <a:rPr lang="en-US" altLang="zh-CN" sz="1600" dirty="0" err="1" smtClean="0"/>
                        <a:t>wn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8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intercept_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数组，表示截距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75285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4050" y="2044448"/>
            <a:ext cx="1352438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4050" y="2398091"/>
            <a:ext cx="1352438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453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zh-CN" altLang="en-US" sz="2800" b="1" kern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主要方法</a:t>
            </a:r>
            <a:endParaRPr lang="zh-CN" altLang="en-US" sz="2800" b="1" kern="0" dirty="0">
              <a:solidFill>
                <a:srgbClr val="595959"/>
              </a:solidFill>
              <a:latin typeface="黑体" pitchFamily="49" charset="-122"/>
              <a:ea typeface="黑体" pitchFamily="49" charset="-122"/>
              <a:cs typeface="+mj-cs"/>
            </a:endParaRPr>
          </a:p>
          <a:p>
            <a:pPr lvl="0" algn="r"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14045"/>
              </p:ext>
            </p:extLst>
          </p:nvPr>
        </p:nvGraphicFramePr>
        <p:xfrm>
          <a:off x="304912" y="1649968"/>
          <a:ext cx="8521588" cy="1447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00316">
                  <a:extLst>
                    <a:ext uri="{9D8B030D-6E8A-4147-A177-3AD203B41FA5}">
                      <a16:colId xmlns:a16="http://schemas.microsoft.com/office/drawing/2014/main" val="816331422"/>
                    </a:ext>
                  </a:extLst>
                </a:gridCol>
                <a:gridCol w="5321272">
                  <a:extLst>
                    <a:ext uri="{9D8B030D-6E8A-4147-A177-3AD203B41FA5}">
                      <a16:colId xmlns:a16="http://schemas.microsoft.com/office/drawing/2014/main" val="3114492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参数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说明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48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fit(x, y, </a:t>
                      </a:r>
                      <a:r>
                        <a:rPr lang="en-US" altLang="zh-CN" sz="1600" dirty="0" err="1" smtClean="0"/>
                        <a:t>sample_weight</a:t>
                      </a:r>
                      <a:r>
                        <a:rPr lang="en-US" altLang="zh-CN" sz="1600" dirty="0" smtClean="0"/>
                        <a:t>=None)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拟合线性模型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58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predict(x)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使用线性模型进行预测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75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score(x, y, </a:t>
                      </a:r>
                      <a:r>
                        <a:rPr lang="en-US" altLang="zh-CN" sz="1600" dirty="0" err="1" smtClean="0"/>
                        <a:t>sample_weight</a:t>
                      </a:r>
                      <a:r>
                        <a:rPr lang="en-US" altLang="zh-CN" sz="1600" dirty="0" smtClean="0"/>
                        <a:t>=None)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返回预测的确定系数</a:t>
                      </a:r>
                      <a:r>
                        <a:rPr lang="en-US" altLang="zh-CN" sz="1600" dirty="0" smtClean="0"/>
                        <a:t>R^2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00603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24050" y="2011214"/>
            <a:ext cx="2952584" cy="29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4050" y="2413416"/>
            <a:ext cx="1352438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4050" y="2767059"/>
            <a:ext cx="310498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623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435145" y="2274671"/>
            <a:ext cx="502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Excel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日期数据的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处理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201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2937870" y="1719792"/>
            <a:ext cx="3498850" cy="495001"/>
            <a:chOff x="1413521" y="2393726"/>
            <a:chExt cx="3498487" cy="658311"/>
          </a:xfrm>
        </p:grpSpPr>
        <p:grpSp>
          <p:nvGrpSpPr>
            <p:cNvPr id="3" name="组合 26"/>
            <p:cNvGrpSpPr>
              <a:grpSpLocks/>
            </p:cNvGrpSpPr>
            <p:nvPr/>
          </p:nvGrpSpPr>
          <p:grpSpPr bwMode="auto">
            <a:xfrm>
              <a:off x="1413521" y="2393726"/>
              <a:ext cx="3498487" cy="658311"/>
              <a:chOff x="1219943" y="2317526"/>
              <a:chExt cx="3498435" cy="658311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1635819" y="2361860"/>
                <a:ext cx="3082559" cy="6139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 按日期筛选数据</a:t>
                </a:r>
                <a:endParaRPr lang="en-US" altLang="zh-CN" sz="2400" dirty="0"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9" name="图片 32" descr="按扭-1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19943" y="2317526"/>
                <a:ext cx="478317" cy="637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1489713" y="2463395"/>
              <a:ext cx="312706" cy="4919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2937870" y="2557182"/>
            <a:ext cx="3657600" cy="495000"/>
            <a:chOff x="1403996" y="2393729"/>
            <a:chExt cx="3657242" cy="658312"/>
          </a:xfrm>
        </p:grpSpPr>
        <p:grpSp>
          <p:nvGrpSpPr>
            <p:cNvPr id="5" name="组合 26"/>
            <p:cNvGrpSpPr>
              <a:grpSpLocks/>
            </p:cNvGrpSpPr>
            <p:nvPr/>
          </p:nvGrpSpPr>
          <p:grpSpPr bwMode="auto">
            <a:xfrm>
              <a:off x="1403996" y="2393729"/>
              <a:ext cx="3657242" cy="658312"/>
              <a:chOff x="1210418" y="2317529"/>
              <a:chExt cx="3657188" cy="658312"/>
            </a:xfrm>
          </p:grpSpPr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1635820" y="2361862"/>
                <a:ext cx="3231786" cy="6139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 按日期显示数据</a:t>
                </a:r>
                <a:endParaRPr lang="en-US" altLang="zh-CN" sz="2400" dirty="0"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14" name="图片 32" descr="按扭-1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10418" y="2317529"/>
                <a:ext cx="478317" cy="637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1484951" y="2467621"/>
              <a:ext cx="312706" cy="4919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组合 19"/>
          <p:cNvGrpSpPr>
            <a:grpSpLocks/>
          </p:cNvGrpSpPr>
          <p:nvPr/>
        </p:nvGrpSpPr>
        <p:grpSpPr bwMode="auto">
          <a:xfrm>
            <a:off x="2937870" y="3394571"/>
            <a:ext cx="3657600" cy="495000"/>
            <a:chOff x="1403996" y="2393729"/>
            <a:chExt cx="3657242" cy="658312"/>
          </a:xfrm>
        </p:grpSpPr>
        <p:grpSp>
          <p:nvGrpSpPr>
            <p:cNvPr id="16" name="组合 26"/>
            <p:cNvGrpSpPr>
              <a:grpSpLocks/>
            </p:cNvGrpSpPr>
            <p:nvPr/>
          </p:nvGrpSpPr>
          <p:grpSpPr bwMode="auto">
            <a:xfrm>
              <a:off x="1403996" y="2393729"/>
              <a:ext cx="3657242" cy="658312"/>
              <a:chOff x="1210418" y="2317529"/>
              <a:chExt cx="3657188" cy="658312"/>
            </a:xfrm>
          </p:grpSpPr>
          <p:sp>
            <p:nvSpPr>
              <p:cNvPr id="18" name="Text Box 3"/>
              <p:cNvSpPr txBox="1">
                <a:spLocks noChangeArrowheads="1"/>
              </p:cNvSpPr>
              <p:nvPr/>
            </p:nvSpPr>
            <p:spPr bwMode="auto">
              <a:xfrm>
                <a:off x="1635820" y="2361862"/>
                <a:ext cx="3231786" cy="6139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400" dirty="0" smtClean="0">
                    <a:latin typeface="黑体" pitchFamily="49" charset="-122"/>
                    <a:ea typeface="黑体" pitchFamily="49" charset="-122"/>
                  </a:rPr>
                  <a:t> 按日期统计数据</a:t>
                </a:r>
                <a:endParaRPr lang="en-US" altLang="zh-CN" sz="2400" dirty="0">
                  <a:latin typeface="黑体" pitchFamily="49" charset="-122"/>
                  <a:ea typeface="黑体" pitchFamily="49" charset="-122"/>
                </a:endParaRPr>
              </a:p>
            </p:txBody>
          </p:sp>
          <p:pic>
            <p:nvPicPr>
              <p:cNvPr id="19" name="图片 32" descr="按扭-14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210418" y="2317529"/>
                <a:ext cx="478317" cy="6371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7" name="TextBox 11"/>
            <p:cNvSpPr txBox="1"/>
            <p:nvPr/>
          </p:nvSpPr>
          <p:spPr>
            <a:xfrm>
              <a:off x="1484951" y="2467621"/>
              <a:ext cx="312706" cy="4919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079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zh-CN" altLang="en-US" sz="2800" b="1" kern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按日期筛选数据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4646" y="1657374"/>
            <a:ext cx="8229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1600" dirty="0" smtClean="0">
                <a:latin typeface="+mn-ea"/>
                <a:ea typeface="+mn-ea"/>
              </a:rPr>
              <a:t>   实现</a:t>
            </a:r>
            <a:r>
              <a:rPr lang="zh-CN" altLang="en-US" sz="1600" dirty="0">
                <a:latin typeface="+mn-ea"/>
                <a:ea typeface="+mn-ea"/>
              </a:rPr>
              <a:t>按日期筛选数据，在</a:t>
            </a:r>
            <a:r>
              <a:rPr lang="en-US" altLang="zh-CN" sz="1600" dirty="0" err="1">
                <a:latin typeface="+mn-ea"/>
                <a:ea typeface="+mn-ea"/>
              </a:rPr>
              <a:t>DataFrame</a:t>
            </a:r>
            <a:r>
              <a:rPr lang="zh-CN" altLang="en-US" sz="1600" dirty="0">
                <a:latin typeface="+mn-ea"/>
                <a:ea typeface="+mn-ea"/>
              </a:rPr>
              <a:t>对象中指定日期或日期区间即可。</a:t>
            </a:r>
          </a:p>
          <a:p>
            <a:pPr marL="285750" indent="-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按</a:t>
            </a:r>
            <a:r>
              <a:rPr lang="zh-CN" altLang="en-US" sz="1600" b="1" dirty="0">
                <a:latin typeface="+mn-ea"/>
                <a:ea typeface="+mn-ea"/>
              </a:rPr>
              <a:t>年度获取</a:t>
            </a:r>
            <a:r>
              <a:rPr lang="zh-CN" altLang="en-US" sz="1600" b="1" dirty="0" smtClean="0">
                <a:latin typeface="+mn-ea"/>
                <a:ea typeface="+mn-ea"/>
              </a:rPr>
              <a:t>数据</a:t>
            </a:r>
            <a:r>
              <a:rPr lang="zh-CN" altLang="en-US" sz="1600" dirty="0" smtClean="0">
                <a:latin typeface="+mn-ea"/>
                <a:ea typeface="+mn-ea"/>
              </a:rPr>
              <a:t>   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4496" y="2419354"/>
            <a:ext cx="6553028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import pandas as </a:t>
            </a:r>
            <a:r>
              <a:rPr lang="en-US" altLang="zh-CN" sz="1400" dirty="0" err="1">
                <a:latin typeface="+mn-ea"/>
                <a:ea typeface="+mn-ea"/>
              </a:rPr>
              <a:t>pd</a:t>
            </a:r>
            <a:endParaRPr lang="en-US" altLang="zh-CN" sz="1400" dirty="0">
              <a:latin typeface="+mn-ea"/>
              <a:ea typeface="+mn-ea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aa =r'TB2018.xls'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 err="1">
                <a:latin typeface="+mn-ea"/>
                <a:ea typeface="+mn-ea"/>
              </a:rPr>
              <a:t>df</a:t>
            </a:r>
            <a:r>
              <a:rPr lang="en-US" altLang="zh-CN" sz="1400" dirty="0">
                <a:latin typeface="+mn-ea"/>
                <a:ea typeface="+mn-ea"/>
              </a:rPr>
              <a:t> = </a:t>
            </a:r>
            <a:r>
              <a:rPr lang="en-US" altLang="zh-CN" sz="1400" dirty="0" err="1">
                <a:latin typeface="+mn-ea"/>
                <a:ea typeface="+mn-ea"/>
              </a:rPr>
              <a:t>pd.DataFrame</a:t>
            </a:r>
            <a:r>
              <a:rPr lang="en-US" altLang="zh-CN" sz="1400" dirty="0">
                <a:latin typeface="+mn-ea"/>
                <a:ea typeface="+mn-ea"/>
              </a:rPr>
              <a:t>(</a:t>
            </a:r>
            <a:r>
              <a:rPr lang="en-US" altLang="zh-CN" sz="1400" dirty="0" err="1">
                <a:latin typeface="+mn-ea"/>
                <a:ea typeface="+mn-ea"/>
              </a:rPr>
              <a:t>pd.read_excel</a:t>
            </a:r>
            <a:r>
              <a:rPr lang="en-US" altLang="zh-CN" sz="1400" dirty="0">
                <a:latin typeface="+mn-ea"/>
                <a:ea typeface="+mn-ea"/>
              </a:rPr>
              <a:t>(aa))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df1=</a:t>
            </a:r>
            <a:r>
              <a:rPr lang="en-US" altLang="zh-CN" sz="1400" dirty="0" err="1">
                <a:latin typeface="+mn-ea"/>
                <a:ea typeface="+mn-ea"/>
              </a:rPr>
              <a:t>df</a:t>
            </a:r>
            <a:r>
              <a:rPr lang="en-US" altLang="zh-CN" sz="1400" dirty="0">
                <a:latin typeface="+mn-ea"/>
                <a:ea typeface="+mn-ea"/>
              </a:rPr>
              <a:t>[['</a:t>
            </a:r>
            <a:r>
              <a:rPr lang="zh-CN" altLang="en-US" sz="1400" dirty="0">
                <a:latin typeface="+mn-ea"/>
                <a:ea typeface="+mn-ea"/>
              </a:rPr>
              <a:t>订单付款时间</a:t>
            </a:r>
            <a:r>
              <a:rPr lang="en-US" altLang="zh-CN" sz="1400" dirty="0">
                <a:latin typeface="+mn-ea"/>
                <a:ea typeface="+mn-ea"/>
              </a:rPr>
              <a:t>','</a:t>
            </a:r>
            <a:r>
              <a:rPr lang="zh-CN" altLang="en-US" sz="1400" dirty="0">
                <a:latin typeface="+mn-ea"/>
                <a:ea typeface="+mn-ea"/>
              </a:rPr>
              <a:t>买家会员名</a:t>
            </a:r>
            <a:r>
              <a:rPr lang="en-US" altLang="zh-CN" sz="1400" dirty="0">
                <a:latin typeface="+mn-ea"/>
                <a:ea typeface="+mn-ea"/>
              </a:rPr>
              <a:t>','</a:t>
            </a:r>
            <a:r>
              <a:rPr lang="zh-CN" altLang="en-US" sz="1400" dirty="0">
                <a:latin typeface="+mn-ea"/>
                <a:ea typeface="+mn-ea"/>
              </a:rPr>
              <a:t>联系手机</a:t>
            </a:r>
            <a:r>
              <a:rPr lang="en-US" altLang="zh-CN" sz="1400" dirty="0">
                <a:latin typeface="+mn-ea"/>
                <a:ea typeface="+mn-ea"/>
              </a:rPr>
              <a:t>','</a:t>
            </a:r>
            <a:r>
              <a:rPr lang="zh-CN" altLang="en-US" sz="1400" dirty="0">
                <a:latin typeface="+mn-ea"/>
                <a:ea typeface="+mn-ea"/>
              </a:rPr>
              <a:t>买家实际支付金额</a:t>
            </a:r>
            <a:r>
              <a:rPr lang="en-US" altLang="zh-CN" sz="1400" dirty="0">
                <a:latin typeface="+mn-ea"/>
                <a:ea typeface="+mn-ea"/>
              </a:rPr>
              <a:t>']]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df1 = df1.set_index('</a:t>
            </a:r>
            <a:r>
              <a:rPr lang="zh-CN" altLang="en-US" sz="1400" dirty="0">
                <a:latin typeface="+mn-ea"/>
                <a:ea typeface="+mn-ea"/>
              </a:rPr>
              <a:t>订单付款时间</a:t>
            </a:r>
            <a:r>
              <a:rPr lang="en-US" altLang="zh-CN" sz="1400" dirty="0">
                <a:latin typeface="+mn-ea"/>
                <a:ea typeface="+mn-ea"/>
              </a:rPr>
              <a:t>') # </a:t>
            </a:r>
            <a:r>
              <a:rPr lang="zh-CN" altLang="en-US" sz="1400" dirty="0">
                <a:latin typeface="+mn-ea"/>
                <a:ea typeface="+mn-ea"/>
              </a:rPr>
              <a:t>将</a:t>
            </a:r>
            <a:r>
              <a:rPr lang="en-US" altLang="zh-CN" sz="1400" dirty="0">
                <a:latin typeface="+mn-ea"/>
                <a:ea typeface="+mn-ea"/>
              </a:rPr>
              <a:t>date</a:t>
            </a:r>
            <a:r>
              <a:rPr lang="zh-CN" altLang="en-US" sz="1400" dirty="0">
                <a:latin typeface="+mn-ea"/>
                <a:ea typeface="+mn-ea"/>
              </a:rPr>
              <a:t>设置为</a:t>
            </a:r>
            <a:r>
              <a:rPr lang="en-US" altLang="zh-CN" sz="1400" dirty="0">
                <a:latin typeface="+mn-ea"/>
                <a:ea typeface="+mn-ea"/>
              </a:rPr>
              <a:t>index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print(df1['2018'])   # </a:t>
            </a:r>
            <a:r>
              <a:rPr lang="zh-CN" altLang="en-US" sz="1400" dirty="0">
                <a:latin typeface="+mn-ea"/>
                <a:ea typeface="+mn-ea"/>
              </a:rPr>
              <a:t>获取</a:t>
            </a:r>
            <a:r>
              <a:rPr lang="en-US" altLang="zh-CN" sz="1400" dirty="0">
                <a:latin typeface="+mn-ea"/>
                <a:ea typeface="+mn-ea"/>
              </a:rPr>
              <a:t>2019</a:t>
            </a:r>
            <a:r>
              <a:rPr lang="zh-CN" altLang="en-US" sz="1400" dirty="0">
                <a:latin typeface="+mn-ea"/>
                <a:ea typeface="+mn-ea"/>
              </a:rPr>
              <a:t>年的数据</a:t>
            </a:r>
          </a:p>
        </p:txBody>
      </p:sp>
      <p:sp>
        <p:nvSpPr>
          <p:cNvPr id="2" name="矩形 1"/>
          <p:cNvSpPr/>
          <p:nvPr/>
        </p:nvSpPr>
        <p:spPr>
          <a:xfrm>
            <a:off x="924021" y="2533650"/>
            <a:ext cx="3794842" cy="228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33570" y="3714720"/>
            <a:ext cx="5086192" cy="2285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2593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308" y="1200186"/>
            <a:ext cx="82293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1600" dirty="0" smtClean="0">
                <a:latin typeface="+mn-ea"/>
                <a:ea typeface="+mn-ea"/>
              </a:rPr>
              <a:t>    随着</a:t>
            </a:r>
            <a:r>
              <a:rPr lang="zh-CN" altLang="en-US" sz="1600" dirty="0">
                <a:latin typeface="+mn-ea"/>
                <a:ea typeface="+mn-ea"/>
              </a:rPr>
              <a:t>电商行业的激烈竞争，电商平台推出了各种数字营销方案，付费广告也是花样繁多。那么电商投入这些广告后，究竟能给企业增加</a:t>
            </a:r>
            <a:r>
              <a:rPr lang="zh-CN" altLang="en-US" sz="1600" dirty="0" smtClean="0">
                <a:latin typeface="+mn-ea"/>
                <a:ea typeface="+mn-ea"/>
              </a:rPr>
              <a:t>多少收益？</a:t>
            </a:r>
            <a:r>
              <a:rPr lang="zh-CN" altLang="en-US" sz="1600" dirty="0">
                <a:latin typeface="+mn-ea"/>
                <a:ea typeface="+mn-ea"/>
              </a:rPr>
              <a:t>对销售收入的影响究竟有多大？是否</a:t>
            </a:r>
            <a:r>
              <a:rPr lang="zh-CN" altLang="en-US" sz="1600" dirty="0" smtClean="0">
                <a:latin typeface="+mn-ea"/>
                <a:ea typeface="+mn-ea"/>
              </a:rPr>
              <a:t>达到企业预期？那么，针对这些问题</a:t>
            </a:r>
            <a:r>
              <a:rPr lang="zh-CN" altLang="en-US" sz="1600" dirty="0">
                <a:latin typeface="+mn-ea"/>
                <a:ea typeface="+mn-ea"/>
              </a:rPr>
              <a:t>企业将如何处理，而不是凭直觉妄加</a:t>
            </a:r>
            <a:r>
              <a:rPr lang="zh-CN" altLang="en-US" sz="1600" dirty="0" smtClean="0">
                <a:latin typeface="+mn-ea"/>
                <a:ea typeface="+mn-ea"/>
              </a:rPr>
              <a:t>猜测。</a:t>
            </a:r>
            <a:endParaRPr lang="en-US" altLang="zh-CN" sz="1600" dirty="0" smtClean="0">
              <a:latin typeface="+mn-ea"/>
              <a:ea typeface="+mn-ea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zh-CN" altLang="en-US" sz="1600" dirty="0" smtClean="0">
                <a:latin typeface="+mn-ea"/>
                <a:ea typeface="+mn-ea"/>
              </a:rPr>
              <a:t>   例如：</a:t>
            </a:r>
            <a:r>
              <a:rPr lang="en-US" altLang="zh-CN" sz="1600" dirty="0" smtClean="0">
                <a:latin typeface="+mn-ea"/>
                <a:ea typeface="+mn-ea"/>
              </a:rPr>
              <a:t>M</a:t>
            </a:r>
            <a:r>
              <a:rPr lang="zh-CN" altLang="en-US" sz="1600" dirty="0">
                <a:latin typeface="+mn-ea"/>
                <a:ea typeface="+mn-ea"/>
              </a:rPr>
              <a:t>电商已投入了几个月的广告费，收益还不错，本月打算多投入一些，那么老板让你估算下多</a:t>
            </a:r>
            <a:r>
              <a:rPr lang="zh-CN" altLang="en-US" sz="1600" dirty="0" smtClean="0">
                <a:latin typeface="+mn-ea"/>
                <a:ea typeface="+mn-ea"/>
              </a:rPr>
              <a:t>投入一些</a:t>
            </a:r>
            <a:r>
              <a:rPr lang="zh-CN" altLang="en-US" sz="1600" dirty="0">
                <a:latin typeface="+mn-ea"/>
                <a:ea typeface="+mn-ea"/>
              </a:rPr>
              <a:t>广告费能给企业带来多少收益，你该怎么办</a:t>
            </a:r>
            <a:r>
              <a:rPr lang="zh-CN" altLang="en-US" sz="1600" dirty="0" smtClean="0">
                <a:latin typeface="+mn-ea"/>
                <a:ea typeface="+mn-ea"/>
              </a:rPr>
              <a:t>？</a:t>
            </a:r>
            <a:endParaRPr lang="en-US" altLang="zh-CN" sz="1600" dirty="0" smtClean="0">
              <a:latin typeface="+mn-ea"/>
              <a:ea typeface="+mn-ea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endParaRPr lang="en-US" altLang="zh-CN" sz="1600" dirty="0" smtClean="0">
              <a:latin typeface="+mn-ea"/>
              <a:ea typeface="+mn-ea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1600" dirty="0" smtClean="0">
                <a:latin typeface="+mn-ea"/>
                <a:ea typeface="+mn-ea"/>
              </a:rPr>
              <a:t>    当然是用</a:t>
            </a:r>
            <a:r>
              <a:rPr lang="en-US" altLang="zh-CN" sz="1600" dirty="0" smtClean="0">
                <a:latin typeface="+mn-ea"/>
                <a:ea typeface="+mn-ea"/>
              </a:rPr>
              <a:t>Python</a:t>
            </a:r>
            <a:r>
              <a:rPr lang="zh-CN" altLang="en-US" sz="1600" dirty="0" smtClean="0">
                <a:latin typeface="+mn-ea"/>
                <a:ea typeface="+mn-ea"/>
              </a:rPr>
              <a:t>帮你分析。用</a:t>
            </a:r>
            <a:r>
              <a:rPr lang="en-US" altLang="zh-CN" sz="1600" dirty="0" smtClean="0">
                <a:latin typeface="+mn-ea"/>
                <a:ea typeface="+mn-ea"/>
              </a:rPr>
              <a:t>Python</a:t>
            </a:r>
            <a:r>
              <a:rPr lang="zh-CN" altLang="en-US" sz="1600" dirty="0" smtClean="0">
                <a:latin typeface="+mn-ea"/>
                <a:ea typeface="+mn-ea"/>
              </a:rPr>
              <a:t>结合</a:t>
            </a:r>
            <a:r>
              <a:rPr lang="zh-CN" altLang="en-US" sz="1600" dirty="0">
                <a:latin typeface="+mn-ea"/>
                <a:ea typeface="+mn-ea"/>
              </a:rPr>
              <a:t>数据分析方法对</a:t>
            </a:r>
            <a:r>
              <a:rPr lang="en-US" altLang="zh-CN" sz="1600" dirty="0">
                <a:latin typeface="+mn-ea"/>
                <a:ea typeface="+mn-ea"/>
              </a:rPr>
              <a:t>M</a:t>
            </a:r>
            <a:r>
              <a:rPr lang="zh-CN" altLang="en-US" sz="1600" dirty="0">
                <a:latin typeface="+mn-ea"/>
                <a:ea typeface="+mn-ea"/>
              </a:rPr>
              <a:t>电商的销售</a:t>
            </a:r>
            <a:r>
              <a:rPr lang="zh-CN" altLang="en-US" sz="1600" dirty="0" smtClean="0">
                <a:latin typeface="+mn-ea"/>
                <a:ea typeface="+mn-ea"/>
              </a:rPr>
              <a:t>收入进行分析</a:t>
            </a:r>
            <a:r>
              <a:rPr lang="zh-CN" altLang="en-US" sz="1600" dirty="0">
                <a:latin typeface="+mn-ea"/>
                <a:ea typeface="+mn-ea"/>
              </a:rPr>
              <a:t>与预测</a:t>
            </a:r>
            <a:r>
              <a:rPr lang="zh-CN" altLang="en-US" sz="1600" dirty="0" smtClean="0">
                <a:latin typeface="+mn-ea"/>
                <a:ea typeface="+mn-ea"/>
              </a:rPr>
              <a:t>，探索</a:t>
            </a:r>
            <a:r>
              <a:rPr lang="zh-CN" altLang="en-US" sz="1600" dirty="0">
                <a:latin typeface="+mn-ea"/>
                <a:ea typeface="+mn-ea"/>
              </a:rPr>
              <a:t>以往广告费和销售收入的关系，然后</a:t>
            </a:r>
            <a:r>
              <a:rPr lang="zh-CN" altLang="en-US" sz="1600" dirty="0" smtClean="0">
                <a:latin typeface="+mn-ea"/>
                <a:ea typeface="+mn-ea"/>
              </a:rPr>
              <a:t>通过预支</a:t>
            </a:r>
            <a:r>
              <a:rPr lang="zh-CN" altLang="en-US" sz="1600" dirty="0">
                <a:latin typeface="+mn-ea"/>
                <a:ea typeface="+mn-ea"/>
              </a:rPr>
              <a:t>广告费</a:t>
            </a:r>
            <a:r>
              <a:rPr lang="zh-CN" altLang="en-US" sz="1600" dirty="0" smtClean="0">
                <a:latin typeface="+mn-ea"/>
                <a:ea typeface="+mn-ea"/>
              </a:rPr>
              <a:t>预测未来销售</a:t>
            </a:r>
            <a:r>
              <a:rPr lang="zh-CN" altLang="en-US" sz="1600" dirty="0">
                <a:latin typeface="+mn-ea"/>
                <a:ea typeface="+mn-ea"/>
              </a:rPr>
              <a:t>收入。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1600" dirty="0" smtClean="0">
                <a:latin typeface="+mn-ea"/>
                <a:ea typeface="+mn-ea"/>
              </a:rPr>
              <a:t>    </a:t>
            </a:r>
            <a:endParaRPr lang="zh-CN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zh-CN" altLang="en-US" sz="2800" b="1" kern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按日期筛选数据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974477" y="1376019"/>
            <a:ext cx="740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获取</a:t>
            </a:r>
            <a:r>
              <a:rPr lang="en-US" altLang="zh-CN" sz="1600" b="1" dirty="0" smtClean="0">
                <a:latin typeface="+mn-ea"/>
                <a:ea typeface="+mn-ea"/>
              </a:rPr>
              <a:t>2017</a:t>
            </a:r>
            <a:r>
              <a:rPr lang="zh-CN" altLang="en-US" sz="1600" b="1" dirty="0" smtClean="0">
                <a:latin typeface="+mn-ea"/>
                <a:ea typeface="+mn-ea"/>
              </a:rPr>
              <a:t>年和</a:t>
            </a:r>
            <a:r>
              <a:rPr lang="en-US" altLang="zh-CN" sz="1600" b="1" dirty="0" smtClean="0">
                <a:latin typeface="+mn-ea"/>
                <a:ea typeface="+mn-ea"/>
              </a:rPr>
              <a:t>2018</a:t>
            </a:r>
            <a:r>
              <a:rPr lang="zh-CN" altLang="en-US" sz="1600" b="1" dirty="0" smtClean="0">
                <a:latin typeface="+mn-ea"/>
                <a:ea typeface="+mn-ea"/>
              </a:rPr>
              <a:t>年的数据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94327" y="1833207"/>
            <a:ext cx="6553028" cy="353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print(df1['2017':'2018'])  #</a:t>
            </a:r>
            <a:r>
              <a:rPr lang="zh-CN" altLang="en-US" sz="1400" dirty="0">
                <a:latin typeface="+mn-ea"/>
                <a:ea typeface="+mn-ea"/>
              </a:rPr>
              <a:t>获取</a:t>
            </a:r>
            <a:r>
              <a:rPr lang="en-US" altLang="zh-CN" sz="1400" dirty="0">
                <a:latin typeface="+mn-ea"/>
                <a:ea typeface="+mn-ea"/>
              </a:rPr>
              <a:t>2017</a:t>
            </a:r>
            <a:r>
              <a:rPr lang="zh-CN" altLang="en-US" sz="1400" dirty="0">
                <a:latin typeface="+mn-ea"/>
                <a:ea typeface="+mn-ea"/>
              </a:rPr>
              <a:t>至</a:t>
            </a:r>
            <a:r>
              <a:rPr lang="en-US" altLang="zh-CN" sz="1400" dirty="0">
                <a:latin typeface="+mn-ea"/>
                <a:ea typeface="+mn-ea"/>
              </a:rPr>
              <a:t>2018</a:t>
            </a:r>
            <a:r>
              <a:rPr lang="zh-CN" altLang="en-US" sz="1400" dirty="0">
                <a:latin typeface="+mn-ea"/>
                <a:ea typeface="+mn-ea"/>
              </a:rPr>
              <a:t>年的数据</a:t>
            </a:r>
          </a:p>
        </p:txBody>
      </p:sp>
      <p:sp>
        <p:nvSpPr>
          <p:cNvPr id="8" name="矩形 7"/>
          <p:cNvSpPr/>
          <p:nvPr/>
        </p:nvSpPr>
        <p:spPr>
          <a:xfrm>
            <a:off x="974477" y="2235923"/>
            <a:ext cx="740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获取某月的数据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94327" y="2693111"/>
            <a:ext cx="6553028" cy="353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print(df1['2018-11']) # </a:t>
            </a:r>
            <a:r>
              <a:rPr lang="zh-CN" altLang="en-US" sz="1400" dirty="0">
                <a:latin typeface="+mn-ea"/>
                <a:ea typeface="+mn-ea"/>
              </a:rPr>
              <a:t>获取某月的数据</a:t>
            </a:r>
          </a:p>
        </p:txBody>
      </p:sp>
      <p:sp>
        <p:nvSpPr>
          <p:cNvPr id="11" name="矩形 10"/>
          <p:cNvSpPr/>
          <p:nvPr/>
        </p:nvSpPr>
        <p:spPr>
          <a:xfrm>
            <a:off x="958109" y="3103684"/>
            <a:ext cx="740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获取具体某天的数据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77959" y="3560872"/>
            <a:ext cx="6553028" cy="353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print(df1['2018-11-06':'2018-11-06'])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4477" y="3974051"/>
            <a:ext cx="7406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获取</a:t>
            </a:r>
            <a:r>
              <a:rPr lang="zh-CN" altLang="en-US" sz="1600" b="1" dirty="0">
                <a:latin typeface="+mn-ea"/>
                <a:ea typeface="+mn-ea"/>
              </a:rPr>
              <a:t>某个区间的</a:t>
            </a:r>
            <a:r>
              <a:rPr lang="zh-CN" altLang="en-US" sz="1600" b="1" dirty="0" smtClean="0">
                <a:latin typeface="+mn-ea"/>
                <a:ea typeface="+mn-ea"/>
              </a:rPr>
              <a:t>数据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94327" y="4431239"/>
            <a:ext cx="6553028" cy="353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print(df1['2018-11-01':'2018-11-15'])</a:t>
            </a:r>
            <a:endParaRPr lang="zh-CN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0346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zh-CN" altLang="en-US" sz="2800" b="1" kern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按日期显示数据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94646" y="1657374"/>
            <a:ext cx="8229384" cy="35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按</a:t>
            </a:r>
            <a:r>
              <a:rPr lang="zh-CN" altLang="en-US" sz="1600" b="1" dirty="0">
                <a:latin typeface="+mn-ea"/>
                <a:ea typeface="+mn-ea"/>
              </a:rPr>
              <a:t>月显示数据</a:t>
            </a:r>
          </a:p>
        </p:txBody>
      </p:sp>
      <p:sp>
        <p:nvSpPr>
          <p:cNvPr id="8" name="矩形 7"/>
          <p:cNvSpPr/>
          <p:nvPr/>
        </p:nvSpPr>
        <p:spPr>
          <a:xfrm>
            <a:off x="685902" y="2017905"/>
            <a:ext cx="6553028" cy="353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df2 = df1.to_period('M')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3816" y="2371400"/>
            <a:ext cx="8229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按季度显示数据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5072" y="2731931"/>
            <a:ext cx="6553028" cy="353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df2= df1.to_period('Q')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3816" y="3085426"/>
            <a:ext cx="8229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按年度显示数据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685902" y="3478065"/>
            <a:ext cx="6553028" cy="353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df2= df1.to_period('Q')</a:t>
            </a:r>
            <a:endParaRPr lang="zh-CN" altLang="en-US" sz="1400" dirty="0">
              <a:latin typeface="+mn-ea"/>
              <a:ea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57350" y="2371400"/>
            <a:ext cx="78110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564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zh-CN" altLang="en-US" sz="2800" b="1" kern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按日期统计数据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94646" y="1657374"/>
            <a:ext cx="8229384" cy="35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按周统计数据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902" y="2017905"/>
            <a:ext cx="6553028" cy="353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df1.resample('w').sum()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3816" y="2371400"/>
            <a:ext cx="8229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按月统计数据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5072" y="2731931"/>
            <a:ext cx="655302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df1.resample</a:t>
            </a:r>
            <a:r>
              <a:rPr lang="en-US" altLang="zh-CN" sz="1400" dirty="0" smtClean="0">
                <a:latin typeface="+mn-ea"/>
                <a:ea typeface="+mn-ea"/>
              </a:rPr>
              <a:t>(‘M').</a:t>
            </a:r>
            <a:r>
              <a:rPr lang="en-US" altLang="zh-CN" sz="1400" dirty="0">
                <a:latin typeface="+mn-ea"/>
                <a:ea typeface="+mn-ea"/>
              </a:rPr>
              <a:t>sum()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3816" y="3085426"/>
            <a:ext cx="8229384" cy="35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按季度统计数据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685902" y="3478065"/>
            <a:ext cx="6553028" cy="353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df1.resample('Q').sum()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55818" y="2764421"/>
            <a:ext cx="152396" cy="3337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209862" y="2685316"/>
            <a:ext cx="1371564" cy="26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81426" y="2504086"/>
            <a:ext cx="609584" cy="31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MS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1982920" y="3521295"/>
            <a:ext cx="152396" cy="3337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508528" y="3260960"/>
            <a:ext cx="609584" cy="31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QS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136964" y="3442190"/>
            <a:ext cx="1371564" cy="26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83816" y="3866409"/>
            <a:ext cx="8229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按年统计数据</a:t>
            </a:r>
          </a:p>
        </p:txBody>
      </p:sp>
      <p:sp>
        <p:nvSpPr>
          <p:cNvPr id="19" name="矩形 18"/>
          <p:cNvSpPr/>
          <p:nvPr/>
        </p:nvSpPr>
        <p:spPr>
          <a:xfrm>
            <a:off x="685902" y="4259048"/>
            <a:ext cx="6553028" cy="353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df1.resample('AS').sum()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030420" y="4282386"/>
            <a:ext cx="152396" cy="3337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79778" y="3986426"/>
            <a:ext cx="609584" cy="314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208214" y="4167656"/>
            <a:ext cx="1371564" cy="26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751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5" grpId="0" animBg="1"/>
      <p:bldP spid="17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lvl="0" algn="r">
              <a:defRPr/>
            </a:pPr>
            <a:r>
              <a:rPr lang="zh-CN" altLang="en-US" sz="2800" b="1" kern="0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  <a:cs typeface="+mj-cs"/>
              </a:rPr>
              <a:t>按日期统计并显示数据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594646" y="1657374"/>
            <a:ext cx="8229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按年统计并显示数据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902" y="2017905"/>
            <a:ext cx="6553028" cy="353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df1.resample('AS').sum().</a:t>
            </a:r>
            <a:r>
              <a:rPr lang="en-US" altLang="zh-CN" sz="1400" dirty="0" err="1">
                <a:latin typeface="+mn-ea"/>
                <a:ea typeface="+mn-ea"/>
              </a:rPr>
              <a:t>to_period</a:t>
            </a:r>
            <a:r>
              <a:rPr lang="en-US" altLang="zh-CN" sz="1400" dirty="0">
                <a:latin typeface="+mn-ea"/>
                <a:ea typeface="+mn-ea"/>
              </a:rPr>
              <a:t>('A')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3816" y="2371400"/>
            <a:ext cx="8229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按季度统计并显示数据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5072" y="2731931"/>
            <a:ext cx="6553028" cy="353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df1.resample('Q').sum().</a:t>
            </a:r>
            <a:r>
              <a:rPr lang="en-US" altLang="zh-CN" sz="1400" dirty="0" err="1">
                <a:latin typeface="+mn-ea"/>
                <a:ea typeface="+mn-ea"/>
              </a:rPr>
              <a:t>to_period</a:t>
            </a:r>
            <a:r>
              <a:rPr lang="en-US" altLang="zh-CN" sz="1400" dirty="0">
                <a:latin typeface="+mn-ea"/>
                <a:ea typeface="+mn-ea"/>
              </a:rPr>
              <a:t>('Q')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3816" y="3085426"/>
            <a:ext cx="8229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按月统计并显示数据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685902" y="3478065"/>
            <a:ext cx="6553028" cy="353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df1.resample('M').sum().</a:t>
            </a:r>
            <a:r>
              <a:rPr lang="en-US" altLang="zh-CN" sz="1400" dirty="0" err="1">
                <a:latin typeface="+mn-ea"/>
                <a:ea typeface="+mn-ea"/>
              </a:rPr>
              <a:t>to_period</a:t>
            </a:r>
            <a:r>
              <a:rPr lang="en-US" altLang="zh-CN" sz="1400" dirty="0">
                <a:latin typeface="+mn-ea"/>
                <a:ea typeface="+mn-ea"/>
              </a:rPr>
              <a:t>('M')</a:t>
            </a:r>
            <a:endParaRPr lang="zh-CN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3205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435145" y="2274671"/>
            <a:ext cx="502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销售收入分析与预测</a:t>
            </a:r>
          </a:p>
        </p:txBody>
      </p:sp>
    </p:spTree>
    <p:extLst>
      <p:ext uri="{BB962C8B-B14F-4D97-AF65-F5344CB8AC3E}">
        <p14:creationId xmlns:p14="http://schemas.microsoft.com/office/powerpoint/2010/main" val="918319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 noChangeArrowheads="1"/>
          </p:cNvSpPr>
          <p:nvPr/>
        </p:nvSpPr>
        <p:spPr>
          <a:xfrm>
            <a:off x="1657350" y="792163"/>
            <a:ext cx="6553200" cy="5715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开发步骤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任意多边形 2"/>
          <p:cNvSpPr/>
          <p:nvPr/>
        </p:nvSpPr>
        <p:spPr>
          <a:xfrm>
            <a:off x="1064876" y="1705691"/>
            <a:ext cx="1830758" cy="1127432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①  数据处理</a:t>
            </a:r>
            <a:endParaRPr lang="zh-CN" altLang="en-US" sz="20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2953744" y="1992848"/>
            <a:ext cx="432844" cy="506346"/>
          </a:xfrm>
          <a:custGeom>
            <a:avLst/>
            <a:gdLst>
              <a:gd name="connsiteX0" fmla="*/ 0 w 432844"/>
              <a:gd name="connsiteY0" fmla="*/ 101269 h 506346"/>
              <a:gd name="connsiteX1" fmla="*/ 216422 w 432844"/>
              <a:gd name="connsiteY1" fmla="*/ 101269 h 506346"/>
              <a:gd name="connsiteX2" fmla="*/ 216422 w 432844"/>
              <a:gd name="connsiteY2" fmla="*/ 0 h 506346"/>
              <a:gd name="connsiteX3" fmla="*/ 432844 w 432844"/>
              <a:gd name="connsiteY3" fmla="*/ 253173 h 506346"/>
              <a:gd name="connsiteX4" fmla="*/ 216422 w 432844"/>
              <a:gd name="connsiteY4" fmla="*/ 506346 h 506346"/>
              <a:gd name="connsiteX5" fmla="*/ 216422 w 432844"/>
              <a:gd name="connsiteY5" fmla="*/ 405077 h 506346"/>
              <a:gd name="connsiteX6" fmla="*/ 0 w 432844"/>
              <a:gd name="connsiteY6" fmla="*/ 405077 h 506346"/>
              <a:gd name="connsiteX7" fmla="*/ 0 w 432844"/>
              <a:gd name="connsiteY7" fmla="*/ 101269 h 50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844" h="506346">
                <a:moveTo>
                  <a:pt x="0" y="101269"/>
                </a:moveTo>
                <a:lnTo>
                  <a:pt x="216422" y="101269"/>
                </a:lnTo>
                <a:lnTo>
                  <a:pt x="216422" y="0"/>
                </a:lnTo>
                <a:lnTo>
                  <a:pt x="432844" y="253173"/>
                </a:lnTo>
                <a:lnTo>
                  <a:pt x="216422" y="506346"/>
                </a:lnTo>
                <a:lnTo>
                  <a:pt x="216422" y="405077"/>
                </a:lnTo>
                <a:lnTo>
                  <a:pt x="0" y="405077"/>
                </a:lnTo>
                <a:lnTo>
                  <a:pt x="0" y="10126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1269" rIns="129853" bIns="10126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8" name="任意多边形 7"/>
          <p:cNvSpPr/>
          <p:nvPr/>
        </p:nvSpPr>
        <p:spPr>
          <a:xfrm>
            <a:off x="3444698" y="1680116"/>
            <a:ext cx="2041719" cy="1225031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000" b="1" kern="1200" dirty="0" smtClean="0">
                <a:latin typeface="方正书宋简体"/>
                <a:ea typeface="方正书宋简体"/>
              </a:rPr>
              <a:t>②  </a:t>
            </a:r>
            <a:r>
              <a:rPr lang="zh-CN" altLang="en-US" sz="2000" b="1" kern="1200" dirty="0" smtClean="0">
                <a:solidFill>
                  <a:srgbClr val="FFC000"/>
                </a:solidFill>
                <a:latin typeface="方正书宋简体"/>
                <a:ea typeface="方正书宋简体"/>
              </a:rPr>
              <a:t>统计</a:t>
            </a:r>
            <a:r>
              <a:rPr lang="zh-CN" altLang="en-US" sz="2000" b="1" dirty="0">
                <a:solidFill>
                  <a:schemeClr val="bg1"/>
                </a:solidFill>
                <a:latin typeface="方正书宋简体"/>
                <a:ea typeface="方正书宋简体"/>
              </a:rPr>
              <a:t>日期</a:t>
            </a:r>
            <a:r>
              <a:rPr lang="zh-CN" altLang="en-US" sz="2000" b="1" dirty="0" smtClean="0">
                <a:solidFill>
                  <a:schemeClr val="bg1"/>
                </a:solidFill>
                <a:latin typeface="方正书宋简体"/>
                <a:ea typeface="方正书宋简体"/>
              </a:rPr>
              <a:t>数据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6035481" y="1680116"/>
            <a:ext cx="2041719" cy="1225031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000" b="1" dirty="0" smtClean="0">
                <a:latin typeface="方正书宋简体"/>
                <a:ea typeface="方正书宋简体"/>
              </a:rPr>
              <a:t>③  绘制</a:t>
            </a:r>
            <a:r>
              <a:rPr lang="zh-CN" altLang="en-US" sz="2000" b="1" dirty="0">
                <a:solidFill>
                  <a:srgbClr val="FFC000"/>
                </a:solidFill>
                <a:latin typeface="方正书宋简体"/>
                <a:ea typeface="方正书宋简体"/>
              </a:rPr>
              <a:t>拟合图</a:t>
            </a:r>
            <a:endParaRPr lang="zh-CN" altLang="en-US" sz="2000" b="1" kern="1200" dirty="0">
              <a:solidFill>
                <a:srgbClr val="FFC000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5544527" y="1992848"/>
            <a:ext cx="432844" cy="506346"/>
          </a:xfrm>
          <a:custGeom>
            <a:avLst/>
            <a:gdLst>
              <a:gd name="connsiteX0" fmla="*/ 0 w 432844"/>
              <a:gd name="connsiteY0" fmla="*/ 101269 h 506346"/>
              <a:gd name="connsiteX1" fmla="*/ 216422 w 432844"/>
              <a:gd name="connsiteY1" fmla="*/ 101269 h 506346"/>
              <a:gd name="connsiteX2" fmla="*/ 216422 w 432844"/>
              <a:gd name="connsiteY2" fmla="*/ 0 h 506346"/>
              <a:gd name="connsiteX3" fmla="*/ 432844 w 432844"/>
              <a:gd name="connsiteY3" fmla="*/ 253173 h 506346"/>
              <a:gd name="connsiteX4" fmla="*/ 216422 w 432844"/>
              <a:gd name="connsiteY4" fmla="*/ 506346 h 506346"/>
              <a:gd name="connsiteX5" fmla="*/ 216422 w 432844"/>
              <a:gd name="connsiteY5" fmla="*/ 405077 h 506346"/>
              <a:gd name="connsiteX6" fmla="*/ 0 w 432844"/>
              <a:gd name="connsiteY6" fmla="*/ 405077 h 506346"/>
              <a:gd name="connsiteX7" fmla="*/ 0 w 432844"/>
              <a:gd name="connsiteY7" fmla="*/ 101269 h 50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844" h="506346">
                <a:moveTo>
                  <a:pt x="0" y="101269"/>
                </a:moveTo>
                <a:lnTo>
                  <a:pt x="216422" y="101269"/>
                </a:lnTo>
                <a:lnTo>
                  <a:pt x="216422" y="0"/>
                </a:lnTo>
                <a:lnTo>
                  <a:pt x="432844" y="253173"/>
                </a:lnTo>
                <a:lnTo>
                  <a:pt x="216422" y="506346"/>
                </a:lnTo>
                <a:lnTo>
                  <a:pt x="216422" y="405077"/>
                </a:lnTo>
                <a:lnTo>
                  <a:pt x="0" y="405077"/>
                </a:lnTo>
                <a:lnTo>
                  <a:pt x="0" y="10126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1269" rIns="129853" bIns="10126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9" name="任意多边形 8"/>
          <p:cNvSpPr/>
          <p:nvPr/>
        </p:nvSpPr>
        <p:spPr>
          <a:xfrm>
            <a:off x="6887307" y="2981468"/>
            <a:ext cx="506346" cy="432844"/>
          </a:xfrm>
          <a:custGeom>
            <a:avLst/>
            <a:gdLst>
              <a:gd name="connsiteX0" fmla="*/ 0 w 432844"/>
              <a:gd name="connsiteY0" fmla="*/ 101269 h 506346"/>
              <a:gd name="connsiteX1" fmla="*/ 216422 w 432844"/>
              <a:gd name="connsiteY1" fmla="*/ 101269 h 506346"/>
              <a:gd name="connsiteX2" fmla="*/ 216422 w 432844"/>
              <a:gd name="connsiteY2" fmla="*/ 0 h 506346"/>
              <a:gd name="connsiteX3" fmla="*/ 432844 w 432844"/>
              <a:gd name="connsiteY3" fmla="*/ 253173 h 506346"/>
              <a:gd name="connsiteX4" fmla="*/ 216422 w 432844"/>
              <a:gd name="connsiteY4" fmla="*/ 506346 h 506346"/>
              <a:gd name="connsiteX5" fmla="*/ 216422 w 432844"/>
              <a:gd name="connsiteY5" fmla="*/ 405077 h 506346"/>
              <a:gd name="connsiteX6" fmla="*/ 0 w 432844"/>
              <a:gd name="connsiteY6" fmla="*/ 405077 h 506346"/>
              <a:gd name="connsiteX7" fmla="*/ 0 w 432844"/>
              <a:gd name="connsiteY7" fmla="*/ 101269 h 50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844" h="506346">
                <a:moveTo>
                  <a:pt x="346275" y="1"/>
                </a:moveTo>
                <a:lnTo>
                  <a:pt x="346275" y="253173"/>
                </a:lnTo>
                <a:lnTo>
                  <a:pt x="432844" y="253173"/>
                </a:lnTo>
                <a:lnTo>
                  <a:pt x="216422" y="506345"/>
                </a:lnTo>
                <a:lnTo>
                  <a:pt x="0" y="253173"/>
                </a:lnTo>
                <a:lnTo>
                  <a:pt x="86569" y="253173"/>
                </a:lnTo>
                <a:lnTo>
                  <a:pt x="86569" y="1"/>
                </a:lnTo>
                <a:lnTo>
                  <a:pt x="346275" y="1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270" tIns="0" rIns="101268" bIns="129853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kern="1200"/>
          </a:p>
        </p:txBody>
      </p:sp>
      <p:sp>
        <p:nvSpPr>
          <p:cNvPr id="11" name="任意多边形 10"/>
          <p:cNvSpPr/>
          <p:nvPr/>
        </p:nvSpPr>
        <p:spPr>
          <a:xfrm>
            <a:off x="6097319" y="3451219"/>
            <a:ext cx="2041719" cy="1225031"/>
          </a:xfrm>
          <a:custGeom>
            <a:avLst/>
            <a:gdLst>
              <a:gd name="connsiteX0" fmla="*/ 0 w 2041719"/>
              <a:gd name="connsiteY0" fmla="*/ 122503 h 1225031"/>
              <a:gd name="connsiteX1" fmla="*/ 122503 w 2041719"/>
              <a:gd name="connsiteY1" fmla="*/ 0 h 1225031"/>
              <a:gd name="connsiteX2" fmla="*/ 1919216 w 2041719"/>
              <a:gd name="connsiteY2" fmla="*/ 0 h 1225031"/>
              <a:gd name="connsiteX3" fmla="*/ 2041719 w 2041719"/>
              <a:gd name="connsiteY3" fmla="*/ 122503 h 1225031"/>
              <a:gd name="connsiteX4" fmla="*/ 2041719 w 2041719"/>
              <a:gd name="connsiteY4" fmla="*/ 1102528 h 1225031"/>
              <a:gd name="connsiteX5" fmla="*/ 1919216 w 2041719"/>
              <a:gd name="connsiteY5" fmla="*/ 1225031 h 1225031"/>
              <a:gd name="connsiteX6" fmla="*/ 122503 w 2041719"/>
              <a:gd name="connsiteY6" fmla="*/ 1225031 h 1225031"/>
              <a:gd name="connsiteX7" fmla="*/ 0 w 2041719"/>
              <a:gd name="connsiteY7" fmla="*/ 1102528 h 1225031"/>
              <a:gd name="connsiteX8" fmla="*/ 0 w 2041719"/>
              <a:gd name="connsiteY8" fmla="*/ 122503 h 122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719" h="1225031">
                <a:moveTo>
                  <a:pt x="0" y="122503"/>
                </a:moveTo>
                <a:cubicBezTo>
                  <a:pt x="0" y="54846"/>
                  <a:pt x="54846" y="0"/>
                  <a:pt x="122503" y="0"/>
                </a:cubicBezTo>
                <a:lnTo>
                  <a:pt x="1919216" y="0"/>
                </a:lnTo>
                <a:cubicBezTo>
                  <a:pt x="1986873" y="0"/>
                  <a:pt x="2041719" y="54846"/>
                  <a:pt x="2041719" y="122503"/>
                </a:cubicBezTo>
                <a:lnTo>
                  <a:pt x="2041719" y="1102528"/>
                </a:lnTo>
                <a:cubicBezTo>
                  <a:pt x="2041719" y="1170185"/>
                  <a:pt x="1986873" y="1225031"/>
                  <a:pt x="1919216" y="1225031"/>
                </a:cubicBezTo>
                <a:lnTo>
                  <a:pt x="122503" y="1225031"/>
                </a:lnTo>
                <a:cubicBezTo>
                  <a:pt x="54846" y="1225031"/>
                  <a:pt x="0" y="1170185"/>
                  <a:pt x="0" y="1102528"/>
                </a:cubicBezTo>
                <a:lnTo>
                  <a:pt x="0" y="12250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80" tIns="112080" rIns="112080" bIns="11208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Aft>
                <a:spcPct val="35000"/>
              </a:spcAft>
            </a:pPr>
            <a:r>
              <a:rPr lang="zh-CN" altLang="en-US" sz="2000" b="1" dirty="0" smtClean="0">
                <a:latin typeface="方正书宋简体"/>
                <a:ea typeface="方正书宋简体"/>
              </a:rPr>
              <a:t>④  </a:t>
            </a:r>
            <a:r>
              <a:rPr lang="zh-CN" altLang="en-US" sz="2000" b="1" dirty="0" smtClean="0">
                <a:solidFill>
                  <a:srgbClr val="FFC000"/>
                </a:solidFill>
                <a:latin typeface="方正书宋简体"/>
                <a:ea typeface="方正书宋简体"/>
              </a:rPr>
              <a:t>预测</a:t>
            </a:r>
            <a:r>
              <a:rPr lang="zh-CN" altLang="en-US" sz="2000" b="1" dirty="0" smtClean="0">
                <a:latin typeface="方正书宋简体"/>
                <a:ea typeface="方正书宋简体"/>
              </a:rPr>
              <a:t>销售收入</a:t>
            </a:r>
            <a:endParaRPr lang="zh-CN" altLang="en-US" sz="2000" b="1" kern="1200" dirty="0"/>
          </a:p>
        </p:txBody>
      </p:sp>
    </p:spTree>
    <p:extLst>
      <p:ext uri="{BB962C8B-B14F-4D97-AF65-F5344CB8AC3E}">
        <p14:creationId xmlns:p14="http://schemas.microsoft.com/office/powerpoint/2010/main" val="2517500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10" grpId="0" animBg="1"/>
      <p:bldP spid="17" grpId="0" animBg="1"/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859948" y="760414"/>
            <a:ext cx="1920441" cy="571500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数据处理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74" y="81230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39" y="1512135"/>
            <a:ext cx="4789693" cy="34334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86" y="1567555"/>
            <a:ext cx="2297829" cy="338737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94978" y="2953495"/>
            <a:ext cx="2133544" cy="4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销售收入数据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427707" y="2981860"/>
            <a:ext cx="2133544" cy="4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广告支出数据</a:t>
            </a:r>
            <a:endParaRPr lang="zh-CN" altLang="en-US" dirty="0"/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7348343" y="953489"/>
            <a:ext cx="1336922" cy="588940"/>
            <a:chOff x="0" y="0"/>
            <a:chExt cx="7145" cy="1701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3062" y="0"/>
              <a:ext cx="1361" cy="1248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00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AutoShape 10"/>
            <p:cNvSpPr>
              <a:spLocks/>
            </p:cNvSpPr>
            <p:nvPr/>
          </p:nvSpPr>
          <p:spPr bwMode="auto">
            <a:xfrm rot="16200000">
              <a:off x="2993" y="-1860"/>
              <a:ext cx="568" cy="6554"/>
            </a:xfrm>
            <a:prstGeom prst="rightBrace">
              <a:avLst>
                <a:gd name="adj1" fmla="val 96156"/>
                <a:gd name="adj2" fmla="val 50000"/>
              </a:avLst>
            </a:prstGeom>
            <a:solidFill>
              <a:srgbClr val="FF0000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423" y="113"/>
              <a:ext cx="2722" cy="68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/>
                <a:t>Y轴</a:t>
              </a:r>
            </a:p>
          </p:txBody>
        </p:sp>
      </p:grp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2334913" y="963895"/>
            <a:ext cx="1336922" cy="588940"/>
            <a:chOff x="0" y="0"/>
            <a:chExt cx="7145" cy="1701"/>
          </a:xfrm>
        </p:grpSpPr>
        <p:sp>
          <p:nvSpPr>
            <p:cNvPr id="17" name="AutoShape 9"/>
            <p:cNvSpPr>
              <a:spLocks noChangeArrowheads="1"/>
            </p:cNvSpPr>
            <p:nvPr/>
          </p:nvSpPr>
          <p:spPr bwMode="auto">
            <a:xfrm>
              <a:off x="3062" y="0"/>
              <a:ext cx="1361" cy="1248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00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AutoShape 10"/>
            <p:cNvSpPr>
              <a:spLocks/>
            </p:cNvSpPr>
            <p:nvPr/>
          </p:nvSpPr>
          <p:spPr bwMode="auto">
            <a:xfrm rot="16200000">
              <a:off x="2993" y="-1860"/>
              <a:ext cx="568" cy="6554"/>
            </a:xfrm>
            <a:prstGeom prst="rightBrace">
              <a:avLst>
                <a:gd name="adj1" fmla="val 96156"/>
                <a:gd name="adj2" fmla="val 50000"/>
              </a:avLst>
            </a:prstGeom>
            <a:solidFill>
              <a:srgbClr val="FF0000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4423" y="113"/>
              <a:ext cx="2722" cy="68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X</a:t>
              </a:r>
              <a:r>
                <a:rPr lang="zh-CN" altLang="en-US" dirty="0" smtClean="0"/>
                <a:t>轴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359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数据处理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974477" y="1376019"/>
            <a:ext cx="329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相关代码：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66892" y="1885968"/>
            <a:ext cx="6553028" cy="1892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aa =r'./data/JDdata.xls'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bb=r'./data/JDcar.xls'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 err="1">
                <a:latin typeface="+mn-ea"/>
                <a:ea typeface="+mn-ea"/>
              </a:rPr>
              <a:t>dfaa</a:t>
            </a:r>
            <a:r>
              <a:rPr lang="en-US" altLang="zh-CN" sz="1400" dirty="0">
                <a:latin typeface="+mn-ea"/>
                <a:ea typeface="+mn-ea"/>
              </a:rPr>
              <a:t> = </a:t>
            </a:r>
            <a:r>
              <a:rPr lang="en-US" altLang="zh-CN" sz="1400" dirty="0" err="1">
                <a:latin typeface="+mn-ea"/>
                <a:ea typeface="+mn-ea"/>
              </a:rPr>
              <a:t>pd.DataFrame</a:t>
            </a:r>
            <a:r>
              <a:rPr lang="en-US" altLang="zh-CN" sz="1400" dirty="0">
                <a:latin typeface="+mn-ea"/>
                <a:ea typeface="+mn-ea"/>
              </a:rPr>
              <a:t>(</a:t>
            </a:r>
            <a:r>
              <a:rPr lang="en-US" altLang="zh-CN" sz="1400" dirty="0" err="1">
                <a:latin typeface="+mn-ea"/>
                <a:ea typeface="+mn-ea"/>
              </a:rPr>
              <a:t>pd.read_excel</a:t>
            </a:r>
            <a:r>
              <a:rPr lang="en-US" altLang="zh-CN" sz="1400" dirty="0">
                <a:latin typeface="+mn-ea"/>
                <a:ea typeface="+mn-ea"/>
              </a:rPr>
              <a:t>(aa))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 err="1">
                <a:latin typeface="+mn-ea"/>
                <a:ea typeface="+mn-ea"/>
              </a:rPr>
              <a:t>dfbb</a:t>
            </a:r>
            <a:r>
              <a:rPr lang="en-US" altLang="zh-CN" sz="1400" dirty="0">
                <a:latin typeface="+mn-ea"/>
                <a:ea typeface="+mn-ea"/>
              </a:rPr>
              <a:t>=</a:t>
            </a:r>
            <a:r>
              <a:rPr lang="en-US" altLang="zh-CN" sz="1400" dirty="0" err="1">
                <a:latin typeface="+mn-ea"/>
                <a:ea typeface="+mn-ea"/>
              </a:rPr>
              <a:t>pd.DataFrame</a:t>
            </a:r>
            <a:r>
              <a:rPr lang="en-US" altLang="zh-CN" sz="1400" dirty="0">
                <a:latin typeface="+mn-ea"/>
                <a:ea typeface="+mn-ea"/>
              </a:rPr>
              <a:t>(</a:t>
            </a:r>
            <a:r>
              <a:rPr lang="en-US" altLang="zh-CN" sz="1400" dirty="0" err="1">
                <a:latin typeface="+mn-ea"/>
                <a:ea typeface="+mn-ea"/>
              </a:rPr>
              <a:t>pd.read_excel</a:t>
            </a:r>
            <a:r>
              <a:rPr lang="en-US" altLang="zh-CN" sz="1400" dirty="0">
                <a:latin typeface="+mn-ea"/>
                <a:ea typeface="+mn-ea"/>
              </a:rPr>
              <a:t>(bb))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df1=</a:t>
            </a:r>
            <a:r>
              <a:rPr lang="en-US" altLang="zh-CN" sz="1400" dirty="0" err="1">
                <a:latin typeface="+mn-ea"/>
                <a:ea typeface="+mn-ea"/>
              </a:rPr>
              <a:t>dfaa</a:t>
            </a:r>
            <a:r>
              <a:rPr lang="en-US" altLang="zh-CN" sz="1400" dirty="0">
                <a:latin typeface="+mn-ea"/>
                <a:ea typeface="+mn-ea"/>
              </a:rPr>
              <a:t>[['</a:t>
            </a:r>
            <a:r>
              <a:rPr lang="zh-CN" altLang="en-US" sz="1400" dirty="0">
                <a:latin typeface="+mn-ea"/>
                <a:ea typeface="+mn-ea"/>
              </a:rPr>
              <a:t>业务日期</a:t>
            </a:r>
            <a:r>
              <a:rPr lang="en-US" altLang="zh-CN" sz="1400" dirty="0">
                <a:latin typeface="+mn-ea"/>
                <a:ea typeface="+mn-ea"/>
              </a:rPr>
              <a:t>','</a:t>
            </a:r>
            <a:r>
              <a:rPr lang="zh-CN" altLang="en-US" sz="1400" dirty="0">
                <a:latin typeface="+mn-ea"/>
                <a:ea typeface="+mn-ea"/>
              </a:rPr>
              <a:t>金额</a:t>
            </a:r>
            <a:r>
              <a:rPr lang="en-US" altLang="zh-CN" sz="1400" dirty="0">
                <a:latin typeface="+mn-ea"/>
                <a:ea typeface="+mn-ea"/>
              </a:rPr>
              <a:t>']]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df2=</a:t>
            </a:r>
            <a:r>
              <a:rPr lang="en-US" altLang="zh-CN" sz="1400" dirty="0" err="1">
                <a:latin typeface="+mn-ea"/>
                <a:ea typeface="+mn-ea"/>
              </a:rPr>
              <a:t>dfbb</a:t>
            </a:r>
            <a:r>
              <a:rPr lang="en-US" altLang="zh-CN" sz="1400" dirty="0">
                <a:latin typeface="+mn-ea"/>
                <a:ea typeface="+mn-ea"/>
              </a:rPr>
              <a:t>[['</a:t>
            </a:r>
            <a:r>
              <a:rPr lang="zh-CN" altLang="en-US" sz="1400" dirty="0">
                <a:latin typeface="+mn-ea"/>
                <a:ea typeface="+mn-ea"/>
              </a:rPr>
              <a:t>投放日期</a:t>
            </a:r>
            <a:r>
              <a:rPr lang="en-US" altLang="zh-CN" sz="1400" dirty="0">
                <a:latin typeface="+mn-ea"/>
                <a:ea typeface="+mn-ea"/>
              </a:rPr>
              <a:t>','</a:t>
            </a:r>
            <a:r>
              <a:rPr lang="zh-CN" altLang="en-US" sz="1400" dirty="0">
                <a:latin typeface="+mn-ea"/>
                <a:ea typeface="+mn-ea"/>
              </a:rPr>
              <a:t>支出</a:t>
            </a:r>
            <a:r>
              <a:rPr lang="en-US" altLang="zh-CN" sz="1400" dirty="0">
                <a:latin typeface="+mn-ea"/>
                <a:ea typeface="+mn-ea"/>
              </a:rPr>
              <a:t>']]</a:t>
            </a:r>
          </a:p>
        </p:txBody>
      </p:sp>
    </p:spTree>
    <p:extLst>
      <p:ext uri="{BB962C8B-B14F-4D97-AF65-F5344CB8AC3E}">
        <p14:creationId xmlns:p14="http://schemas.microsoft.com/office/powerpoint/2010/main" val="1547082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数据处理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20101151528833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96" y="2081303"/>
            <a:ext cx="2232025" cy="2881313"/>
          </a:xfrm>
          <a:prstGeom prst="rect">
            <a:avLst/>
          </a:prstGeom>
          <a:noFill/>
          <a:ln/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 flipH="1">
            <a:off x="152516" y="987186"/>
            <a:ext cx="3352712" cy="1550993"/>
          </a:xfrm>
          <a:prstGeom prst="cloudCallout">
            <a:avLst>
              <a:gd name="adj1" fmla="val -11078"/>
              <a:gd name="adj2" fmla="val 81673"/>
            </a:avLst>
          </a:prstGeom>
          <a:solidFill>
            <a:schemeClr val="accent3">
              <a:lumMod val="20000"/>
              <a:lumOff val="80000"/>
            </a:schemeClr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 anchorCtr="0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数据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显示不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全</a:t>
            </a:r>
            <a:endParaRPr lang="en-US" altLang="zh-CN" sz="20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数据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输出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时列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名不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对齐</a:t>
            </a:r>
            <a:endParaRPr lang="en-US" altLang="zh-CN" sz="20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怎么办呢？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47681" y="2266958"/>
            <a:ext cx="5280565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 smtClean="0">
                <a:solidFill>
                  <a:srgbClr val="C00000"/>
                </a:solidFill>
                <a:latin typeface="+mn-ea"/>
                <a:ea typeface="+mn-ea"/>
              </a:rPr>
              <a:t>#</a:t>
            </a:r>
            <a:r>
              <a:rPr lang="zh-CN" altLang="en-US" sz="1400" dirty="0" smtClean="0">
                <a:solidFill>
                  <a:srgbClr val="C00000"/>
                </a:solidFill>
                <a:latin typeface="+mn-ea"/>
                <a:ea typeface="+mn-ea"/>
              </a:rPr>
              <a:t>显示所有列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 err="1" smtClean="0">
                <a:latin typeface="+mn-ea"/>
                <a:ea typeface="+mn-ea"/>
              </a:rPr>
              <a:t>pd.set_option</a:t>
            </a:r>
            <a:r>
              <a:rPr lang="en-US" altLang="zh-CN" sz="1400" dirty="0" smtClean="0">
                <a:latin typeface="+mn-ea"/>
                <a:ea typeface="+mn-ea"/>
              </a:rPr>
              <a:t>('</a:t>
            </a:r>
            <a:r>
              <a:rPr lang="en-US" altLang="zh-CN" sz="1400" dirty="0" err="1" smtClean="0">
                <a:latin typeface="+mn-ea"/>
                <a:ea typeface="+mn-ea"/>
              </a:rPr>
              <a:t>display.max_columns',None</a:t>
            </a:r>
            <a:r>
              <a:rPr lang="en-US" altLang="zh-CN" sz="1400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 smtClean="0">
                <a:solidFill>
                  <a:srgbClr val="C00000"/>
                </a:solidFill>
                <a:latin typeface="+mn-ea"/>
              </a:rPr>
              <a:t>#</a:t>
            </a:r>
            <a:r>
              <a:rPr lang="zh-CN" altLang="en-US" sz="1400" dirty="0" smtClean="0">
                <a:solidFill>
                  <a:srgbClr val="C00000"/>
                </a:solidFill>
                <a:latin typeface="+mn-ea"/>
              </a:rPr>
              <a:t>设置宽度</a:t>
            </a:r>
            <a:endParaRPr lang="zh-CN" altLang="en-US" sz="1400" dirty="0">
              <a:solidFill>
                <a:srgbClr val="C00000"/>
              </a:solidFill>
              <a:latin typeface="+mn-ea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 err="1" smtClean="0">
                <a:latin typeface="+mn-ea"/>
                <a:ea typeface="+mn-ea"/>
              </a:rPr>
              <a:t>pd.set_option</a:t>
            </a:r>
            <a:r>
              <a:rPr lang="en-US" altLang="zh-CN" sz="1400" dirty="0">
                <a:latin typeface="+mn-ea"/>
                <a:ea typeface="+mn-ea"/>
              </a:rPr>
              <a:t>('display.width</a:t>
            </a:r>
            <a:r>
              <a:rPr lang="en-US" altLang="zh-CN" sz="1400" dirty="0" smtClean="0">
                <a:latin typeface="+mn-ea"/>
                <a:ea typeface="+mn-ea"/>
              </a:rPr>
              <a:t>',1000)</a:t>
            </a:r>
            <a:endParaRPr lang="en-US" altLang="zh-CN" sz="1400" dirty="0">
              <a:latin typeface="+mn-ea"/>
              <a:ea typeface="+mn-ea"/>
            </a:endParaRP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solidFill>
                  <a:srgbClr val="C00000"/>
                </a:solidFill>
                <a:latin typeface="+mn-ea"/>
                <a:ea typeface="+mn-ea"/>
              </a:rPr>
              <a:t>#</a:t>
            </a:r>
            <a:r>
              <a:rPr lang="zh-CN" altLang="en-US" sz="1400" dirty="0">
                <a:solidFill>
                  <a:srgbClr val="C00000"/>
                </a:solidFill>
                <a:latin typeface="+mn-ea"/>
                <a:ea typeface="+mn-ea"/>
              </a:rPr>
              <a:t>解决数据输出时列名不对齐的问题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 err="1">
                <a:latin typeface="+mn-ea"/>
                <a:ea typeface="+mn-ea"/>
              </a:rPr>
              <a:t>pd.set_option</a:t>
            </a:r>
            <a:r>
              <a:rPr lang="en-US" altLang="zh-CN" sz="1400" dirty="0">
                <a:latin typeface="+mn-ea"/>
                <a:ea typeface="+mn-ea"/>
              </a:rPr>
              <a:t>('</a:t>
            </a:r>
            <a:r>
              <a:rPr lang="en-US" altLang="zh-CN" sz="1400" dirty="0" err="1">
                <a:latin typeface="+mn-ea"/>
                <a:ea typeface="+mn-ea"/>
              </a:rPr>
              <a:t>display.unicode.ambiguous_as_wide</a:t>
            </a:r>
            <a:r>
              <a:rPr lang="en-US" altLang="zh-CN" sz="1400" dirty="0">
                <a:latin typeface="+mn-ea"/>
                <a:ea typeface="+mn-ea"/>
              </a:rPr>
              <a:t>', True)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 err="1">
                <a:latin typeface="+mn-ea"/>
                <a:ea typeface="+mn-ea"/>
              </a:rPr>
              <a:t>pd.set_option</a:t>
            </a:r>
            <a:r>
              <a:rPr lang="en-US" altLang="zh-CN" sz="1400" dirty="0">
                <a:latin typeface="+mn-ea"/>
                <a:ea typeface="+mn-ea"/>
              </a:rPr>
              <a:t>('</a:t>
            </a:r>
            <a:r>
              <a:rPr lang="en-US" altLang="zh-CN" sz="1400" dirty="0" err="1">
                <a:latin typeface="+mn-ea"/>
                <a:ea typeface="+mn-ea"/>
              </a:rPr>
              <a:t>display.unicode.east_asian_width</a:t>
            </a:r>
            <a:r>
              <a:rPr lang="en-US" altLang="zh-CN" sz="1400" dirty="0">
                <a:latin typeface="+mn-ea"/>
                <a:ea typeface="+mn-ea"/>
              </a:rPr>
              <a:t>', True)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435355" y="1577759"/>
            <a:ext cx="3505216" cy="36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 kern="0" dirty="0" smtClean="0"/>
              <a:t>补充</a:t>
            </a:r>
            <a:r>
              <a:rPr lang="zh-CN" altLang="en-US" sz="3200" b="1" kern="0" dirty="0" smtClean="0">
                <a:latin typeface="+mn-ea"/>
                <a:ea typeface="+mn-ea"/>
              </a:rPr>
              <a:t>一点</a:t>
            </a:r>
            <a:endParaRPr lang="zh-CN" altLang="en-US" sz="3200" b="1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82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日期数据统计并显示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96" y="1638318"/>
            <a:ext cx="3646573" cy="160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3" y="1638318"/>
            <a:ext cx="3139409" cy="160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1924594" y="3513328"/>
            <a:ext cx="2438337" cy="66988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resample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561069" y="3519661"/>
            <a:ext cx="2438337" cy="669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to_period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863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286061" y="2244854"/>
            <a:ext cx="4419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系统设计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574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根据历史销售数据绘制拟合</a:t>
            </a:r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图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拟合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52" y="1504978"/>
            <a:ext cx="4038494" cy="343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421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预测销售收入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1857614" y="1668403"/>
            <a:ext cx="306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kern="1000" dirty="0">
                <a:latin typeface="Times New Roman" panose="02020603050405020304" pitchFamily="18" charset="0"/>
              </a:rPr>
              <a:t>Y</a:t>
            </a:r>
            <a:r>
              <a:rPr lang="zh-CN" altLang="zh-CN" kern="1000" dirty="0">
                <a:latin typeface="Times New Roman" panose="02020603050405020304" pitchFamily="18" charset="0"/>
              </a:rPr>
              <a:t>预测值</a:t>
            </a:r>
            <a:r>
              <a:rPr lang="en-US" altLang="zh-CN" kern="1000" dirty="0">
                <a:latin typeface="Times New Roman" panose="02020603050405020304" pitchFamily="18" charset="0"/>
              </a:rPr>
              <a:t>= X</a:t>
            </a:r>
            <a:r>
              <a:rPr lang="zh-CN" altLang="zh-CN" kern="1000" dirty="0">
                <a:latin typeface="Times New Roman" panose="02020603050405020304" pitchFamily="18" charset="0"/>
              </a:rPr>
              <a:t>值</a:t>
            </a:r>
            <a:r>
              <a:rPr lang="en-US" altLang="zh-CN" kern="1000" dirty="0">
                <a:latin typeface="Times New Roman" panose="02020603050405020304" pitchFamily="18" charset="0"/>
              </a:rPr>
              <a:t>*</a:t>
            </a:r>
            <a:r>
              <a:rPr lang="zh-CN" altLang="zh-CN" kern="1000" dirty="0">
                <a:latin typeface="Times New Roman" panose="02020603050405020304" pitchFamily="18" charset="0"/>
              </a:rPr>
              <a:t>斜率</a:t>
            </a:r>
            <a:r>
              <a:rPr lang="en-US" altLang="zh-CN" kern="1000" dirty="0">
                <a:latin typeface="Times New Roman" panose="02020603050405020304" pitchFamily="18" charset="0"/>
              </a:rPr>
              <a:t>+</a:t>
            </a:r>
            <a:r>
              <a:rPr lang="zh-CN" altLang="zh-CN" kern="1000" dirty="0">
                <a:latin typeface="Times New Roman" panose="02020603050405020304" pitchFamily="18" charset="0"/>
              </a:rPr>
              <a:t>截距</a:t>
            </a:r>
          </a:p>
        </p:txBody>
      </p:sp>
      <p:sp>
        <p:nvSpPr>
          <p:cNvPr id="7" name="矩形 6"/>
          <p:cNvSpPr/>
          <p:nvPr/>
        </p:nvSpPr>
        <p:spPr>
          <a:xfrm>
            <a:off x="533506" y="2343156"/>
            <a:ext cx="5257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：已知的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月份要投入的广告费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90694" y="2786955"/>
            <a:ext cx="52576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斜率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截距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6892" y="3210558"/>
            <a:ext cx="6553028" cy="969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 err="1">
                <a:latin typeface="+mn-ea"/>
                <a:ea typeface="+mn-ea"/>
              </a:rPr>
              <a:t>clf</a:t>
            </a:r>
            <a:r>
              <a:rPr lang="en-US" altLang="zh-CN" sz="1400" dirty="0">
                <a:latin typeface="+mn-ea"/>
                <a:ea typeface="+mn-ea"/>
              </a:rPr>
              <a:t>=</a:t>
            </a:r>
            <a:r>
              <a:rPr lang="en-US" altLang="zh-CN" sz="1400" dirty="0" err="1">
                <a:latin typeface="+mn-ea"/>
                <a:ea typeface="+mn-ea"/>
              </a:rPr>
              <a:t>linear_model.LinearRegression</a:t>
            </a:r>
            <a:r>
              <a:rPr lang="en-US" altLang="zh-CN" sz="1400" dirty="0">
                <a:latin typeface="+mn-ea"/>
                <a:ea typeface="+mn-ea"/>
              </a:rPr>
              <a:t>(</a:t>
            </a:r>
            <a:r>
              <a:rPr lang="en-US" altLang="zh-CN" sz="1400" dirty="0" err="1">
                <a:latin typeface="+mn-ea"/>
                <a:ea typeface="+mn-ea"/>
              </a:rPr>
              <a:t>fit_intercept</a:t>
            </a:r>
            <a:r>
              <a:rPr lang="en-US" altLang="zh-CN" sz="1400" dirty="0">
                <a:latin typeface="+mn-ea"/>
                <a:ea typeface="+mn-ea"/>
              </a:rPr>
              <a:t>=</a:t>
            </a:r>
            <a:r>
              <a:rPr lang="en-US" altLang="zh-CN" sz="1400" dirty="0" err="1">
                <a:latin typeface="+mn-ea"/>
                <a:ea typeface="+mn-ea"/>
              </a:rPr>
              <a:t>True,normalize</a:t>
            </a:r>
            <a:r>
              <a:rPr lang="en-US" altLang="zh-CN" sz="1400" dirty="0">
                <a:latin typeface="+mn-ea"/>
                <a:ea typeface="+mn-ea"/>
              </a:rPr>
              <a:t>=False)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k=</a:t>
            </a:r>
            <a:r>
              <a:rPr lang="en-US" altLang="zh-CN" sz="1400" dirty="0" err="1">
                <a:latin typeface="+mn-ea"/>
                <a:ea typeface="+mn-ea"/>
              </a:rPr>
              <a:t>clf.coef</a:t>
            </a:r>
            <a:r>
              <a:rPr lang="en-US" altLang="zh-CN" sz="1400" dirty="0">
                <a:latin typeface="+mn-ea"/>
                <a:ea typeface="+mn-ea"/>
              </a:rPr>
              <a:t>_ #</a:t>
            </a:r>
            <a:r>
              <a:rPr lang="zh-CN" altLang="en-US" sz="1400" dirty="0">
                <a:latin typeface="+mn-ea"/>
                <a:ea typeface="+mn-ea"/>
              </a:rPr>
              <a:t>获取回归系数（斜率</a:t>
            </a:r>
            <a:r>
              <a:rPr lang="en-US" altLang="zh-CN" sz="1400" dirty="0">
                <a:latin typeface="+mn-ea"/>
                <a:ea typeface="+mn-ea"/>
              </a:rPr>
              <a:t>w1,w2,w3,...,</a:t>
            </a:r>
            <a:r>
              <a:rPr lang="en-US" altLang="zh-CN" sz="1400" dirty="0" err="1">
                <a:latin typeface="+mn-ea"/>
                <a:ea typeface="+mn-ea"/>
              </a:rPr>
              <a:t>wn</a:t>
            </a:r>
            <a:r>
              <a:rPr lang="zh-CN" altLang="en-US" sz="1400" dirty="0">
                <a:latin typeface="+mn-ea"/>
                <a:ea typeface="+mn-ea"/>
              </a:rPr>
              <a:t>）</a:t>
            </a:r>
          </a:p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en-US" altLang="zh-CN" sz="1400" dirty="0">
                <a:latin typeface="+mn-ea"/>
                <a:ea typeface="+mn-ea"/>
              </a:rPr>
              <a:t>b=</a:t>
            </a:r>
            <a:r>
              <a:rPr lang="en-US" altLang="zh-CN" sz="1400" dirty="0" err="1">
                <a:latin typeface="+mn-ea"/>
                <a:ea typeface="+mn-ea"/>
              </a:rPr>
              <a:t>clf.intercept</a:t>
            </a:r>
            <a:r>
              <a:rPr lang="en-US" altLang="zh-CN" sz="1400" dirty="0">
                <a:latin typeface="+mn-ea"/>
                <a:ea typeface="+mn-ea"/>
              </a:rPr>
              <a:t>_ #</a:t>
            </a:r>
            <a:r>
              <a:rPr lang="zh-CN" altLang="en-US" sz="1400" dirty="0">
                <a:latin typeface="+mn-ea"/>
                <a:ea typeface="+mn-ea"/>
              </a:rPr>
              <a:t>获取截距</a:t>
            </a:r>
            <a:r>
              <a:rPr lang="en-US" altLang="zh-CN" sz="1400" dirty="0">
                <a:latin typeface="+mn-ea"/>
                <a:ea typeface="+mn-ea"/>
              </a:rPr>
              <a:t>w0</a:t>
            </a:r>
          </a:p>
        </p:txBody>
      </p:sp>
      <p:sp>
        <p:nvSpPr>
          <p:cNvPr id="12" name="矩形 11"/>
          <p:cNvSpPr/>
          <p:nvPr/>
        </p:nvSpPr>
        <p:spPr>
          <a:xfrm>
            <a:off x="990694" y="1668403"/>
            <a:ext cx="800193" cy="36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  <a:spcBef>
                <a:spcPts val="0"/>
              </a:spcBef>
              <a:defRPr/>
            </a:pP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公式：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4149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系统</a:t>
            </a:r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结构图</a:t>
            </a:r>
          </a:p>
        </p:txBody>
      </p:sp>
      <p:pic>
        <p:nvPicPr>
          <p:cNvPr id="717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圆角矩形 14"/>
          <p:cNvSpPr/>
          <p:nvPr/>
        </p:nvSpPr>
        <p:spPr>
          <a:xfrm>
            <a:off x="381110" y="2380518"/>
            <a:ext cx="2163810" cy="433388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销售收入分析与预测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4673960" y="1716469"/>
            <a:ext cx="1571636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获取销售数据</a:t>
            </a:r>
            <a:endParaRPr lang="zh-CN" altLang="en-US" sz="1400" b="1" dirty="0"/>
          </a:p>
        </p:txBody>
      </p:sp>
      <p:sp>
        <p:nvSpPr>
          <p:cNvPr id="90" name="圆角矩形 89"/>
          <p:cNvSpPr/>
          <p:nvPr/>
        </p:nvSpPr>
        <p:spPr>
          <a:xfrm>
            <a:off x="4655052" y="2197657"/>
            <a:ext cx="1571636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获取广告费数据</a:t>
            </a:r>
            <a:endParaRPr lang="zh-CN" altLang="en-US" sz="1400" b="1" dirty="0"/>
          </a:p>
        </p:txBody>
      </p:sp>
      <p:sp>
        <p:nvSpPr>
          <p:cNvPr id="92" name="圆角矩形 91"/>
          <p:cNvSpPr/>
          <p:nvPr/>
        </p:nvSpPr>
        <p:spPr>
          <a:xfrm>
            <a:off x="4676069" y="3217535"/>
            <a:ext cx="1571636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日期数据统计</a:t>
            </a:r>
            <a:endParaRPr lang="zh-CN" altLang="en-US" sz="1400" b="1" dirty="0"/>
          </a:p>
        </p:txBody>
      </p:sp>
      <p:sp>
        <p:nvSpPr>
          <p:cNvPr id="93" name="圆角矩形 92"/>
          <p:cNvSpPr/>
          <p:nvPr/>
        </p:nvSpPr>
        <p:spPr>
          <a:xfrm>
            <a:off x="6574656" y="2973763"/>
            <a:ext cx="1959640" cy="3571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/>
              <a:t>按月度统计销售金额</a:t>
            </a:r>
            <a:endParaRPr lang="zh-CN" altLang="en-US" sz="1100" b="1" dirty="0"/>
          </a:p>
        </p:txBody>
      </p:sp>
      <p:sp>
        <p:nvSpPr>
          <p:cNvPr id="94" name="圆角矩形 93"/>
          <p:cNvSpPr/>
          <p:nvPr/>
        </p:nvSpPr>
        <p:spPr>
          <a:xfrm>
            <a:off x="6574656" y="3437850"/>
            <a:ext cx="1959640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b="1" dirty="0"/>
              <a:t>按月度</a:t>
            </a:r>
            <a:r>
              <a:rPr lang="zh-CN" altLang="en-US" sz="1100" b="1" dirty="0" smtClean="0"/>
              <a:t>统计广告费支出金额</a:t>
            </a:r>
            <a:endParaRPr lang="zh-CN" altLang="en-US" sz="1100" b="1" dirty="0"/>
          </a:p>
        </p:txBody>
      </p:sp>
      <p:sp>
        <p:nvSpPr>
          <p:cNvPr id="110" name="圆角矩形 109"/>
          <p:cNvSpPr/>
          <p:nvPr/>
        </p:nvSpPr>
        <p:spPr>
          <a:xfrm>
            <a:off x="4673960" y="3739061"/>
            <a:ext cx="1887486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散点图分析销售数据</a:t>
            </a:r>
            <a:endParaRPr lang="zh-CN" altLang="en-US" sz="1400" b="1" dirty="0"/>
          </a:p>
        </p:txBody>
      </p:sp>
      <p:sp>
        <p:nvSpPr>
          <p:cNvPr id="111" name="圆角矩形 110"/>
          <p:cNvSpPr/>
          <p:nvPr/>
        </p:nvSpPr>
        <p:spPr>
          <a:xfrm>
            <a:off x="4673960" y="4174450"/>
            <a:ext cx="2183980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绘制拟合图预测销售收入</a:t>
            </a:r>
            <a:endParaRPr lang="zh-CN" altLang="en-US" sz="1400" b="1" dirty="0"/>
          </a:p>
        </p:txBody>
      </p:sp>
      <p:cxnSp>
        <p:nvCxnSpPr>
          <p:cNvPr id="141" name="直接连接符 140"/>
          <p:cNvCxnSpPr/>
          <p:nvPr/>
        </p:nvCxnSpPr>
        <p:spPr>
          <a:xfrm>
            <a:off x="4357234" y="4120192"/>
            <a:ext cx="10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4466919" y="3917050"/>
            <a:ext cx="0" cy="5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4463869" y="3914015"/>
            <a:ext cx="210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4463869" y="4427455"/>
            <a:ext cx="210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544920" y="2596961"/>
            <a:ext cx="287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843713" y="2047775"/>
            <a:ext cx="0" cy="2064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837988" y="2047397"/>
            <a:ext cx="28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847927" y="3119318"/>
            <a:ext cx="2763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96" idx="1"/>
          </p:cNvCxnSpPr>
          <p:nvPr/>
        </p:nvCxnSpPr>
        <p:spPr>
          <a:xfrm flipV="1">
            <a:off x="2842635" y="4101733"/>
            <a:ext cx="338901" cy="3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3145786" y="1874284"/>
            <a:ext cx="1207175" cy="3571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获取数据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3181536" y="3923138"/>
            <a:ext cx="1171425" cy="3571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数据分析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3155903" y="2940723"/>
            <a:ext cx="1197058" cy="3571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</a:rPr>
              <a:t>数据</a:t>
            </a:r>
            <a:r>
              <a:rPr lang="zh-CN" altLang="en-US" sz="1400" b="1" dirty="0">
                <a:solidFill>
                  <a:schemeClr val="bg1"/>
                </a:solidFill>
              </a:rPr>
              <a:t>处理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9234792" y="3995855"/>
            <a:ext cx="0" cy="35719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370422" y="2051027"/>
            <a:ext cx="10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480107" y="1847885"/>
            <a:ext cx="0" cy="5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486996" y="1844850"/>
            <a:ext cx="186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477057" y="2358290"/>
            <a:ext cx="18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366191" y="3113830"/>
            <a:ext cx="10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475876" y="2910688"/>
            <a:ext cx="0" cy="5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472826" y="2907653"/>
            <a:ext cx="201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472826" y="3421093"/>
            <a:ext cx="182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>
            <a:off x="4665003" y="2740506"/>
            <a:ext cx="1571636" cy="357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/>
              <a:t>数据</a:t>
            </a:r>
            <a:r>
              <a:rPr lang="zh-CN" altLang="en-US" sz="1400" b="1" dirty="0"/>
              <a:t>清洗</a:t>
            </a:r>
          </a:p>
        </p:txBody>
      </p:sp>
      <p:cxnSp>
        <p:nvCxnSpPr>
          <p:cNvPr id="61" name="直接连接符 60"/>
          <p:cNvCxnSpPr/>
          <p:nvPr/>
        </p:nvCxnSpPr>
        <p:spPr>
          <a:xfrm>
            <a:off x="6244720" y="3374265"/>
            <a:ext cx="106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6354405" y="3171123"/>
            <a:ext cx="0" cy="5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351355" y="3168088"/>
            <a:ext cx="210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351355" y="3691576"/>
            <a:ext cx="210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000"/>
                            </p:stCondLst>
                            <p:childTnLst>
                              <p:par>
                                <p:cTn id="10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7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8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5" grpId="0" animBg="1"/>
      <p:bldP spid="90" grpId="0" animBg="1"/>
      <p:bldP spid="92" grpId="0" animBg="1"/>
      <p:bldP spid="93" grpId="0" animBg="1"/>
      <p:bldP spid="94" grpId="0" animBg="1"/>
      <p:bldP spid="110" grpId="0" animBg="1"/>
      <p:bldP spid="111" grpId="0" animBg="1"/>
      <p:bldP spid="78" grpId="0" animBg="1"/>
      <p:bldP spid="96" grpId="0" animBg="1"/>
      <p:bldP spid="83" grpId="0" animBg="1"/>
      <p:bldP spid="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系统业务流程</a:t>
            </a:r>
          </a:p>
        </p:txBody>
      </p:sp>
      <p:pic>
        <p:nvPicPr>
          <p:cNvPr id="717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椭圆 52"/>
          <p:cNvSpPr/>
          <p:nvPr/>
        </p:nvSpPr>
        <p:spPr>
          <a:xfrm>
            <a:off x="3523526" y="1043043"/>
            <a:ext cx="761980" cy="76198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36D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</a:rPr>
              <a:t>用户</a:t>
            </a:r>
          </a:p>
        </p:txBody>
      </p:sp>
      <p:sp>
        <p:nvSpPr>
          <p:cNvPr id="69" name="矩形 68"/>
          <p:cNvSpPr/>
          <p:nvPr/>
        </p:nvSpPr>
        <p:spPr>
          <a:xfrm>
            <a:off x="2123533" y="2107482"/>
            <a:ext cx="1769530" cy="3809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236D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获取销售数据</a:t>
            </a:r>
            <a:endParaRPr lang="zh-CN" altLang="en-US" sz="1400" dirty="0" smtClean="0">
              <a:solidFill>
                <a:schemeClr val="dk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864760" y="1805023"/>
            <a:ext cx="0" cy="15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3897777" y="2639335"/>
            <a:ext cx="8703" cy="13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3051176" y="2782407"/>
            <a:ext cx="1769530" cy="3809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236D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r>
              <a:rPr lang="zh-CN" altLang="en-US" sz="1400" dirty="0" smtClean="0"/>
              <a:t>处理</a:t>
            </a:r>
            <a:endParaRPr lang="zh-CN" altLang="en-US" sz="1400" dirty="0" smtClean="0">
              <a:solidFill>
                <a:schemeClr val="dk1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3923037" y="3159627"/>
            <a:ext cx="0" cy="12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051176" y="3280932"/>
            <a:ext cx="1769530" cy="3809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236D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</a:rPr>
              <a:t>日期数据统计</a:t>
            </a:r>
          </a:p>
        </p:txBody>
      </p:sp>
      <p:cxnSp>
        <p:nvCxnSpPr>
          <p:cNvPr id="104" name="直接箭头连接符 103"/>
          <p:cNvCxnSpPr/>
          <p:nvPr/>
        </p:nvCxnSpPr>
        <p:spPr>
          <a:xfrm>
            <a:off x="3916617" y="3658152"/>
            <a:ext cx="0" cy="12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044756" y="3779457"/>
            <a:ext cx="1769530" cy="3809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236D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</a:rPr>
              <a:t>绘制拟合图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008298" y="1958856"/>
            <a:ext cx="19433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008298" y="1958856"/>
            <a:ext cx="0" cy="15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066844" y="2103231"/>
            <a:ext cx="1769530" cy="3809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236D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获取广告费用数据</a:t>
            </a:r>
            <a:endParaRPr lang="zh-CN" altLang="en-US" sz="1400" dirty="0" smtClean="0">
              <a:solidFill>
                <a:schemeClr val="dk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951609" y="1954605"/>
            <a:ext cx="0" cy="15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021552" y="2488947"/>
            <a:ext cx="0" cy="15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021551" y="2638033"/>
            <a:ext cx="19433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64863" y="2484687"/>
            <a:ext cx="0" cy="15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939822" y="4166224"/>
            <a:ext cx="0" cy="12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067961" y="4287529"/>
            <a:ext cx="1769530" cy="3809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236DB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dk1"/>
                </a:solidFill>
              </a:rPr>
              <a:t>销售分析与预测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9" grpId="0" animBg="1"/>
      <p:bldP spid="96" grpId="0" animBg="1"/>
      <p:bldP spid="102" grpId="0" animBg="1"/>
      <p:bldP spid="105" grpId="0" animBg="1"/>
      <p:bldP spid="26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系统预览</a:t>
            </a:r>
          </a:p>
        </p:txBody>
      </p:sp>
      <p:pic>
        <p:nvPicPr>
          <p:cNvPr id="717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拟合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02" y="1371117"/>
            <a:ext cx="3733702" cy="318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销售预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11" y="1962166"/>
            <a:ext cx="4274570" cy="243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903141" y="3638918"/>
            <a:ext cx="1676356" cy="39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FF00"/>
                </a:solidFill>
              </a:rPr>
              <a:t>线性拟合图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50504" y="3711598"/>
            <a:ext cx="1676356" cy="39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FF00"/>
                </a:solidFill>
              </a:rPr>
              <a:t>预测结果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 rot="16219094">
            <a:off x="3927233" y="3517463"/>
            <a:ext cx="228600" cy="685800"/>
          </a:xfrm>
          <a:prstGeom prst="upArrow">
            <a:avLst>
              <a:gd name="adj1" fmla="val 43537"/>
              <a:gd name="adj2" fmla="val 110583"/>
            </a:avLst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auto">
          <a:xfrm rot="5337849">
            <a:off x="4734179" y="3509610"/>
            <a:ext cx="228600" cy="685800"/>
          </a:xfrm>
          <a:prstGeom prst="upArrow">
            <a:avLst>
              <a:gd name="adj1" fmla="val 43537"/>
              <a:gd name="adj2" fmla="val 110583"/>
            </a:avLst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53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7" descr="大标题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289" y="1660551"/>
            <a:ext cx="7116822" cy="190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 bwMode="auto">
          <a:xfrm>
            <a:off x="2286061" y="2244854"/>
            <a:ext cx="4419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系统开发准备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0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1657350" y="792163"/>
            <a:ext cx="6553200" cy="571500"/>
          </a:xfrm>
        </p:spPr>
        <p:txBody>
          <a:bodyPr/>
          <a:lstStyle/>
          <a:p>
            <a:pPr algn="r" eaLnBrk="1" hangingPunct="1"/>
            <a:r>
              <a:rPr lang="zh-CN" altLang="en-US" sz="2800" b="1" dirty="0" smtClean="0">
                <a:solidFill>
                  <a:srgbClr val="595959"/>
                </a:solidFill>
                <a:latin typeface="黑体" pitchFamily="49" charset="-122"/>
                <a:ea typeface="黑体" pitchFamily="49" charset="-122"/>
              </a:rPr>
              <a:t>开发环境及工具</a:t>
            </a:r>
          </a:p>
        </p:txBody>
      </p:sp>
      <p:pic>
        <p:nvPicPr>
          <p:cNvPr id="12291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885825"/>
            <a:ext cx="749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矩形 22"/>
          <p:cNvSpPr/>
          <p:nvPr/>
        </p:nvSpPr>
        <p:spPr>
          <a:xfrm>
            <a:off x="1447882" y="2038364"/>
            <a:ext cx="22859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zh-CN" altLang="zh-CN" sz="2000" dirty="0" smtClean="0">
                <a:latin typeface="+mn-ea"/>
                <a:ea typeface="+mn-ea"/>
              </a:rPr>
              <a:t>操作系统</a:t>
            </a:r>
            <a:r>
              <a:rPr lang="zh-CN" altLang="zh-CN" sz="2000" b="1" dirty="0" smtClean="0">
                <a:latin typeface="+mn-ea"/>
                <a:ea typeface="+mn-ea"/>
              </a:rPr>
              <a:t>：</a:t>
            </a:r>
            <a:endParaRPr lang="zh-CN" altLang="zh-CN" sz="20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zh-CN" altLang="zh-CN" sz="2000" dirty="0">
                <a:latin typeface="+mn-ea"/>
                <a:ea typeface="+mn-ea"/>
              </a:rPr>
              <a:t>开发工具</a:t>
            </a:r>
            <a:r>
              <a:rPr lang="zh-CN" altLang="zh-CN" sz="2000" b="1" dirty="0" smtClean="0">
                <a:latin typeface="+mn-ea"/>
                <a:ea typeface="+mn-ea"/>
              </a:rPr>
              <a:t>：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zh-CN" altLang="en-US" sz="2000" dirty="0">
                <a:latin typeface="+mn-ea"/>
                <a:ea typeface="+mn-ea"/>
              </a:rPr>
              <a:t>第三方模块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zh-CN" sz="2000" b="1" dirty="0" smtClean="0">
                <a:latin typeface="+mn-ea"/>
                <a:ea typeface="+mn-ea"/>
              </a:rPr>
              <a:t>：</a:t>
            </a:r>
            <a:endParaRPr lang="zh-CN" altLang="zh-CN" sz="2000" b="1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09752" y="2982761"/>
            <a:ext cx="48420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pandas</a:t>
            </a:r>
            <a:r>
              <a:rPr lang="zh-CN" altLang="en-US" b="1" dirty="0"/>
              <a:t>、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zh-CN" altLang="en-US" b="1" dirty="0"/>
              <a:t>、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matplotlib</a:t>
            </a:r>
            <a:r>
              <a:rPr lang="zh-CN" altLang="en-US" b="1" dirty="0"/>
              <a:t>、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</a:rPr>
              <a:t>sklearn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2832" y="2523112"/>
            <a:ext cx="323321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b="1" dirty="0" err="1" smtClean="0">
                <a:solidFill>
                  <a:schemeClr val="accent6">
                    <a:lumMod val="75000"/>
                  </a:schemeClr>
                </a:solidFill>
              </a:rPr>
              <a:t>Pycharm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Python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3.7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2832" y="2063463"/>
            <a:ext cx="36764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Windows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7 </a:t>
            </a:r>
            <a:r>
              <a:rPr lang="zh-CN" altLang="en-US" b="1" dirty="0" smtClean="0"/>
              <a:t>、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Windows 10 </a:t>
            </a:r>
            <a:endParaRPr lang="zh-CN" altLang="zh-CN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7683</TotalTime>
  <Pages>0</Pages>
  <Words>1332</Words>
  <Characters>0</Characters>
  <Application>Microsoft Office PowerPoint</Application>
  <DocSecurity>0</DocSecurity>
  <PresentationFormat>全屏显示(16:9)</PresentationFormat>
  <Lines>0</Lines>
  <Paragraphs>242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方正书宋简体</vt:lpstr>
      <vt:lpstr>黑体</vt:lpstr>
      <vt:lpstr>华文新魏</vt:lpstr>
      <vt:lpstr>楷体</vt:lpstr>
      <vt:lpstr>宋体</vt:lpstr>
      <vt:lpstr>Arial</vt:lpstr>
      <vt:lpstr>Cambria Math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系统结构图</vt:lpstr>
      <vt:lpstr>系统业务流程</vt:lpstr>
      <vt:lpstr>系统预览</vt:lpstr>
      <vt:lpstr>PowerPoint 演示文稿</vt:lpstr>
      <vt:lpstr>开发环境及工具</vt:lpstr>
      <vt:lpstr>项目文件结构</vt:lpstr>
      <vt:lpstr>PowerPoint 演示文稿</vt:lpstr>
      <vt:lpstr>PowerPoint 演示文稿</vt:lpstr>
      <vt:lpstr>线性回归</vt:lpstr>
      <vt:lpstr>线性回归</vt:lpstr>
      <vt:lpstr>线性回归</vt:lpstr>
      <vt:lpstr>最小二乘法</vt:lpstr>
      <vt:lpstr>最小二乘法</vt:lpstr>
      <vt:lpstr>最小二乘法</vt:lpstr>
      <vt:lpstr>最小二乘法</vt:lpstr>
      <vt:lpstr>最小二乘法</vt:lpstr>
      <vt:lpstr>最小二乘法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数据处理</vt:lpstr>
      <vt:lpstr>数据处理</vt:lpstr>
      <vt:lpstr>数据处理</vt:lpstr>
      <vt:lpstr>日期数据统计并显示</vt:lpstr>
      <vt:lpstr>根据历史销售数据绘制拟合图</vt:lpstr>
      <vt:lpstr>预测销售收入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gy</cp:lastModifiedBy>
  <cp:revision>2076</cp:revision>
  <dcterms:created xsi:type="dcterms:W3CDTF">2014-11-20T08:27:00Z</dcterms:created>
  <dcterms:modified xsi:type="dcterms:W3CDTF">2019-12-28T08:45:10Z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2052-10.1.0.5400</vt:lpwstr>
  </property>
</Properties>
</file>