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746" r:id="rId2"/>
    <p:sldId id="748" r:id="rId3"/>
    <p:sldId id="781" r:id="rId4"/>
    <p:sldId id="785" r:id="rId5"/>
    <p:sldId id="782" r:id="rId6"/>
    <p:sldId id="783" r:id="rId7"/>
    <p:sldId id="822" r:id="rId8"/>
    <p:sldId id="786" r:id="rId9"/>
    <p:sldId id="780" r:id="rId10"/>
    <p:sldId id="784" r:id="rId11"/>
    <p:sldId id="787" r:id="rId12"/>
    <p:sldId id="791" r:id="rId13"/>
    <p:sldId id="792" r:id="rId14"/>
    <p:sldId id="794" r:id="rId15"/>
    <p:sldId id="793" r:id="rId16"/>
    <p:sldId id="796" r:id="rId17"/>
    <p:sldId id="797" r:id="rId18"/>
    <p:sldId id="800" r:id="rId19"/>
    <p:sldId id="799" r:id="rId20"/>
    <p:sldId id="801" r:id="rId21"/>
    <p:sldId id="814" r:id="rId22"/>
    <p:sldId id="802" r:id="rId23"/>
    <p:sldId id="803" r:id="rId24"/>
    <p:sldId id="804" r:id="rId25"/>
    <p:sldId id="805" r:id="rId26"/>
    <p:sldId id="806" r:id="rId27"/>
    <p:sldId id="807" r:id="rId28"/>
    <p:sldId id="823" r:id="rId29"/>
    <p:sldId id="816" r:id="rId30"/>
    <p:sldId id="808" r:id="rId31"/>
    <p:sldId id="817" r:id="rId32"/>
    <p:sldId id="809" r:id="rId33"/>
    <p:sldId id="818" r:id="rId34"/>
    <p:sldId id="810" r:id="rId35"/>
    <p:sldId id="819" r:id="rId36"/>
    <p:sldId id="811" r:id="rId37"/>
    <p:sldId id="820" r:id="rId38"/>
    <p:sldId id="812" r:id="rId39"/>
    <p:sldId id="821" r:id="rId40"/>
    <p:sldId id="747" r:id="rId4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DCF9"/>
    <a:srgbClr val="F6910A"/>
    <a:srgbClr val="48B74E"/>
    <a:srgbClr val="FFFFCC"/>
    <a:srgbClr val="EF6011"/>
    <a:srgbClr val="990033"/>
    <a:srgbClr val="20A31D"/>
    <a:srgbClr val="125810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3739" autoAdjust="0"/>
  </p:normalViewPr>
  <p:slideViewPr>
    <p:cSldViewPr>
      <p:cViewPr varScale="1">
        <p:scale>
          <a:sx n="108" d="100"/>
          <a:sy n="108" d="100"/>
        </p:scale>
        <p:origin x="78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2020-7-15 ,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2020-7-15 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62FC19-9087-40DD-B0E6-B005D0D60CCE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574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文件夹组织结构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82" y="1779662"/>
            <a:ext cx="6218237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48" y="1779385"/>
            <a:ext cx="4968552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2090118"/>
            <a:ext cx="5112568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63688" y="2400851"/>
            <a:ext cx="5184576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79712" y="2689390"/>
            <a:ext cx="4968552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9712" y="2977682"/>
            <a:ext cx="4968552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46216" y="3291830"/>
            <a:ext cx="5165320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88504" y="3605961"/>
            <a:ext cx="4968552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7296" y="3894270"/>
            <a:ext cx="5599040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3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技术准备</a:t>
            </a:r>
          </a:p>
        </p:txBody>
      </p:sp>
    </p:spTree>
    <p:extLst>
      <p:ext uri="{BB962C8B-B14F-4D97-AF65-F5344CB8AC3E}">
        <p14:creationId xmlns:p14="http://schemas.microsoft.com/office/powerpoint/2010/main" val="3916151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590800" y="1200150"/>
            <a:ext cx="4114800" cy="1066800"/>
            <a:chOff x="1343024" y="1831181"/>
            <a:chExt cx="4277467" cy="2305050"/>
          </a:xfrm>
        </p:grpSpPr>
        <p:sp>
          <p:nvSpPr>
            <p:cNvPr id="8" name="六边形 7"/>
            <p:cNvSpPr/>
            <p:nvPr>
              <p:custDataLst>
                <p:tags r:id="rId8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FF980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scikit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-learn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模块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概述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ndalus" pitchFamily="18" charset="-78"/>
                <a:sym typeface="Arial" panose="020B0604020202020204" pitchFamily="34" charset="0"/>
              </a:endParaRPr>
            </a:p>
          </p:txBody>
        </p:sp>
        <p:sp>
          <p:nvSpPr>
            <p:cNvPr id="9" name="六边形 8"/>
            <p:cNvSpPr/>
            <p:nvPr>
              <p:custDataLst>
                <p:tags r:id="rId9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590800" y="2495550"/>
            <a:ext cx="4114800" cy="1066800"/>
            <a:chOff x="1343024" y="1831181"/>
            <a:chExt cx="4277467" cy="2305050"/>
          </a:xfrm>
        </p:grpSpPr>
        <p:sp>
          <p:nvSpPr>
            <p:cNvPr id="17" name="六边形 16"/>
            <p:cNvSpPr/>
            <p:nvPr>
              <p:custDataLst>
                <p:tags r:id="rId6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加载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datasets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子模块中的数据集</a:t>
              </a:r>
            </a:p>
          </p:txBody>
        </p:sp>
        <p:sp>
          <p:nvSpPr>
            <p:cNvPr id="18" name="六边形 17"/>
            <p:cNvSpPr/>
            <p:nvPr>
              <p:custDataLst>
                <p:tags r:id="rId7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90800" y="3714750"/>
            <a:ext cx="4114800" cy="1066800"/>
            <a:chOff x="1343024" y="1831181"/>
            <a:chExt cx="4277467" cy="2305050"/>
          </a:xfrm>
        </p:grpSpPr>
        <p:sp>
          <p:nvSpPr>
            <p:cNvPr id="20" name="六边形 19"/>
            <p:cNvSpPr/>
            <p:nvPr>
              <p:custDataLst>
                <p:tags r:id="rId4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70C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支持向量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回归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对象</a:t>
              </a:r>
            </a:p>
          </p:txBody>
        </p:sp>
        <p:sp>
          <p:nvSpPr>
            <p:cNvPr id="21" name="六边形 20"/>
            <p:cNvSpPr/>
            <p:nvPr>
              <p:custDataLst>
                <p:tags r:id="rId5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scikit</a:t>
              </a:r>
              <a:r>
                <a:rPr lang="en-US" altLang="zh-CN" sz="3200" dirty="0">
                  <a:latin typeface="+mj-lt"/>
                  <a:ea typeface="+mj-ea"/>
                  <a:cs typeface="+mj-cs"/>
                </a:rPr>
                <a:t>-learn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库概述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12" y="2135792"/>
            <a:ext cx="2966977" cy="1839119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 rot="514379">
            <a:off x="877657" y="1600469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</a:rPr>
              <a:t>分类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 rot="21269391">
            <a:off x="1018241" y="2729963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</a:rPr>
              <a:t>回归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 rot="1124932">
            <a:off x="1061894" y="3975819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6910A"/>
                </a:solidFill>
                <a:latin typeface="宋体" panose="02010600030101010101" pitchFamily="2" charset="-122"/>
              </a:rPr>
              <a:t>聚类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 rot="20789902">
            <a:off x="6846620" y="1601216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92D050"/>
                </a:solidFill>
                <a:latin typeface="宋体" panose="02010600030101010101" pitchFamily="2" charset="-122"/>
              </a:rPr>
              <a:t>降维</a:t>
            </a:r>
            <a:endParaRPr lang="zh-CN" altLang="en-US" sz="3600" b="1" dirty="0">
              <a:solidFill>
                <a:srgbClr val="92D05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 rot="474654">
            <a:off x="6987204" y="2730710"/>
            <a:ext cx="1205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选型</a:t>
            </a:r>
            <a:endParaRPr lang="zh-CN" altLang="en-US" sz="36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 rot="20651573">
            <a:off x="7019373" y="4046125"/>
            <a:ext cx="1637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6910A"/>
                </a:solidFill>
                <a:latin typeface="宋体" panose="02010600030101010101" pitchFamily="2" charset="-122"/>
              </a:rPr>
              <a:t>预处理</a:t>
            </a:r>
            <a:endParaRPr lang="zh-CN" altLang="en-US" sz="3600" b="1" dirty="0">
              <a:solidFill>
                <a:srgbClr val="F6910A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2987267" y="4298984"/>
            <a:ext cx="3169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https://sklearn.apachecn.org/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419622"/>
              <a:ext cx="2971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加载</a:t>
              </a:r>
              <a:r>
                <a:rPr lang="en-US" altLang="zh-CN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datasets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子模块中的数据集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530446" y="1772766"/>
            <a:ext cx="8280922" cy="685800"/>
            <a:chOff x="1384949" y="2355703"/>
            <a:chExt cx="5654282" cy="622776"/>
          </a:xfrm>
        </p:grpSpPr>
        <p:grpSp>
          <p:nvGrpSpPr>
            <p:cNvPr id="93202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654282" cy="622776"/>
              <a:chOff x="1191371" y="2279503"/>
              <a:chExt cx="5654199" cy="622776"/>
            </a:xfrm>
          </p:grpSpPr>
          <p:sp>
            <p:nvSpPr>
              <p:cNvPr id="93204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209783" cy="475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 smtClean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本地加载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数据</a:t>
                </a:r>
                <a:r>
                  <a:rPr lang="en-US" altLang="zh-CN" sz="2800" b="1" dirty="0" smtClean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:</a:t>
                </a:r>
                <a:r>
                  <a:rPr lang="en-US" altLang="zh-CN" sz="2800" b="1" dirty="0" err="1" smtClean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sklearn.datasets.load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_&lt;name&gt;</a:t>
                </a:r>
              </a:p>
            </p:txBody>
          </p:sp>
          <p:pic>
            <p:nvPicPr>
              <p:cNvPr id="93205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0446" y="2788766"/>
            <a:ext cx="8434042" cy="685800"/>
            <a:chOff x="1384949" y="2355703"/>
            <a:chExt cx="5758833" cy="622776"/>
          </a:xfrm>
        </p:grpSpPr>
        <p:grpSp>
          <p:nvGrpSpPr>
            <p:cNvPr id="93198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758833" cy="622776"/>
              <a:chOff x="1191371" y="2279503"/>
              <a:chExt cx="5758749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314333" cy="475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dirty="0" smtClean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远程加载数据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: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sklearn.datasets.fetch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_&lt;name&gt;</a:t>
                </a:r>
              </a:p>
            </p:txBody>
          </p:sp>
          <p:pic>
            <p:nvPicPr>
              <p:cNvPr id="93201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30446" y="3830166"/>
            <a:ext cx="8280922" cy="685800"/>
            <a:chOff x="1384949" y="2355703"/>
            <a:chExt cx="5654282" cy="622776"/>
          </a:xfrm>
        </p:grpSpPr>
        <p:grpSp>
          <p:nvGrpSpPr>
            <p:cNvPr id="93194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654282" cy="622776"/>
              <a:chOff x="1191371" y="2279503"/>
              <a:chExt cx="5654199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209783" cy="474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 smtClean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构造数据集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: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sklearn.datasets.make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_&lt;name&gt;</a:t>
                </a:r>
              </a:p>
            </p:txBody>
          </p:sp>
          <p:pic>
            <p:nvPicPr>
              <p:cNvPr id="93197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常用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数据集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矩形 19"/>
          <p:cNvSpPr/>
          <p:nvPr/>
        </p:nvSpPr>
        <p:spPr>
          <a:xfrm>
            <a:off x="407956" y="1744015"/>
            <a:ext cx="8403411" cy="71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88102"/>
              </p:ext>
            </p:extLst>
          </p:nvPr>
        </p:nvGraphicFramePr>
        <p:xfrm>
          <a:off x="692150" y="1808140"/>
          <a:ext cx="7772400" cy="256381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8019167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964263259"/>
                    </a:ext>
                  </a:extLst>
                </a:gridCol>
              </a:tblGrid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加载数据函数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数据集名称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应用任务类型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datasets.load_iris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鸢尾花数据集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用于分类、聚类任务的数据集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98948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datasets.load_breast_cancer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乳腺癌数据集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用于分类、聚类任务的数据集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26202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datasets.load_digits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手写数字数据集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用于分类任务的数据集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7650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datasets.load_diabetes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糖尿病数据集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用于分类任务的数据集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0454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datasets.load_boston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波士顿房价数据集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用于回归任务的数据集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805774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datasets.load_linnerud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体能训练数据集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用于多变量回归任务的数据集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9646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本地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数据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/>
        </p:nvSpPr>
        <p:spPr>
          <a:xfrm>
            <a:off x="673340" y="3651870"/>
            <a:ext cx="7791210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853" y="2205018"/>
            <a:ext cx="7770177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3339" y="4031260"/>
            <a:ext cx="7791209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3338" y="3318021"/>
            <a:ext cx="7791209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2149" y="2572535"/>
            <a:ext cx="7772397" cy="28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支持向量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回归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对象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LinearSVR</a:t>
              </a:r>
              <a:r>
                <a:rPr lang="en-US" altLang="zh-CN" sz="3200" dirty="0" smtClean="0">
                  <a:latin typeface="+mj-lt"/>
                  <a:ea typeface="+mj-ea"/>
                  <a:cs typeface="+mj-cs"/>
                </a:rPr>
                <a:t>()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对象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87039" y="1635646"/>
            <a:ext cx="7924800" cy="1082675"/>
            <a:chOff x="1524000" y="3790950"/>
            <a:chExt cx="6477000" cy="610499"/>
          </a:xfrm>
        </p:grpSpPr>
        <p:sp>
          <p:nvSpPr>
            <p:cNvPr id="23" name="圆角矩形 22"/>
            <p:cNvSpPr/>
            <p:nvPr/>
          </p:nvSpPr>
          <p:spPr>
            <a:xfrm>
              <a:off x="1524000" y="3790950"/>
              <a:ext cx="6477000" cy="61049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矩形 15"/>
            <p:cNvSpPr>
              <a:spLocks noChangeArrowheads="1"/>
            </p:cNvSpPr>
            <p:nvPr/>
          </p:nvSpPr>
          <p:spPr bwMode="auto">
            <a:xfrm>
              <a:off x="1719690" y="3833892"/>
              <a:ext cx="6096000" cy="520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FF0000"/>
                  </a:solidFill>
                </a:rPr>
                <a:t>sklearn.svm.LinearSVR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（</a:t>
              </a:r>
              <a:r>
                <a:rPr lang="en-US" altLang="zh-CN" sz="1800" dirty="0">
                  <a:solidFill>
                    <a:srgbClr val="FF0000"/>
                  </a:solidFill>
                </a:rPr>
                <a:t>epsilon = 0.0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tol</a:t>
              </a:r>
              <a:r>
                <a:rPr lang="en-US" altLang="zh-CN" sz="1800" dirty="0">
                  <a:solidFill>
                    <a:srgbClr val="FF0000"/>
                  </a:solidFill>
                </a:rPr>
                <a:t> = 0.0001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>
                  <a:solidFill>
                    <a:srgbClr val="FF0000"/>
                  </a:solidFill>
                </a:rPr>
                <a:t>C = 1.0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>
                  <a:solidFill>
                    <a:srgbClr val="FF0000"/>
                  </a:solidFill>
                </a:rPr>
                <a:t>loss ='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epsilon_insensitive</a:t>
              </a:r>
              <a:r>
                <a:rPr lang="en-US" altLang="zh-CN" sz="1800" dirty="0">
                  <a:solidFill>
                    <a:srgbClr val="FF0000"/>
                  </a:solidFill>
                </a:rPr>
                <a:t>'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fit_intercept</a:t>
              </a:r>
              <a:r>
                <a:rPr lang="en-US" altLang="zh-CN" sz="1800" dirty="0">
                  <a:solidFill>
                    <a:srgbClr val="FF0000"/>
                  </a:solidFill>
                </a:rPr>
                <a:t> = True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intercept_scaling</a:t>
              </a:r>
              <a:r>
                <a:rPr lang="en-US" altLang="zh-CN" sz="1800" dirty="0">
                  <a:solidFill>
                    <a:srgbClr val="FF0000"/>
                  </a:solidFill>
                </a:rPr>
                <a:t> = 1.0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>
                  <a:solidFill>
                    <a:srgbClr val="FF0000"/>
                  </a:solidFill>
                </a:rPr>
                <a:t>dual = True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>
                  <a:solidFill>
                    <a:srgbClr val="FF0000"/>
                  </a:solidFill>
                </a:rPr>
                <a:t>verbose = 0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random_state</a:t>
              </a:r>
              <a:r>
                <a:rPr lang="en-US" altLang="zh-CN" sz="1800" dirty="0">
                  <a:solidFill>
                    <a:srgbClr val="FF0000"/>
                  </a:solidFill>
                </a:rPr>
                <a:t> = None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max_iter</a:t>
              </a:r>
              <a:r>
                <a:rPr lang="en-US" altLang="zh-CN" sz="1800" dirty="0">
                  <a:solidFill>
                    <a:srgbClr val="FF0000"/>
                  </a:solidFill>
                </a:rPr>
                <a:t> = 1000 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）</a:t>
              </a:r>
            </a:p>
          </p:txBody>
        </p: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442514" y="3579862"/>
            <a:ext cx="6213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from </a:t>
            </a:r>
            <a:r>
              <a:rPr lang="en-US" altLang="zh-CN" sz="2800" b="1" dirty="0" err="1">
                <a:solidFill>
                  <a:srgbClr val="002060"/>
                </a:solidFill>
                <a:latin typeface="宋体" panose="02010600030101010101" pitchFamily="2" charset="-122"/>
              </a:rPr>
              <a:t>sklearn.svm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 import </a:t>
            </a:r>
            <a:r>
              <a:rPr lang="en-US" altLang="zh-CN" sz="2800" b="1" dirty="0" err="1">
                <a:solidFill>
                  <a:srgbClr val="002060"/>
                </a:solidFill>
                <a:latin typeface="宋体" panose="02010600030101010101" pitchFamily="2" charset="-122"/>
              </a:rPr>
              <a:t>LinearSVR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771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13932"/>
              </p:ext>
            </p:extLst>
          </p:nvPr>
        </p:nvGraphicFramePr>
        <p:xfrm>
          <a:off x="152400" y="1491630"/>
          <a:ext cx="8839200" cy="3350424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89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43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 数 名 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 明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参 数 名 称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epsilon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类型值，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loss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参数中的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ε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，默认值为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fit_intercept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boolean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类型值，是否计算此模型的截距。如果设置为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false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，则不会在计算中使用截距（即数据预计已经居中）。默认为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True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tol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float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类型值，终止迭代的标准值，默认值为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0.0001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verbose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int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类型值，是否开启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verbose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输出，默认为 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C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float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类型值，罚项参数，该参数越大，使用的正则化越少，默认为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1.0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dual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boolean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类型值，选择算法以解决对偶或原始优化问题。设置为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时将解决对偶问题，设置为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False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时解决原始问题，默认为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True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loss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string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类型值，损失函数，该参数有两种选项：</a:t>
                      </a:r>
                    </a:p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1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epsilon_insensitive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：损失函数为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L</a:t>
                      </a:r>
                      <a:r>
                        <a:rPr lang="el-GR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ε</a:t>
                      </a:r>
                      <a:r>
                        <a:rPr lang="zh-CN" altLang="el-GR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标准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SVR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</a:p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（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squared_epsilon_insensitive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：损失函数为 </a:t>
                      </a:r>
                    </a:p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默认值为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epsilon_insensitive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intercept_scaling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float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类型值，当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fit_intercept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True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时，实例向量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变为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[x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self.intercept_scaling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]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。此时相当于添加了一个特征，该特征将对所有实例都是常数值。</a:t>
                      </a: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）此时截距变成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intercept_scaling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特征的权重</a:t>
                      </a: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wε</a:t>
                      </a:r>
                      <a:endParaRPr lang="en-US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）此时该特征值也参与了罚项的计算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86313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random_state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int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类型值，随机数生成器的种子，用于在混洗数据时使用。如果是整数，则是随机数生成器使用的种子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; 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如果是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RandomState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实例，则是随机数生成器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; 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如果为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None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，随机数生成器所使用的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RandomState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实例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np.random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。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max_iter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类型值，要运行的最大迭代次数。默认为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1000</a:t>
                      </a:r>
                      <a:endParaRPr lang="zh-CN" altLang="en-US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coef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_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赋予特征的权重，返回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array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数据类型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intercept_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决策函数中的常量，返回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array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数据类型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1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LinearSVR</a:t>
              </a:r>
              <a:r>
                <a:rPr lang="en-US" altLang="zh-CN" sz="3200" dirty="0" smtClean="0">
                  <a:latin typeface="+mj-lt"/>
                  <a:ea typeface="+mj-ea"/>
                  <a:cs typeface="+mj-cs"/>
                </a:rPr>
                <a:t>()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对象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常用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参数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2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495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04963"/>
            <a:ext cx="75928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1802135" y="2251075"/>
            <a:ext cx="51461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二手房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数据分析预测系统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图表工具模块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146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381000" y="1581150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① </a:t>
                </a:r>
                <a:r>
                  <a:rPr lang="zh-CN" altLang="en-US" sz="2000" b="1" dirty="0" smtClean="0">
                    <a:latin typeface="+mn-ea"/>
                  </a:rPr>
                  <a:t>创建模块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文件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351213" y="1581150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② </a:t>
                </a:r>
                <a:r>
                  <a:rPr lang="zh-CN" altLang="en-US" sz="2000" b="1" dirty="0" smtClean="0">
                    <a:latin typeface="+mn-ea"/>
                  </a:rPr>
                  <a:t>绘制饼图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函数</a:t>
                </a: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39946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③</a:t>
                </a:r>
                <a:r>
                  <a:rPr lang="zh-CN" altLang="en-US" sz="2000" dirty="0"/>
                  <a:t> </a:t>
                </a:r>
                <a:r>
                  <a:rPr lang="zh-CN" altLang="en-US" sz="2000" b="1" dirty="0" smtClean="0">
                    <a:latin typeface="+mn-ea"/>
                  </a:rPr>
                  <a:t>绘制折线图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函数</a:t>
                </a:r>
                <a:endParaRPr lang="en-US" altLang="zh-CN" sz="2000" b="1" dirty="0">
                  <a:latin typeface="+mn-ea"/>
                </a:endParaRPr>
              </a:p>
            </p:txBody>
          </p:sp>
        </p:grpSp>
        <p:sp>
          <p:nvSpPr>
            <p:cNvPr id="36" name="右箭头 35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9943" name="组合 42"/>
          <p:cNvGrpSpPr>
            <a:grpSpLocks/>
          </p:cNvGrpSpPr>
          <p:nvPr/>
        </p:nvGrpSpPr>
        <p:grpSpPr bwMode="auto">
          <a:xfrm>
            <a:off x="6318250" y="3652838"/>
            <a:ext cx="2139950" cy="1284287"/>
            <a:chOff x="1317630" y="2143"/>
            <a:chExt cx="2140389" cy="1284233"/>
          </a:xfrm>
        </p:grpSpPr>
        <p:sp>
          <p:nvSpPr>
            <p:cNvPr id="47" name="圆角矩形 46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④ 绘制条形图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latin typeface="+mn-ea"/>
                </a:rPr>
                <a:t>函数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图表工具模块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8633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绘制饼图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7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绘制折线图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绘制条形图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4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530446" y="1772766"/>
            <a:ext cx="8280922" cy="685800"/>
            <a:chOff x="1384949" y="2355703"/>
            <a:chExt cx="5654282" cy="622776"/>
          </a:xfrm>
        </p:grpSpPr>
        <p:grpSp>
          <p:nvGrpSpPr>
            <p:cNvPr id="93202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654282" cy="622776"/>
              <a:chOff x="1191371" y="2279503"/>
              <a:chExt cx="5654199" cy="622776"/>
            </a:xfrm>
          </p:grpSpPr>
          <p:sp>
            <p:nvSpPr>
              <p:cNvPr id="93204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209783" cy="475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绘制各区二手房均价的条形图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5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0446" y="2788766"/>
            <a:ext cx="8434042" cy="685800"/>
            <a:chOff x="1384949" y="2355703"/>
            <a:chExt cx="5758833" cy="622776"/>
          </a:xfrm>
        </p:grpSpPr>
        <p:grpSp>
          <p:nvGrpSpPr>
            <p:cNvPr id="93198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758833" cy="622776"/>
              <a:chOff x="1191371" y="2279503"/>
              <a:chExt cx="5758749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314333" cy="475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绘制全市二手房装修程度的条形图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201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30446" y="3830166"/>
            <a:ext cx="8280922" cy="685800"/>
            <a:chOff x="1384949" y="2355703"/>
            <a:chExt cx="5654282" cy="622776"/>
          </a:xfrm>
        </p:grpSpPr>
        <p:grpSp>
          <p:nvGrpSpPr>
            <p:cNvPr id="93194" name="组合 26"/>
            <p:cNvGrpSpPr>
              <a:grpSpLocks/>
            </p:cNvGrpSpPr>
            <p:nvPr/>
          </p:nvGrpSpPr>
          <p:grpSpPr bwMode="auto">
            <a:xfrm>
              <a:off x="1384949" y="2355703"/>
              <a:ext cx="5654282" cy="622776"/>
              <a:chOff x="1191371" y="2279503"/>
              <a:chExt cx="5654199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5209783" cy="474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绘制热门户型均价的条形图</a:t>
                </a:r>
                <a:endPara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93197" name="图片 32" descr="按扭-1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绘制条形图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2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二手房数据分析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清洗数据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2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058863"/>
            <a:ext cx="2814638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清洗数据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57311"/>
              </p:ext>
            </p:extLst>
          </p:nvPr>
        </p:nvGraphicFramePr>
        <p:xfrm>
          <a:off x="113908" y="1808140"/>
          <a:ext cx="8924960" cy="2197551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9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801916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6426325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818225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119598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064895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17133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1170712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95373024"/>
                    </a:ext>
                  </a:extLst>
                </a:gridCol>
                <a:gridCol w="722452">
                  <a:extLst>
                    <a:ext uri="{9D8B030D-6E8A-4147-A177-3AD203B41FA5}">
                      <a16:colId xmlns:a16="http://schemas.microsoft.com/office/drawing/2014/main" val="1624643621"/>
                    </a:ext>
                  </a:extLst>
                </a:gridCol>
              </a:tblGrid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Unnamed: 0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小区名字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总价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户型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建筑面积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单价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朝向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楼层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装修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区域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中天北湾新城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万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室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厅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卫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10000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低层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毛坯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高新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98948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桦林苑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99.8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万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室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厅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卫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143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6979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毛坯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净月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26202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嘉柏湾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室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厅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卫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43.3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7390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精装修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经开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7650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中环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区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51.5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万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室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厅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卫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57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9035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精装修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0454"/>
                  </a:ext>
                </a:extLst>
              </a:tr>
              <a:tr h="36625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昊源高格蓝湾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210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万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室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厅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卫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160.8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13060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</a:t>
                      </a:r>
                      <a:r>
                        <a:rPr lang="en-US" altLang="zh-CN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平米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南北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高层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精装修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二道</a:t>
                      </a:r>
                      <a:endParaRPr lang="zh-CN" sz="14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805774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13908" y="1779661"/>
            <a:ext cx="929700" cy="222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39752" y="1793900"/>
            <a:ext cx="720080" cy="222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67944" y="1808141"/>
            <a:ext cx="929700" cy="222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97644" y="1806038"/>
            <a:ext cx="1302548" cy="2226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爆炸形 1 34"/>
          <p:cNvSpPr/>
          <p:nvPr/>
        </p:nvSpPr>
        <p:spPr bwMode="auto">
          <a:xfrm>
            <a:off x="2535238" y="1809750"/>
            <a:ext cx="4086225" cy="2895600"/>
          </a:xfrm>
          <a:prstGeom prst="irregularSeal1">
            <a:avLst/>
          </a:prstGeom>
          <a:solidFill>
            <a:srgbClr val="FFFFE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 eaLnBrk="1" hangingPunct="1">
              <a:defRPr/>
            </a:pPr>
            <a:r>
              <a:rPr lang="zh-CN" altLang="en-US" sz="2800" b="1" spc="300" dirty="0" smtClean="0">
                <a:solidFill>
                  <a:srgbClr val="FF0000"/>
                </a:solidFill>
                <a:latin typeface="宋体" pitchFamily="2" charset="-122"/>
              </a:rPr>
              <a:t>处理空数据</a:t>
            </a:r>
            <a:endParaRPr lang="en-US" altLang="zh-CN" sz="2800" b="1" spc="300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80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5777" y="1563638"/>
            <a:ext cx="4536504" cy="576064"/>
            <a:chOff x="2555777" y="1563637"/>
            <a:chExt cx="4536504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某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城市各区二手房均价分析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需求分析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555777" y="2211710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某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城市各区二手房数量所占比例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55777" y="2910791"/>
            <a:ext cx="4536504" cy="576064"/>
            <a:chOff x="2555777" y="1563637"/>
            <a:chExt cx="4536504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全市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二手房装修程度分析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55777" y="3609872"/>
            <a:ext cx="4536504" cy="576064"/>
            <a:chOff x="2555777" y="1563637"/>
            <a:chExt cx="453650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热门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户型均价分析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55777" y="4308953"/>
            <a:ext cx="4536504" cy="576064"/>
            <a:chOff x="2555777" y="1563637"/>
            <a:chExt cx="4536504" cy="576064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二手房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售价预测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4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各区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二手房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均价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分析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229557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① </a:t>
                </a:r>
                <a:r>
                  <a:rPr lang="zh-CN" altLang="en-US" sz="2000" b="1" dirty="0" smtClean="0">
                    <a:latin typeface="+mn-ea"/>
                  </a:rPr>
                  <a:t>划分各区域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二手房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229557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② </a:t>
                </a:r>
                <a:r>
                  <a:rPr lang="zh-CN" altLang="en-US" sz="2000" b="1" dirty="0" smtClean="0">
                    <a:latin typeface="+mn-ea"/>
                  </a:rPr>
                  <a:t>计算各区域二手房均价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6" name="组合 33"/>
          <p:cNvGrpSpPr>
            <a:grpSpLocks/>
          </p:cNvGrpSpPr>
          <p:nvPr/>
        </p:nvGrpSpPr>
        <p:grpSpPr bwMode="auto">
          <a:xfrm>
            <a:off x="6464498" y="2295574"/>
            <a:ext cx="2139950" cy="1284232"/>
            <a:chOff x="1317630" y="2143"/>
            <a:chExt cx="2140389" cy="1284233"/>
          </a:xfrm>
        </p:grpSpPr>
        <p:sp>
          <p:nvSpPr>
            <p:cNvPr id="38" name="圆角矩形 37"/>
            <p:cNvSpPr/>
            <p:nvPr/>
          </p:nvSpPr>
          <p:spPr>
            <a:xfrm>
              <a:off x="1317630" y="2143"/>
              <a:ext cx="2140389" cy="128428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 txBox="1"/>
            <p:nvPr/>
          </p:nvSpPr>
          <p:spPr>
            <a:xfrm>
              <a:off x="1355738" y="40243"/>
              <a:ext cx="2064173" cy="1208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>
                  <a:latin typeface="+mn-ea"/>
                </a:rPr>
                <a:t>③</a:t>
              </a:r>
              <a:r>
                <a:rPr lang="zh-CN" altLang="en-US" sz="2000" dirty="0"/>
                <a:t> </a:t>
              </a:r>
              <a:r>
                <a:rPr lang="zh-CN" altLang="en-US" sz="2000" b="1" dirty="0" smtClean="0">
                  <a:latin typeface="+mn-ea"/>
                </a:rPr>
                <a:t>图表显示数据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各区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二手房均价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48346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各区房子数量比例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① 各</a:t>
                </a:r>
                <a:r>
                  <a:rPr lang="zh-CN" altLang="en-US" sz="2000" b="1" dirty="0" smtClean="0">
                    <a:latin typeface="+mn-ea"/>
                  </a:rPr>
                  <a:t>区域分组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② </a:t>
                </a:r>
                <a:r>
                  <a:rPr lang="zh-CN" altLang="en-US" sz="2000" b="1" dirty="0" smtClean="0">
                    <a:latin typeface="+mn-ea"/>
                  </a:rPr>
                  <a:t>获取各区域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房子数量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各区房子数量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比例</a:t>
              </a:r>
              <a:endParaRPr lang="zh-CN" altLang="en-US" sz="3200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③</a:t>
                </a:r>
                <a:r>
                  <a:rPr lang="zh-CN" altLang="en-US" sz="2000" dirty="0"/>
                  <a:t> </a:t>
                </a:r>
                <a:r>
                  <a:rPr lang="zh-CN" altLang="en-US" sz="2000" b="1" dirty="0" smtClean="0">
                    <a:latin typeface="+mn-ea"/>
                  </a:rPr>
                  <a:t>计算百分比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0" name="组合 42"/>
          <p:cNvGrpSpPr>
            <a:grpSpLocks/>
          </p:cNvGrpSpPr>
          <p:nvPr/>
        </p:nvGrpSpPr>
        <p:grpSpPr bwMode="auto">
          <a:xfrm>
            <a:off x="6318250" y="3652838"/>
            <a:ext cx="2139950" cy="1284287"/>
            <a:chOff x="1317630" y="2143"/>
            <a:chExt cx="2140389" cy="1284233"/>
          </a:xfrm>
        </p:grpSpPr>
        <p:sp>
          <p:nvSpPr>
            <p:cNvPr id="31" name="圆角矩形 30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④ 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473627"/>
              <a:ext cx="304341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全市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二手房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装修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程度分析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① </a:t>
                </a:r>
                <a:r>
                  <a:rPr lang="zh-CN" altLang="en-US" sz="2000" b="1" dirty="0" smtClean="0">
                    <a:latin typeface="+mn-ea"/>
                  </a:rPr>
                  <a:t>分组二手房装修程度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② </a:t>
                </a:r>
                <a:r>
                  <a:rPr lang="zh-CN" altLang="en-US" sz="2000" b="1" dirty="0" smtClean="0">
                    <a:latin typeface="+mn-ea"/>
                  </a:rPr>
                  <a:t>统计分组后数量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二手房装修</a:t>
              </a:r>
              <a:r>
                <a:rPr lang="zh-CN" altLang="en-US" sz="3200" dirty="0">
                  <a:latin typeface="+mj-lt"/>
                  <a:ea typeface="+mj-ea"/>
                  <a:cs typeface="+mj-cs"/>
                </a:rPr>
                <a:t>程度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③</a:t>
                </a:r>
                <a:r>
                  <a:rPr lang="zh-CN" altLang="en-US" sz="2000" dirty="0"/>
                  <a:t> </a:t>
                </a:r>
                <a:r>
                  <a:rPr lang="zh-CN" altLang="en-US" sz="2000" b="1" dirty="0" smtClean="0">
                    <a:latin typeface="+mn-ea"/>
                  </a:rPr>
                  <a:t>分离数据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0" name="组合 42"/>
          <p:cNvGrpSpPr>
            <a:grpSpLocks/>
          </p:cNvGrpSpPr>
          <p:nvPr/>
        </p:nvGrpSpPr>
        <p:grpSpPr bwMode="auto">
          <a:xfrm>
            <a:off x="6318250" y="3652838"/>
            <a:ext cx="2139950" cy="1284287"/>
            <a:chOff x="1317630" y="2143"/>
            <a:chExt cx="2140389" cy="1284233"/>
          </a:xfrm>
        </p:grpSpPr>
        <p:sp>
          <p:nvSpPr>
            <p:cNvPr id="31" name="圆角矩形 30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④ 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80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热门户型均价分析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户型分组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获取分组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对应数量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热门户型均价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降序处理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3" name="组合 2"/>
          <p:cNvGrpSpPr>
            <a:grpSpLocks/>
          </p:cNvGrpSpPr>
          <p:nvPr/>
        </p:nvGrpSpPr>
        <p:grpSpPr bwMode="auto">
          <a:xfrm>
            <a:off x="2978316" y="3646142"/>
            <a:ext cx="2663748" cy="1284288"/>
            <a:chOff x="2657753" y="1929633"/>
            <a:chExt cx="2663383" cy="1284233"/>
          </a:xfrm>
        </p:grpSpPr>
        <p:grpSp>
          <p:nvGrpSpPr>
            <p:cNvPr id="34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计算户型均价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36" name="右箭头 35"/>
            <p:cNvSpPr/>
            <p:nvPr/>
          </p:nvSpPr>
          <p:spPr bwMode="auto">
            <a:xfrm rot="10800000">
              <a:off x="2657753" y="2305855"/>
              <a:ext cx="453963" cy="53178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" name="组合 1"/>
          <p:cNvGrpSpPr/>
          <p:nvPr/>
        </p:nvGrpSpPr>
        <p:grpSpPr>
          <a:xfrm>
            <a:off x="5826125" y="3652838"/>
            <a:ext cx="2632075" cy="1284287"/>
            <a:chOff x="5826125" y="3652838"/>
            <a:chExt cx="2632075" cy="1284287"/>
          </a:xfrm>
        </p:grpSpPr>
        <p:grpSp>
          <p:nvGrpSpPr>
            <p:cNvPr id="30" name="组合 42"/>
            <p:cNvGrpSpPr>
              <a:grpSpLocks/>
            </p:cNvGrpSpPr>
            <p:nvPr/>
          </p:nvGrpSpPr>
          <p:grpSpPr bwMode="auto">
            <a:xfrm>
              <a:off x="6318250" y="3652838"/>
              <a:ext cx="2139950" cy="1284287"/>
              <a:chOff x="1317630" y="2143"/>
              <a:chExt cx="2140389" cy="1284233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317630" y="2143"/>
                <a:ext cx="2140389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圆角矩形 4"/>
              <p:cNvSpPr txBox="1"/>
              <p:nvPr/>
            </p:nvSpPr>
            <p:spPr>
              <a:xfrm>
                <a:off x="1355738" y="40241"/>
                <a:ext cx="2064173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前</a:t>
                </a:r>
                <a:r>
                  <a:rPr lang="en-US" altLang="zh-CN" sz="2000" b="1" dirty="0" smtClean="0">
                    <a:latin typeface="+mn-ea"/>
                  </a:rPr>
                  <a:t>5</a:t>
                </a:r>
                <a:r>
                  <a:rPr lang="zh-CN" altLang="en-US" sz="2000" b="1" dirty="0" smtClean="0">
                    <a:latin typeface="+mn-ea"/>
                  </a:rPr>
                  <a:t>组户型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数据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 bwMode="auto">
            <a:xfrm rot="10800000">
              <a:off x="5826125" y="4029075"/>
              <a:ext cx="454025" cy="5318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560875" y="3684242"/>
            <a:ext cx="2139950" cy="1284287"/>
            <a:chOff x="1317630" y="2143"/>
            <a:chExt cx="2140389" cy="1284233"/>
          </a:xfrm>
        </p:grpSpPr>
        <p:sp>
          <p:nvSpPr>
            <p:cNvPr id="42" name="圆角矩形 41"/>
            <p:cNvSpPr/>
            <p:nvPr/>
          </p:nvSpPr>
          <p:spPr>
            <a:xfrm>
              <a:off x="1317630" y="2143"/>
              <a:ext cx="2140389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1355738" y="40241"/>
              <a:ext cx="2064173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</a:t>
              </a:r>
              <a:endParaRPr lang="en-US" altLang="zh-CN" sz="2000" b="1" dirty="0" smtClean="0">
                <a:latin typeface="+mn-ea"/>
              </a:endParaRPr>
            </a:p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68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1511" y="1782760"/>
              <a:ext cx="30434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二手房售价预测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9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527248" y="1590014"/>
            <a:ext cx="2782888" cy="1284288"/>
            <a:chOff x="3180747" y="1929633"/>
            <a:chExt cx="2782506" cy="1284233"/>
          </a:xfrm>
        </p:grpSpPr>
        <p:grpSp>
          <p:nvGrpSpPr>
            <p:cNvPr id="39956" name="组合 7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317630" y="2143"/>
                <a:ext cx="2139656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 txBox="1"/>
              <p:nvPr/>
            </p:nvSpPr>
            <p:spPr>
              <a:xfrm>
                <a:off x="1355725" y="40241"/>
                <a:ext cx="2063467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>
                    <a:latin typeface="+mn-ea"/>
                  </a:rPr>
                  <a:t>参考</a:t>
                </a:r>
                <a:r>
                  <a:rPr lang="zh-CN" altLang="en-US" sz="2000" b="1" dirty="0" smtClean="0">
                    <a:latin typeface="+mn-ea"/>
                  </a:rPr>
                  <a:t>数据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（</a:t>
                </a:r>
                <a:r>
                  <a:rPr lang="zh-CN" altLang="en-US" sz="2000" b="1" dirty="0">
                    <a:latin typeface="+mn-ea"/>
                  </a:rPr>
                  <a:t>特征值）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7" name="组合 8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0" name="右箭头 9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39941" name="组合 2"/>
          <p:cNvGrpSpPr>
            <a:grpSpLocks/>
          </p:cNvGrpSpPr>
          <p:nvPr/>
        </p:nvGrpSpPr>
        <p:grpSpPr bwMode="auto">
          <a:xfrm>
            <a:off x="3497461" y="1590014"/>
            <a:ext cx="2782887" cy="1284288"/>
            <a:chOff x="3180747" y="1929633"/>
            <a:chExt cx="2782506" cy="1284233"/>
          </a:xfrm>
        </p:grpSpPr>
        <p:grpSp>
          <p:nvGrpSpPr>
            <p:cNvPr id="39950" name="组合 1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317630" y="2143"/>
                <a:ext cx="2139657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 txBox="1"/>
              <p:nvPr/>
            </p:nvSpPr>
            <p:spPr>
              <a:xfrm>
                <a:off x="1355725" y="40241"/>
                <a:ext cx="2063468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查看数据是否</a:t>
                </a:r>
                <a:endParaRPr lang="en-US" altLang="zh-CN" sz="2000" b="1" dirty="0" smtClean="0">
                  <a:latin typeface="+mn-ea"/>
                </a:endParaRPr>
              </a:p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符合分析条件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grpSp>
          <p:nvGrpSpPr>
            <p:cNvPr id="39951" name="组合 14"/>
            <p:cNvGrpSpPr>
              <a:grpSpLocks/>
            </p:cNvGrpSpPr>
            <p:nvPr/>
          </p:nvGrpSpPr>
          <p:grpSpPr bwMode="auto">
            <a:xfrm>
              <a:off x="5509491" y="2306341"/>
              <a:ext cx="453762" cy="530816"/>
              <a:chOff x="3646374" y="378851"/>
              <a:chExt cx="453762" cy="530816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646173" y="378365"/>
                <a:ext cx="453963" cy="5317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右箭头 6"/>
              <p:cNvSpPr txBox="1"/>
              <p:nvPr/>
            </p:nvSpPr>
            <p:spPr>
              <a:xfrm>
                <a:off x="3646173" y="484722"/>
                <a:ext cx="317457" cy="319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557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500">
                  <a:latin typeface="+mn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7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二手房售价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预测</a:t>
              </a:r>
              <a:endParaRPr lang="zh-CN" altLang="en-US" sz="3200" dirty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32"/>
          <p:cNvGrpSpPr>
            <a:grpSpLocks/>
          </p:cNvGrpSpPr>
          <p:nvPr/>
        </p:nvGrpSpPr>
        <p:grpSpPr bwMode="auto">
          <a:xfrm>
            <a:off x="6318250" y="1581150"/>
            <a:ext cx="2139950" cy="1905000"/>
            <a:chOff x="3180747" y="1929633"/>
            <a:chExt cx="2140389" cy="1905001"/>
          </a:xfrm>
        </p:grpSpPr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3180747" y="1929633"/>
              <a:ext cx="2140389" cy="1284233"/>
              <a:chOff x="1317630" y="2143"/>
              <a:chExt cx="2140389" cy="128423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317630" y="2143"/>
                <a:ext cx="2140389" cy="1284289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圆角矩形 4"/>
              <p:cNvSpPr txBox="1"/>
              <p:nvPr/>
            </p:nvSpPr>
            <p:spPr>
              <a:xfrm>
                <a:off x="1355738" y="40243"/>
                <a:ext cx="2064173" cy="12080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清洗数据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24" name="右箭头 23"/>
            <p:cNvSpPr/>
            <p:nvPr/>
          </p:nvSpPr>
          <p:spPr>
            <a:xfrm rot="5400000">
              <a:off x="4023929" y="3342454"/>
              <a:ext cx="454025" cy="530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4" name="组合 13"/>
          <p:cNvGrpSpPr>
            <a:grpSpLocks/>
          </p:cNvGrpSpPr>
          <p:nvPr/>
        </p:nvGrpSpPr>
        <p:grpSpPr bwMode="auto">
          <a:xfrm>
            <a:off x="3501381" y="3646142"/>
            <a:ext cx="2140682" cy="1284288"/>
            <a:chOff x="1317630" y="2143"/>
            <a:chExt cx="2140389" cy="1284233"/>
          </a:xfrm>
        </p:grpSpPr>
        <p:sp>
          <p:nvSpPr>
            <p:cNvPr id="38" name="圆角矩形 37"/>
            <p:cNvSpPr/>
            <p:nvPr/>
          </p:nvSpPr>
          <p:spPr>
            <a:xfrm>
              <a:off x="1317630" y="2143"/>
              <a:ext cx="2139657" cy="1284233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 txBox="1"/>
            <p:nvPr/>
          </p:nvSpPr>
          <p:spPr>
            <a:xfrm>
              <a:off x="1355725" y="40241"/>
              <a:ext cx="2063468" cy="1208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+mn-ea"/>
                </a:rPr>
                <a:t>图表显示数据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26125" y="3652838"/>
            <a:ext cx="2632075" cy="1284287"/>
            <a:chOff x="5826125" y="3652838"/>
            <a:chExt cx="2632075" cy="1284287"/>
          </a:xfrm>
        </p:grpSpPr>
        <p:grpSp>
          <p:nvGrpSpPr>
            <p:cNvPr id="30" name="组合 42"/>
            <p:cNvGrpSpPr>
              <a:grpSpLocks/>
            </p:cNvGrpSpPr>
            <p:nvPr/>
          </p:nvGrpSpPr>
          <p:grpSpPr bwMode="auto">
            <a:xfrm>
              <a:off x="6318250" y="3652838"/>
              <a:ext cx="2139950" cy="1284287"/>
              <a:chOff x="1317630" y="2143"/>
              <a:chExt cx="2140389" cy="1284233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317630" y="2143"/>
                <a:ext cx="2140389" cy="1284233"/>
              </a:xfrm>
              <a:prstGeom prst="roundRect">
                <a:avLst>
                  <a:gd name="adj" fmla="val 10000"/>
                </a:avLst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圆角矩形 4"/>
              <p:cNvSpPr txBox="1"/>
              <p:nvPr/>
            </p:nvSpPr>
            <p:spPr>
              <a:xfrm>
                <a:off x="1355738" y="40241"/>
                <a:ext cx="2064173" cy="1208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000" b="1" dirty="0" smtClean="0">
                    <a:latin typeface="+mn-ea"/>
                  </a:rPr>
                  <a:t>预测房价</a:t>
                </a:r>
                <a:endParaRPr lang="en-US" altLang="zh-CN" sz="2000" b="1" dirty="0" smtClean="0">
                  <a:latin typeface="+mn-ea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 bwMode="auto">
            <a:xfrm rot="10800000">
              <a:off x="5826125" y="4029075"/>
              <a:ext cx="454025" cy="5318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4436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系统设计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45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功能结构图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6" y="2106454"/>
            <a:ext cx="2575783" cy="1013548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3144489" y="1059582"/>
            <a:ext cx="4088675" cy="1553646"/>
            <a:chOff x="3144489" y="1059582"/>
            <a:chExt cx="4088675" cy="155364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1059582"/>
              <a:ext cx="2949196" cy="723963"/>
            </a:xfrm>
            <a:prstGeom prst="rect">
              <a:avLst/>
            </a:prstGeom>
          </p:spPr>
        </p:pic>
        <p:cxnSp>
          <p:nvCxnSpPr>
            <p:cNvPr id="46" name="肘形连接符 45"/>
            <p:cNvCxnSpPr>
              <a:stCxn id="11" idx="3"/>
            </p:cNvCxnSpPr>
            <p:nvPr/>
          </p:nvCxnSpPr>
          <p:spPr>
            <a:xfrm flipV="1">
              <a:off x="3144489" y="1465502"/>
              <a:ext cx="1176871" cy="114772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B74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144489" y="1707654"/>
            <a:ext cx="5147946" cy="1638442"/>
            <a:chOff x="3144489" y="1707654"/>
            <a:chExt cx="5147946" cy="16384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1707654"/>
              <a:ext cx="4008467" cy="1638442"/>
            </a:xfrm>
            <a:prstGeom prst="rect">
              <a:avLst/>
            </a:prstGeom>
          </p:spPr>
        </p:pic>
        <p:cxnSp>
          <p:nvCxnSpPr>
            <p:cNvPr id="67" name="直接箭头连接符 66"/>
            <p:cNvCxnSpPr>
              <a:stCxn id="11" idx="3"/>
            </p:cNvCxnSpPr>
            <p:nvPr/>
          </p:nvCxnSpPr>
          <p:spPr>
            <a:xfrm>
              <a:off x="3144489" y="2613228"/>
              <a:ext cx="1147717" cy="8792"/>
            </a:xfrm>
            <a:prstGeom prst="straightConnector1">
              <a:avLst/>
            </a:prstGeom>
            <a:ln w="25400">
              <a:solidFill>
                <a:srgbClr val="48B7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3094024" y="2622020"/>
            <a:ext cx="3452134" cy="1672802"/>
            <a:chOff x="3094024" y="2622020"/>
            <a:chExt cx="3452134" cy="167280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6166" y="3326998"/>
              <a:ext cx="2209992" cy="967824"/>
            </a:xfrm>
            <a:prstGeom prst="rect">
              <a:avLst/>
            </a:prstGeom>
          </p:spPr>
        </p:pic>
        <p:cxnSp>
          <p:nvCxnSpPr>
            <p:cNvPr id="93" name="肘形连接符 92"/>
            <p:cNvCxnSpPr/>
            <p:nvPr/>
          </p:nvCxnSpPr>
          <p:spPr>
            <a:xfrm>
              <a:off x="3094024" y="2622020"/>
              <a:ext cx="1277800" cy="127081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B74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13910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业务流程图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29" y="1131590"/>
            <a:ext cx="1273050" cy="1204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29" y="2251067"/>
            <a:ext cx="1273050" cy="69264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321208" y="2844373"/>
            <a:ext cx="6375417" cy="1019244"/>
            <a:chOff x="1321208" y="2844373"/>
            <a:chExt cx="6375417" cy="10192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1675" y="2850922"/>
              <a:ext cx="3154950" cy="10108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1208" y="2852737"/>
              <a:ext cx="3271800" cy="101088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1759" y="2851441"/>
              <a:ext cx="2084850" cy="10108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0816" y="2844373"/>
              <a:ext cx="1273050" cy="101088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47695" y="2849157"/>
              <a:ext cx="1961850" cy="1010880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1396" y="3764542"/>
            <a:ext cx="5399701" cy="11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476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71800" y="1832506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系统预览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39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开发工具准备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8356" y="1901825"/>
            <a:ext cx="7162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操作系统：</a:t>
            </a:r>
            <a:r>
              <a:rPr lang="en-US" altLang="zh-CN" sz="1800" b="1" dirty="0">
                <a:solidFill>
                  <a:srgbClr val="C00000"/>
                </a:solidFill>
              </a:rPr>
              <a:t>Windows 7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 Windows 8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 Windows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10 </a:t>
            </a:r>
            <a:r>
              <a:rPr lang="zh-CN" altLang="zh-CN" sz="1800" b="1" dirty="0"/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8356" y="2266950"/>
            <a:ext cx="2590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开发工具：</a:t>
            </a:r>
            <a:r>
              <a:rPr lang="en-US" altLang="zh-CN" sz="1800" b="1" dirty="0" err="1">
                <a:solidFill>
                  <a:srgbClr val="C00000"/>
                </a:solidFill>
              </a:rPr>
              <a:t>PyCharm</a:t>
            </a:r>
            <a:endParaRPr lang="zh-CN" altLang="zh-CN" sz="1800" b="1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15680" y="2819384"/>
            <a:ext cx="62994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内置模块：</a:t>
            </a:r>
            <a:r>
              <a:rPr lang="en-US" altLang="zh-CN" sz="1800" b="1" dirty="0">
                <a:solidFill>
                  <a:srgbClr val="C00000"/>
                </a:solidFill>
              </a:rPr>
              <a:t>sys</a:t>
            </a:r>
            <a:endParaRPr lang="zh-CN" alt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15680" y="3371649"/>
            <a:ext cx="62994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</a:t>
            </a:r>
            <a:r>
              <a:rPr lang="zh-CN" altLang="en-US" sz="1800" b="1" dirty="0"/>
              <a:t>第三方</a:t>
            </a:r>
            <a:r>
              <a:rPr lang="zh-CN" altLang="en-US" sz="1800" b="1" dirty="0" smtClean="0"/>
              <a:t>模块：</a:t>
            </a:r>
            <a:r>
              <a:rPr lang="en-US" altLang="zh-CN" sz="1800" b="1" dirty="0">
                <a:solidFill>
                  <a:srgbClr val="C00000"/>
                </a:solidFill>
              </a:rPr>
              <a:t>PyQt5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pyqt5-tools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>
                <a:solidFill>
                  <a:srgbClr val="C00000"/>
                </a:solidFill>
              </a:rPr>
              <a:t>matplotlib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>
                <a:solidFill>
                  <a:srgbClr val="C00000"/>
                </a:solidFill>
              </a:rPr>
              <a:t>sklearn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、 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altLang="zh-CN" sz="1800" b="1" dirty="0">
                <a:solidFill>
                  <a:srgbClr val="C00000"/>
                </a:solidFill>
              </a:rPr>
              <a:t>pandas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3490269"/>
            <a:ext cx="86409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9156" y="3512319"/>
            <a:ext cx="1332884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39316" y="3515381"/>
            <a:ext cx="126087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50568" y="3512318"/>
            <a:ext cx="86409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25932" y="3892624"/>
            <a:ext cx="864096" cy="3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135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22102</TotalTime>
  <Words>970</Words>
  <Application>Microsoft Office PowerPoint</Application>
  <PresentationFormat>全屏显示(16:9)</PresentationFormat>
  <Paragraphs>234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Andalus</vt:lpstr>
      <vt:lpstr>方正书宋简体</vt:lpstr>
      <vt:lpstr>黑体</vt:lpstr>
      <vt:lpstr>楷体</vt:lpstr>
      <vt:lpstr>宋体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2008</cp:revision>
  <cp:lastPrinted>1601-01-01T00:00:00Z</cp:lastPrinted>
  <dcterms:created xsi:type="dcterms:W3CDTF">2014-11-20T08:27:06Z</dcterms:created>
  <dcterms:modified xsi:type="dcterms:W3CDTF">2020-07-15T09:04:33Z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