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746" r:id="rId2"/>
    <p:sldId id="748" r:id="rId3"/>
    <p:sldId id="781" r:id="rId4"/>
    <p:sldId id="785" r:id="rId5"/>
    <p:sldId id="782" r:id="rId6"/>
    <p:sldId id="783" r:id="rId7"/>
    <p:sldId id="822" r:id="rId8"/>
    <p:sldId id="786" r:id="rId9"/>
    <p:sldId id="780" r:id="rId10"/>
    <p:sldId id="845" r:id="rId11"/>
    <p:sldId id="787" r:id="rId12"/>
    <p:sldId id="791" r:id="rId13"/>
    <p:sldId id="846" r:id="rId14"/>
    <p:sldId id="847" r:id="rId15"/>
    <p:sldId id="848" r:id="rId16"/>
    <p:sldId id="849" r:id="rId17"/>
    <p:sldId id="879" r:id="rId18"/>
    <p:sldId id="850" r:id="rId19"/>
    <p:sldId id="851" r:id="rId20"/>
    <p:sldId id="852" r:id="rId21"/>
    <p:sldId id="853" r:id="rId22"/>
    <p:sldId id="858" r:id="rId23"/>
    <p:sldId id="854" r:id="rId24"/>
    <p:sldId id="855" r:id="rId25"/>
    <p:sldId id="859" r:id="rId26"/>
    <p:sldId id="856" r:id="rId27"/>
    <p:sldId id="857" r:id="rId28"/>
    <p:sldId id="860" r:id="rId29"/>
    <p:sldId id="861" r:id="rId30"/>
    <p:sldId id="862" r:id="rId31"/>
    <p:sldId id="863" r:id="rId32"/>
    <p:sldId id="864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76" r:id="rId45"/>
    <p:sldId id="877" r:id="rId46"/>
    <p:sldId id="878" r:id="rId47"/>
    <p:sldId id="747" r:id="rId4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DCF9"/>
    <a:srgbClr val="F6910A"/>
    <a:srgbClr val="48B74E"/>
    <a:srgbClr val="FFFFCC"/>
    <a:srgbClr val="EF6011"/>
    <a:srgbClr val="990033"/>
    <a:srgbClr val="20A31D"/>
    <a:srgbClr val="125810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3739" autoAdjust="0"/>
  </p:normalViewPr>
  <p:slideViewPr>
    <p:cSldViewPr>
      <p:cViewPr varScale="1">
        <p:scale>
          <a:sx n="87" d="100"/>
          <a:sy n="87" d="100"/>
        </p:scale>
        <p:origin x="82" y="35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png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6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51.emf"/><Relationship Id="rId7" Type="http://schemas.openxmlformats.org/officeDocument/2006/relationships/image" Target="../media/image6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文件夹组织结构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712" y="1923678"/>
            <a:ext cx="111506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16975"/>
              </p:ext>
            </p:extLst>
          </p:nvPr>
        </p:nvGraphicFramePr>
        <p:xfrm>
          <a:off x="1979713" y="1923679"/>
          <a:ext cx="4976874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Document" r:id="rId4" imgW="3297088" imgH="1388932" progId="Word.Document.8">
                  <p:embed/>
                </p:oleObj>
              </mc:Choice>
              <mc:Fallback>
                <p:oleObj name="Document" r:id="rId4" imgW="3297088" imgH="13889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1923679"/>
                        <a:ext cx="4976874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2056546" y="2139703"/>
            <a:ext cx="3904530" cy="24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611686" y="2464324"/>
            <a:ext cx="3544490" cy="232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610200" y="2778730"/>
            <a:ext cx="3762000" cy="225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10200" y="3059645"/>
            <a:ext cx="3617984" cy="232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10200" y="3379457"/>
            <a:ext cx="3544490" cy="232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5206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技术准备</a:t>
            </a:r>
          </a:p>
        </p:txBody>
      </p:sp>
    </p:spTree>
    <p:extLst>
      <p:ext uri="{BB962C8B-B14F-4D97-AF65-F5344CB8AC3E}">
        <p14:creationId xmlns:p14="http://schemas.microsoft.com/office/powerpoint/2010/main" val="3916151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590800" y="1700014"/>
            <a:ext cx="4114800" cy="723528"/>
            <a:chOff x="1343024" y="1831181"/>
            <a:chExt cx="4277467" cy="2305050"/>
          </a:xfrm>
        </p:grpSpPr>
        <p:sp>
          <p:nvSpPr>
            <p:cNvPr id="8" name="六边形 7"/>
            <p:cNvSpPr/>
            <p:nvPr>
              <p:custDataLst>
                <p:tags r:id="rId5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FF980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j</a:t>
              </a: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ieba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模块（分词）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ndalus" pitchFamily="18" charset="-78"/>
                <a:sym typeface="Arial" panose="020B0604020202020204" pitchFamily="34" charset="0"/>
              </a:endParaRPr>
            </a:p>
          </p:txBody>
        </p:sp>
        <p:sp>
          <p:nvSpPr>
            <p:cNvPr id="9" name="六边形 8"/>
            <p:cNvSpPr/>
            <p:nvPr>
              <p:custDataLst>
                <p:tags r:id="rId6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590800" y="3287638"/>
            <a:ext cx="4114800" cy="724272"/>
            <a:chOff x="1343024" y="1831181"/>
            <a:chExt cx="4277467" cy="2305050"/>
          </a:xfrm>
        </p:grpSpPr>
        <p:sp>
          <p:nvSpPr>
            <p:cNvPr id="17" name="六边形 16"/>
            <p:cNvSpPr/>
            <p:nvPr>
              <p:custDataLst>
                <p:tags r:id="rId3"/>
              </p:custDataLst>
            </p:nvPr>
          </p:nvSpPr>
          <p:spPr>
            <a:xfrm>
              <a:off x="1343024" y="1831181"/>
              <a:ext cx="4277467" cy="1972328"/>
            </a:xfrm>
            <a:prstGeom prst="hexagon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wordcloud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cs typeface="Andalus" pitchFamily="18" charset="-78"/>
                  <a:sym typeface="Arial" panose="020B0604020202020204" pitchFamily="34" charset="0"/>
                </a:rPr>
                <a:t>模块（词云图）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ndalus" pitchFamily="18" charset="-78"/>
                <a:sym typeface="Arial" panose="020B0604020202020204" pitchFamily="34" charset="0"/>
              </a:endParaRPr>
            </a:p>
          </p:txBody>
        </p:sp>
        <p:sp>
          <p:nvSpPr>
            <p:cNvPr id="18" name="六边形 17"/>
            <p:cNvSpPr/>
            <p:nvPr>
              <p:custDataLst>
                <p:tags r:id="rId4"/>
              </p:custDataLst>
            </p:nvPr>
          </p:nvSpPr>
          <p:spPr>
            <a:xfrm>
              <a:off x="1781992" y="3700605"/>
              <a:ext cx="504979" cy="435626"/>
            </a:xfrm>
            <a:prstGeom prst="hexagon">
              <a:avLst/>
            </a:prstGeom>
            <a:solidFill>
              <a:srgbClr val="3255B8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41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00052 0.154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7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什么是分词？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2831433" y="1638036"/>
            <a:ext cx="34811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92D050"/>
                </a:solidFill>
                <a:latin typeface="宋体" panose="02010600030101010101" pitchFamily="2" charset="-122"/>
              </a:rPr>
              <a:t>我来到北京清华</a:t>
            </a:r>
            <a:endParaRPr lang="zh-CN" altLang="en-US" sz="3600" b="1" dirty="0">
              <a:solidFill>
                <a:srgbClr val="92D05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184487" y="3391584"/>
            <a:ext cx="659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</a:rPr>
              <a:t>我</a:t>
            </a: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3311860" y="3391583"/>
            <a:ext cx="1152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来到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4932040" y="3391583"/>
            <a:ext cx="2088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00B050"/>
                </a:solidFill>
                <a:latin typeface="宋体" panose="02010600030101010101" pitchFamily="2" charset="-122"/>
              </a:rPr>
              <a:t>北京清华</a:t>
            </a:r>
            <a:endParaRPr lang="zh-CN" altLang="en-US" sz="3600" b="1" dirty="0">
              <a:solidFill>
                <a:srgbClr val="00B05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54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1635646"/>
            <a:ext cx="8389596" cy="576064"/>
            <a:chOff x="2555777" y="1563637"/>
            <a:chExt cx="8389596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78174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支持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三种分词模式（精确模式、全模式和</a:t>
              </a: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搜索引擎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模式</a:t>
              </a: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）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dirty="0" err="1">
                  <a:latin typeface="+mj-lt"/>
                  <a:ea typeface="+mj-ea"/>
                  <a:cs typeface="+mj-cs"/>
                </a:rPr>
                <a:t>j</a:t>
              </a:r>
              <a:r>
                <a:rPr lang="en-US" altLang="zh-CN" sz="3200" noProof="0" dirty="0" err="1" smtClean="0">
                  <a:latin typeface="+mj-lt"/>
                  <a:ea typeface="+mj-ea"/>
                  <a:cs typeface="+mj-cs"/>
                </a:rPr>
                <a:t>ieba</a:t>
              </a: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模块特点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611560" y="2355726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支持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繁体分词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560" y="3075806"/>
            <a:ext cx="6445378" cy="576064"/>
            <a:chOff x="2555777" y="1563637"/>
            <a:chExt cx="6445378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2" y="1620977"/>
              <a:ext cx="58732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支持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自定义词典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1560" y="3723878"/>
            <a:ext cx="6696744" cy="576064"/>
            <a:chOff x="2555777" y="1563637"/>
            <a:chExt cx="6696744" cy="57606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61245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采用</a:t>
              </a: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MIT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（开源软件许可协议）授权协议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8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 err="1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wordcloud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模块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什么是词云图？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215901" y="1581636"/>
            <a:ext cx="41400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AB00"/>
                </a:solidFill>
                <a:latin typeface="??"/>
              </a:rPr>
              <a:t>梦想 </a:t>
            </a:r>
            <a:r>
              <a:rPr lang="en-US" altLang="zh-CN" sz="3200" dirty="0">
                <a:solidFill>
                  <a:srgbClr val="00AB00"/>
                </a:solidFill>
                <a:latin typeface="??"/>
              </a:rPr>
              <a:t>Python </a:t>
            </a:r>
            <a:r>
              <a:rPr lang="zh-CN" altLang="en-US" sz="3200" dirty="0">
                <a:solidFill>
                  <a:srgbClr val="00AB00"/>
                </a:solidFill>
                <a:latin typeface="??"/>
              </a:rPr>
              <a:t>创新 青春 </a:t>
            </a:r>
            <a:r>
              <a:rPr lang="en-US" altLang="zh-CN" sz="3200" dirty="0">
                <a:solidFill>
                  <a:srgbClr val="00AB00"/>
                </a:solidFill>
                <a:latin typeface="??"/>
              </a:rPr>
              <a:t>Java Android </a:t>
            </a:r>
            <a:r>
              <a:rPr lang="zh-CN" altLang="en-US" sz="3200" dirty="0">
                <a:solidFill>
                  <a:srgbClr val="00AB00"/>
                </a:solidFill>
                <a:latin typeface="??"/>
              </a:rPr>
              <a:t>人生 苦短 我用</a:t>
            </a:r>
            <a:r>
              <a:rPr lang="en-US" altLang="zh-CN" sz="3200" dirty="0">
                <a:solidFill>
                  <a:srgbClr val="00AB00"/>
                </a:solidFill>
                <a:latin typeface="??"/>
              </a:rPr>
              <a:t>Python </a:t>
            </a:r>
            <a:r>
              <a:rPr lang="zh-CN" altLang="en-US" sz="3200" dirty="0">
                <a:solidFill>
                  <a:srgbClr val="00AB00"/>
                </a:solidFill>
                <a:latin typeface="??"/>
              </a:rPr>
              <a:t>敬业 爱国 富强 民主 和谐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02439"/>
            <a:ext cx="3810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2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05887"/>
              </p:ext>
            </p:extLst>
          </p:nvPr>
        </p:nvGraphicFramePr>
        <p:xfrm>
          <a:off x="152400" y="1275606"/>
          <a:ext cx="8839200" cy="3096343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103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3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61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 数 名 称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  明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参 数 名 称</a:t>
                      </a:r>
                      <a:endParaRPr lang="zh-CN" altLang="zh-CN" sz="8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8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说  明</a:t>
                      </a:r>
                      <a:endParaRPr lang="zh-CN" sz="8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font_path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指定使用的字体路径。如果词云文本中包括中文，则需要指定要使用的字体，否则中文将显示乱码</a:t>
                      </a:r>
                      <a:endParaRPr lang="zh-CN" sz="1000" b="1" kern="10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random_state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为每个词返回一个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PIL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颜色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width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指定要生成的词云图的宽度，单位为像素，不需要指定单位。默认值为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400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像素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background_color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指定背景颜色，默认为黑色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height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指定要生成的词云图的高度，单位为像素，不需要指定单位。默认值为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200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像素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mode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指定颜色模式，默认为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RGB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36170"/>
                  </a:ext>
                </a:extLst>
              </a:tr>
              <a:tr h="37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margin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指定外边距，默认为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2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像素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repeat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指定文本是否重复，默认为不重复，设置为</a:t>
                      </a: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True</a:t>
                      </a:r>
                      <a:r>
                        <a:rPr lang="zh-CN" altLang="en-US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表示重复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48247"/>
                  </a:ext>
                </a:extLst>
              </a:tr>
              <a:tr h="409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min_font_size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最小字号，默认为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4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号字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max_words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指定最大词数，默认值为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200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个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max_font_size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最大字号，默认为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4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号字</a:t>
                      </a:r>
                      <a:endParaRPr lang="zh-CN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0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mask</a:t>
                      </a:r>
                      <a:endParaRPr lang="zh-CN" altLang="zh-CN" sz="1000" b="1" kern="100" cap="none" spc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指定词云的形状。默认为长方形。如果想指定为其他形状需要使用</a:t>
                      </a:r>
                      <a:r>
                        <a:rPr lang="en-US" altLang="zh-CN" sz="1000" b="1" kern="1000" dirty="0" err="1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imageio.imread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()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解析一张图片，再将返回值设置为该参数的值。注意：设置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mask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参数后，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width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和</a:t>
                      </a:r>
                      <a:r>
                        <a:rPr lang="en-US" altLang="zh-CN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height</a:t>
                      </a:r>
                      <a:r>
                        <a:rPr lang="zh-CN" altLang="en-US" sz="1000" b="1" kern="1000" dirty="0" smtClean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两个参数则不起作用</a:t>
                      </a:r>
                      <a:endParaRPr lang="en-US" altLang="zh-CN" sz="1000" b="1" kern="1000" dirty="0" smtClean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D5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779422" y="806276"/>
            <a:ext cx="1585156" cy="397322"/>
            <a:chOff x="1524000" y="3790950"/>
            <a:chExt cx="6477000" cy="610499"/>
          </a:xfrm>
        </p:grpSpPr>
        <p:sp>
          <p:nvSpPr>
            <p:cNvPr id="7" name="圆角矩形 6"/>
            <p:cNvSpPr/>
            <p:nvPr/>
          </p:nvSpPr>
          <p:spPr>
            <a:xfrm>
              <a:off x="1524000" y="3790950"/>
              <a:ext cx="6477000" cy="610499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矩形 15"/>
            <p:cNvSpPr>
              <a:spLocks noChangeArrowheads="1"/>
            </p:cNvSpPr>
            <p:nvPr/>
          </p:nvSpPr>
          <p:spPr bwMode="auto">
            <a:xfrm>
              <a:off x="1719690" y="3833892"/>
              <a:ext cx="6096000" cy="567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solidFill>
                    <a:srgbClr val="FF0000"/>
                  </a:solidFill>
                </a:rPr>
                <a:t>WordCloud</a:t>
              </a:r>
              <a:r>
                <a:rPr lang="en-US" altLang="zh-CN" sz="1800" dirty="0">
                  <a:solidFill>
                    <a:srgbClr val="FF0000"/>
                  </a:solidFill>
                </a:rPr>
                <a:t>()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主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窗体设计</a:t>
            </a:r>
          </a:p>
        </p:txBody>
      </p:sp>
    </p:spTree>
    <p:extLst>
      <p:ext uri="{BB962C8B-B14F-4D97-AF65-F5344CB8AC3E}">
        <p14:creationId xmlns:p14="http://schemas.microsoft.com/office/powerpoint/2010/main" val="22940167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1707654"/>
            <a:ext cx="8389596" cy="576064"/>
            <a:chOff x="2555777" y="1563637"/>
            <a:chExt cx="8389596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78174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实现主窗体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noProof="0" dirty="0">
                  <a:latin typeface="+mj-lt"/>
                  <a:ea typeface="+mj-ea"/>
                  <a:cs typeface="+mj-cs"/>
                </a:rPr>
                <a:t>主</a:t>
              </a: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窗体设计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611560" y="2643758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查看部分的隐藏与显示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560" y="3651870"/>
            <a:ext cx="6445378" cy="576064"/>
            <a:chOff x="2555777" y="1563637"/>
            <a:chExt cx="6445378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2" y="1620977"/>
              <a:ext cx="58732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下拉列表处理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2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04963"/>
            <a:ext cx="75928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1802135" y="2251075"/>
            <a:ext cx="514612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影视作品分析</a:t>
            </a:r>
            <a:endParaRPr lang="zh-CN" altLang="en-US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实现主窗体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实现的窗体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81943"/>
            <a:ext cx="3876675" cy="2333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81944"/>
            <a:ext cx="3876675" cy="23336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55576" y="1835638"/>
            <a:ext cx="1584176" cy="24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1600" y="2448814"/>
            <a:ext cx="792088" cy="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46160" y="2440023"/>
            <a:ext cx="1115288" cy="266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15201" y="2455325"/>
            <a:ext cx="908727" cy="25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7874" y="2895552"/>
            <a:ext cx="3202078" cy="1116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93016" y="2440022"/>
            <a:ext cx="1115288" cy="70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30" y="1677988"/>
            <a:ext cx="93345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979" y="1677988"/>
            <a:ext cx="1933575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554" y="1691176"/>
            <a:ext cx="1962150" cy="809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921" y="1682384"/>
            <a:ext cx="1924050" cy="1200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896" y="2873742"/>
            <a:ext cx="190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查看部分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的隐藏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与显示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9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查看部分的显示与隐藏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79662"/>
            <a:ext cx="3876675" cy="2333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79662"/>
            <a:ext cx="3876675" cy="23336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39470" y="2825274"/>
            <a:ext cx="3292970" cy="111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2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96" y="2516981"/>
            <a:ext cx="1212429" cy="846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780" y="2561552"/>
            <a:ext cx="3092572" cy="802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962" y="2498070"/>
            <a:ext cx="2363357" cy="8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5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下拉列表处理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9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noProof="0" dirty="0">
                  <a:latin typeface="+mj-lt"/>
                  <a:ea typeface="+mj-ea"/>
                  <a:cs typeface="+mj-cs"/>
                </a:rPr>
                <a:t>下</a:t>
              </a: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拉列表处理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79662"/>
            <a:ext cx="3876675" cy="2333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779662"/>
            <a:ext cx="3876675" cy="2333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64968" y="2410150"/>
            <a:ext cx="1080120" cy="32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39470" y="2825274"/>
            <a:ext cx="3292970" cy="111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65821" y="2410150"/>
            <a:ext cx="1080120" cy="32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592" y="2825274"/>
            <a:ext cx="3292970" cy="111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04950"/>
            <a:ext cx="861060" cy="624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628" y="1497330"/>
            <a:ext cx="1714500" cy="632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119" y="1493814"/>
            <a:ext cx="1470660" cy="678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779" y="1504950"/>
            <a:ext cx="1188720" cy="6553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179" y="1503778"/>
            <a:ext cx="1981200" cy="6172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4247" y="2114043"/>
            <a:ext cx="1577340" cy="18059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4845" y="2151478"/>
            <a:ext cx="160782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数据分析与处理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9644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34934" y="1635646"/>
            <a:ext cx="4536504" cy="576064"/>
            <a:chOff x="2555777" y="1563637"/>
            <a:chExt cx="4536504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可以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选择电影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需求分析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934934" y="2220721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可以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通过数据分析电影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34934" y="2782007"/>
            <a:ext cx="6445378" cy="576064"/>
            <a:chOff x="2555777" y="1563637"/>
            <a:chExt cx="6445378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2" y="1620977"/>
              <a:ext cx="58732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通过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柱型</a:t>
              </a: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-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折线图显示城市评论数及平均分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34934" y="3343293"/>
            <a:ext cx="4536504" cy="576064"/>
            <a:chOff x="2555777" y="1563637"/>
            <a:chExt cx="4536504" cy="57606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以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热力图显示评论的分布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4934" y="3904579"/>
            <a:ext cx="4536504" cy="576064"/>
            <a:chOff x="2555777" y="1563637"/>
            <a:chExt cx="4536504" cy="576064"/>
          </a:xfrm>
        </p:grpSpPr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39643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生成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评论内容的词云图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4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5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1635646"/>
            <a:ext cx="8389596" cy="576064"/>
            <a:chOff x="2555777" y="1563637"/>
            <a:chExt cx="8389596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78174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获取数据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noProof="0" dirty="0" smtClean="0">
                  <a:latin typeface="+mj-lt"/>
                  <a:ea typeface="+mj-ea"/>
                  <a:cs typeface="+mj-cs"/>
                </a:rPr>
                <a:t>数据分析与处理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611560" y="2355726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生成全国热力图文件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560" y="3075806"/>
            <a:ext cx="6445378" cy="576064"/>
            <a:chOff x="2555777" y="1563637"/>
            <a:chExt cx="6445378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2" y="1620977"/>
              <a:ext cx="58732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生成主要城市评论数及平均分文件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1560" y="3723878"/>
            <a:ext cx="6696744" cy="576064"/>
            <a:chOff x="2555777" y="1563637"/>
            <a:chExt cx="6696744" cy="576064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61245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生成云图图片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40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4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9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获取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数据</a:t>
              </a:r>
              <a:endPara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2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32396"/>
            <a:ext cx="1023097" cy="7198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61078"/>
            <a:ext cx="1837093" cy="6213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365" y="1692135"/>
            <a:ext cx="1789271" cy="66389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468" y="1747890"/>
            <a:ext cx="1911772" cy="6213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097" y="1761078"/>
            <a:ext cx="1740011" cy="93956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768" y="2661980"/>
            <a:ext cx="2128340" cy="6213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8024" y="2653188"/>
            <a:ext cx="1740011" cy="16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生成全国热力图文件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1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8" y="2526485"/>
            <a:ext cx="1238786" cy="846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96" y="2499742"/>
            <a:ext cx="2257929" cy="87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368" y="2490950"/>
            <a:ext cx="2152650" cy="790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5720" y="2499742"/>
            <a:ext cx="2952000" cy="8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347614"/>
              <a:ext cx="29718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生成主要城市评论数及平均分文件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5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27107"/>
            <a:ext cx="1112711" cy="7198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92" y="2704375"/>
            <a:ext cx="2412118" cy="7425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695" y="2704375"/>
            <a:ext cx="2718300" cy="742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7188" y="2643758"/>
            <a:ext cx="2098468" cy="8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52725" y="1688490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生成词云图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图片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71483"/>
            <a:ext cx="1112711" cy="719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68" y="2360117"/>
            <a:ext cx="1837093" cy="742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071" y="2360117"/>
            <a:ext cx="1829625" cy="742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569" y="2284345"/>
            <a:ext cx="2008853" cy="8183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3488" y="2371483"/>
            <a:ext cx="1530911" cy="17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6" y="2249271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点击查看显示内容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3743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系统设计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45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1923678"/>
            <a:ext cx="8389596" cy="576064"/>
            <a:chOff x="2555777" y="1563637"/>
            <a:chExt cx="8389596" cy="576064"/>
          </a:xfrm>
        </p:grpSpPr>
        <p:sp>
          <p:nvSpPr>
            <p:cNvPr id="93204" name="Text Box 3"/>
            <p:cNvSpPr txBox="1">
              <a:spLocks noChangeArrowheads="1"/>
            </p:cNvSpPr>
            <p:nvPr/>
          </p:nvSpPr>
          <p:spPr bwMode="auto">
            <a:xfrm>
              <a:off x="3127933" y="1620977"/>
              <a:ext cx="78174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创建显示</a:t>
              </a:r>
              <a:r>
                <a:rPr lang="en-US" altLang="zh-CN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html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页面窗体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93205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宋体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28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点击查看显示内容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9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611560" y="2787774"/>
            <a:ext cx="5108660" cy="576064"/>
            <a:chOff x="2555777" y="2211710"/>
            <a:chExt cx="5108660" cy="576064"/>
          </a:xfrm>
        </p:grpSpPr>
        <p:pic>
          <p:nvPicPr>
            <p:cNvPr id="32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2211710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127933" y="2269050"/>
              <a:ext cx="45365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创建显示图片窗体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3" name="TextBox 6"/>
            <p:cNvSpPr txBox="1"/>
            <p:nvPr/>
          </p:nvSpPr>
          <p:spPr bwMode="auto">
            <a:xfrm>
              <a:off x="2691141" y="2315656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560" y="3651870"/>
            <a:ext cx="6445378" cy="576064"/>
            <a:chOff x="2555777" y="1563637"/>
            <a:chExt cx="6445378" cy="57606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3127932" y="1620977"/>
              <a:ext cx="58732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绑定</a:t>
              </a:r>
              <a:r>
                <a:rPr lang="zh-CN" altLang="en-US" sz="2400" b="1" dirty="0" smtClean="0">
                  <a:solidFill>
                    <a:srgbClr val="002060"/>
                  </a:solidFill>
                  <a:latin typeface="宋体" panose="02010600030101010101" pitchFamily="2" charset="-122"/>
                </a:rPr>
                <a:t>查看按钮</a:t>
              </a:r>
              <a:r>
                <a:rPr lang="zh-CN" altLang="en-US" sz="2400" b="1" dirty="0">
                  <a:solidFill>
                    <a:srgbClr val="002060"/>
                  </a:solidFill>
                  <a:latin typeface="宋体" panose="02010600030101010101" pitchFamily="2" charset="-122"/>
                </a:rPr>
                <a:t>单击事件</a:t>
              </a:r>
              <a:endPara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36" name="图片 32" descr="按扭-1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7" y="1563637"/>
              <a:ext cx="601911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/>
            <p:cNvSpPr txBox="1"/>
            <p:nvPr/>
          </p:nvSpPr>
          <p:spPr bwMode="auto">
            <a:xfrm>
              <a:off x="2691141" y="1667583"/>
              <a:ext cx="32733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3019" y="1657014"/>
              <a:ext cx="309674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创建显示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html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页面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窗体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5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2" y="2371483"/>
            <a:ext cx="1309072" cy="846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138" y="2358111"/>
            <a:ext cx="2231572" cy="87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239" y="2371483"/>
            <a:ext cx="2547857" cy="87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511" y="2278983"/>
            <a:ext cx="2011929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3019" y="1657014"/>
              <a:ext cx="309674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创建显示图片窗体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0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71483"/>
            <a:ext cx="1309072" cy="846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251" y="2488037"/>
            <a:ext cx="2165678" cy="613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202" y="2488037"/>
            <a:ext cx="1904303" cy="6137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3288928"/>
            <a:ext cx="3285858" cy="659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372" y="2492161"/>
            <a:ext cx="1822157" cy="11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673019" y="1657014"/>
              <a:ext cx="3096741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绑定查询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按钮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单击</a:t>
              </a:r>
              <a:r>
                <a:rPr lang="zh-CN" altLang="en-US" sz="2800" b="1" dirty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事件</a:t>
              </a:r>
              <a:endParaRPr lang="en-US" altLang="zh-CN" sz="2800" b="1" dirty="0" smtClean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10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 smtClean="0">
                  <a:latin typeface="+mj-lt"/>
                  <a:ea typeface="+mj-ea"/>
                  <a:cs typeface="+mj-cs"/>
                </a:rPr>
                <a:t>业务流程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1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AutoShape 2" descr="https://sklearn.apachecn.org/docs/img/scikit-learn-logo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0" y="2608965"/>
            <a:ext cx="1309072" cy="846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261" y="2527904"/>
            <a:ext cx="1985572" cy="8468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637" y="1917088"/>
            <a:ext cx="2785072" cy="10964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773" y="2197888"/>
            <a:ext cx="1695643" cy="163131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775" y="2683596"/>
            <a:ext cx="2785072" cy="668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136" y="2951332"/>
            <a:ext cx="2785072" cy="12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功能结构图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2805977"/>
            <a:ext cx="1810669" cy="7613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08" y="1369736"/>
            <a:ext cx="2726055" cy="20402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370" y="3194478"/>
            <a:ext cx="4821592" cy="157061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722" y="2391617"/>
            <a:ext cx="4108298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910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业务流程图</a:t>
              </a: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3" y="2474263"/>
            <a:ext cx="1000693" cy="742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467" y="2577081"/>
            <a:ext cx="1127647" cy="545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183" y="2565722"/>
            <a:ext cx="1344215" cy="5455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62" y="2477897"/>
            <a:ext cx="1657865" cy="7274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512" y="2122164"/>
            <a:ext cx="2860190" cy="10153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211" y="1929241"/>
            <a:ext cx="1769882" cy="18185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297" y="3014565"/>
            <a:ext cx="2404650" cy="8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476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1"/>
          <p:cNvGrpSpPr>
            <a:grpSpLocks/>
          </p:cNvGrpSpPr>
          <p:nvPr/>
        </p:nvGrpSpPr>
        <p:grpSpPr bwMode="auto">
          <a:xfrm>
            <a:off x="1979613" y="846138"/>
            <a:ext cx="5472112" cy="4098925"/>
            <a:chOff x="1979613" y="846138"/>
            <a:chExt cx="5472112" cy="4098925"/>
          </a:xfrm>
        </p:grpSpPr>
        <p:pic>
          <p:nvPicPr>
            <p:cNvPr id="10035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846138"/>
              <a:ext cx="5472112" cy="40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56" name="TextBox 29"/>
            <p:cNvSpPr txBox="1">
              <a:spLocks noChangeArrowheads="1"/>
            </p:cNvSpPr>
            <p:nvPr/>
          </p:nvSpPr>
          <p:spPr bwMode="auto">
            <a:xfrm>
              <a:off x="2771800" y="1832506"/>
              <a:ext cx="2971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Consolas" panose="020B0609020204030204" pitchFamily="49" charset="0"/>
                </a:rPr>
                <a:t>系统预览</a:t>
              </a:r>
              <a:endPara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7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249271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系统开发必备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0391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08356" y="3284328"/>
            <a:ext cx="629944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zh-CN" altLang="en-US" sz="1800" b="1" dirty="0" smtClean="0"/>
              <a:t>  第三方模块：</a:t>
            </a:r>
            <a:r>
              <a:rPr lang="en-US" altLang="zh-CN" sz="1200" b="1" dirty="0">
                <a:solidFill>
                  <a:srgbClr val="C00000"/>
                </a:solidFill>
              </a:rPr>
              <a:t>PyQt5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>
                <a:solidFill>
                  <a:srgbClr val="C00000"/>
                </a:solidFill>
              </a:rPr>
              <a:t>pyqt5-tools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>
                <a:solidFill>
                  <a:srgbClr val="C00000"/>
                </a:solidFill>
              </a:rPr>
              <a:t>pyecharts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>
                <a:solidFill>
                  <a:srgbClr val="C00000"/>
                </a:solidFill>
              </a:rPr>
              <a:t>echarts_china_cities_pypkg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>
                <a:solidFill>
                  <a:srgbClr val="C00000"/>
                </a:solidFill>
              </a:rPr>
              <a:t>echarts_china_provinces_pypkg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>
                <a:solidFill>
                  <a:srgbClr val="C00000"/>
                </a:solidFill>
              </a:rPr>
              <a:t>echarts_countries_pypkg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>
                <a:solidFill>
                  <a:srgbClr val="C00000"/>
                </a:solidFill>
              </a:rPr>
              <a:t>jieba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>
                <a:solidFill>
                  <a:srgbClr val="C00000"/>
                </a:solidFill>
              </a:rPr>
              <a:t>wordcloud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>
                <a:solidFill>
                  <a:srgbClr val="C00000"/>
                </a:solidFill>
              </a:rPr>
              <a:t>pandas</a:t>
            </a:r>
            <a:r>
              <a:rPr lang="zh-CN" altLang="en-US" sz="1200" b="1" dirty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>
                <a:solidFill>
                  <a:srgbClr val="C00000"/>
                </a:solidFill>
              </a:rPr>
              <a:t>matplotlib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1200" b="1" dirty="0" err="1" smtClean="0">
                <a:solidFill>
                  <a:srgbClr val="C00000"/>
                </a:solidFill>
              </a:rPr>
              <a:t>imageio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endParaRPr lang="zh-CN" altLang="en-US" sz="1800" b="1" dirty="0">
              <a:solidFill>
                <a:srgbClr val="C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200" y="819150"/>
            <a:ext cx="8924956" cy="609600"/>
            <a:chOff x="76200" y="819150"/>
            <a:chExt cx="8924956" cy="609600"/>
          </a:xfrm>
        </p:grpSpPr>
        <p:sp>
          <p:nvSpPr>
            <p:cNvPr id="5" name="标题 8"/>
            <p:cNvSpPr txBox="1">
              <a:spLocks/>
            </p:cNvSpPr>
            <p:nvPr/>
          </p:nvSpPr>
          <p:spPr>
            <a:xfrm>
              <a:off x="1143000" y="819150"/>
              <a:ext cx="7858156" cy="609600"/>
            </a:xfrm>
            <a:prstGeom prst="rect">
              <a:avLst/>
            </a:prstGeom>
          </p:spPr>
          <p:txBody>
            <a:bodyPr/>
            <a:lstStyle/>
            <a:p>
              <a:pPr lvl="0">
                <a:defRPr/>
              </a:pPr>
              <a:r>
                <a:rPr lang="zh-CN" altLang="en-US" sz="3200" dirty="0">
                  <a:latin typeface="+mj-lt"/>
                  <a:ea typeface="+mj-ea"/>
                  <a:cs typeface="+mj-cs"/>
                </a:rPr>
                <a:t>开发工具准备</a:t>
              </a:r>
              <a:endPara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6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8356" y="1563638"/>
            <a:ext cx="7162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操作系统：</a:t>
            </a:r>
            <a:r>
              <a:rPr lang="en-US" altLang="zh-CN" sz="1800" b="1" dirty="0">
                <a:solidFill>
                  <a:srgbClr val="C00000"/>
                </a:solidFill>
              </a:rPr>
              <a:t>Windows 7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Windows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10 </a:t>
            </a:r>
            <a:r>
              <a:rPr lang="zh-CN" altLang="zh-CN" sz="1800" b="1" dirty="0"/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08356" y="2427734"/>
            <a:ext cx="2590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en-US" altLang="zh-CN" sz="1800" b="1" dirty="0"/>
              <a:t>  </a:t>
            </a:r>
            <a:r>
              <a:rPr lang="zh-CN" altLang="zh-CN" sz="1800" b="1" dirty="0"/>
              <a:t>开发工具：</a:t>
            </a:r>
            <a:r>
              <a:rPr lang="en-US" altLang="zh-CN" sz="1800" b="1" dirty="0" err="1">
                <a:solidFill>
                  <a:srgbClr val="C00000"/>
                </a:solidFill>
              </a:rPr>
              <a:t>PyCharm</a:t>
            </a:r>
            <a:endParaRPr lang="zh-CN" altLang="zh-CN" sz="1800" b="1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15680" y="2859782"/>
            <a:ext cx="6299447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zh-CN" altLang="en-US" sz="1800" b="1" dirty="0" smtClean="0"/>
              <a:t>  内置模块：</a:t>
            </a:r>
            <a:r>
              <a:rPr lang="en-US" altLang="zh-CN" sz="1800" b="1" dirty="0" err="1">
                <a:solidFill>
                  <a:srgbClr val="C00000"/>
                </a:solidFill>
              </a:rPr>
              <a:t>os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sys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 err="1">
                <a:solidFill>
                  <a:srgbClr val="C00000"/>
                </a:solidFill>
              </a:rPr>
              <a:t>json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 err="1">
                <a:solidFill>
                  <a:srgbClr val="C00000"/>
                </a:solidFill>
              </a:rPr>
              <a:t>urllib.request</a:t>
            </a:r>
            <a:r>
              <a:rPr lang="zh-CN" altLang="en-US" sz="1800" b="1" dirty="0">
                <a:solidFill>
                  <a:srgbClr val="C00000"/>
                </a:solidFill>
              </a:rPr>
              <a:t>、</a:t>
            </a:r>
            <a:r>
              <a:rPr lang="en-US" altLang="zh-CN" sz="1800" b="1" dirty="0">
                <a:solidFill>
                  <a:srgbClr val="C00000"/>
                </a:solidFill>
              </a:rPr>
              <a:t>collections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15680" y="1999347"/>
            <a:ext cx="334786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"/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Python</a:t>
            </a:r>
            <a:r>
              <a:rPr lang="zh-CN" altLang="en-US" sz="1800" b="1" dirty="0" smtClean="0"/>
              <a:t>版本</a:t>
            </a:r>
            <a:r>
              <a:rPr lang="zh-CN" altLang="zh-CN" sz="1800" b="1" dirty="0" smtClean="0"/>
              <a:t>：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Python3.7</a:t>
            </a:r>
            <a:endParaRPr lang="zh-CN" altLang="zh-CN" sz="1800" b="1" dirty="0"/>
          </a:p>
        </p:txBody>
      </p:sp>
      <p:sp>
        <p:nvSpPr>
          <p:cNvPr id="10" name="矩形 9"/>
          <p:cNvSpPr/>
          <p:nvPr/>
        </p:nvSpPr>
        <p:spPr>
          <a:xfrm>
            <a:off x="2637491" y="3471014"/>
            <a:ext cx="566357" cy="21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75856" y="3477406"/>
            <a:ext cx="864096" cy="209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11960" y="3487701"/>
            <a:ext cx="864096" cy="209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34480" y="3795886"/>
            <a:ext cx="4776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57792" y="3802109"/>
            <a:ext cx="864096" cy="209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67872" y="4072557"/>
            <a:ext cx="623808" cy="227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28520" y="4081349"/>
            <a:ext cx="827256" cy="21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27784" y="4081349"/>
            <a:ext cx="648072" cy="21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48064" y="3487701"/>
            <a:ext cx="2088232" cy="209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67872" y="3802109"/>
            <a:ext cx="4420976" cy="209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39752" y="3053515"/>
            <a:ext cx="566357" cy="21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897759" y="3053684"/>
            <a:ext cx="566357" cy="21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36124" y="3042400"/>
            <a:ext cx="566357" cy="21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36415" y="3033294"/>
            <a:ext cx="1631729" cy="225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949054" y="3019034"/>
            <a:ext cx="1215234" cy="23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1350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  <p:bldP spid="9" grpId="0"/>
      <p:bldP spid="12" grpId="0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20_4*i*0"/>
  <p:tag name="KSO_WM_TEMPLATE_CATEGORY" val="diagram"/>
  <p:tag name="KSO_WM_TEMPLATE_INDEX" val="160020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"/>
  <p:tag name="KSO_WM_UNIT_ID" val="diagram16002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25585</TotalTime>
  <Words>581</Words>
  <Application>Microsoft Office PowerPoint</Application>
  <PresentationFormat>全屏显示(16:9)</PresentationFormat>
  <Paragraphs>126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??</vt:lpstr>
      <vt:lpstr>Andalus</vt:lpstr>
      <vt:lpstr>方正书宋简体</vt:lpstr>
      <vt:lpstr>黑体</vt:lpstr>
      <vt:lpstr>楷体</vt:lpstr>
      <vt:lpstr>宋体</vt:lpstr>
      <vt:lpstr>Arial</vt:lpstr>
      <vt:lpstr>Calibri</vt:lpstr>
      <vt:lpstr>Consolas</vt:lpstr>
      <vt:lpstr>Times New Roman</vt:lpstr>
      <vt:lpstr>Verdana</vt:lpstr>
      <vt:lpstr>Wingdings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China</cp:lastModifiedBy>
  <cp:revision>2243</cp:revision>
  <cp:lastPrinted>1601-01-01T00:00:00Z</cp:lastPrinted>
  <dcterms:created xsi:type="dcterms:W3CDTF">2014-11-20T08:27:06Z</dcterms:created>
  <dcterms:modified xsi:type="dcterms:W3CDTF">2020-03-06T08:31:34Z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