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3" r:id="rId4"/>
  </p:sldMasterIdLst>
  <p:sldIdLst>
    <p:sldId id="256" r:id="rId5"/>
    <p:sldId id="258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Picture 1" descr="micropython_cover_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5925" y="2944813"/>
            <a:ext cx="5715000" cy="3676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Picture 2" descr="micropython_cover_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2125" y="206375"/>
            <a:ext cx="3810000" cy="2419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Picture 3" descr="author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21625" y="6196013"/>
            <a:ext cx="9525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1" name="Picture 4" descr="flag_logo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02625" y="219075"/>
            <a:ext cx="571500" cy="736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7760" y="101600"/>
            <a:ext cx="2126853" cy="6024563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1600"/>
            <a:ext cx="6257264" cy="6024563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4" Type="http://schemas.openxmlformats.org/officeDocument/2006/relationships/theme" Target="../theme/theme3.xml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6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1027"/>
          <p:cNvSpPr>
            <a:spLocks noGrp="1"/>
          </p:cNvSpPr>
          <p:nvPr>
            <p:ph type="body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en-US"/>
              <a:t>Click to edit Master text styles</a:t>
            </a:r>
            <a:endParaRPr lang="en-US" altLang="en-US"/>
          </a:p>
          <a:p>
            <a:pPr lvl="1" indent="-28575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1029" name="Date Placeholder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0">
              <a:defRPr sz="1400">
                <a:solidFill>
                  <a:schemeClr val="bg1"/>
                </a:solidFill>
              </a:defRPr>
            </a:lvl1pPr>
          </a:lstStyle>
          <a:p>
            <a:pPr lvl="0" fontAlgn="base"/>
            <a:endParaRPr lang="en-US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Footer Placeholder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0" algn="ctr">
              <a:defRPr sz="1400">
                <a:solidFill>
                  <a:schemeClr val="bg1"/>
                </a:solidFill>
              </a:defRPr>
            </a:lvl1pPr>
          </a:lstStyle>
          <a:p>
            <a:pPr lvl="0" fontAlgn="base"/>
            <a:endParaRPr lang="en-US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1" name="Slide Number Placeholder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0" algn="r">
              <a:defRPr sz="1400"/>
            </a:lvl1pPr>
          </a:lstStyle>
          <a:p>
            <a:pPr lvl="0" fontAlgn="base"/>
            <a:fld id="{9A0DB2DC-4C9A-4742-B13C-FB6460FD3503}" type="slidenum">
              <a:rPr lang="en-US" alt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Title 3074"/>
          <p:cNvSpPr/>
          <p:nvPr>
            <p:ph type="title"/>
          </p:nvPr>
        </p:nvSpPr>
        <p:spPr>
          <a:xfrm>
            <a:off x="684213" y="274638"/>
            <a:ext cx="8002587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2051" name="Text Placeholder 3075"/>
          <p:cNvSpPr/>
          <p:nvPr>
            <p:ph type="body"/>
          </p:nvPr>
        </p:nvSpPr>
        <p:spPr>
          <a:xfrm>
            <a:off x="4141788" y="1600200"/>
            <a:ext cx="4546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en-US"/>
              <a:t>Click to edit Master text styles</a:t>
            </a:r>
            <a:endParaRPr lang="en-US" altLang="en-US"/>
          </a:p>
          <a:p>
            <a:pPr lvl="1" indent="-28575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3077" name="Footer Placeholder 3076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3078" name="Slide Number Placeholder 3077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  <p:pic>
        <p:nvPicPr>
          <p:cNvPr id="2" name="Picture 1" descr="board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2460" y="1847215"/>
            <a:ext cx="1314450" cy="4432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1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nner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26035" y="-17145"/>
            <a:ext cx="9197340" cy="1253490"/>
          </a:xfrm>
          <a:prstGeom prst="rect">
            <a:avLst/>
          </a:prstGeom>
        </p:spPr>
      </p:pic>
      <p:sp>
        <p:nvSpPr>
          <p:cNvPr id="3075" name="Title 4098"/>
          <p:cNvSpPr/>
          <p:nvPr>
            <p:ph type="title"/>
          </p:nvPr>
        </p:nvSpPr>
        <p:spPr>
          <a:xfrm>
            <a:off x="2195513" y="101600"/>
            <a:ext cx="67691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3076" name="Text Placeholder 4099"/>
          <p:cNvSpPr/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en-US"/>
              <a:t>Click to edit Master text styles</a:t>
            </a:r>
            <a:endParaRPr lang="en-US" altLang="en-US"/>
          </a:p>
          <a:p>
            <a:pPr lvl="1" indent="-28575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4101" name="Date Placeholder 4100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4102" name="Footer Placeholder 4101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4103" name="Slide Number Placeholder 4102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Title 15361"/>
          <p:cNvSpPr/>
          <p:nvPr>
            <p:ph type="title"/>
          </p:nvPr>
        </p:nvSpPr>
        <p:spPr/>
        <p:txBody>
          <a:bodyPr anchor="ctr"/>
          <a:p>
            <a:r>
              <a:rPr lang="zh-TW" altLang="en-US" dirty="0"/>
              <a:t>測量電壓</a:t>
            </a:r>
            <a:endParaRPr lang="zh-TW" altLang="en-US" dirty="0"/>
          </a:p>
        </p:txBody>
      </p:sp>
      <p:pic>
        <p:nvPicPr>
          <p:cNvPr id="15362" name="Picture 15362" descr="v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1638" y="2276475"/>
            <a:ext cx="6296025" cy="382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Text Box 15363"/>
          <p:cNvSpPr txBox="1"/>
          <p:nvPr/>
        </p:nvSpPr>
        <p:spPr>
          <a:xfrm>
            <a:off x="468313" y="1485900"/>
            <a:ext cx="7726362" cy="3651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en-US">
                <a:latin typeface="Arial" panose="020B0604020202020204" pitchFamily="34" charset="0"/>
                <a:ea typeface="微軟正黑體" panose="020B0604030504040204" charset="-120"/>
              </a:rPr>
              <a:t>測量電壓或電流的過程中，不要切換檔位；切換檔位之前要先移開測試棒。</a:t>
            </a:r>
            <a:endParaRPr lang="en-US" altLang="en-US">
              <a:latin typeface="Arial" panose="020B0604020202020204" pitchFamily="34" charset="0"/>
              <a:ea typeface="微軟正黑體" panose="020B0604030504040204" charset="-120"/>
            </a:endParaRPr>
          </a:p>
        </p:txBody>
      </p:sp>
      <p:sp>
        <p:nvSpPr>
          <p:cNvPr id="15364" name="Oval 15364"/>
          <p:cNvSpPr/>
          <p:nvPr/>
        </p:nvSpPr>
        <p:spPr>
          <a:xfrm>
            <a:off x="438150" y="4462463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365" name="Text Box 15365"/>
          <p:cNvSpPr txBox="1"/>
          <p:nvPr/>
        </p:nvSpPr>
        <p:spPr>
          <a:xfrm>
            <a:off x="514033" y="4606925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2-2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2</a:t>
            </a:r>
            <a:endParaRPr lang="en-US" altLang="zh-TW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</p:spTree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Title 16385"/>
          <p:cNvSpPr/>
          <p:nvPr>
            <p:ph type="title"/>
          </p:nvPr>
        </p:nvSpPr>
        <p:spPr/>
        <p:txBody>
          <a:bodyPr anchor="ctr"/>
          <a:p>
            <a:r>
              <a:rPr lang="zh-TW" altLang="en-US" dirty="0"/>
              <a:t>測量電流</a:t>
            </a:r>
            <a:endParaRPr lang="zh-CN" altLang="en-US" dirty="0"/>
          </a:p>
        </p:txBody>
      </p:sp>
      <p:pic>
        <p:nvPicPr>
          <p:cNvPr id="16386" name="Picture 16386" descr="v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2133600"/>
            <a:ext cx="6010275" cy="4124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7" name="Text Box 16387"/>
          <p:cNvSpPr txBox="1"/>
          <p:nvPr/>
        </p:nvSpPr>
        <p:spPr>
          <a:xfrm>
            <a:off x="684213" y="1485900"/>
            <a:ext cx="4297362" cy="3651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en-US">
                <a:latin typeface="Arial" panose="020B0604020202020204" pitchFamily="34" charset="0"/>
                <a:ea typeface="微軟正黑體" panose="020B0604030504040204" charset="-120"/>
              </a:rPr>
              <a:t>紅色測試棒記得要接在測量電流的插孔。</a:t>
            </a:r>
            <a:endParaRPr lang="en-US" altLang="en-US">
              <a:latin typeface="Arial" panose="020B0604020202020204" pitchFamily="34" charset="0"/>
              <a:ea typeface="微軟正黑體" panose="020B0604030504040204" charset="-120"/>
            </a:endParaRPr>
          </a:p>
        </p:txBody>
      </p:sp>
      <p:sp>
        <p:nvSpPr>
          <p:cNvPr id="16388" name="Oval 16388"/>
          <p:cNvSpPr/>
          <p:nvPr/>
        </p:nvSpPr>
        <p:spPr>
          <a:xfrm>
            <a:off x="438150" y="4462463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389" name="Text Box 16389"/>
          <p:cNvSpPr txBox="1"/>
          <p:nvPr/>
        </p:nvSpPr>
        <p:spPr>
          <a:xfrm>
            <a:off x="514033" y="4606925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2-2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2</a:t>
            </a:r>
            <a:endParaRPr lang="en-US" altLang="zh-TW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</p:spTree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Title 17409"/>
          <p:cNvSpPr/>
          <p:nvPr>
            <p:ph type="title"/>
          </p:nvPr>
        </p:nvSpPr>
        <p:spPr/>
        <p:txBody>
          <a:bodyPr anchor="ctr"/>
          <a:p>
            <a:r>
              <a:rPr lang="zh-TW" altLang="en-US" dirty="0"/>
              <a:t>麵包板</a:t>
            </a:r>
            <a:endParaRPr lang="zh-CN" altLang="en-US" dirty="0"/>
          </a:p>
        </p:txBody>
      </p:sp>
      <p:pic>
        <p:nvPicPr>
          <p:cNvPr id="17410" name="Picture 17410" descr="v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5975" y="1339850"/>
            <a:ext cx="5608638" cy="2778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1" name="Text Box 17411"/>
          <p:cNvSpPr txBox="1"/>
          <p:nvPr/>
        </p:nvSpPr>
        <p:spPr>
          <a:xfrm>
            <a:off x="179388" y="1557338"/>
            <a:ext cx="3313112" cy="9144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en-US">
                <a:latin typeface="Arial" panose="020B0604020202020204" pitchFamily="34" charset="0"/>
                <a:ea typeface="微軟正黑體" panose="020B0604030504040204" charset="-120"/>
              </a:rPr>
              <a:t>麵包板是一種不需焊接，可快速拆裝、組合電子電路的用具，普遍用於電子電路實驗。</a:t>
            </a:r>
            <a:endParaRPr lang="en-US" altLang="en-US">
              <a:latin typeface="Arial" panose="020B0604020202020204" pitchFamily="34" charset="0"/>
              <a:ea typeface="微軟正黑體" panose="020B0604030504040204" charset="-120"/>
            </a:endParaRPr>
          </a:p>
        </p:txBody>
      </p:sp>
      <p:pic>
        <p:nvPicPr>
          <p:cNvPr id="17412" name="Picture 17412" descr="vo24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4192588"/>
            <a:ext cx="5668963" cy="2547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3" name="Text Box 17413"/>
          <p:cNvSpPr txBox="1"/>
          <p:nvPr/>
        </p:nvSpPr>
        <p:spPr>
          <a:xfrm>
            <a:off x="6084888" y="4941888"/>
            <a:ext cx="2879725" cy="6397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en-US">
                <a:latin typeface="微軟正黑體" panose="020B0604030504040204" charset="-120"/>
                <a:ea typeface="微軟正黑體" panose="020B0604030504040204" charset="-120"/>
              </a:rPr>
              <a:t>左邊是LED電路圖，以及在麵包板上組裝的樣子。</a:t>
            </a:r>
            <a:endParaRPr lang="en-US" altLang="en-US"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17414" name="Oval 17414"/>
          <p:cNvSpPr/>
          <p:nvPr/>
        </p:nvSpPr>
        <p:spPr>
          <a:xfrm>
            <a:off x="336550" y="3333750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415" name="Text Box 17415"/>
          <p:cNvSpPr txBox="1"/>
          <p:nvPr/>
        </p:nvSpPr>
        <p:spPr>
          <a:xfrm>
            <a:off x="413226" y="3478213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2-2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3</a:t>
            </a:r>
            <a:endParaRPr lang="en-US" altLang="zh-TW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</p:spTree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Title 18433"/>
          <p:cNvSpPr/>
          <p:nvPr>
            <p:ph type="title"/>
          </p:nvPr>
        </p:nvSpPr>
        <p:spPr/>
        <p:txBody>
          <a:bodyPr anchor="ctr"/>
          <a:p>
            <a:r>
              <a:rPr lang="en-US" altLang="en-US"/>
              <a:t>導線與跳線</a:t>
            </a:r>
            <a:endParaRPr lang="en-US" altLang="en-US"/>
          </a:p>
        </p:txBody>
      </p:sp>
      <p:pic>
        <p:nvPicPr>
          <p:cNvPr id="18434" name="Picture 18434" descr="v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7938" y="1484313"/>
            <a:ext cx="3238500" cy="819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5" name="Picture 18435" descr="v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8" y="2420938"/>
            <a:ext cx="4076700" cy="933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6" name="Picture 18436" descr="v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938" y="3514725"/>
            <a:ext cx="6200775" cy="1066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7" name="Picture 18437" descr="vo24_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975" y="4611688"/>
            <a:ext cx="5400675" cy="24177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8" name="Text Box 18438"/>
          <p:cNvSpPr txBox="1"/>
          <p:nvPr/>
        </p:nvSpPr>
        <p:spPr>
          <a:xfrm>
            <a:off x="179388" y="1766888"/>
            <a:ext cx="1554162" cy="3651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en-US">
                <a:latin typeface="Arial" panose="020B0604020202020204" pitchFamily="34" charset="0"/>
                <a:ea typeface="微軟正黑體" panose="020B0604030504040204" charset="-120"/>
              </a:rPr>
              <a:t>麵包板的接線</a:t>
            </a:r>
            <a:endParaRPr lang="en-US" altLang="en-US">
              <a:latin typeface="Arial" panose="020B0604020202020204" pitchFamily="34" charset="0"/>
              <a:ea typeface="微軟正黑體" panose="020B0604030504040204" charset="-120"/>
            </a:endParaRPr>
          </a:p>
        </p:txBody>
      </p:sp>
      <p:sp>
        <p:nvSpPr>
          <p:cNvPr id="18439" name="Text Box 18439"/>
          <p:cNvSpPr txBox="1"/>
          <p:nvPr/>
        </p:nvSpPr>
        <p:spPr>
          <a:xfrm>
            <a:off x="250825" y="2630488"/>
            <a:ext cx="8699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TW" altLang="en-US" dirty="0">
                <a:latin typeface="Arial" panose="020B0604020202020204" pitchFamily="34" charset="0"/>
                <a:ea typeface="微軟正黑體" panose="020B0604030504040204" charset="-120"/>
              </a:rPr>
              <a:t>杜邦</a:t>
            </a:r>
            <a:r>
              <a:rPr lang="zh-CN" altLang="en-US" dirty="0">
                <a:latin typeface="Arial" panose="020B0604020202020204" pitchFamily="34" charset="0"/>
                <a:ea typeface="微軟正黑體" panose="020B0604030504040204" charset="-120"/>
              </a:rPr>
              <a:t>線</a:t>
            </a:r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440" name="Text Box 18440"/>
          <p:cNvSpPr txBox="1"/>
          <p:nvPr/>
        </p:nvSpPr>
        <p:spPr>
          <a:xfrm>
            <a:off x="250825" y="3933825"/>
            <a:ext cx="1784350" cy="3651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TW" altLang="en-US" dirty="0">
                <a:latin typeface="Arial" panose="020B0604020202020204" pitchFamily="34" charset="0"/>
                <a:ea typeface="微軟正黑體" panose="020B0604030504040204" charset="-120"/>
              </a:rPr>
              <a:t>鱷魚夾和測試鉤</a:t>
            </a:r>
            <a:endParaRPr lang="zh-TW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441" name="Text Box 18441"/>
          <p:cNvSpPr txBox="1"/>
          <p:nvPr/>
        </p:nvSpPr>
        <p:spPr>
          <a:xfrm>
            <a:off x="228600" y="5302250"/>
            <a:ext cx="1325563" cy="3651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TW" altLang="en-US" dirty="0">
                <a:latin typeface="Arial" panose="020B0604020202020204" pitchFamily="34" charset="0"/>
                <a:ea typeface="微軟正黑體" panose="020B0604030504040204" charset="-120"/>
              </a:rPr>
              <a:t>使用的例子</a:t>
            </a:r>
            <a:endParaRPr lang="zh-TW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442" name="Oval 18442"/>
          <p:cNvSpPr/>
          <p:nvPr/>
        </p:nvSpPr>
        <p:spPr>
          <a:xfrm>
            <a:off x="8007350" y="134778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43" name="Text Box 18443"/>
          <p:cNvSpPr txBox="1"/>
          <p:nvPr/>
        </p:nvSpPr>
        <p:spPr>
          <a:xfrm>
            <a:off x="8084027" y="149225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2-2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6</a:t>
            </a:r>
            <a:endParaRPr lang="en-US" altLang="zh-TW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itle 7169"/>
          <p:cNvSpPr/>
          <p:nvPr>
            <p:ph type="title"/>
          </p:nvPr>
        </p:nvSpPr>
        <p:spPr/>
        <p:txBody>
          <a:bodyPr anchor="ctr"/>
          <a:p>
            <a:r>
              <a:rPr lang="zh-TW" altLang="en-US" dirty="0"/>
              <a:t>第</a:t>
            </a:r>
            <a:r>
              <a:rPr lang="en-US" altLang="zh-TW" dirty="0"/>
              <a:t>2</a:t>
            </a:r>
            <a:r>
              <a:rPr lang="zh-TW" altLang="en-US" dirty="0"/>
              <a:t>章 認識電子零件與工具</a:t>
            </a:r>
            <a:endParaRPr lang="zh-TW" altLang="en-US" dirty="0"/>
          </a:p>
        </p:txBody>
      </p:sp>
      <p:sp>
        <p:nvSpPr>
          <p:cNvPr id="6146" name="Text Placeholder 7170"/>
          <p:cNvSpPr/>
          <p:nvPr>
            <p:ph idx="1"/>
          </p:nvPr>
        </p:nvSpPr>
        <p:spPr>
          <a:xfrm>
            <a:off x="2745105" y="1863090"/>
            <a:ext cx="5941695" cy="4526280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zh-TW" altLang="en-US" sz="2800" dirty="0"/>
              <a:t>電壓、電流與接地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認識基本的電子零件：電阻、電容、二極體和電路符號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電子工作者必備的萬用電錶（multimeter）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組裝實驗電路所需的麵包板和導線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使用剝線鉗或尖嘴鉗和斜口鉗剝除導線外皮</a:t>
            </a:r>
            <a:endParaRPr lang="zh-TW" altLang="en-US" sz="2800" dirty="0"/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itle 8193"/>
          <p:cNvSpPr/>
          <p:nvPr>
            <p:ph type="title"/>
          </p:nvPr>
        </p:nvSpPr>
        <p:spPr/>
        <p:txBody>
          <a:bodyPr anchor="ctr"/>
          <a:p>
            <a:r>
              <a:rPr lang="zh-TW" altLang="en-US" dirty="0"/>
              <a:t>電壓、電流與接地</a:t>
            </a:r>
            <a:endParaRPr lang="zh-TW" altLang="en-US" dirty="0"/>
          </a:p>
        </p:txBody>
      </p:sp>
      <p:pic>
        <p:nvPicPr>
          <p:cNvPr id="8194" name="Picture 8194" descr="v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3575" y="2636838"/>
            <a:ext cx="5905500" cy="2943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5" name="Picture 8195" descr="v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63" y="5918200"/>
            <a:ext cx="4314825" cy="895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6" name="Text Box 8196"/>
          <p:cNvSpPr txBox="1"/>
          <p:nvPr/>
        </p:nvSpPr>
        <p:spPr>
          <a:xfrm>
            <a:off x="468313" y="1485900"/>
            <a:ext cx="6911975" cy="9144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en-US">
                <a:latin typeface="微軟正黑體" panose="020B0604030504040204" charset="-120"/>
                <a:ea typeface="微軟正黑體" panose="020B0604030504040204" charset="-120"/>
              </a:rPr>
              <a:t>電位差或電勢差，通常稱為電壓，代表推動電流能力的大小，其單位是伏特（volt，簡寫成V）。處於高位者稱為</a:t>
            </a:r>
            <a:r>
              <a:rPr lang="en-US" altLang="en-US" b="1">
                <a:latin typeface="微軟正黑體" panose="020B0604030504040204" charset="-120"/>
                <a:ea typeface="微軟正黑體" panose="020B0604030504040204" charset="-120"/>
              </a:rPr>
              <a:t>正極</a:t>
            </a:r>
            <a:r>
              <a:rPr lang="en-US" altLang="en-US">
                <a:latin typeface="微軟正黑體" panose="020B0604030504040204" charset="-120"/>
                <a:ea typeface="微軟正黑體" panose="020B0604030504040204" charset="-120"/>
              </a:rPr>
              <a:t>，低地勢者為</a:t>
            </a:r>
            <a:r>
              <a:rPr lang="en-US" altLang="en-US" b="1">
                <a:latin typeface="微軟正黑體" panose="020B0604030504040204" charset="-120"/>
                <a:ea typeface="微軟正黑體" panose="020B0604030504040204" charset="-120"/>
              </a:rPr>
              <a:t>負極</a:t>
            </a:r>
            <a:r>
              <a:rPr lang="en-US" altLang="en-US">
                <a:latin typeface="微軟正黑體" panose="020B0604030504040204" charset="-120"/>
                <a:ea typeface="微軟正黑體" panose="020B0604030504040204" charset="-120"/>
              </a:rPr>
              <a:t>或</a:t>
            </a:r>
            <a:r>
              <a:rPr lang="en-US" altLang="en-US" b="1">
                <a:latin typeface="微軟正黑體" panose="020B0604030504040204" charset="-120"/>
                <a:ea typeface="微軟正黑體" panose="020B0604030504040204" charset="-120"/>
              </a:rPr>
              <a:t>接地</a:t>
            </a:r>
            <a:r>
              <a:rPr lang="en-US" altLang="en-US">
                <a:latin typeface="微軟正黑體" panose="020B0604030504040204" charset="-120"/>
                <a:ea typeface="微軟正黑體" panose="020B0604030504040204" charset="-120"/>
              </a:rPr>
              <a:t>（Ground，簡稱GND）</a:t>
            </a:r>
            <a:endParaRPr lang="en-US" altLang="en-US"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8197" name="Text Box 8197"/>
          <p:cNvSpPr txBox="1"/>
          <p:nvPr/>
        </p:nvSpPr>
        <p:spPr>
          <a:xfrm>
            <a:off x="468313" y="5918200"/>
            <a:ext cx="1782762" cy="3651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en-US">
                <a:latin typeface="Arial" panose="020B0604020202020204" pitchFamily="34" charset="0"/>
                <a:ea typeface="微軟正黑體" panose="020B0604030504040204" charset="-120"/>
              </a:rPr>
              <a:t>電壓的電路符號</a:t>
            </a:r>
            <a:endParaRPr lang="en-US" altLang="en-US">
              <a:latin typeface="Arial" panose="020B0604020202020204" pitchFamily="34" charset="0"/>
              <a:ea typeface="微軟正黑體" panose="020B0604030504040204" charset="-120"/>
            </a:endParaRPr>
          </a:p>
        </p:txBody>
      </p:sp>
      <p:sp>
        <p:nvSpPr>
          <p:cNvPr id="8198" name="Oval 8198"/>
          <p:cNvSpPr/>
          <p:nvPr/>
        </p:nvSpPr>
        <p:spPr>
          <a:xfrm>
            <a:off x="438150" y="4462463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9" name="Text Box 8199"/>
          <p:cNvSpPr txBox="1"/>
          <p:nvPr/>
        </p:nvSpPr>
        <p:spPr>
          <a:xfrm>
            <a:off x="538163" y="4606925"/>
            <a:ext cx="641350" cy="6604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2-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3</a:t>
            </a:r>
            <a:endParaRPr lang="en-US" altLang="zh-TW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itle 9217"/>
          <p:cNvSpPr/>
          <p:nvPr>
            <p:ph type="title"/>
          </p:nvPr>
        </p:nvSpPr>
        <p:spPr/>
        <p:txBody>
          <a:bodyPr anchor="ctr"/>
          <a:p>
            <a:r>
              <a:rPr lang="zh-TW" altLang="en-US" dirty="0"/>
              <a:t>電阻</a:t>
            </a:r>
            <a:endParaRPr lang="zh-CN" altLang="en-US" dirty="0"/>
          </a:p>
        </p:txBody>
      </p:sp>
      <p:sp>
        <p:nvSpPr>
          <p:cNvPr id="9218" name="Text Box 9218"/>
          <p:cNvSpPr txBox="1"/>
          <p:nvPr/>
        </p:nvSpPr>
        <p:spPr>
          <a:xfrm>
            <a:off x="468313" y="1412875"/>
            <a:ext cx="6523037" cy="641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en-US">
                <a:latin typeface="Arial" panose="020B0604020202020204" pitchFamily="34" charset="0"/>
                <a:ea typeface="微軟正黑體" panose="020B0604030504040204" charset="-120"/>
              </a:rPr>
              <a:t>阻礙電流流動的因素叫電阻。電阻能降低和分散電子元件承受的電壓，避免元件損壞。</a:t>
            </a:r>
            <a:endParaRPr lang="en-US" altLang="en-US">
              <a:latin typeface="Arial" panose="020B0604020202020204" pitchFamily="34" charset="0"/>
              <a:ea typeface="微軟正黑體" panose="020B0604030504040204" charset="-120"/>
            </a:endParaRPr>
          </a:p>
        </p:txBody>
      </p:sp>
      <p:pic>
        <p:nvPicPr>
          <p:cNvPr id="9219" name="Picture 9219" descr="v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38" y="2336800"/>
            <a:ext cx="5084762" cy="178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0" name="Text Box 9223"/>
          <p:cNvSpPr txBox="1"/>
          <p:nvPr/>
        </p:nvSpPr>
        <p:spPr>
          <a:xfrm>
            <a:off x="360363" y="4818063"/>
            <a:ext cx="6196012" cy="3651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en-US">
                <a:latin typeface="微軟正黑體" panose="020B0604030504040204" charset="-120"/>
                <a:ea typeface="微軟正黑體" panose="020B0604030504040204" charset="-120"/>
              </a:rPr>
              <a:t>有些電阻具備可調整阻值的旋鈕，稱為可變電阻（簡稱VR）</a:t>
            </a:r>
            <a:endParaRPr lang="en-US" altLang="en-US"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9221" name="Oval 9224"/>
          <p:cNvSpPr/>
          <p:nvPr/>
        </p:nvSpPr>
        <p:spPr>
          <a:xfrm>
            <a:off x="8101013" y="1123950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22" name="Text Box 9225"/>
          <p:cNvSpPr txBox="1"/>
          <p:nvPr/>
        </p:nvSpPr>
        <p:spPr>
          <a:xfrm>
            <a:off x="8200867" y="1268413"/>
            <a:ext cx="64008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2-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5</a:t>
            </a:r>
            <a:endParaRPr lang="en-US" altLang="zh-TW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9223" name="Picture 1" descr="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00" y="2498725"/>
            <a:ext cx="3771900" cy="844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4" name="Picture 2" descr="v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075" y="5611813"/>
            <a:ext cx="4940300" cy="850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5" name="Picture 3" descr="vr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363" y="4995863"/>
            <a:ext cx="1409700" cy="1644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6" name="Picture 4" descr="r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8200" y="3940175"/>
            <a:ext cx="2495550" cy="412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itle 10241"/>
          <p:cNvSpPr/>
          <p:nvPr>
            <p:ph type="title"/>
          </p:nvPr>
        </p:nvSpPr>
        <p:spPr/>
        <p:txBody>
          <a:bodyPr anchor="ctr"/>
          <a:p>
            <a:r>
              <a:rPr lang="en-US" altLang="en-US"/>
              <a:t>電阻的色環</a:t>
            </a:r>
            <a:endParaRPr lang="en-US" altLang="en-US"/>
          </a:p>
        </p:txBody>
      </p:sp>
      <p:sp>
        <p:nvSpPr>
          <p:cNvPr id="10242" name="Oval 10243"/>
          <p:cNvSpPr/>
          <p:nvPr/>
        </p:nvSpPr>
        <p:spPr>
          <a:xfrm>
            <a:off x="438150" y="5775325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3" name="Text Box 10244"/>
          <p:cNvSpPr txBox="1"/>
          <p:nvPr/>
        </p:nvSpPr>
        <p:spPr>
          <a:xfrm>
            <a:off x="538798" y="5918200"/>
            <a:ext cx="64008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2-</a:t>
            </a:r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7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10244" name="Picture 2" descr="tool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5338" y="1638300"/>
            <a:ext cx="5776912" cy="4330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Title 11265"/>
          <p:cNvSpPr/>
          <p:nvPr>
            <p:ph type="title"/>
          </p:nvPr>
        </p:nvSpPr>
        <p:spPr/>
        <p:txBody>
          <a:bodyPr anchor="ctr"/>
          <a:p>
            <a:r>
              <a:rPr lang="en-US" altLang="en-US"/>
              <a:t>電容</a:t>
            </a:r>
            <a:endParaRPr lang="en-US" altLang="en-US"/>
          </a:p>
        </p:txBody>
      </p:sp>
      <p:pic>
        <p:nvPicPr>
          <p:cNvPr id="11266" name="Picture 11266" descr="v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3213100"/>
            <a:ext cx="8181975" cy="2828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7" name="Text Box 11267"/>
          <p:cNvSpPr txBox="1"/>
          <p:nvPr/>
        </p:nvSpPr>
        <p:spPr>
          <a:xfrm>
            <a:off x="336550" y="1412875"/>
            <a:ext cx="7764463" cy="1463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en-US">
                <a:latin typeface="微軟正黑體" panose="020B0604030504040204" charset="-120"/>
                <a:ea typeface="微軟正黑體" panose="020B0604030504040204" charset="-120"/>
              </a:rPr>
              <a:t>電容器就是電的容器，簡稱電容，單位是法拉（Farad，簡寫成F），代表電容所能儲存的電荷容量。</a:t>
            </a:r>
            <a:endParaRPr lang="en-US" altLang="en-US">
              <a:latin typeface="微軟正黑體" panose="020B0604030504040204" charset="-120"/>
              <a:ea typeface="微軟正黑體" panose="020B0604030504040204" charset="-120"/>
            </a:endParaRPr>
          </a:p>
          <a:p>
            <a:endParaRPr lang="en-US" altLang="en-US">
              <a:latin typeface="微軟正黑體" panose="020B0604030504040204" charset="-120"/>
              <a:ea typeface="微軟正黑體" panose="020B0604030504040204" charset="-120"/>
            </a:endParaRPr>
          </a:p>
          <a:p>
            <a:r>
              <a:rPr lang="en-US" altLang="en-US">
                <a:latin typeface="微軟正黑體" panose="020B0604030504040204" charset="-120"/>
                <a:ea typeface="微軟正黑體" panose="020B0604030504040204" charset="-120"/>
              </a:rPr>
              <a:t>在積體電路和馬達的電源接腳，經常可以發現電容，用於吸收電源瞬間變化的雜訊。</a:t>
            </a:r>
            <a:endParaRPr lang="en-US" altLang="en-US"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11268" name="Oval 11268"/>
          <p:cNvSpPr/>
          <p:nvPr/>
        </p:nvSpPr>
        <p:spPr>
          <a:xfrm>
            <a:off x="8029575" y="5734050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9" name="Text Box 11269"/>
          <p:cNvSpPr txBox="1"/>
          <p:nvPr/>
        </p:nvSpPr>
        <p:spPr>
          <a:xfrm>
            <a:off x="8129429" y="5878513"/>
            <a:ext cx="64008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2-</a:t>
            </a:r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9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</p:spTree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Title 12289"/>
          <p:cNvSpPr/>
          <p:nvPr>
            <p:ph type="title"/>
          </p:nvPr>
        </p:nvSpPr>
        <p:spPr/>
        <p:txBody>
          <a:bodyPr anchor="ctr"/>
          <a:p>
            <a:r>
              <a:rPr lang="zh-TW" altLang="en-US" dirty="0"/>
              <a:t>二極體和LED</a:t>
            </a:r>
            <a:endParaRPr lang="zh-CN" altLang="en-US" dirty="0"/>
          </a:p>
        </p:txBody>
      </p:sp>
      <p:pic>
        <p:nvPicPr>
          <p:cNvPr id="12290" name="Picture 12290" descr="v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0" y="2060575"/>
            <a:ext cx="8534400" cy="1123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1" name="Text Box 12291"/>
          <p:cNvSpPr txBox="1"/>
          <p:nvPr/>
        </p:nvSpPr>
        <p:spPr>
          <a:xfrm>
            <a:off x="304800" y="1412875"/>
            <a:ext cx="6126163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en-US">
                <a:latin typeface="Arial" panose="020B0604020202020204" pitchFamily="34" charset="0"/>
                <a:ea typeface="微軟正黑體" panose="020B0604030504040204" charset="-120"/>
              </a:rPr>
              <a:t>二極體是一種單向導通的半導體元件，其接腳有區分極性。</a:t>
            </a:r>
            <a:endParaRPr lang="en-US" altLang="en-US">
              <a:latin typeface="Arial" panose="020B0604020202020204" pitchFamily="34" charset="0"/>
              <a:ea typeface="微軟正黑體" panose="020B0604030504040204" charset="-120"/>
            </a:endParaRPr>
          </a:p>
        </p:txBody>
      </p:sp>
      <p:pic>
        <p:nvPicPr>
          <p:cNvPr id="12292" name="Picture 12293" descr="vo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4581525"/>
            <a:ext cx="3956050" cy="201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3" name="Text Box 12294"/>
          <p:cNvSpPr txBox="1"/>
          <p:nvPr/>
        </p:nvSpPr>
        <p:spPr>
          <a:xfrm>
            <a:off x="4645025" y="5391150"/>
            <a:ext cx="3024188" cy="11890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en-US">
                <a:latin typeface="微軟正黑體" panose="020B0604030504040204" charset="-120"/>
                <a:ea typeface="微軟正黑體" panose="020B0604030504040204" charset="-120"/>
              </a:rPr>
              <a:t>LED同樣是單向導通元件，若接反了它不會亮。長腳接正極（+）、短腳接負極（-，或接地）。</a:t>
            </a:r>
            <a:endParaRPr lang="en-US" altLang="en-US"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12294" name="Oval 12295"/>
          <p:cNvSpPr/>
          <p:nvPr/>
        </p:nvSpPr>
        <p:spPr>
          <a:xfrm>
            <a:off x="323850" y="3429000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295" name="Text Box 12296"/>
          <p:cNvSpPr txBox="1"/>
          <p:nvPr/>
        </p:nvSpPr>
        <p:spPr>
          <a:xfrm>
            <a:off x="398939" y="3573463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2-1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2</a:t>
            </a:r>
            <a:endParaRPr lang="en-US" altLang="zh-TW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12296" name="Picture 1" descr="tool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450" y="3717925"/>
            <a:ext cx="3733800" cy="825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Title 13313"/>
          <p:cNvSpPr/>
          <p:nvPr>
            <p:ph type="title"/>
          </p:nvPr>
        </p:nvSpPr>
        <p:spPr>
          <a:xfrm>
            <a:off x="2374900" y="101600"/>
            <a:ext cx="6769100" cy="1143000"/>
          </a:xfrm>
        </p:spPr>
        <p:txBody>
          <a:bodyPr anchor="ctr"/>
          <a:p>
            <a:r>
              <a:rPr lang="zh-TW" altLang="en-US" dirty="0"/>
              <a:t>看懂電路圖</a:t>
            </a:r>
            <a:endParaRPr lang="zh-TW" altLang="en-US" dirty="0"/>
          </a:p>
        </p:txBody>
      </p:sp>
      <p:sp>
        <p:nvSpPr>
          <p:cNvPr id="13314" name="Text Box 13314"/>
          <p:cNvSpPr txBox="1"/>
          <p:nvPr/>
        </p:nvSpPr>
        <p:spPr>
          <a:xfrm>
            <a:off x="468313" y="1485900"/>
            <a:ext cx="849630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en-US">
                <a:latin typeface="Arial" panose="020B0604020202020204" pitchFamily="34" charset="0"/>
                <a:ea typeface="微軟正黑體" panose="020B0604030504040204" charset="-120"/>
              </a:rPr>
              <a:t>電路圖就是展示電子裝置所需的零件型號，以及零件如何相連的藍圖。</a:t>
            </a:r>
            <a:endParaRPr lang="en-US" altLang="en-US">
              <a:latin typeface="Arial" panose="020B0604020202020204" pitchFamily="34" charset="0"/>
              <a:ea typeface="微軟正黑體" panose="020B0604030504040204" charset="-120"/>
            </a:endParaRPr>
          </a:p>
        </p:txBody>
      </p:sp>
      <p:pic>
        <p:nvPicPr>
          <p:cNvPr id="13315" name="Picture 13315" descr="v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625" y="1989138"/>
            <a:ext cx="7051675" cy="1933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6" name="Text Box 13316"/>
          <p:cNvSpPr txBox="1"/>
          <p:nvPr/>
        </p:nvSpPr>
        <p:spPr>
          <a:xfrm>
            <a:off x="546100" y="4438650"/>
            <a:ext cx="4605338" cy="9144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en-US">
                <a:latin typeface="Arial" panose="020B0604020202020204" pitchFamily="34" charset="0"/>
                <a:ea typeface="微軟正黑體" panose="020B0604030504040204" charset="-120"/>
              </a:rPr>
              <a:t>電路圖中，兩條交錯的線條：</a:t>
            </a:r>
            <a:endParaRPr lang="en-US" altLang="en-US">
              <a:latin typeface="Arial" panose="020B0604020202020204" pitchFamily="34" charset="0"/>
              <a:ea typeface="微軟正黑體" panose="020B0604030504040204" charset="-120"/>
            </a:endParaRPr>
          </a:p>
          <a:p>
            <a:pPr>
              <a:buChar char="•"/>
            </a:pPr>
            <a:r>
              <a:rPr lang="en-US" altLang="en-US">
                <a:latin typeface="Arial" panose="020B0604020202020204" pitchFamily="34" charset="0"/>
                <a:ea typeface="微軟正黑體" panose="020B0604030504040204" charset="-120"/>
              </a:rPr>
              <a:t>如果交接處有一個小黑點，代表線路相連。</a:t>
            </a:r>
            <a:endParaRPr lang="en-US" altLang="en-US">
              <a:latin typeface="Arial" panose="020B0604020202020204" pitchFamily="34" charset="0"/>
              <a:ea typeface="微軟正黑體" panose="020B0604030504040204" charset="-120"/>
            </a:endParaRPr>
          </a:p>
          <a:p>
            <a:pPr>
              <a:buChar char="•"/>
            </a:pPr>
            <a:r>
              <a:rPr lang="en-US" altLang="en-US">
                <a:latin typeface="Arial" panose="020B0604020202020204" pitchFamily="34" charset="0"/>
                <a:ea typeface="微軟正黑體" panose="020B0604030504040204" charset="-120"/>
              </a:rPr>
              <a:t>如果交接處沒有圓點，代表線路沒有相連。</a:t>
            </a:r>
            <a:endParaRPr lang="en-US" altLang="en-US">
              <a:latin typeface="Arial" panose="020B0604020202020204" pitchFamily="34" charset="0"/>
              <a:ea typeface="微軟正黑體" panose="020B0604030504040204" charset="-120"/>
            </a:endParaRPr>
          </a:p>
        </p:txBody>
      </p:sp>
      <p:pic>
        <p:nvPicPr>
          <p:cNvPr id="13317" name="Picture 13317" descr="v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088" y="4221163"/>
            <a:ext cx="3095625" cy="2486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8" name="Oval 13318"/>
          <p:cNvSpPr/>
          <p:nvPr/>
        </p:nvSpPr>
        <p:spPr>
          <a:xfrm>
            <a:off x="250825" y="580548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9" name="Text Box 13319"/>
          <p:cNvSpPr txBox="1"/>
          <p:nvPr/>
        </p:nvSpPr>
        <p:spPr>
          <a:xfrm>
            <a:off x="327501" y="594995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2-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16</a:t>
            </a:r>
            <a:endParaRPr lang="en-US" altLang="zh-TW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</p:spTree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Title 14337"/>
          <p:cNvSpPr/>
          <p:nvPr>
            <p:ph type="title"/>
          </p:nvPr>
        </p:nvSpPr>
        <p:spPr/>
        <p:txBody>
          <a:bodyPr anchor="ctr"/>
          <a:p>
            <a:r>
              <a:rPr lang="zh-TW" altLang="en-US" dirty="0"/>
              <a:t>測量電阻或電容</a:t>
            </a:r>
            <a:endParaRPr lang="zh-TW" altLang="en-US" dirty="0"/>
          </a:p>
        </p:txBody>
      </p:sp>
      <p:pic>
        <p:nvPicPr>
          <p:cNvPr id="14338" name="Picture 14338" descr="v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813" y="2493963"/>
            <a:ext cx="6629400" cy="388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9" name="Text Box 14339"/>
          <p:cNvSpPr txBox="1"/>
          <p:nvPr/>
        </p:nvSpPr>
        <p:spPr>
          <a:xfrm>
            <a:off x="593725" y="1557338"/>
            <a:ext cx="79565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en-US">
                <a:latin typeface="Arial" panose="020B0604020202020204" pitchFamily="34" charset="0"/>
                <a:ea typeface="微軟正黑體" panose="020B0604030504040204" charset="-120"/>
              </a:rPr>
              <a:t>一般稱為「三用電錶」或「萬用電錶」，主要用於測量電壓、電流和電阻值。</a:t>
            </a:r>
            <a:endParaRPr lang="en-US" altLang="en-US">
              <a:latin typeface="Arial" panose="020B0604020202020204" pitchFamily="34" charset="0"/>
              <a:ea typeface="微軟正黑體" panose="020B0604030504040204" charset="-120"/>
            </a:endParaRPr>
          </a:p>
        </p:txBody>
      </p:sp>
      <p:sp>
        <p:nvSpPr>
          <p:cNvPr id="14340" name="Oval 14340"/>
          <p:cNvSpPr/>
          <p:nvPr/>
        </p:nvSpPr>
        <p:spPr>
          <a:xfrm>
            <a:off x="438150" y="4462463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41" name="Text Box 14341"/>
          <p:cNvSpPr txBox="1"/>
          <p:nvPr/>
        </p:nvSpPr>
        <p:spPr>
          <a:xfrm>
            <a:off x="514033" y="4606925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2-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21</a:t>
            </a:r>
            <a:endParaRPr lang="en-US" altLang="zh-TW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</p:spTree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Green Technolog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216606"/>
      </a:accent1>
      <a:accent2>
        <a:srgbClr val="669900"/>
      </a:accent2>
      <a:accent3>
        <a:srgbClr val="FFFFFF"/>
      </a:accent3>
      <a:accent4>
        <a:srgbClr val="000000"/>
      </a:accent4>
      <a:accent5>
        <a:srgbClr val="ABB9AA"/>
      </a:accent5>
      <a:accent6>
        <a:srgbClr val="5B8900"/>
      </a:accent6>
      <a:hlink>
        <a:srgbClr val="CC3300"/>
      </a:hlink>
      <a:folHlink>
        <a:srgbClr val="99660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216606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ABB9AA"/>
        </a:accent5>
        <a:accent6>
          <a:srgbClr val="5B8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771</Words>
  <Application>WPS Presentation</Application>
  <PresentationFormat/>
  <Paragraphs>103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微軟正黑體</vt:lpstr>
      <vt:lpstr>Microsoft YaHei</vt:lpstr>
      <vt:lpstr>Arial Unicode MS</vt:lpstr>
      <vt:lpstr>Calibri</vt:lpstr>
      <vt:lpstr>Green Technology</vt:lpstr>
      <vt:lpstr>Custom Design</vt:lpstr>
      <vt:lpstr>Custom Design_2</vt:lpstr>
      <vt:lpstr>PowerPoint 演示文稿</vt:lpstr>
      <vt:lpstr>第一章 認識Arduino</vt:lpstr>
      <vt:lpstr>電壓、電流與接地</vt:lpstr>
      <vt:lpstr>電阻</vt:lpstr>
      <vt:lpstr>電阻的色環</vt:lpstr>
      <vt:lpstr>電容</vt:lpstr>
      <vt:lpstr>二極體和LED</vt:lpstr>
      <vt:lpstr>看懂電路圖</vt:lpstr>
      <vt:lpstr>測量電阻或電容</vt:lpstr>
      <vt:lpstr>測量電壓</vt:lpstr>
      <vt:lpstr>測量電流</vt:lpstr>
      <vt:lpstr>麵包板</vt:lpstr>
      <vt:lpstr>導線與跳線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認識MicroPython與ESP8266控制板</dc:title>
  <dc:creator>趙英傑</dc:creator>
  <cp:category>超圖解 Python 物聯網實作入門：使用 ESP8266 與 MicroPython</cp:category>
  <cp:lastModifiedBy>cubie</cp:lastModifiedBy>
  <cp:revision>22</cp:revision>
  <dcterms:created xsi:type="dcterms:W3CDTF">2013-06-03T22:45:00Z</dcterms:created>
  <dcterms:modified xsi:type="dcterms:W3CDTF">2018-06-10T15:11:58Z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1033-10.2.0.6051</vt:lpwstr>
  </property>
</Properties>
</file>