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3" r:id="rId4"/>
  </p:sldMasterIdLst>
  <p:sldIdLst>
    <p:sldId id="256" r:id="rId5"/>
    <p:sldId id="258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Objects="1"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098" name="Picture 1" descr="micropython_cover_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5925" y="2944813"/>
            <a:ext cx="5715000" cy="3676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9" name="Picture 2" descr="micropython_cover_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2125" y="206375"/>
            <a:ext cx="3810000" cy="2419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0" name="Picture 3" descr="author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21625" y="6196013"/>
            <a:ext cx="952500" cy="393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1" name="Picture 4" descr="flag_logo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302625" y="219075"/>
            <a:ext cx="571500" cy="736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7760" y="101600"/>
            <a:ext cx="2126853" cy="6024563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1600"/>
            <a:ext cx="6257264" cy="6024563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pPr fontAlgn="base"/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0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4" Type="http://schemas.openxmlformats.org/officeDocument/2006/relationships/theme" Target="../theme/theme3.xml"/><Relationship Id="rId13" Type="http://schemas.openxmlformats.org/officeDocument/2006/relationships/image" Target="../media/image6.png"/><Relationship Id="rId12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6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1027" name="Text Placeholder 1027"/>
          <p:cNvSpPr>
            <a:spLocks noGrp="1"/>
          </p:cNvSpPr>
          <p:nvPr>
            <p:ph type="body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en-US" altLang="en-US"/>
              <a:t>Click to edit Master text styles</a:t>
            </a:r>
            <a:endParaRPr lang="en-US" altLang="en-US"/>
          </a:p>
          <a:p>
            <a:pPr lvl="1" indent="-285750"/>
            <a:r>
              <a:rPr lang="en-US" altLang="en-US"/>
              <a:t>Second level</a:t>
            </a:r>
            <a:endParaRPr lang="en-US" altLang="en-US"/>
          </a:p>
          <a:p>
            <a:pPr lvl="2" indent="-228600"/>
            <a:r>
              <a:rPr lang="en-US" altLang="en-US"/>
              <a:t>Third level</a:t>
            </a:r>
            <a:endParaRPr lang="en-US" altLang="en-US"/>
          </a:p>
          <a:p>
            <a:pPr lvl="3" indent="-228600"/>
            <a:r>
              <a:rPr lang="en-US" altLang="en-US"/>
              <a:t>Fourth level</a:t>
            </a:r>
            <a:endParaRPr lang="en-US" altLang="en-US"/>
          </a:p>
          <a:p>
            <a:pPr lvl="4" indent="-228600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1029" name="Date Placeholder 1028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indent="0">
              <a:defRPr sz="1400">
                <a:solidFill>
                  <a:schemeClr val="bg1"/>
                </a:solidFill>
              </a:defRPr>
            </a:lvl1pPr>
          </a:lstStyle>
          <a:p>
            <a:pPr lvl="0" fontAlgn="base"/>
            <a:endParaRPr lang="en-US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Footer Placeholder 1029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indent="0" algn="ctr">
              <a:defRPr sz="1400">
                <a:solidFill>
                  <a:schemeClr val="bg1"/>
                </a:solidFill>
              </a:defRPr>
            </a:lvl1pPr>
          </a:lstStyle>
          <a:p>
            <a:pPr lvl="0" fontAlgn="base"/>
            <a:endParaRPr lang="en-US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1" name="Slide Number Placeholder 1030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indent="0" algn="r">
              <a:defRPr sz="1400"/>
            </a:lvl1pPr>
          </a:lstStyle>
          <a:p>
            <a:pPr lvl="0" fontAlgn="base"/>
            <a:fld id="{9A0DB2DC-4C9A-4742-B13C-FB6460FD3503}" type="slidenum">
              <a:rPr lang="en-US" alt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Title 3074"/>
          <p:cNvSpPr/>
          <p:nvPr>
            <p:ph type="title"/>
          </p:nvPr>
        </p:nvSpPr>
        <p:spPr>
          <a:xfrm>
            <a:off x="684213" y="274638"/>
            <a:ext cx="8002587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2051" name="Text Placeholder 3075"/>
          <p:cNvSpPr/>
          <p:nvPr>
            <p:ph type="body"/>
          </p:nvPr>
        </p:nvSpPr>
        <p:spPr>
          <a:xfrm>
            <a:off x="4141788" y="1600200"/>
            <a:ext cx="4546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en-US" altLang="en-US"/>
              <a:t>Click to edit Master text styles</a:t>
            </a:r>
            <a:endParaRPr lang="en-US" altLang="en-US"/>
          </a:p>
          <a:p>
            <a:pPr lvl="1" indent="-285750"/>
            <a:r>
              <a:rPr lang="en-US" altLang="en-US"/>
              <a:t>Second level</a:t>
            </a:r>
            <a:endParaRPr lang="en-US" altLang="en-US"/>
          </a:p>
          <a:p>
            <a:pPr lvl="2" indent="-228600"/>
            <a:r>
              <a:rPr lang="en-US" altLang="en-US"/>
              <a:t>Third level</a:t>
            </a:r>
            <a:endParaRPr lang="en-US" altLang="en-US"/>
          </a:p>
          <a:p>
            <a:pPr lvl="3" indent="-228600"/>
            <a:r>
              <a:rPr lang="en-US" altLang="en-US"/>
              <a:t>Fourth level</a:t>
            </a:r>
            <a:endParaRPr lang="en-US" altLang="en-US"/>
          </a:p>
          <a:p>
            <a:pPr lvl="4" indent="-228600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3077" name="Footer Placeholder 3076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en-US" strike="noStrike" noProof="1"/>
          </a:p>
        </p:txBody>
      </p:sp>
      <p:sp>
        <p:nvSpPr>
          <p:cNvPr id="3078" name="Slide Number Placeholder 3077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  <p:pic>
        <p:nvPicPr>
          <p:cNvPr id="2" name="Picture 1" descr="boards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2460" y="1847215"/>
            <a:ext cx="1314450" cy="44323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1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1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banner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26035" y="-17145"/>
            <a:ext cx="9197340" cy="1253490"/>
          </a:xfrm>
          <a:prstGeom prst="rect">
            <a:avLst/>
          </a:prstGeom>
        </p:spPr>
      </p:pic>
      <p:sp>
        <p:nvSpPr>
          <p:cNvPr id="3075" name="Title 4098"/>
          <p:cNvSpPr/>
          <p:nvPr>
            <p:ph type="title"/>
          </p:nvPr>
        </p:nvSpPr>
        <p:spPr>
          <a:xfrm>
            <a:off x="2195513" y="101600"/>
            <a:ext cx="67691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3076" name="Text Placeholder 4099"/>
          <p:cNvSpPr/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en-US" altLang="en-US"/>
              <a:t>Click to edit Master text styles</a:t>
            </a:r>
            <a:endParaRPr lang="en-US" altLang="en-US"/>
          </a:p>
          <a:p>
            <a:pPr lvl="1" indent="-285750"/>
            <a:r>
              <a:rPr lang="en-US" altLang="en-US"/>
              <a:t>Second level</a:t>
            </a:r>
            <a:endParaRPr lang="en-US" altLang="en-US"/>
          </a:p>
          <a:p>
            <a:pPr lvl="2" indent="-228600"/>
            <a:r>
              <a:rPr lang="en-US" altLang="en-US"/>
              <a:t>Third level</a:t>
            </a:r>
            <a:endParaRPr lang="en-US" altLang="en-US"/>
          </a:p>
          <a:p>
            <a:pPr lvl="3" indent="-228600"/>
            <a:r>
              <a:rPr lang="en-US" altLang="en-US"/>
              <a:t>Fourth level</a:t>
            </a:r>
            <a:endParaRPr lang="en-US" altLang="en-US"/>
          </a:p>
          <a:p>
            <a:pPr lvl="4" indent="-228600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4101" name="Date Placeholder 4100"/>
          <p:cNvSpPr/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en-US" strike="noStrike" noProof="1"/>
          </a:p>
        </p:txBody>
      </p:sp>
      <p:sp>
        <p:nvSpPr>
          <p:cNvPr id="4102" name="Footer Placeholder 4101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en-US" strike="noStrike" noProof="1"/>
          </a:p>
        </p:txBody>
      </p:sp>
      <p:sp>
        <p:nvSpPr>
          <p:cNvPr id="4103" name="Slide Number Placeholder 4102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1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48.png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  <p:transition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自訂顯示圖像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357981" y="5880100"/>
            <a:ext cx="82550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12-23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11_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7245" y="1163955"/>
            <a:ext cx="4845050" cy="2108200"/>
          </a:xfrm>
          <a:prstGeom prst="rect">
            <a:avLst/>
          </a:prstGeom>
        </p:spPr>
      </p:pic>
      <p:pic>
        <p:nvPicPr>
          <p:cNvPr id="5" name="Picture 4" descr="11_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085" y="3499485"/>
            <a:ext cx="4394200" cy="32448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動手做12-4：在OLED上顯示自訂符號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357981" y="5880100"/>
            <a:ext cx="82550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12-25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11_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570" y="1595755"/>
            <a:ext cx="4432300" cy="1987550"/>
          </a:xfrm>
          <a:prstGeom prst="rect">
            <a:avLst/>
          </a:prstGeom>
        </p:spPr>
      </p:pic>
      <p:pic>
        <p:nvPicPr>
          <p:cNvPr id="5" name="Picture 4" descr="11_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865" y="2047875"/>
            <a:ext cx="4108450" cy="933450"/>
          </a:xfrm>
          <a:prstGeom prst="rect">
            <a:avLst/>
          </a:prstGeom>
        </p:spPr>
      </p:pic>
      <p:pic>
        <p:nvPicPr>
          <p:cNvPr id="6" name="Picture 5" descr="11_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8865" y="3430270"/>
            <a:ext cx="4114800" cy="514350"/>
          </a:xfrm>
          <a:prstGeom prst="rect">
            <a:avLst/>
          </a:prstGeom>
        </p:spPr>
      </p:pic>
      <p:pic>
        <p:nvPicPr>
          <p:cNvPr id="7" name="Picture 6" descr="11_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9965" y="4422140"/>
            <a:ext cx="4286250" cy="1206500"/>
          </a:xfrm>
          <a:prstGeom prst="rect">
            <a:avLst/>
          </a:prstGeom>
        </p:spPr>
      </p:pic>
      <p:pic>
        <p:nvPicPr>
          <p:cNvPr id="8" name="Picture 7" descr="11_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9700" y="5912485"/>
            <a:ext cx="3200400" cy="7493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使用LCD Assistant軟體轉換圖像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807393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357981" y="5951855"/>
            <a:ext cx="82550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12-26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11_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9565" y="1467485"/>
            <a:ext cx="1905000" cy="1225550"/>
          </a:xfrm>
          <a:prstGeom prst="rect">
            <a:avLst/>
          </a:prstGeom>
        </p:spPr>
      </p:pic>
      <p:pic>
        <p:nvPicPr>
          <p:cNvPr id="5" name="Picture 4" descr="11_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" y="2936875"/>
            <a:ext cx="3314700" cy="2698750"/>
          </a:xfrm>
          <a:prstGeom prst="rect">
            <a:avLst/>
          </a:prstGeom>
        </p:spPr>
      </p:pic>
      <p:pic>
        <p:nvPicPr>
          <p:cNvPr id="6" name="Picture 5" descr="11_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575" y="1897380"/>
            <a:ext cx="4578350" cy="2082800"/>
          </a:xfrm>
          <a:prstGeom prst="rect">
            <a:avLst/>
          </a:prstGeom>
        </p:spPr>
      </p:pic>
      <p:pic>
        <p:nvPicPr>
          <p:cNvPr id="7" name="Picture 6" descr="11_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325" y="4465955"/>
            <a:ext cx="4527550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動手做12-5：在OLED顯示動態溫濕度值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357981" y="5880100"/>
            <a:ext cx="82550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12-32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11_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205" y="1757045"/>
            <a:ext cx="4629150" cy="2000250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5527675" y="1745615"/>
            <a:ext cx="3146425" cy="47078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sz="1000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import bigSymbolfrom machine import Pin, I2Cimport ssd1306import dhtimport time</a:t>
            </a:r>
            <a:r>
              <a:rPr sz="1000">
                <a:latin typeface="Calibri" panose="020F0502020204030204" charset="0"/>
                <a:cs typeface="Calibri" panose="020F0502020204030204" charset="0"/>
              </a:rPr>
              <a:t> </a:t>
            </a:r>
            <a:r>
              <a:rPr sz="1000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d = dht.DHT11(Pin(13))i2c = I2C(scl=Pin(5), sda=Pin(4), freq=100000)oled = ssd1306.SSD1306_I2C(128, 64, i2c)dsp = bigSymbol.Symbol(oled)dsp.clear()      # 清除畫面dsp.temp(0, 18)  # 在</a:t>
            </a:r>
            <a:r>
              <a:rPr sz="1000">
                <a:latin typeface="Calibri" panose="020F0502020204030204" charset="0"/>
                <a:cs typeface="Calibri" panose="020F0502020204030204" charset="0"/>
              </a:rPr>
              <a:t>(0, 18)</a:t>
            </a:r>
            <a:r>
              <a:rPr sz="1000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座標顯示「溫度」dsp.humid(0, 38)  # 在</a:t>
            </a:r>
            <a:r>
              <a:rPr sz="1000">
                <a:latin typeface="Calibri" panose="020F0502020204030204" charset="0"/>
                <a:cs typeface="Calibri" panose="020F0502020204030204" charset="0"/>
              </a:rPr>
              <a:t>(0, 38)</a:t>
            </a:r>
            <a:r>
              <a:rPr sz="1000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座標顯示「濕度」 </a:t>
            </a:r>
            <a:r>
              <a:rPr sz="1000">
                <a:latin typeface="Calibri" panose="020F0502020204030204" charset="0"/>
                <a:cs typeface="Calibri" panose="020F0502020204030204" charset="0"/>
              </a:rPr>
              <a:t> </a:t>
            </a:r>
            <a:r>
              <a:rPr sz="1000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interval = 3000 # 間隔時間（毫秒）</a:t>
            </a:r>
            <a:r>
              <a:rPr sz="1000">
                <a:latin typeface="Calibri" panose="020F0502020204030204" charset="0"/>
                <a:cs typeface="Calibri" panose="020F0502020204030204" charset="0"/>
              </a:rPr>
              <a:t> </a:t>
            </a:r>
            <a:r>
              <a:rPr sz="1000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</a:t>
            </a:r>
            <a:r>
              <a:rPr lang="en-US" sz="1000">
                <a:latin typeface="Calibri" panose="020F0502020204030204" charset="0"/>
                <a:cs typeface="Calibri" panose="020F0502020204030204" charset="0"/>
              </a:rPr>
              <a:t>:</a:t>
            </a:r>
            <a:r>
              <a:rPr sz="100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000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def main():    lastTime = interval    while True:        delta = time.ticks_diff(time.ticks_ms(), lastTime)</a:t>
            </a:r>
            <a:endParaRPr sz="1000">
              <a:latin typeface="新細明體" panose="02020500000000000000" charset="-120"/>
              <a:ea typeface="新細明體" panose="02020500000000000000" charset="-120"/>
              <a:cs typeface="新細明體" panose="02020500000000000000" charset="-120"/>
            </a:endParaRPr>
          </a:p>
          <a:p>
            <a:r>
              <a:rPr sz="1000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        if delta &gt;= 0:</a:t>
            </a:r>
            <a:endParaRPr sz="1000">
              <a:latin typeface="新細明體" panose="02020500000000000000" charset="-120"/>
              <a:ea typeface="新細明體" panose="02020500000000000000" charset="-120"/>
              <a:cs typeface="新細明體" panose="02020500000000000000" charset="-120"/>
            </a:endParaRPr>
          </a:p>
          <a:p>
            <a:r>
              <a:rPr sz="1000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            temp, humid = readDHT()            dsp.text(temp, 34, 18)            dsp.text(humid, 34, 38)            oled.show()           </a:t>
            </a:r>
            <a:endParaRPr sz="1000">
              <a:latin typeface="新細明體" panose="02020500000000000000" charset="-120"/>
              <a:ea typeface="新細明體" panose="02020500000000000000" charset="-120"/>
              <a:cs typeface="新細明體" panose="02020500000000000000" charset="-120"/>
            </a:endParaRPr>
          </a:p>
          <a:p>
            <a:r>
              <a:rPr sz="1000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            lastTime = time.ticks_ms() + interval</a:t>
            </a:r>
            <a:endParaRPr lang="en-US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Title 7169"/>
          <p:cNvSpPr/>
          <p:nvPr>
            <p:ph type="title"/>
          </p:nvPr>
        </p:nvSpPr>
        <p:spPr/>
        <p:txBody>
          <a:bodyPr anchor="ctr"/>
          <a:p>
            <a:r>
              <a:rPr lang="zh-TW" altLang="en-US" dirty="0"/>
              <a:t>第</a:t>
            </a:r>
            <a:r>
              <a:rPr lang="en-US" altLang="zh-TW" dirty="0"/>
              <a:t>12</a:t>
            </a:r>
            <a:r>
              <a:rPr lang="zh-TW" altLang="en-US" dirty="0"/>
              <a:t>章 I2C介面：連接週邊與擴充ESP8266的類比輸入埠</a:t>
            </a:r>
            <a:endParaRPr lang="zh-TW" altLang="en-US" dirty="0"/>
          </a:p>
        </p:txBody>
      </p:sp>
      <p:sp>
        <p:nvSpPr>
          <p:cNvPr id="6146" name="Text Placeholder 7170"/>
          <p:cNvSpPr/>
          <p:nvPr>
            <p:ph idx="1"/>
          </p:nvPr>
        </p:nvSpPr>
        <p:spPr>
          <a:xfrm>
            <a:off x="2466975" y="2750185"/>
            <a:ext cx="6555740" cy="2451100"/>
          </a:xfrm>
        </p:spPr>
        <p:txBody>
          <a:bodyPr anchor="t"/>
          <a:p>
            <a:pPr>
              <a:lnSpc>
                <a:spcPct val="90000"/>
              </a:lnSpc>
            </a:pPr>
            <a:r>
              <a:rPr lang="zh-TW" altLang="en-US" dirty="0"/>
              <a:t>認識I2C介面</a:t>
            </a:r>
            <a:endParaRPr lang="zh-TW" altLang="en-US" dirty="0"/>
          </a:p>
          <a:p>
            <a:pPr>
              <a:lnSpc>
                <a:spcPct val="90000"/>
              </a:lnSpc>
            </a:pPr>
            <a:r>
              <a:rPr lang="zh-TW" altLang="en-US" dirty="0"/>
              <a:t>類比轉數位（ADC）的專用IC</a:t>
            </a:r>
            <a:endParaRPr lang="zh-TW" altLang="en-US" dirty="0"/>
          </a:p>
          <a:p>
            <a:pPr>
              <a:lnSpc>
                <a:spcPct val="90000"/>
              </a:lnSpc>
            </a:pPr>
            <a:r>
              <a:rPr lang="zh-TW" altLang="en-US" dirty="0"/>
              <a:t>連接OLED顯示器</a:t>
            </a:r>
            <a:endParaRPr lang="zh-TW" altLang="en-US" dirty="0"/>
          </a:p>
          <a:p>
            <a:pPr>
              <a:lnSpc>
                <a:spcPct val="90000"/>
              </a:lnSpc>
            </a:pPr>
            <a:r>
              <a:rPr lang="zh-TW" altLang="en-US" dirty="0"/>
              <a:t>自訂顯示圖像</a:t>
            </a:r>
            <a:endParaRPr lang="zh-TW" altLang="en-US" dirty="0"/>
          </a:p>
        </p:txBody>
      </p:sp>
    </p:spTree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11_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575" y="3563620"/>
            <a:ext cx="4425950" cy="2863850"/>
          </a:xfrm>
          <a:prstGeom prst="rect">
            <a:avLst/>
          </a:prstGeom>
        </p:spPr>
      </p:pic>
      <p:sp>
        <p:nvSpPr>
          <p:cNvPr id="7169" name="Title 10241"/>
          <p:cNvSpPr/>
          <p:nvPr>
            <p:ph type="title"/>
          </p:nvPr>
        </p:nvSpPr>
        <p:spPr/>
        <p:txBody>
          <a:bodyPr anchor="ctr"/>
          <a:p>
            <a:r>
              <a:rPr lang="zh-TW" altLang="en-US" dirty="0"/>
              <a:t>認識I2C介面</a:t>
            </a:r>
            <a:endParaRPr lang="zh-TW" altLang="en-US" dirty="0"/>
          </a:p>
        </p:txBody>
      </p:sp>
      <p:sp>
        <p:nvSpPr>
          <p:cNvPr id="7172" name="Oval 8202"/>
          <p:cNvSpPr/>
          <p:nvPr/>
        </p:nvSpPr>
        <p:spPr>
          <a:xfrm>
            <a:off x="8101330" y="3769043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8178006" y="3913505"/>
            <a:ext cx="68961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12-2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2" name="Picture 1" descr="11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" y="1617345"/>
            <a:ext cx="4540250" cy="1555750"/>
          </a:xfrm>
          <a:prstGeom prst="rect">
            <a:avLst/>
          </a:prstGeom>
        </p:spPr>
      </p:pic>
      <p:pic>
        <p:nvPicPr>
          <p:cNvPr id="4" name="Picture 3" descr="11_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44040"/>
            <a:ext cx="2076450" cy="1250950"/>
          </a:xfrm>
          <a:prstGeom prst="rect">
            <a:avLst/>
          </a:prstGeom>
        </p:spPr>
      </p:pic>
      <p:pic>
        <p:nvPicPr>
          <p:cNvPr id="7" name="Picture 6" descr="11_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915" y="5208270"/>
            <a:ext cx="3810000" cy="1187450"/>
          </a:xfrm>
          <a:prstGeom prst="rect">
            <a:avLst/>
          </a:prstGeom>
        </p:spPr>
      </p:pic>
    </p:spTree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類比轉數位（ADC）的專用IC介紹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425926" y="5880100"/>
            <a:ext cx="68961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12-6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11_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620" y="1638935"/>
            <a:ext cx="4206240" cy="1390015"/>
          </a:xfrm>
          <a:prstGeom prst="rect">
            <a:avLst/>
          </a:prstGeom>
        </p:spPr>
      </p:pic>
      <p:pic>
        <p:nvPicPr>
          <p:cNvPr id="5" name="Picture 4" descr="11_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265" y="2247900"/>
            <a:ext cx="4177665" cy="889635"/>
          </a:xfrm>
          <a:prstGeom prst="rect">
            <a:avLst/>
          </a:prstGeom>
        </p:spPr>
      </p:pic>
      <p:pic>
        <p:nvPicPr>
          <p:cNvPr id="6" name="Picture 5" descr="11_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495" y="3624580"/>
            <a:ext cx="4622800" cy="1587500"/>
          </a:xfrm>
          <a:prstGeom prst="rect">
            <a:avLst/>
          </a:prstGeom>
        </p:spPr>
      </p:pic>
      <p:pic>
        <p:nvPicPr>
          <p:cNvPr id="7" name="Picture 6" descr="11_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495" y="5656580"/>
            <a:ext cx="4591050" cy="10223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連接PCF8591類比轉數位模組和I2C介面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425926" y="5880100"/>
            <a:ext cx="68961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12-8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5" name="Picture 4" descr="11_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185" y="1621790"/>
            <a:ext cx="3232150" cy="1422400"/>
          </a:xfrm>
          <a:prstGeom prst="rect">
            <a:avLst/>
          </a:prstGeom>
        </p:spPr>
      </p:pic>
      <p:pic>
        <p:nvPicPr>
          <p:cNvPr id="6" name="Picture 5" descr="11_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225" y="1555115"/>
            <a:ext cx="3721100" cy="1555750"/>
          </a:xfrm>
          <a:prstGeom prst="rect">
            <a:avLst/>
          </a:prstGeom>
        </p:spPr>
      </p:pic>
      <p:pic>
        <p:nvPicPr>
          <p:cNvPr id="7" name="Picture 6" descr="11_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260" y="3506470"/>
            <a:ext cx="4260850" cy="2190750"/>
          </a:xfrm>
          <a:prstGeom prst="rect">
            <a:avLst/>
          </a:prstGeom>
        </p:spPr>
      </p:pic>
      <p:pic>
        <p:nvPicPr>
          <p:cNvPr id="8" name="Picture 7" descr="11_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625" y="3764915"/>
            <a:ext cx="4330700" cy="406400"/>
          </a:xfrm>
          <a:prstGeom prst="rect">
            <a:avLst/>
          </a:prstGeom>
        </p:spPr>
      </p:pic>
      <p:pic>
        <p:nvPicPr>
          <p:cNvPr id="9" name="Picture 8" descr="11_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315" y="4420870"/>
            <a:ext cx="4311650" cy="361950"/>
          </a:xfrm>
          <a:prstGeom prst="rect">
            <a:avLst/>
          </a:prstGeom>
        </p:spPr>
      </p:pic>
      <p:pic>
        <p:nvPicPr>
          <p:cNvPr id="10" name="Picture 9" descr="11_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0580" y="5643880"/>
            <a:ext cx="3663950" cy="10477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連接PCF8591類比轉數位模組和I2C介面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357981" y="5880100"/>
            <a:ext cx="82550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12-12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11_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385" y="1755140"/>
            <a:ext cx="3911600" cy="965200"/>
          </a:xfrm>
          <a:prstGeom prst="rect">
            <a:avLst/>
          </a:prstGeom>
        </p:spPr>
      </p:pic>
      <p:pic>
        <p:nvPicPr>
          <p:cNvPr id="5" name="Picture 4" descr="11_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075" y="1542415"/>
            <a:ext cx="3587750" cy="1390650"/>
          </a:xfrm>
          <a:prstGeom prst="rect">
            <a:avLst/>
          </a:prstGeom>
        </p:spPr>
      </p:pic>
      <p:pic>
        <p:nvPicPr>
          <p:cNvPr id="6" name="Picture 5" descr="11_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835" y="3559175"/>
            <a:ext cx="1835150" cy="228600"/>
          </a:xfrm>
          <a:prstGeom prst="rect">
            <a:avLst/>
          </a:prstGeom>
        </p:spPr>
      </p:pic>
      <p:pic>
        <p:nvPicPr>
          <p:cNvPr id="7" name="Picture 6" descr="11_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9675" y="3463290"/>
            <a:ext cx="3867150" cy="1289050"/>
          </a:xfrm>
          <a:prstGeom prst="rect">
            <a:avLst/>
          </a:prstGeom>
        </p:spPr>
      </p:pic>
      <p:pic>
        <p:nvPicPr>
          <p:cNvPr id="8" name="Picture 7" descr="11_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5125" y="5283200"/>
            <a:ext cx="3663950" cy="1193800"/>
          </a:xfrm>
          <a:prstGeom prst="rect">
            <a:avLst/>
          </a:prstGeom>
        </p:spPr>
      </p:pic>
      <p:pic>
        <p:nvPicPr>
          <p:cNvPr id="9" name="Picture 8" descr="11_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3905" y="5459730"/>
            <a:ext cx="2781300" cy="1041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動手做12-2：自製二軸雲台（機械手臂）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357981" y="5880100"/>
            <a:ext cx="82550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12-15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11_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4185" y="1609725"/>
            <a:ext cx="3702050" cy="1282700"/>
          </a:xfrm>
          <a:prstGeom prst="rect">
            <a:avLst/>
          </a:prstGeom>
        </p:spPr>
      </p:pic>
      <p:pic>
        <p:nvPicPr>
          <p:cNvPr id="5" name="Picture 4" descr="11_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555" y="3023235"/>
            <a:ext cx="456565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使用OLED顯示器顯示文字訊息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357981" y="5880100"/>
            <a:ext cx="82550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12-18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5" name="Picture 4" descr="11_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1965" y="1934845"/>
            <a:ext cx="4489450" cy="2305050"/>
          </a:xfrm>
          <a:prstGeom prst="rect">
            <a:avLst/>
          </a:prstGeom>
        </p:spPr>
      </p:pic>
      <p:pic>
        <p:nvPicPr>
          <p:cNvPr id="6" name="Picture 5" descr="11_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535" y="2439670"/>
            <a:ext cx="2609850" cy="1295400"/>
          </a:xfrm>
          <a:prstGeom prst="rect">
            <a:avLst/>
          </a:prstGeom>
        </p:spPr>
      </p:pic>
      <p:pic>
        <p:nvPicPr>
          <p:cNvPr id="7" name="Picture 6" descr="11_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900" y="4438650"/>
            <a:ext cx="3302000" cy="1968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使用ssd1306程式庫操控OLED模組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357981" y="5880100"/>
            <a:ext cx="82550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12-20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11_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215" y="1695450"/>
            <a:ext cx="3683000" cy="1117600"/>
          </a:xfrm>
          <a:prstGeom prst="rect">
            <a:avLst/>
          </a:prstGeom>
        </p:spPr>
      </p:pic>
      <p:pic>
        <p:nvPicPr>
          <p:cNvPr id="5" name="Picture 4" descr="11_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915" y="1642110"/>
            <a:ext cx="3028950" cy="1295400"/>
          </a:xfrm>
          <a:prstGeom prst="rect">
            <a:avLst/>
          </a:prstGeom>
        </p:spPr>
      </p:pic>
      <p:pic>
        <p:nvPicPr>
          <p:cNvPr id="6" name="Picture 5" descr="11_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65" y="3462655"/>
            <a:ext cx="3663950" cy="615950"/>
          </a:xfrm>
          <a:prstGeom prst="rect">
            <a:avLst/>
          </a:prstGeom>
        </p:spPr>
      </p:pic>
      <p:pic>
        <p:nvPicPr>
          <p:cNvPr id="7" name="Picture 6" descr="11_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625" y="3273425"/>
            <a:ext cx="3600450" cy="1435100"/>
          </a:xfrm>
          <a:prstGeom prst="rect">
            <a:avLst/>
          </a:prstGeom>
        </p:spPr>
      </p:pic>
      <p:pic>
        <p:nvPicPr>
          <p:cNvPr id="8" name="Picture 7" descr="11_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525" y="5226685"/>
            <a:ext cx="3663950" cy="247650"/>
          </a:xfrm>
          <a:prstGeom prst="rect">
            <a:avLst/>
          </a:prstGeom>
        </p:spPr>
      </p:pic>
      <p:pic>
        <p:nvPicPr>
          <p:cNvPr id="9" name="Picture 8" descr="11_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2725" y="5226685"/>
            <a:ext cx="3371850" cy="7302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reen Technolog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216606"/>
      </a:accent1>
      <a:accent2>
        <a:srgbClr val="669900"/>
      </a:accent2>
      <a:accent3>
        <a:srgbClr val="FFFFFF"/>
      </a:accent3>
      <a:accent4>
        <a:srgbClr val="000000"/>
      </a:accent4>
      <a:accent5>
        <a:srgbClr val="ABB9AA"/>
      </a:accent5>
      <a:accent6>
        <a:srgbClr val="5B8900"/>
      </a:accent6>
      <a:hlink>
        <a:srgbClr val="CC3300"/>
      </a:hlink>
      <a:folHlink>
        <a:srgbClr val="996600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216606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ABB9AA"/>
        </a:accent5>
        <a:accent6>
          <a:srgbClr val="5B8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_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990</Words>
  <Application>WPS Presentation</Application>
  <PresentationFormat/>
  <Paragraphs>93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SimSun</vt:lpstr>
      <vt:lpstr>Wingdings</vt:lpstr>
      <vt:lpstr>微軟正黑體</vt:lpstr>
      <vt:lpstr>Microsoft YaHei</vt:lpstr>
      <vt:lpstr>Arial Unicode MS</vt:lpstr>
      <vt:lpstr>Calibri</vt:lpstr>
      <vt:lpstr>新細明體</vt:lpstr>
      <vt:lpstr>Green Technology</vt:lpstr>
      <vt:lpstr>Custom Design</vt:lpstr>
      <vt:lpstr>Custom Design_2</vt:lpstr>
      <vt:lpstr>PowerPoint 演示文稿</vt:lpstr>
      <vt:lpstr>第一章 認識Arduino</vt:lpstr>
      <vt:lpstr>Arduino簡介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認識MicroPython與ESP8266控制板</dc:title>
  <dc:creator>趙英傑</dc:creator>
  <cp:category>超圖解 Python 物聯網實作入門：使用 ESP8266 與 MicroPython</cp:category>
  <cp:lastModifiedBy>cubie</cp:lastModifiedBy>
  <cp:revision>45</cp:revision>
  <dcterms:created xsi:type="dcterms:W3CDTF">2013-06-03T22:45:00Z</dcterms:created>
  <dcterms:modified xsi:type="dcterms:W3CDTF">2018-06-10T13:36:05Z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1033-10.2.0.6051</vt:lpwstr>
  </property>
</Properties>
</file>