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3" r:id="rId4"/>
  </p:sldMasterIdLst>
  <p:notesMasterIdLst>
    <p:notesMasterId r:id="rId12"/>
  </p:notesMasterIdLst>
  <p:sldIdLst>
    <p:sldId id="256" r:id="rId5"/>
    <p:sldId id="258" r:id="rId6"/>
    <p:sldId id="274" r:id="rId7"/>
    <p:sldId id="275" r:id="rId8"/>
    <p:sldId id="276" r:id="rId9"/>
    <p:sldId id="277" r:id="rId10"/>
    <p:sldId id="278" r:id="rId11"/>
    <p:sldId id="279" r:id="rId13"/>
    <p:sldId id="281" r:id="rId14"/>
    <p:sldId id="282" r:id="rId15"/>
    <p:sldId id="283" r:id="rId16"/>
    <p:sldId id="284" r:id="rId17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098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Picture 1" descr="micropython_cover_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5925" y="2944813"/>
            <a:ext cx="5715000" cy="3676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Picture 2" descr="micropython_cover_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2125" y="206375"/>
            <a:ext cx="3810000" cy="2419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Picture 3" descr="author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21625" y="6196013"/>
            <a:ext cx="9525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1" name="Picture 4" descr="flag_logo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02625" y="219075"/>
            <a:ext cx="571500" cy="736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7760" y="101600"/>
            <a:ext cx="2126853" cy="6024563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1600"/>
            <a:ext cx="6257264" cy="6024563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4" Type="http://schemas.openxmlformats.org/officeDocument/2006/relationships/theme" Target="../theme/theme3.xml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6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1027"/>
          <p:cNvSpPr>
            <a:spLocks noGrp="1"/>
          </p:cNvSpPr>
          <p:nvPr>
            <p:ph type="body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1029" name="Date Placeholder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>
              <a:defRPr sz="1400">
                <a:solidFill>
                  <a:schemeClr val="bg1"/>
                </a:solidFill>
              </a:defRPr>
            </a:lvl1pPr>
          </a:lstStyle>
          <a:p>
            <a:pPr lvl="0" fontAlgn="base"/>
            <a:endParaRPr lang="en-US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Footer Placeholder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 algn="ctr">
              <a:defRPr sz="1400">
                <a:solidFill>
                  <a:schemeClr val="bg1"/>
                </a:solidFill>
              </a:defRPr>
            </a:lvl1pPr>
          </a:lstStyle>
          <a:p>
            <a:pPr lvl="0" fontAlgn="base"/>
            <a:endParaRPr lang="en-US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1" name="Slide Number Placeholder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 algn="r">
              <a:defRPr sz="1400"/>
            </a:lvl1pPr>
          </a:lstStyle>
          <a:p>
            <a:pPr lvl="0" fontAlgn="base"/>
            <a:fld id="{9A0DB2DC-4C9A-4742-B13C-FB6460FD3503}" type="slidenum">
              <a:rPr lang="en-US" alt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itle 3074"/>
          <p:cNvSpPr/>
          <p:nvPr>
            <p:ph type="title"/>
          </p:nvPr>
        </p:nvSpPr>
        <p:spPr>
          <a:xfrm>
            <a:off x="684213" y="274638"/>
            <a:ext cx="8002587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2051" name="Text Placeholder 3075"/>
          <p:cNvSpPr/>
          <p:nvPr>
            <p:ph type="body"/>
          </p:nvPr>
        </p:nvSpPr>
        <p:spPr>
          <a:xfrm>
            <a:off x="4141788" y="1600200"/>
            <a:ext cx="4546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3077" name="Footer Placeholder 3076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3078" name="Slide Number Placeholder 3077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  <p:pic>
        <p:nvPicPr>
          <p:cNvPr id="2" name="Picture 1" descr="board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2460" y="1847215"/>
            <a:ext cx="1314450" cy="4432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1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nner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26035" y="-17145"/>
            <a:ext cx="9197340" cy="1253490"/>
          </a:xfrm>
          <a:prstGeom prst="rect">
            <a:avLst/>
          </a:prstGeom>
        </p:spPr>
      </p:pic>
      <p:sp>
        <p:nvSpPr>
          <p:cNvPr id="3075" name="Title 4098"/>
          <p:cNvSpPr/>
          <p:nvPr>
            <p:ph type="title"/>
          </p:nvPr>
        </p:nvSpPr>
        <p:spPr>
          <a:xfrm>
            <a:off x="2195513" y="101600"/>
            <a:ext cx="67691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3076" name="Text Placeholder 4099"/>
          <p:cNvSpPr/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4101" name="Date Placeholder 4100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4102" name="Footer Placeholder 4101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4103" name="Slide Number Placeholder 4102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輪詢VS中斷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14-19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3_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1965" y="1342390"/>
            <a:ext cx="4362450" cy="1816100"/>
          </a:xfrm>
          <a:prstGeom prst="rect">
            <a:avLst/>
          </a:prstGeom>
        </p:spPr>
      </p:pic>
      <p:pic>
        <p:nvPicPr>
          <p:cNvPr id="5" name="Picture 4" descr="13_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95" y="3557270"/>
            <a:ext cx="2247900" cy="1631950"/>
          </a:xfrm>
          <a:prstGeom prst="rect">
            <a:avLst/>
          </a:prstGeom>
        </p:spPr>
      </p:pic>
      <p:pic>
        <p:nvPicPr>
          <p:cNvPr id="6" name="Picture 5" descr="13_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560" y="5189220"/>
            <a:ext cx="3956050" cy="11747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動手做14-2：使用中斷要求開、關LED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14-20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3_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360" y="1852930"/>
            <a:ext cx="3822700" cy="1765300"/>
          </a:xfrm>
          <a:prstGeom prst="rect">
            <a:avLst/>
          </a:prstGeom>
        </p:spPr>
      </p:pic>
      <p:pic>
        <p:nvPicPr>
          <p:cNvPr id="5" name="Picture 4" descr="13_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505" y="3228975"/>
            <a:ext cx="2559050" cy="31750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3116580" y="4022725"/>
            <a:ext cx="5080000" cy="193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1200">
                <a:latin typeface="Courier New" panose="02070309020205020404" charset="0"/>
                <a:ea typeface="新細明體" panose="02020500000000000000" charset="-120"/>
                <a:cs typeface="新細明體" panose="02020500000000000000" charset="-120"/>
              </a:rPr>
              <a:t>from machine import Pin</a:t>
            </a:r>
            <a:r>
              <a:rPr sz="1200">
                <a:latin typeface="Courier New" panose="02070309020205020404" charset="0"/>
                <a:cs typeface="Calibri" panose="020F0502020204030204" charset="0"/>
              </a:rPr>
              <a:t> </a:t>
            </a:r>
            <a:r>
              <a:rPr sz="1200">
                <a:latin typeface="Courier New" panose="02070309020205020404" charset="0"/>
                <a:ea typeface="新細明體" panose="02020500000000000000" charset="-120"/>
                <a:cs typeface="新細明體" panose="02020500000000000000" charset="-120"/>
              </a:rPr>
              <a:t>led = Pin(2, Pin.OUT, value=1)  sw = Pin(0, Pin.IN, Pin.PULL_UP) </a:t>
            </a:r>
            <a:r>
              <a:rPr sz="1200">
                <a:latin typeface="Courier New" panose="02070309020205020404" charset="0"/>
                <a:cs typeface="Calibri" panose="020F0502020204030204" charset="0"/>
              </a:rPr>
              <a:t> </a:t>
            </a:r>
            <a:r>
              <a:rPr sz="1200">
                <a:latin typeface="Courier New" panose="02070309020205020404" charset="0"/>
                <a:ea typeface="新細明體" panose="02020500000000000000" charset="-120"/>
                <a:cs typeface="新細明體" panose="02020500000000000000" charset="-120"/>
              </a:rPr>
              <a:t>def callback(p):    global led    led.value(not led.value())</a:t>
            </a:r>
            <a:r>
              <a:rPr sz="1200">
                <a:latin typeface="Courier New" panose="02070309020205020404" charset="0"/>
                <a:cs typeface="Calibri" panose="020F0502020204030204" charset="0"/>
              </a:rPr>
              <a:t> </a:t>
            </a:r>
            <a:r>
              <a:rPr sz="1200">
                <a:latin typeface="Courier New" panose="02070309020205020404" charset="0"/>
                <a:ea typeface="新細明體" panose="02020500000000000000" charset="-120"/>
                <a:cs typeface="新細明體" panose="02020500000000000000" charset="-120"/>
              </a:rPr>
              <a:t>sw.irq(trigger=Pin.IRQ_RISING, handler=callback)</a:t>
            </a:r>
            <a:endParaRPr lang="en-US">
              <a:latin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13_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" y="2598420"/>
            <a:ext cx="4552950" cy="1435100"/>
          </a:xfrm>
          <a:prstGeom prst="rect">
            <a:avLst/>
          </a:prstGeom>
        </p:spPr>
      </p:pic>
      <p:pic>
        <p:nvPicPr>
          <p:cNvPr id="4" name="Picture 3" descr="13_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290" y="1270000"/>
            <a:ext cx="5899150" cy="2038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動手做14-3：建立儲存GPS紀錄的CSV格式檔案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14-22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6" name="Picture 5" descr="13_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925" y="3890010"/>
            <a:ext cx="4622800" cy="2940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itle 7169"/>
          <p:cNvSpPr/>
          <p:nvPr>
            <p:ph type="title"/>
          </p:nvPr>
        </p:nvSpPr>
        <p:spPr/>
        <p:txBody>
          <a:bodyPr anchor="ctr"/>
          <a:p>
            <a:r>
              <a:rPr lang="zh-TW" altLang="en-US" dirty="0"/>
              <a:t>第</a:t>
            </a:r>
            <a:r>
              <a:rPr lang="en-US" altLang="zh-TW" dirty="0"/>
              <a:t>14</a:t>
            </a:r>
            <a:r>
              <a:rPr lang="zh-TW" altLang="en-US" dirty="0"/>
              <a:t>章 製作GPS軌跡記錄器</a:t>
            </a:r>
            <a:endParaRPr lang="zh-TW" altLang="en-US" dirty="0"/>
          </a:p>
        </p:txBody>
      </p:sp>
      <p:sp>
        <p:nvSpPr>
          <p:cNvPr id="6146" name="Text Placeholder 7170"/>
          <p:cNvSpPr/>
          <p:nvPr>
            <p:ph idx="1"/>
          </p:nvPr>
        </p:nvSpPr>
        <p:spPr>
          <a:xfrm>
            <a:off x="3340735" y="2103755"/>
            <a:ext cx="5346065" cy="2390140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TW" altLang="en-US" sz="2800" dirty="0"/>
              <a:t>操作時間資料的time程式庫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使用os程式庫操作檔案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建立與寫入檔案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中斷處理</a:t>
            </a:r>
            <a:endParaRPr lang="zh-TW" altLang="en-US" sz="2800" dirty="0"/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itle 10241"/>
          <p:cNvSpPr/>
          <p:nvPr>
            <p:ph type="title"/>
          </p:nvPr>
        </p:nvSpPr>
        <p:spPr/>
        <p:txBody>
          <a:bodyPr anchor="ctr"/>
          <a:p>
            <a:r>
              <a:rPr lang="zh-TW" altLang="en-US" dirty="0"/>
              <a:t>讀取與設定本機時間</a:t>
            </a:r>
            <a:endParaRPr lang="zh-TW" altLang="en-US" dirty="0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14-2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2" name="Picture 1" descr="13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6510" y="3109595"/>
            <a:ext cx="2330450" cy="1257300"/>
          </a:xfrm>
          <a:prstGeom prst="rect">
            <a:avLst/>
          </a:prstGeom>
        </p:spPr>
      </p:pic>
      <p:pic>
        <p:nvPicPr>
          <p:cNvPr id="4" name="Picture 3" descr="13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510" y="4585970"/>
            <a:ext cx="4610100" cy="565150"/>
          </a:xfrm>
          <a:prstGeom prst="rect">
            <a:avLst/>
          </a:prstGeom>
        </p:spPr>
      </p:pic>
      <p:pic>
        <p:nvPicPr>
          <p:cNvPr id="5" name="Picture 4" descr="13_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615" y="5368925"/>
            <a:ext cx="3384550" cy="125730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2195830" y="1432560"/>
            <a:ext cx="642302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sz="1200" b="1"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sz="1200" b="1">
                <a:latin typeface="Calibri" panose="020F0502020204030204" charset="0"/>
                <a:cs typeface="Calibri" panose="020F0502020204030204" charset="0"/>
              </a:rPr>
              <a:t>time()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：傳回自開機以來，經過時間</a:t>
            </a:r>
            <a:r>
              <a:rPr sz="1200" b="1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秒數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（整數值）。</a:t>
            </a:r>
            <a:endParaRPr sz="1200">
              <a:latin typeface="新細明體" panose="02020500000000000000" charset="-120"/>
              <a:ea typeface="新細明體" panose="02020500000000000000" charset="-120"/>
              <a:cs typeface="新細明體" panose="02020500000000000000" charset="-120"/>
            </a:endParaRPr>
          </a:p>
          <a:p>
            <a:pPr marL="266700" indent="-266700"/>
            <a:r>
              <a:rPr sz="1200" b="1"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sz="1200" b="1">
                <a:latin typeface="Calibri" panose="020F0502020204030204" charset="0"/>
                <a:cs typeface="Calibri" panose="020F0502020204030204" charset="0"/>
              </a:rPr>
              <a:t>localtime(</a:t>
            </a:r>
            <a:r>
              <a:rPr sz="1200" b="1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秒</a:t>
            </a:r>
            <a:r>
              <a:rPr sz="1200" b="1">
                <a:latin typeface="Calibri" panose="020F0502020204030204" charset="0"/>
                <a:cs typeface="Calibri" panose="020F0502020204030204" charset="0"/>
              </a:rPr>
              <a:t>)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：把秒數轉換成基於新紀元時間的年、月、日、時、分、秒、週、天。</a:t>
            </a:r>
            <a:endParaRPr sz="1200">
              <a:latin typeface="新細明體" panose="02020500000000000000" charset="-120"/>
              <a:ea typeface="新細明體" panose="02020500000000000000" charset="-120"/>
              <a:cs typeface="新細明體" panose="02020500000000000000" charset="-120"/>
            </a:endParaRPr>
          </a:p>
          <a:p>
            <a:pPr marL="266700" indent="-266700"/>
            <a:r>
              <a:rPr sz="1200" b="1"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sz="1200" b="1">
                <a:latin typeface="Calibri" panose="020F0502020204030204" charset="0"/>
                <a:cs typeface="Calibri" panose="020F0502020204030204" charset="0"/>
              </a:rPr>
              <a:t>mktime()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：將年、月、日</a:t>
            </a:r>
            <a:r>
              <a:rPr sz="1200">
                <a:latin typeface="Calibri" panose="020F0502020204030204" charset="0"/>
                <a:cs typeface="Calibri" panose="020F0502020204030204" charset="0"/>
              </a:rPr>
              <a:t>…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等</a:t>
            </a:r>
            <a:r>
              <a:rPr sz="1200">
                <a:latin typeface="Calibri" panose="020F0502020204030204" charset="0"/>
                <a:cs typeface="Calibri" panose="020F0502020204030204" charset="0"/>
              </a:rPr>
              <a:t>8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個元組的時間格式轉換成秒數。</a:t>
            </a:r>
            <a:endParaRPr sz="1200">
              <a:latin typeface="新細明體" panose="02020500000000000000" charset="-120"/>
              <a:ea typeface="新細明體" panose="02020500000000000000" charset="-120"/>
              <a:cs typeface="新細明體" panose="02020500000000000000" charset="-120"/>
            </a:endParaRPr>
          </a:p>
          <a:p>
            <a:pPr marL="266700" indent="-266700"/>
            <a:r>
              <a:rPr sz="1200" b="1"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sz="1200" b="1">
                <a:latin typeface="Calibri" panose="020F0502020204030204" charset="0"/>
                <a:cs typeface="Calibri" panose="020F0502020204030204" charset="0"/>
              </a:rPr>
              <a:t>ticks_ms()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：傳回自開機以來，經過時間</a:t>
            </a:r>
            <a:r>
              <a:rPr sz="1200" b="1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毫秒數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（整數值）。</a:t>
            </a:r>
            <a:endParaRPr sz="1200">
              <a:latin typeface="新細明體" panose="02020500000000000000" charset="-120"/>
              <a:ea typeface="新細明體" panose="02020500000000000000" charset="-120"/>
              <a:cs typeface="新細明體" panose="02020500000000000000" charset="-120"/>
            </a:endParaRPr>
          </a:p>
          <a:p>
            <a:pPr marL="266700" indent="-266700"/>
            <a:r>
              <a:rPr sz="1200" b="1"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sz="1200" b="1">
                <a:latin typeface="Calibri" panose="020F0502020204030204" charset="0"/>
                <a:cs typeface="Calibri" panose="020F0502020204030204" charset="0"/>
              </a:rPr>
              <a:t>ticks_us()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：傳回自開機以來，經過時間</a:t>
            </a:r>
            <a:r>
              <a:rPr sz="1200" b="1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微秒數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（整數值）。</a:t>
            </a:r>
            <a:endParaRPr sz="1200">
              <a:latin typeface="新細明體" panose="02020500000000000000" charset="-120"/>
              <a:ea typeface="新細明體" panose="02020500000000000000" charset="-120"/>
              <a:cs typeface="新細明體" panose="02020500000000000000" charset="-120"/>
            </a:endParaRPr>
          </a:p>
          <a:p>
            <a:pPr marL="266700" indent="-266700"/>
            <a:r>
              <a:rPr sz="1200" b="1"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sz="1200" b="1">
                <a:latin typeface="Calibri" panose="020F0502020204030204" charset="0"/>
                <a:cs typeface="Calibri" panose="020F0502020204030204" charset="0"/>
              </a:rPr>
              <a:t>ticks_add(</a:t>
            </a:r>
            <a:r>
              <a:rPr sz="1200" b="1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時間</a:t>
            </a:r>
            <a:r>
              <a:rPr sz="1200" b="1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sz="1200" b="1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數值</a:t>
            </a:r>
            <a:r>
              <a:rPr sz="1200" b="1">
                <a:latin typeface="Calibri" panose="020F0502020204030204" charset="0"/>
                <a:cs typeface="Calibri" panose="020F0502020204030204" charset="0"/>
              </a:rPr>
              <a:t>)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：將經過的毫秒或微秒，與指定的整數相加。</a:t>
            </a:r>
            <a:endParaRPr sz="1200">
              <a:latin typeface="新細明體" panose="02020500000000000000" charset="-120"/>
              <a:ea typeface="新細明體" panose="02020500000000000000" charset="-120"/>
              <a:cs typeface="新細明體" panose="02020500000000000000" charset="-120"/>
            </a:endParaRPr>
          </a:p>
          <a:p>
            <a:pPr marL="266700" indent="-266700"/>
            <a:r>
              <a:rPr sz="1200" b="1"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sz="1200" b="1">
                <a:latin typeface="Calibri" panose="020F0502020204030204" charset="0"/>
                <a:cs typeface="Calibri" panose="020F0502020204030204" charset="0"/>
              </a:rPr>
              <a:t>ticks_diff(</a:t>
            </a:r>
            <a:r>
              <a:rPr sz="1200" b="1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時間</a:t>
            </a:r>
            <a:r>
              <a:rPr sz="1200" b="1">
                <a:latin typeface="Calibri" panose="020F0502020204030204" charset="0"/>
                <a:cs typeface="Calibri" panose="020F0502020204030204" charset="0"/>
              </a:rPr>
              <a:t>1, </a:t>
            </a:r>
            <a:r>
              <a:rPr sz="1200" b="1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時間</a:t>
            </a:r>
            <a:r>
              <a:rPr sz="1200" b="1">
                <a:latin typeface="Calibri" panose="020F0502020204030204" charset="0"/>
                <a:cs typeface="Calibri" panose="020F0502020204030204" charset="0"/>
              </a:rPr>
              <a:t>2)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：兩個毫秒或微秒的時間差</a:t>
            </a:r>
            <a:endParaRPr lang="en-US"/>
          </a:p>
        </p:txBody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在OLED螢幕顯示GPS定位的台北時間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14-4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3_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9135" y="1778000"/>
            <a:ext cx="5899150" cy="2038350"/>
          </a:xfrm>
          <a:prstGeom prst="rect">
            <a:avLst/>
          </a:prstGeom>
        </p:spPr>
      </p:pic>
      <p:pic>
        <p:nvPicPr>
          <p:cNvPr id="5" name="Picture 4" descr="13_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460" y="4192905"/>
            <a:ext cx="4438650" cy="1543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在OLED螢幕顯示GPS定位的台北時間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14-5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3_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705" y="1398270"/>
            <a:ext cx="4660900" cy="2743200"/>
          </a:xfrm>
          <a:prstGeom prst="rect">
            <a:avLst/>
          </a:prstGeom>
        </p:spPr>
      </p:pic>
      <p:pic>
        <p:nvPicPr>
          <p:cNvPr id="5" name="Picture 4" descr="13_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265" y="3934460"/>
            <a:ext cx="4305300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使用os程式庫操作檔案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14-9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2032000" y="1702435"/>
            <a:ext cx="5080000" cy="2122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66700" indent="-266700"/>
            <a:r>
              <a:rPr sz="1200"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listdir()：列舉目錄（資料夾）</a:t>
            </a:r>
            <a:endParaRPr sz="1200">
              <a:latin typeface="新細明體" panose="02020500000000000000" charset="-120"/>
              <a:ea typeface="新細明體" panose="02020500000000000000" charset="-120"/>
              <a:cs typeface="新細明體" panose="02020500000000000000" charset="-120"/>
            </a:endParaRPr>
          </a:p>
          <a:p>
            <a:pPr marL="266700" indent="-266700"/>
            <a:r>
              <a:rPr sz="1200"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ilistdir()：列舉目錄，傳回包含</a:t>
            </a:r>
            <a:r>
              <a:rPr sz="1200">
                <a:latin typeface="Calibri" panose="020F0502020204030204" charset="0"/>
                <a:cs typeface="Calibri" panose="020F0502020204030204" charset="0"/>
              </a:rPr>
              <a:t>3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項資料的迭代器（iterator）物件。</a:t>
            </a:r>
            <a:endParaRPr sz="1200">
              <a:latin typeface="新細明體" panose="02020500000000000000" charset="-120"/>
              <a:ea typeface="新細明體" panose="02020500000000000000" charset="-120"/>
              <a:cs typeface="新細明體" panose="02020500000000000000" charset="-120"/>
            </a:endParaRPr>
          </a:p>
          <a:p>
            <a:pPr marL="266700" indent="-266700"/>
            <a:r>
              <a:rPr sz="1200"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getcwd()：傳回目前所在的目錄名稱。</a:t>
            </a:r>
            <a:endParaRPr sz="1200">
              <a:latin typeface="新細明體" panose="02020500000000000000" charset="-120"/>
              <a:ea typeface="新細明體" panose="02020500000000000000" charset="-120"/>
              <a:cs typeface="新細明體" panose="02020500000000000000" charset="-120"/>
            </a:endParaRPr>
          </a:p>
          <a:p>
            <a:pPr marL="266700" indent="-266700"/>
            <a:r>
              <a:rPr sz="1200"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chdir()：切換目錄</a:t>
            </a:r>
            <a:endParaRPr sz="1200">
              <a:latin typeface="新細明體" panose="02020500000000000000" charset="-120"/>
              <a:ea typeface="新細明體" panose="02020500000000000000" charset="-120"/>
              <a:cs typeface="新細明體" panose="02020500000000000000" charset="-120"/>
            </a:endParaRPr>
          </a:p>
          <a:p>
            <a:pPr marL="266700" indent="-266700"/>
            <a:r>
              <a:rPr sz="1200"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mkdir()：新增目錄</a:t>
            </a:r>
            <a:endParaRPr sz="1200">
              <a:latin typeface="新細明體" panose="02020500000000000000" charset="-120"/>
              <a:ea typeface="新細明體" panose="02020500000000000000" charset="-120"/>
              <a:cs typeface="新細明體" panose="02020500000000000000" charset="-120"/>
            </a:endParaRPr>
          </a:p>
          <a:p>
            <a:pPr marL="266700" indent="-266700"/>
            <a:r>
              <a:rPr sz="1200"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rmdir()：移除目錄</a:t>
            </a:r>
            <a:endParaRPr sz="1200">
              <a:latin typeface="新細明體" panose="02020500000000000000" charset="-120"/>
              <a:ea typeface="新細明體" panose="02020500000000000000" charset="-120"/>
              <a:cs typeface="新細明體" panose="02020500000000000000" charset="-120"/>
            </a:endParaRPr>
          </a:p>
          <a:p>
            <a:pPr marL="266700" indent="-266700"/>
            <a:r>
              <a:rPr sz="1200"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rename()：重新命名檔案</a:t>
            </a:r>
            <a:endParaRPr sz="1200">
              <a:latin typeface="新細明體" panose="02020500000000000000" charset="-120"/>
              <a:ea typeface="新細明體" panose="02020500000000000000" charset="-120"/>
              <a:cs typeface="新細明體" panose="02020500000000000000" charset="-120"/>
            </a:endParaRPr>
          </a:p>
          <a:p>
            <a:pPr marL="266700" indent="-266700"/>
            <a:r>
              <a:rPr sz="1200"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remove()：刪除檔案</a:t>
            </a:r>
            <a:endParaRPr sz="1200">
              <a:latin typeface="新細明體" panose="02020500000000000000" charset="-120"/>
              <a:ea typeface="新細明體" panose="02020500000000000000" charset="-120"/>
              <a:cs typeface="新細明體" panose="02020500000000000000" charset="-120"/>
            </a:endParaRPr>
          </a:p>
          <a:p>
            <a:pPr marL="266700" indent="-266700"/>
            <a:r>
              <a:rPr sz="1200"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stat()：傳回檔案的狀態</a:t>
            </a:r>
            <a:endParaRPr sz="1200">
              <a:latin typeface="新細明體" panose="02020500000000000000" charset="-120"/>
              <a:ea typeface="新細明體" panose="02020500000000000000" charset="-120"/>
              <a:cs typeface="新細明體" panose="02020500000000000000" charset="-120"/>
            </a:endParaRPr>
          </a:p>
          <a:p>
            <a:pPr marL="266700" indent="-266700"/>
            <a:r>
              <a:rPr sz="1200"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statvfs()：傳回檔案系統（磁碟）的狀態</a:t>
            </a:r>
            <a:endParaRPr sz="1200">
              <a:latin typeface="新細明體" panose="02020500000000000000" charset="-120"/>
              <a:ea typeface="新細明體" panose="02020500000000000000" charset="-120"/>
              <a:cs typeface="新細明體" panose="02020500000000000000" charset="-120"/>
            </a:endParaRPr>
          </a:p>
          <a:p>
            <a:pPr marL="266700" indent="-266700"/>
            <a:r>
              <a:rPr sz="1200" b="1"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sz="1200" b="1">
                <a:latin typeface="Courier New" panose="02070309020205020404" charset="0"/>
                <a:cs typeface="Courier New" panose="02070309020205020404" charset="0"/>
              </a:rPr>
              <a:t>sync()</a:t>
            </a:r>
            <a:r>
              <a:rPr sz="1200">
                <a:latin typeface="Courier New" panose="02070309020205020404" charset="0"/>
                <a:cs typeface="Courier New" panose="02070309020205020404" charset="0"/>
              </a:rPr>
              <a:t>：同步所有檔案系統</a:t>
            </a:r>
            <a:endParaRPr lang="en-US"/>
          </a:p>
        </p:txBody>
      </p:sp>
      <p:pic>
        <p:nvPicPr>
          <p:cNvPr id="3" name="Picture 2" descr="13_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830" y="4606290"/>
            <a:ext cx="3282950" cy="1060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使用os程式庫操作檔案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14-10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5" name="Picture 4" descr="13_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670" y="1595755"/>
            <a:ext cx="3663950" cy="908050"/>
          </a:xfrm>
          <a:prstGeom prst="rect">
            <a:avLst/>
          </a:prstGeom>
        </p:spPr>
      </p:pic>
      <p:pic>
        <p:nvPicPr>
          <p:cNvPr id="6" name="Picture 5" descr="13_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580" y="1773555"/>
            <a:ext cx="4324350" cy="552450"/>
          </a:xfrm>
          <a:prstGeom prst="rect">
            <a:avLst/>
          </a:prstGeom>
        </p:spPr>
      </p:pic>
      <p:pic>
        <p:nvPicPr>
          <p:cNvPr id="7" name="Picture 6" descr="13_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230" y="2794635"/>
            <a:ext cx="4330700" cy="546100"/>
          </a:xfrm>
          <a:prstGeom prst="rect">
            <a:avLst/>
          </a:prstGeom>
        </p:spPr>
      </p:pic>
      <p:pic>
        <p:nvPicPr>
          <p:cNvPr id="11" name="Picture 10" descr="13_15_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880" y="3698875"/>
            <a:ext cx="3378200" cy="755650"/>
          </a:xfrm>
          <a:prstGeom prst="rect">
            <a:avLst/>
          </a:prstGeom>
        </p:spPr>
      </p:pic>
      <p:pic>
        <p:nvPicPr>
          <p:cNvPr id="12" name="Picture 11" descr="13_15_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880" y="4696460"/>
            <a:ext cx="3587750" cy="1828800"/>
          </a:xfrm>
          <a:prstGeom prst="rect">
            <a:avLst/>
          </a:prstGeom>
        </p:spPr>
      </p:pic>
      <p:pic>
        <p:nvPicPr>
          <p:cNvPr id="14" name="Picture 13" descr="13_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520" y="3996055"/>
            <a:ext cx="4483100" cy="1543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建立與寫入檔案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14-12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3_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4440" y="1517650"/>
            <a:ext cx="4425950" cy="106680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2432685" y="2875280"/>
            <a:ext cx="5080000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66700" indent="-266700"/>
            <a:r>
              <a:rPr sz="1200"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'r' ：僅讀，開啟既有的檔案。</a:t>
            </a:r>
            <a:endParaRPr sz="1200">
              <a:latin typeface="新細明體" panose="02020500000000000000" charset="-120"/>
              <a:ea typeface="新細明體" panose="02020500000000000000" charset="-120"/>
              <a:cs typeface="新細明體" panose="02020500000000000000" charset="-120"/>
            </a:endParaRPr>
          </a:p>
          <a:p>
            <a:pPr marL="266700" indent="-266700"/>
            <a:r>
              <a:rPr sz="1200"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'w'：覆寫，覆蓋既有的檔案，或者建立新檔。</a:t>
            </a:r>
            <a:endParaRPr sz="1200">
              <a:latin typeface="新細明體" panose="02020500000000000000" charset="-120"/>
              <a:ea typeface="新細明體" panose="02020500000000000000" charset="-120"/>
              <a:cs typeface="新細明體" panose="02020500000000000000" charset="-120"/>
            </a:endParaRPr>
          </a:p>
          <a:p>
            <a:pPr marL="266700" indent="-266700"/>
            <a:r>
              <a:rPr sz="1200"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'a'：附加，寫入新的資料，或者建立新檔。</a:t>
            </a:r>
            <a:endParaRPr sz="1200">
              <a:latin typeface="新細明體" panose="02020500000000000000" charset="-120"/>
              <a:ea typeface="新細明體" panose="02020500000000000000" charset="-120"/>
              <a:cs typeface="新細明體" panose="02020500000000000000" charset="-120"/>
            </a:endParaRPr>
          </a:p>
          <a:p>
            <a:pPr marL="266700" indent="-266700"/>
            <a:r>
              <a:rPr sz="1200"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'rb'：以二進制型式開啟既有的檔案。</a:t>
            </a:r>
            <a:endParaRPr sz="1200">
              <a:latin typeface="新細明體" panose="02020500000000000000" charset="-120"/>
              <a:ea typeface="新細明體" panose="02020500000000000000" charset="-120"/>
              <a:cs typeface="新細明體" panose="02020500000000000000" charset="-120"/>
            </a:endParaRPr>
          </a:p>
          <a:p>
            <a:pPr marL="266700" indent="-266700"/>
            <a:r>
              <a:rPr sz="1200"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'wb'：以二進制型式覆寫既有的檔案，或者建立新檔。</a:t>
            </a:r>
            <a:endParaRPr lang="en-US"/>
          </a:p>
        </p:txBody>
      </p:sp>
      <p:pic>
        <p:nvPicPr>
          <p:cNvPr id="3" name="Content Placeholder 2" descr="13_2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0625" y="5592445"/>
            <a:ext cx="4591050" cy="6477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432685" y="4224020"/>
            <a:ext cx="5080000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66700" indent="-266700"/>
            <a:r>
              <a:rPr sz="1200"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write()：寫入資料</a:t>
            </a:r>
            <a:endParaRPr sz="1200">
              <a:latin typeface="新細明體" panose="02020500000000000000" charset="-120"/>
              <a:ea typeface="新細明體" panose="02020500000000000000" charset="-120"/>
              <a:cs typeface="新細明體" panose="02020500000000000000" charset="-120"/>
            </a:endParaRPr>
          </a:p>
          <a:p>
            <a:pPr marL="266700" indent="-266700"/>
            <a:r>
              <a:rPr sz="1200"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read()：讀取並傳回整個檔案內容</a:t>
            </a:r>
            <a:endParaRPr sz="1200">
              <a:latin typeface="新細明體" panose="02020500000000000000" charset="-120"/>
              <a:ea typeface="新細明體" panose="02020500000000000000" charset="-120"/>
              <a:cs typeface="新細明體" panose="02020500000000000000" charset="-120"/>
            </a:endParaRPr>
          </a:p>
          <a:p>
            <a:pPr marL="266700" indent="-266700"/>
            <a:r>
              <a:rPr sz="1200"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readline()：讀取並傳回一行</a:t>
            </a:r>
            <a:endParaRPr sz="1200">
              <a:latin typeface="新細明體" panose="02020500000000000000" charset="-120"/>
              <a:ea typeface="新細明體" panose="02020500000000000000" charset="-120"/>
              <a:cs typeface="新細明體" panose="02020500000000000000" charset="-120"/>
            </a:endParaRPr>
          </a:p>
          <a:p>
            <a:pPr marL="266700" indent="-266700"/>
            <a:r>
              <a:rPr sz="1200"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readlines()：讀取整個檔案並傳回列表（</a:t>
            </a:r>
            <a:r>
              <a:rPr sz="1200">
                <a:latin typeface="Calibri" panose="020F0502020204030204" charset="0"/>
                <a:cs typeface="Calibri" panose="020F0502020204030204" charset="0"/>
              </a:rPr>
              <a:t>list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）格式資料</a:t>
            </a:r>
            <a:endParaRPr sz="1200">
              <a:latin typeface="新細明體" panose="02020500000000000000" charset="-120"/>
              <a:ea typeface="新細明體" panose="02020500000000000000" charset="-120"/>
              <a:cs typeface="新細明體" panose="02020500000000000000" charset="-120"/>
            </a:endParaRPr>
          </a:p>
          <a:p>
            <a:pPr marL="266700" indent="-266700"/>
            <a:r>
              <a:rPr sz="1200"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seek()：設定讀取內容的「游標」位置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確認檔案是否存在以及檔案大小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14-17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3_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605" y="1635760"/>
            <a:ext cx="3409950" cy="895350"/>
          </a:xfrm>
          <a:prstGeom prst="rect">
            <a:avLst/>
          </a:prstGeom>
        </p:spPr>
      </p:pic>
      <p:pic>
        <p:nvPicPr>
          <p:cNvPr id="5" name="Picture 4" descr="13_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530" y="2099310"/>
            <a:ext cx="3873500" cy="469900"/>
          </a:xfrm>
          <a:prstGeom prst="rect">
            <a:avLst/>
          </a:prstGeom>
        </p:spPr>
      </p:pic>
      <p:pic>
        <p:nvPicPr>
          <p:cNvPr id="6" name="Picture 5" descr="13_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445" y="2904490"/>
            <a:ext cx="4140200" cy="1028700"/>
          </a:xfrm>
          <a:prstGeom prst="rect">
            <a:avLst/>
          </a:prstGeom>
        </p:spPr>
      </p:pic>
      <p:pic>
        <p:nvPicPr>
          <p:cNvPr id="7" name="Picture 6" descr="13_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445" y="4235450"/>
            <a:ext cx="3409950" cy="1066800"/>
          </a:xfrm>
          <a:prstGeom prst="rect">
            <a:avLst/>
          </a:prstGeom>
        </p:spPr>
      </p:pic>
      <p:pic>
        <p:nvPicPr>
          <p:cNvPr id="8" name="Picture 7" descr="13_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9445" y="5591810"/>
            <a:ext cx="4533900" cy="933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een Technolog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216606"/>
      </a:accent1>
      <a:accent2>
        <a:srgbClr val="669900"/>
      </a:accent2>
      <a:accent3>
        <a:srgbClr val="FFFFFF"/>
      </a:accent3>
      <a:accent4>
        <a:srgbClr val="000000"/>
      </a:accent4>
      <a:accent5>
        <a:srgbClr val="ABB9AA"/>
      </a:accent5>
      <a:accent6>
        <a:srgbClr val="5B8900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216606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ABB9AA"/>
        </a:accent5>
        <a:accent6>
          <a:srgbClr val="5B8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1150</Words>
  <Application>WPS Presentation</Application>
  <PresentationFormat/>
  <Paragraphs>100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微軟正黑體</vt:lpstr>
      <vt:lpstr>Microsoft YaHei</vt:lpstr>
      <vt:lpstr>Arial Unicode MS</vt:lpstr>
      <vt:lpstr>Calibri</vt:lpstr>
      <vt:lpstr>Wingdings</vt:lpstr>
      <vt:lpstr>新細明體</vt:lpstr>
      <vt:lpstr>Courier New</vt:lpstr>
      <vt:lpstr>Green Technology</vt:lpstr>
      <vt:lpstr>Custom Design</vt:lpstr>
      <vt:lpstr>Custom Design_2</vt:lpstr>
      <vt:lpstr>PowerPoint 演示文稿</vt:lpstr>
      <vt:lpstr>第一章 認識Arduino</vt:lpstr>
      <vt:lpstr>Arduino簡介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認識MicroPython與ESP8266控制板</dc:title>
  <dc:creator>趙英傑</dc:creator>
  <cp:category>超圖解 Python 物聯網實作入門：使用 ESP8266 與 MicroPython</cp:category>
  <cp:lastModifiedBy>cubie</cp:lastModifiedBy>
  <cp:revision>47</cp:revision>
  <dcterms:created xsi:type="dcterms:W3CDTF">2013-06-03T22:45:00Z</dcterms:created>
  <dcterms:modified xsi:type="dcterms:W3CDTF">2018-06-10T13:09:09Z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1033-10.2.0.6051</vt:lpwstr>
  </property>
</Properties>
</file>