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3" r:id="rId4"/>
  </p:sldMasterIdLst>
  <p:sldIdLst>
    <p:sldId id="256" r:id="rId5"/>
    <p:sldId id="258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098" name="Picture 1" descr="micropython_cover_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5925" y="2944813"/>
            <a:ext cx="5715000" cy="3676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9" name="Picture 2" descr="micropython_cover_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2125" y="206375"/>
            <a:ext cx="3810000" cy="2419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0" name="Picture 3" descr="author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21625" y="6196013"/>
            <a:ext cx="952500" cy="393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1" name="Picture 4" descr="flag_logo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302625" y="219075"/>
            <a:ext cx="571500" cy="736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7760" y="101600"/>
            <a:ext cx="2126853" cy="6024563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1600"/>
            <a:ext cx="6257264" cy="6024563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fontAlgn="base"/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0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4" Type="http://schemas.openxmlformats.org/officeDocument/2006/relationships/theme" Target="../theme/theme3.xml"/><Relationship Id="rId13" Type="http://schemas.openxmlformats.org/officeDocument/2006/relationships/image" Target="../media/image6.png"/><Relationship Id="rId12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6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1027" name="Text Placeholder 1027"/>
          <p:cNvSpPr>
            <a:spLocks noGrp="1"/>
          </p:cNvSpPr>
          <p:nvPr>
            <p:ph type="body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en-US" altLang="en-US"/>
              <a:t>Click to edit Master text styles</a:t>
            </a:r>
            <a:endParaRPr lang="en-US" altLang="en-US"/>
          </a:p>
          <a:p>
            <a:pPr lvl="1" indent="-285750"/>
            <a:r>
              <a:rPr lang="en-US" altLang="en-US"/>
              <a:t>Second level</a:t>
            </a:r>
            <a:endParaRPr lang="en-US" altLang="en-US"/>
          </a:p>
          <a:p>
            <a:pPr lvl="2" indent="-228600"/>
            <a:r>
              <a:rPr lang="en-US" altLang="en-US"/>
              <a:t>Third level</a:t>
            </a:r>
            <a:endParaRPr lang="en-US" altLang="en-US"/>
          </a:p>
          <a:p>
            <a:pPr lvl="3" indent="-228600"/>
            <a:r>
              <a:rPr lang="en-US" altLang="en-US"/>
              <a:t>Fourth level</a:t>
            </a:r>
            <a:endParaRPr lang="en-US" altLang="en-US"/>
          </a:p>
          <a:p>
            <a:pPr lvl="4" indent="-228600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1029" name="Date Placeholder 1028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indent="0">
              <a:defRPr sz="1400">
                <a:solidFill>
                  <a:schemeClr val="bg1"/>
                </a:solidFill>
              </a:defRPr>
            </a:lvl1pPr>
          </a:lstStyle>
          <a:p>
            <a:pPr lvl="0" fontAlgn="base"/>
            <a:endParaRPr lang="en-US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Footer Placeholder 1029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indent="0" algn="ctr">
              <a:defRPr sz="1400">
                <a:solidFill>
                  <a:schemeClr val="bg1"/>
                </a:solidFill>
              </a:defRPr>
            </a:lvl1pPr>
          </a:lstStyle>
          <a:p>
            <a:pPr lvl="0" fontAlgn="base"/>
            <a:endParaRPr lang="en-US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1" name="Slide Number Placeholder 1030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indent="0" algn="r">
              <a:defRPr sz="1400"/>
            </a:lvl1pPr>
          </a:lstStyle>
          <a:p>
            <a:pPr lvl="0" fontAlgn="base"/>
            <a:fld id="{9A0DB2DC-4C9A-4742-B13C-FB6460FD3503}" type="slidenum">
              <a:rPr lang="en-US" alt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Title 3074"/>
          <p:cNvSpPr/>
          <p:nvPr>
            <p:ph type="title"/>
          </p:nvPr>
        </p:nvSpPr>
        <p:spPr>
          <a:xfrm>
            <a:off x="684213" y="274638"/>
            <a:ext cx="8002587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2051" name="Text Placeholder 3075"/>
          <p:cNvSpPr/>
          <p:nvPr>
            <p:ph type="body"/>
          </p:nvPr>
        </p:nvSpPr>
        <p:spPr>
          <a:xfrm>
            <a:off x="4141788" y="1600200"/>
            <a:ext cx="4546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en-US" altLang="en-US"/>
              <a:t>Click to edit Master text styles</a:t>
            </a:r>
            <a:endParaRPr lang="en-US" altLang="en-US"/>
          </a:p>
          <a:p>
            <a:pPr lvl="1" indent="-285750"/>
            <a:r>
              <a:rPr lang="en-US" altLang="en-US"/>
              <a:t>Second level</a:t>
            </a:r>
            <a:endParaRPr lang="en-US" altLang="en-US"/>
          </a:p>
          <a:p>
            <a:pPr lvl="2" indent="-228600"/>
            <a:r>
              <a:rPr lang="en-US" altLang="en-US"/>
              <a:t>Third level</a:t>
            </a:r>
            <a:endParaRPr lang="en-US" altLang="en-US"/>
          </a:p>
          <a:p>
            <a:pPr lvl="3" indent="-228600"/>
            <a:r>
              <a:rPr lang="en-US" altLang="en-US"/>
              <a:t>Fourth level</a:t>
            </a:r>
            <a:endParaRPr lang="en-US" altLang="en-US"/>
          </a:p>
          <a:p>
            <a:pPr lvl="4" indent="-228600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3077" name="Footer Placeholder 3076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en-US" strike="noStrike" noProof="1"/>
          </a:p>
        </p:txBody>
      </p:sp>
      <p:sp>
        <p:nvSpPr>
          <p:cNvPr id="3078" name="Slide Number Placeholder 3077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  <p:pic>
        <p:nvPicPr>
          <p:cNvPr id="2" name="Picture 1" descr="boards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2460" y="1847215"/>
            <a:ext cx="1314450" cy="44323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1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1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banner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26035" y="-17145"/>
            <a:ext cx="9197340" cy="1253490"/>
          </a:xfrm>
          <a:prstGeom prst="rect">
            <a:avLst/>
          </a:prstGeom>
        </p:spPr>
      </p:pic>
      <p:sp>
        <p:nvSpPr>
          <p:cNvPr id="3075" name="Title 4098"/>
          <p:cNvSpPr/>
          <p:nvPr>
            <p:ph type="title"/>
          </p:nvPr>
        </p:nvSpPr>
        <p:spPr>
          <a:xfrm>
            <a:off x="2195513" y="101600"/>
            <a:ext cx="67691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3076" name="Text Placeholder 4099"/>
          <p:cNvSpPr/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en-US" altLang="en-US"/>
              <a:t>Click to edit Master text styles</a:t>
            </a:r>
            <a:endParaRPr lang="en-US" altLang="en-US"/>
          </a:p>
          <a:p>
            <a:pPr lvl="1" indent="-285750"/>
            <a:r>
              <a:rPr lang="en-US" altLang="en-US"/>
              <a:t>Second level</a:t>
            </a:r>
            <a:endParaRPr lang="en-US" altLang="en-US"/>
          </a:p>
          <a:p>
            <a:pPr lvl="2" indent="-228600"/>
            <a:r>
              <a:rPr lang="en-US" altLang="en-US"/>
              <a:t>Third level</a:t>
            </a:r>
            <a:endParaRPr lang="en-US" altLang="en-US"/>
          </a:p>
          <a:p>
            <a:pPr lvl="3" indent="-228600"/>
            <a:r>
              <a:rPr lang="en-US" altLang="en-US"/>
              <a:t>Fourth level</a:t>
            </a:r>
            <a:endParaRPr lang="en-US" altLang="en-US"/>
          </a:p>
          <a:p>
            <a:pPr lvl="4" indent="-228600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4101" name="Date Placeholder 4100"/>
          <p:cNvSpPr/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en-US" strike="noStrike" noProof="1"/>
          </a:p>
        </p:txBody>
      </p:sp>
      <p:sp>
        <p:nvSpPr>
          <p:cNvPr id="4102" name="Footer Placeholder 4101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en-US" strike="noStrike" noProof="1"/>
          </a:p>
        </p:txBody>
      </p:sp>
      <p:sp>
        <p:nvSpPr>
          <p:cNvPr id="4103" name="Slide Number Placeholder 4102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1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49.png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  <p:transition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透過查詢字串傳遞資料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277495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286226" y="5880100"/>
            <a:ext cx="82550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17-21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16_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6840" y="1618615"/>
            <a:ext cx="4318000" cy="1295400"/>
          </a:xfrm>
          <a:prstGeom prst="rect">
            <a:avLst/>
          </a:prstGeom>
        </p:spPr>
      </p:pic>
      <p:pic>
        <p:nvPicPr>
          <p:cNvPr id="5" name="Picture 4" descr="16_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840" y="3104515"/>
            <a:ext cx="4597400" cy="508000"/>
          </a:xfrm>
          <a:prstGeom prst="rect">
            <a:avLst/>
          </a:prstGeom>
        </p:spPr>
      </p:pic>
      <p:pic>
        <p:nvPicPr>
          <p:cNvPr id="6" name="Picture 5" descr="16_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030" y="3926840"/>
            <a:ext cx="4286250" cy="736600"/>
          </a:xfrm>
          <a:prstGeom prst="rect">
            <a:avLst/>
          </a:prstGeom>
        </p:spPr>
      </p:pic>
      <p:pic>
        <p:nvPicPr>
          <p:cNvPr id="8" name="Picture 7" descr="16_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6650" y="4977765"/>
            <a:ext cx="5097145" cy="16217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16_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645" y="3526790"/>
            <a:ext cx="3479800" cy="236855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用urequest程式庫上傳資料到ThingSpeak平台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207645" y="581691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216376" y="5961380"/>
            <a:ext cx="82550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17-23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7" name="Content Placeholder 6" descr="16_34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3825" y="1568450"/>
            <a:ext cx="4387850" cy="2216150"/>
          </a:xfrm>
          <a:prstGeom prst="rect">
            <a:avLst/>
          </a:prstGeom>
        </p:spPr>
      </p:pic>
      <p:pic>
        <p:nvPicPr>
          <p:cNvPr id="6" name="Picture 5" descr="16_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275" y="4531360"/>
            <a:ext cx="1854200" cy="717550"/>
          </a:xfrm>
          <a:prstGeom prst="rect">
            <a:avLst/>
          </a:prstGeom>
        </p:spPr>
      </p:pic>
      <p:pic>
        <p:nvPicPr>
          <p:cNvPr id="8" name="Picture 7" descr="16_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0390" y="5626735"/>
            <a:ext cx="4622800" cy="10541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使用POST方法傳遞資料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207645" y="581691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216376" y="5961380"/>
            <a:ext cx="82550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17-26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16_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6490" y="1645920"/>
            <a:ext cx="4629150" cy="1257300"/>
          </a:xfrm>
          <a:prstGeom prst="rect">
            <a:avLst/>
          </a:prstGeom>
        </p:spPr>
      </p:pic>
      <p:pic>
        <p:nvPicPr>
          <p:cNvPr id="5" name="Picture 4" descr="16_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490" y="4702810"/>
            <a:ext cx="4000500" cy="1854200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2334260" y="3449955"/>
            <a:ext cx="624522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sz="1200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採用POST方法的HTTP訊息：</a:t>
            </a:r>
            <a:r>
              <a:rPr sz="1200">
                <a:latin typeface="Wingdings" panose="05000000000000000000" charset="0"/>
                <a:cs typeface="Wingdings" panose="05000000000000000000" charset="0"/>
              </a:rPr>
              <a:t>l </a:t>
            </a:r>
            <a:r>
              <a:rPr sz="1200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要指定</a:t>
            </a:r>
            <a:r>
              <a:rPr sz="1200" b="1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Content-Type（內容類型）</a:t>
            </a:r>
            <a:r>
              <a:rPr sz="1200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欄，其值為application/x-www-form-urlencoded</a:t>
            </a:r>
            <a:r>
              <a:rPr sz="1200">
                <a:latin typeface="Wingdings" panose="05000000000000000000" charset="0"/>
                <a:cs typeface="Wingdings" panose="05000000000000000000" charset="0"/>
              </a:rPr>
              <a:t>l </a:t>
            </a:r>
            <a:r>
              <a:rPr sz="1200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要設定</a:t>
            </a:r>
            <a:r>
              <a:rPr sz="1200" b="1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Content-Length（內容長度）</a:t>
            </a:r>
            <a:r>
              <a:rPr sz="1200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欄，其值為資料的位元組數。</a:t>
            </a:r>
            <a:r>
              <a:rPr sz="1200">
                <a:latin typeface="Wingdings" panose="05000000000000000000" charset="0"/>
                <a:cs typeface="Wingdings" panose="05000000000000000000" charset="0"/>
              </a:rPr>
              <a:t>l </a:t>
            </a:r>
            <a:r>
              <a:rPr sz="1200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傳給伺服器的資料附加在HTTP標頭欄的空行之後。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解析查詢字串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207645" y="581691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216376" y="5961380"/>
            <a:ext cx="82550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17-28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16_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62860" y="3570605"/>
            <a:ext cx="4597400" cy="1784350"/>
          </a:xfrm>
          <a:prstGeom prst="rect">
            <a:avLst/>
          </a:prstGeom>
        </p:spPr>
      </p:pic>
      <p:pic>
        <p:nvPicPr>
          <p:cNvPr id="6" name="Picture 5" descr="16_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160" y="1665605"/>
            <a:ext cx="4629150" cy="12319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動手做17-5：搭配互動網頁介面的燈光調控器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207645" y="581691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216376" y="5961380"/>
            <a:ext cx="82550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17-29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16_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10" y="1569720"/>
            <a:ext cx="4149725" cy="1816100"/>
          </a:xfrm>
          <a:prstGeom prst="rect">
            <a:avLst/>
          </a:prstGeom>
        </p:spPr>
      </p:pic>
      <p:pic>
        <p:nvPicPr>
          <p:cNvPr id="5" name="Picture 4" descr="16_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710" y="1650365"/>
            <a:ext cx="4381500" cy="2425700"/>
          </a:xfrm>
          <a:prstGeom prst="rect">
            <a:avLst/>
          </a:prstGeom>
        </p:spPr>
      </p:pic>
      <p:pic>
        <p:nvPicPr>
          <p:cNvPr id="6" name="Picture 5" descr="16_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430" y="4439285"/>
            <a:ext cx="4635500" cy="22415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控制家電開關</a:t>
            </a:r>
            <a:r>
              <a:rPr lang="zh-TW" altLang="en-US"/>
              <a:t>：</a:t>
            </a:r>
            <a:br>
              <a:rPr lang="zh-TW" altLang="en-US"/>
            </a:br>
            <a:r>
              <a:rPr lang="zh-TW" altLang="en-US"/>
              <a:t>認識繼電器</a:t>
            </a:r>
            <a:endParaRPr lang="zh-TW" altLang="en-US"/>
          </a:p>
        </p:txBody>
      </p:sp>
      <p:sp>
        <p:nvSpPr>
          <p:cNvPr id="7172" name="Oval 8202"/>
          <p:cNvSpPr/>
          <p:nvPr/>
        </p:nvSpPr>
        <p:spPr>
          <a:xfrm>
            <a:off x="207645" y="581691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216376" y="5961380"/>
            <a:ext cx="82550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17-34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16_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1825" y="1708150"/>
            <a:ext cx="2584450" cy="609600"/>
          </a:xfrm>
          <a:prstGeom prst="rect">
            <a:avLst/>
          </a:prstGeom>
        </p:spPr>
      </p:pic>
      <p:pic>
        <p:nvPicPr>
          <p:cNvPr id="5" name="Picture 4" descr="16_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695" y="1574165"/>
            <a:ext cx="4559300" cy="1200150"/>
          </a:xfrm>
          <a:prstGeom prst="rect">
            <a:avLst/>
          </a:prstGeom>
        </p:spPr>
      </p:pic>
      <p:pic>
        <p:nvPicPr>
          <p:cNvPr id="6" name="Picture 5" descr="16_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45" y="2987040"/>
            <a:ext cx="4083050" cy="2139950"/>
          </a:xfrm>
          <a:prstGeom prst="rect">
            <a:avLst/>
          </a:prstGeom>
        </p:spPr>
      </p:pic>
      <p:pic>
        <p:nvPicPr>
          <p:cNvPr id="7" name="Picture 6" descr="16_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045" y="4547235"/>
            <a:ext cx="4546600" cy="19939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使用繼電器控制家電開關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207645" y="581691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216376" y="5961380"/>
            <a:ext cx="82550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17-36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16_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175" y="1944370"/>
            <a:ext cx="3860800" cy="1263650"/>
          </a:xfrm>
          <a:prstGeom prst="rect">
            <a:avLst/>
          </a:prstGeom>
        </p:spPr>
      </p:pic>
      <p:pic>
        <p:nvPicPr>
          <p:cNvPr id="5" name="Picture 4" descr="16_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745" y="1670685"/>
            <a:ext cx="4565650" cy="3257550"/>
          </a:xfrm>
          <a:prstGeom prst="rect">
            <a:avLst/>
          </a:prstGeom>
        </p:spPr>
      </p:pic>
      <p:pic>
        <p:nvPicPr>
          <p:cNvPr id="6" name="Picture 5" descr="16_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745" y="5701665"/>
            <a:ext cx="3378200" cy="742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Title 7169"/>
          <p:cNvSpPr/>
          <p:nvPr>
            <p:ph type="title"/>
          </p:nvPr>
        </p:nvSpPr>
        <p:spPr/>
        <p:txBody>
          <a:bodyPr anchor="ctr"/>
          <a:p>
            <a:r>
              <a:rPr lang="zh-TW" altLang="en-US" dirty="0"/>
              <a:t>第</a:t>
            </a:r>
            <a:r>
              <a:rPr lang="en-US" altLang="zh-TW" dirty="0"/>
              <a:t>17</a:t>
            </a:r>
            <a:r>
              <a:rPr lang="zh-TW" altLang="en-US" dirty="0"/>
              <a:t>章 物聯網應用初步</a:t>
            </a:r>
            <a:endParaRPr lang="zh-TW" altLang="en-US" dirty="0"/>
          </a:p>
        </p:txBody>
      </p:sp>
      <p:sp>
        <p:nvSpPr>
          <p:cNvPr id="6146" name="Text Placeholder 7170"/>
          <p:cNvSpPr/>
          <p:nvPr>
            <p:ph idx="1"/>
          </p:nvPr>
        </p:nvSpPr>
        <p:spPr>
          <a:xfrm>
            <a:off x="3449955" y="1805305"/>
            <a:ext cx="5236845" cy="4526280"/>
          </a:xfrm>
        </p:spPr>
        <p:txBody>
          <a:bodyPr anchor="t"/>
          <a:p>
            <a:pPr>
              <a:lnSpc>
                <a:spcPct val="90000"/>
              </a:lnSpc>
            </a:pPr>
            <a:r>
              <a:rPr lang="zh-TW" altLang="en-US" sz="2800" dirty="0"/>
              <a:t>建立網站伺服器</a:t>
            </a:r>
            <a:endParaRPr lang="zh-TW" altLang="en-US" sz="2800" dirty="0"/>
          </a:p>
          <a:p>
            <a:pPr>
              <a:lnSpc>
                <a:spcPct val="90000"/>
              </a:lnSpc>
            </a:pPr>
            <a:r>
              <a:rPr lang="zh-TW" altLang="en-US" sz="2800" dirty="0"/>
              <a:t>發出GET和POST請求</a:t>
            </a:r>
            <a:endParaRPr lang="zh-TW" altLang="en-US" sz="2800" dirty="0"/>
          </a:p>
          <a:p>
            <a:pPr>
              <a:lnSpc>
                <a:spcPct val="90000"/>
              </a:lnSpc>
            </a:pPr>
            <a:r>
              <a:rPr lang="zh-TW" altLang="en-US" sz="2800" dirty="0"/>
              <a:t>認識MIME類型，讀取並顯示HTML網頁和圖像。</a:t>
            </a:r>
            <a:endParaRPr lang="zh-TW" altLang="en-US" sz="2800" dirty="0"/>
          </a:p>
          <a:p>
            <a:pPr>
              <a:lnSpc>
                <a:spcPct val="90000"/>
              </a:lnSpc>
            </a:pPr>
            <a:r>
              <a:rPr lang="zh-TW" altLang="en-US" sz="2800" dirty="0"/>
              <a:t>回收記憶體空間並觀察控制板的記憶體可用量</a:t>
            </a:r>
            <a:endParaRPr lang="zh-TW" altLang="en-US" sz="2800" dirty="0"/>
          </a:p>
          <a:p>
            <a:pPr>
              <a:lnSpc>
                <a:spcPct val="90000"/>
              </a:lnSpc>
            </a:pPr>
            <a:r>
              <a:rPr lang="zh-TW" altLang="en-US" sz="2800" dirty="0"/>
              <a:t>連接ThingSpeak物聯網雲端應用程式平台</a:t>
            </a:r>
            <a:endParaRPr lang="zh-TW" altLang="en-US" sz="2800" dirty="0"/>
          </a:p>
          <a:p>
            <a:pPr>
              <a:lnSpc>
                <a:spcPct val="90000"/>
              </a:lnSpc>
            </a:pPr>
            <a:r>
              <a:rPr lang="zh-TW" altLang="en-US" sz="2800" dirty="0"/>
              <a:t>解析查詢字串，製作互動網頁介面的燈光調控器。</a:t>
            </a:r>
            <a:endParaRPr lang="zh-TW" altLang="en-US" sz="2800" dirty="0"/>
          </a:p>
        </p:txBody>
      </p:sp>
    </p:spTree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Title 10241"/>
          <p:cNvSpPr/>
          <p:nvPr>
            <p:ph type="title"/>
          </p:nvPr>
        </p:nvSpPr>
        <p:spPr/>
        <p:txBody>
          <a:bodyPr anchor="ctr"/>
          <a:p>
            <a:r>
              <a:rPr lang="zh-TW" altLang="en-US" dirty="0"/>
              <a:t>動手做17-1：建立網站伺服器</a:t>
            </a:r>
            <a:endParaRPr lang="zh-TW" altLang="en-US" dirty="0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425926" y="5880100"/>
            <a:ext cx="68961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17-2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2" name="Picture 1" descr="16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695" y="1528445"/>
            <a:ext cx="4610100" cy="869950"/>
          </a:xfrm>
          <a:prstGeom prst="rect">
            <a:avLst/>
          </a:prstGeom>
        </p:spPr>
      </p:pic>
      <p:pic>
        <p:nvPicPr>
          <p:cNvPr id="3" name="Picture 2" descr="16_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265" y="2639695"/>
            <a:ext cx="3873500" cy="1866900"/>
          </a:xfrm>
          <a:prstGeom prst="rect">
            <a:avLst/>
          </a:prstGeom>
        </p:spPr>
      </p:pic>
      <p:pic>
        <p:nvPicPr>
          <p:cNvPr id="4" name="Picture 3" descr="16_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45" y="2910205"/>
            <a:ext cx="2654300" cy="1181100"/>
          </a:xfrm>
          <a:prstGeom prst="rect">
            <a:avLst/>
          </a:prstGeom>
        </p:spPr>
      </p:pic>
      <p:pic>
        <p:nvPicPr>
          <p:cNvPr id="5" name="Picture 4" descr="16_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860" y="4808855"/>
            <a:ext cx="3975100" cy="933450"/>
          </a:xfrm>
          <a:prstGeom prst="rect">
            <a:avLst/>
          </a:prstGeom>
        </p:spPr>
      </p:pic>
      <p:pic>
        <p:nvPicPr>
          <p:cNvPr id="6" name="Picture 5" descr="16_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165" y="4808855"/>
            <a:ext cx="2641600" cy="2012950"/>
          </a:xfrm>
          <a:prstGeom prst="rect">
            <a:avLst/>
          </a:prstGeom>
        </p:spPr>
      </p:pic>
    </p:spTree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動手做17-2：動態顯示溫濕度資料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425926" y="5880100"/>
            <a:ext cx="68961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17-6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16_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205" y="1709420"/>
            <a:ext cx="3886200" cy="1987550"/>
          </a:xfrm>
          <a:prstGeom prst="rect">
            <a:avLst/>
          </a:prstGeom>
        </p:spPr>
      </p:pic>
      <p:pic>
        <p:nvPicPr>
          <p:cNvPr id="5" name="Picture 4" descr="16_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635" y="1590675"/>
            <a:ext cx="4318000" cy="2349500"/>
          </a:xfrm>
          <a:prstGeom prst="rect">
            <a:avLst/>
          </a:prstGeom>
        </p:spPr>
      </p:pic>
      <p:pic>
        <p:nvPicPr>
          <p:cNvPr id="6" name="Picture 5" descr="16_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160" y="4380865"/>
            <a:ext cx="4140200" cy="971550"/>
          </a:xfrm>
          <a:prstGeom prst="rect">
            <a:avLst/>
          </a:prstGeom>
        </p:spPr>
      </p:pic>
      <p:pic>
        <p:nvPicPr>
          <p:cNvPr id="7" name="Picture 6" descr="16_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2160" y="5756275"/>
            <a:ext cx="1644650" cy="9080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動手做17-3：讀取並顯示HTML網頁和圖像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425926" y="5880100"/>
            <a:ext cx="68961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17-8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16_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9520" y="1495425"/>
            <a:ext cx="3790950" cy="1536700"/>
          </a:xfrm>
          <a:prstGeom prst="rect">
            <a:avLst/>
          </a:prstGeom>
        </p:spPr>
      </p:pic>
      <p:pic>
        <p:nvPicPr>
          <p:cNvPr id="5" name="Picture 4" descr="16_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520" y="3211830"/>
            <a:ext cx="4406900" cy="2057400"/>
          </a:xfrm>
          <a:prstGeom prst="rect">
            <a:avLst/>
          </a:prstGeom>
        </p:spPr>
      </p:pic>
      <p:pic>
        <p:nvPicPr>
          <p:cNvPr id="6" name="Picture 5" descr="16_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5400675"/>
            <a:ext cx="1708150" cy="12636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處理與回應影像檔的</a:t>
            </a:r>
            <a:br>
              <a:rPr lang="en-US"/>
            </a:br>
            <a:r>
              <a:rPr lang="en-US"/>
              <a:t>HTTP請求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357981" y="5880100"/>
            <a:ext cx="82550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17-10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16_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2235" y="1558925"/>
            <a:ext cx="4451350" cy="1822450"/>
          </a:xfrm>
          <a:prstGeom prst="rect">
            <a:avLst/>
          </a:prstGeom>
        </p:spPr>
      </p:pic>
      <p:pic>
        <p:nvPicPr>
          <p:cNvPr id="5" name="Picture 4" descr="16_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835" y="3793490"/>
            <a:ext cx="4476750" cy="1066800"/>
          </a:xfrm>
          <a:prstGeom prst="rect">
            <a:avLst/>
          </a:prstGeom>
        </p:spPr>
      </p:pic>
      <p:pic>
        <p:nvPicPr>
          <p:cNvPr id="6" name="Picture 5" descr="16_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535" y="5267960"/>
            <a:ext cx="4591050" cy="1257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比對檔名與MIME類型的自訂函式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357981" y="5880100"/>
            <a:ext cx="82550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17-12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16_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2580" y="1741805"/>
            <a:ext cx="4140200" cy="2717800"/>
          </a:xfrm>
          <a:prstGeom prst="rect">
            <a:avLst/>
          </a:prstGeom>
        </p:spPr>
      </p:pic>
      <p:pic>
        <p:nvPicPr>
          <p:cNvPr id="5" name="Picture 4" descr="16_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755" y="5020310"/>
            <a:ext cx="4641850" cy="1504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比對檔名與MIME類型的自訂函式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357981" y="5880100"/>
            <a:ext cx="82550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17-13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16_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2460" y="2778125"/>
            <a:ext cx="3956050" cy="1301750"/>
          </a:xfrm>
          <a:prstGeom prst="rect">
            <a:avLst/>
          </a:prstGeom>
        </p:spPr>
      </p:pic>
      <p:pic>
        <p:nvPicPr>
          <p:cNvPr id="5" name="Picture 4" descr="16_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710" y="4734560"/>
            <a:ext cx="4527550" cy="1790700"/>
          </a:xfrm>
          <a:prstGeom prst="rect">
            <a:avLst/>
          </a:prstGeom>
        </p:spPr>
      </p:pic>
      <p:pic>
        <p:nvPicPr>
          <p:cNvPr id="6" name="Content Placeholder 5" descr="16_22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96210" y="1727835"/>
            <a:ext cx="4432300" cy="4381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認識ThingSpeak物聯網</a:t>
            </a:r>
            <a:br>
              <a:rPr lang="en-US"/>
            </a:br>
            <a:r>
              <a:rPr lang="en-US"/>
              <a:t>雲端平台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277495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286226" y="5880100"/>
            <a:ext cx="82550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17-18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16_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1095" y="1604645"/>
            <a:ext cx="3454400" cy="1016000"/>
          </a:xfrm>
          <a:prstGeom prst="rect">
            <a:avLst/>
          </a:prstGeom>
        </p:spPr>
      </p:pic>
      <p:pic>
        <p:nvPicPr>
          <p:cNvPr id="7" name="Picture 6" descr="16_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790" y="1604645"/>
            <a:ext cx="2851785" cy="1181735"/>
          </a:xfrm>
          <a:prstGeom prst="rect">
            <a:avLst/>
          </a:prstGeom>
        </p:spPr>
      </p:pic>
      <p:pic>
        <p:nvPicPr>
          <p:cNvPr id="8" name="Picture 7" descr="16_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485" y="3251200"/>
            <a:ext cx="3372485" cy="3098165"/>
          </a:xfrm>
          <a:prstGeom prst="rect">
            <a:avLst/>
          </a:prstGeom>
        </p:spPr>
      </p:pic>
      <p:pic>
        <p:nvPicPr>
          <p:cNvPr id="9" name="Picture 8" descr="16_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3330" y="4017645"/>
            <a:ext cx="3751580" cy="21920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reen Technolog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216606"/>
      </a:accent1>
      <a:accent2>
        <a:srgbClr val="669900"/>
      </a:accent2>
      <a:accent3>
        <a:srgbClr val="FFFFFF"/>
      </a:accent3>
      <a:accent4>
        <a:srgbClr val="000000"/>
      </a:accent4>
      <a:accent5>
        <a:srgbClr val="ABB9AA"/>
      </a:accent5>
      <a:accent6>
        <a:srgbClr val="5B8900"/>
      </a:accent6>
      <a:hlink>
        <a:srgbClr val="CC3300"/>
      </a:hlink>
      <a:folHlink>
        <a:srgbClr val="996600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216606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ABB9AA"/>
        </a:accent5>
        <a:accent6>
          <a:srgbClr val="5B8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_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581</Words>
  <Application>WPS Presentation</Application>
  <PresentationFormat/>
  <Paragraphs>84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SimSun</vt:lpstr>
      <vt:lpstr>Wingdings</vt:lpstr>
      <vt:lpstr>微軟正黑體</vt:lpstr>
      <vt:lpstr>Microsoft YaHei</vt:lpstr>
      <vt:lpstr>Arial Unicode MS</vt:lpstr>
      <vt:lpstr>Calibri</vt:lpstr>
      <vt:lpstr>新細明體</vt:lpstr>
      <vt:lpstr>Wingdings</vt:lpstr>
      <vt:lpstr>Green Technology</vt:lpstr>
      <vt:lpstr>Custom Design</vt:lpstr>
      <vt:lpstr>Custom Design_2</vt:lpstr>
      <vt:lpstr>PowerPoint 演示文稿</vt:lpstr>
      <vt:lpstr>第一章 認識Arduino</vt:lpstr>
      <vt:lpstr>Arduino簡介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認識MicroPython與ESP8266控制板</dc:title>
  <dc:creator>趙英傑</dc:creator>
  <cp:category>超圖解 Python 物聯網實作入門：使用 ESP8266 與 MicroPython</cp:category>
  <cp:lastModifiedBy>cubie</cp:lastModifiedBy>
  <cp:revision>53</cp:revision>
  <dcterms:created xsi:type="dcterms:W3CDTF">2013-06-03T22:45:00Z</dcterms:created>
  <dcterms:modified xsi:type="dcterms:W3CDTF">2018-06-10T10:36:31Z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1033-10.2.0.6051</vt:lpwstr>
  </property>
</Properties>
</file>