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</p:sldMasterIdLst>
  <p:sldIdLst>
    <p:sldId id="256" r:id="rId5"/>
    <p:sldId id="258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75" r:id="rId14"/>
    <p:sldId id="282" r:id="rId15"/>
    <p:sldId id="283" r:id="rId16"/>
    <p:sldId id="284" r:id="rId17"/>
    <p:sldId id="285" r:id="rId18"/>
    <p:sldId id="286" r:id="rId19"/>
    <p:sldId id="287" r:id="rId2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38"/>
        <p:guide pos="2863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1" descr="micropython_cover_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925" y="2944813"/>
            <a:ext cx="5715000" cy="3676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2" descr="micropython_cover_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2125" y="206375"/>
            <a:ext cx="381000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3" descr="author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1625" y="6196013"/>
            <a:ext cx="9525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Picture 4" descr="flag_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02625" y="219075"/>
            <a:ext cx="571500" cy="73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4" Type="http://schemas.openxmlformats.org/officeDocument/2006/relationships/theme" Target="../theme/theme3.xml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1027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ctr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3074"/>
          <p:cNvSpPr/>
          <p:nvPr>
            <p:ph type="title"/>
          </p:nvPr>
        </p:nvSpPr>
        <p:spPr>
          <a:xfrm>
            <a:off x="684213" y="274638"/>
            <a:ext cx="8002587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1" name="Text Placeholder 3075"/>
          <p:cNvSpPr/>
          <p:nvPr>
            <p:ph type="body"/>
          </p:nvPr>
        </p:nvSpPr>
        <p:spPr>
          <a:xfrm>
            <a:off x="4141788" y="1600200"/>
            <a:ext cx="4546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3077" name="Footer Placeholder 3076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3078" name="Slide Number Placeholder 3077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  <p:pic>
        <p:nvPicPr>
          <p:cNvPr id="2" name="Picture 1" descr="board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460" y="1847215"/>
            <a:ext cx="1314450" cy="443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nner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6035" y="-17145"/>
            <a:ext cx="9197340" cy="1253490"/>
          </a:xfrm>
          <a:prstGeom prst="rect">
            <a:avLst/>
          </a:prstGeom>
        </p:spPr>
      </p:pic>
      <p:sp>
        <p:nvSpPr>
          <p:cNvPr id="3075" name="Title 4098"/>
          <p:cNvSpPr/>
          <p:nvPr>
            <p:ph type="title"/>
          </p:nvPr>
        </p:nvSpPr>
        <p:spPr>
          <a:xfrm>
            <a:off x="2195513" y="101600"/>
            <a:ext cx="67691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3076" name="Text Placeholder 4099"/>
          <p:cNvSpPr/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101" name="Date Placeholder 4100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2" name="Footer Placeholder 4101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3" name="Slide Number Placeholder 4102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hyperlink" Target="https://opendata.epa.gov.tw/Data/Contents/AQI/" TargetMode="Externa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取得ThingSpeak伺服器的MQTT驗證碼</a:t>
            </a:r>
            <a:endParaRPr lang="en-US"/>
          </a:p>
        </p:txBody>
      </p:sp>
      <p:pic>
        <p:nvPicPr>
          <p:cNvPr id="4" name="Picture 3" descr="17_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5125" y="1601470"/>
            <a:ext cx="2019300" cy="825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17_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495" y="1601470"/>
            <a:ext cx="3556000" cy="37636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17_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75" y="5040630"/>
            <a:ext cx="2693670" cy="1066800"/>
          </a:xfrm>
          <a:prstGeom prst="rect">
            <a:avLst/>
          </a:prstGeom>
        </p:spPr>
      </p:pic>
      <p:pic>
        <p:nvPicPr>
          <p:cNvPr id="7" name="Picture 6" descr="17_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495" y="5944870"/>
            <a:ext cx="3124200" cy="6546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18-20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使用ESP8266發布資料到ThingSpeak MQTT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18-22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7_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1970" y="1910080"/>
            <a:ext cx="4368800" cy="1225550"/>
          </a:xfrm>
          <a:prstGeom prst="rect">
            <a:avLst/>
          </a:prstGeom>
        </p:spPr>
      </p:pic>
      <p:pic>
        <p:nvPicPr>
          <p:cNvPr id="5" name="Picture 4" descr="17_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970" y="3642360"/>
            <a:ext cx="3403600" cy="1936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動手做18-4：訂閱ThingSpeak MQTT訊息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18-24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7_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95" y="1465580"/>
            <a:ext cx="4445000" cy="2072640"/>
          </a:xfrm>
          <a:prstGeom prst="rect">
            <a:avLst/>
          </a:prstGeom>
        </p:spPr>
      </p:pic>
      <p:pic>
        <p:nvPicPr>
          <p:cNvPr id="5" name="Picture 4" descr="17_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340" y="2399665"/>
            <a:ext cx="4187825" cy="440055"/>
          </a:xfrm>
          <a:prstGeom prst="rect">
            <a:avLst/>
          </a:prstGeom>
        </p:spPr>
      </p:pic>
      <p:pic>
        <p:nvPicPr>
          <p:cNvPr id="6" name="Picture 5" descr="17_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295" y="3921760"/>
            <a:ext cx="4866640" cy="27927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動手做18-4：訂閱ThingSpeak MQTT訊息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18-25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7_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8700" y="1636395"/>
            <a:ext cx="4546600" cy="1263650"/>
          </a:xfrm>
          <a:prstGeom prst="rect">
            <a:avLst/>
          </a:prstGeom>
        </p:spPr>
      </p:pic>
      <p:pic>
        <p:nvPicPr>
          <p:cNvPr id="5" name="Picture 4" descr="17_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" y="3117850"/>
            <a:ext cx="3784600" cy="1212850"/>
          </a:xfrm>
          <a:prstGeom prst="rect">
            <a:avLst/>
          </a:prstGeom>
        </p:spPr>
      </p:pic>
      <p:pic>
        <p:nvPicPr>
          <p:cNvPr id="6" name="Picture 5" descr="17_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375" y="3900170"/>
            <a:ext cx="3784600" cy="2813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ESP8266微控器的即時鐘</a:t>
            </a:r>
            <a:r>
              <a:rPr lang="zh-TW" altLang="en-US"/>
              <a:t>（</a:t>
            </a:r>
            <a:r>
              <a:rPr lang="en-US" altLang="zh-TW"/>
              <a:t>RTC</a:t>
            </a:r>
            <a:r>
              <a:rPr lang="zh-TW" altLang="en-US"/>
              <a:t>）</a:t>
            </a:r>
            <a:endParaRPr lang="zh-TW" alt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18-27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7_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1703070"/>
            <a:ext cx="1257300" cy="1314450"/>
          </a:xfrm>
          <a:prstGeom prst="rect">
            <a:avLst/>
          </a:prstGeom>
        </p:spPr>
      </p:pic>
      <p:pic>
        <p:nvPicPr>
          <p:cNvPr id="5" name="Picture 4" descr="17_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0" y="3784600"/>
            <a:ext cx="3384550" cy="1092200"/>
          </a:xfrm>
          <a:prstGeom prst="rect">
            <a:avLst/>
          </a:prstGeom>
        </p:spPr>
      </p:pic>
      <p:pic>
        <p:nvPicPr>
          <p:cNvPr id="6" name="Picture 5" descr="17_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0" y="5392420"/>
            <a:ext cx="3727450" cy="109220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3947795" y="2418715"/>
            <a:ext cx="50800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datetime()：設定或傳回目前時間，資料是8個元素的元組格式</a:t>
            </a:r>
            <a:r>
              <a:rPr lang="zh-TW"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。</a:t>
            </a:r>
            <a:endParaRPr lang="zh-TW"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memory()：存取即時鐘區域的記憶體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alarm()：設定觸發鬧鈴的毫秒數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alarm_left()：距離鬧鈴觸發前的剩餘毫秒數</a:t>
            </a:r>
            <a:endParaRPr sz="1200">
              <a:latin typeface="新細明體" panose="02020500000000000000" charset="-120"/>
              <a:ea typeface="新細明體" panose="02020500000000000000" charset="-120"/>
              <a:cs typeface="新細明體" panose="02020500000000000000" charset="-120"/>
            </a:endParaRPr>
          </a:p>
          <a:p>
            <a:pPr marL="266700" indent="-266700"/>
            <a:r>
              <a:rPr sz="1200">
                <a:latin typeface="Wingdings" panose="05000000000000000000" charset="0"/>
                <a:cs typeface="Wingdings" panose="05000000000000000000" charset="0"/>
              </a:rPr>
              <a:t>l </a:t>
            </a:r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irq()：指定被鬧鈴觸發的中斷程式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動手做18-5：透過網際網路更新時間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18-29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7_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410" y="1517650"/>
            <a:ext cx="3219450" cy="1225550"/>
          </a:xfrm>
          <a:prstGeom prst="rect">
            <a:avLst/>
          </a:prstGeom>
        </p:spPr>
      </p:pic>
      <p:pic>
        <p:nvPicPr>
          <p:cNvPr id="5" name="Picture 4" descr="17_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180" y="1517650"/>
            <a:ext cx="3219450" cy="1092200"/>
          </a:xfrm>
          <a:prstGeom prst="rect">
            <a:avLst/>
          </a:prstGeom>
        </p:spPr>
      </p:pic>
      <p:pic>
        <p:nvPicPr>
          <p:cNvPr id="6" name="Picture 5" descr="17_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2886075"/>
            <a:ext cx="4305300" cy="1244600"/>
          </a:xfrm>
          <a:prstGeom prst="rect">
            <a:avLst/>
          </a:prstGeom>
        </p:spPr>
      </p:pic>
      <p:pic>
        <p:nvPicPr>
          <p:cNvPr id="7" name="Picture 6" descr="17_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535" y="4334510"/>
            <a:ext cx="2933700" cy="1162050"/>
          </a:xfrm>
          <a:prstGeom prst="rect">
            <a:avLst/>
          </a:prstGeom>
        </p:spPr>
      </p:pic>
      <p:pic>
        <p:nvPicPr>
          <p:cNvPr id="8" name="Picture 7" descr="17_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840" y="5693410"/>
            <a:ext cx="3219450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超低功耗的深度睡眠模式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18-31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7_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85" y="1289685"/>
            <a:ext cx="4133850" cy="2197100"/>
          </a:xfrm>
          <a:prstGeom prst="rect">
            <a:avLst/>
          </a:prstGeom>
        </p:spPr>
      </p:pic>
      <p:pic>
        <p:nvPicPr>
          <p:cNvPr id="5" name="Picture 4" descr="17_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290" y="1427480"/>
            <a:ext cx="2559050" cy="1835150"/>
          </a:xfrm>
          <a:prstGeom prst="rect">
            <a:avLst/>
          </a:prstGeom>
        </p:spPr>
      </p:pic>
      <p:pic>
        <p:nvPicPr>
          <p:cNvPr id="6" name="Picture 5" descr="17_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565" y="3636645"/>
            <a:ext cx="4616450" cy="3098800"/>
          </a:xfrm>
          <a:prstGeom prst="rect">
            <a:avLst/>
          </a:prstGeom>
        </p:spPr>
      </p:pic>
      <p:pic>
        <p:nvPicPr>
          <p:cNvPr id="7" name="Picture 6" descr="17_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50" y="3701415"/>
            <a:ext cx="3556000" cy="342900"/>
          </a:xfrm>
          <a:prstGeom prst="rect">
            <a:avLst/>
          </a:prstGeom>
        </p:spPr>
      </p:pic>
      <p:pic>
        <p:nvPicPr>
          <p:cNvPr id="8" name="Picture 7" descr="17_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50" y="4251960"/>
            <a:ext cx="2247900" cy="228600"/>
          </a:xfrm>
          <a:prstGeom prst="rect">
            <a:avLst/>
          </a:prstGeom>
        </p:spPr>
      </p:pic>
      <p:pic>
        <p:nvPicPr>
          <p:cNvPr id="9" name="Picture 8" descr="17_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50" y="4716145"/>
            <a:ext cx="22479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7169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第</a:t>
            </a:r>
            <a:r>
              <a:rPr lang="en-US" altLang="zh-TW" dirty="0"/>
              <a:t>18</a:t>
            </a:r>
            <a:r>
              <a:rPr lang="zh-TW" altLang="en-US" dirty="0"/>
              <a:t>章 物聯網應用</a:t>
            </a:r>
            <a:endParaRPr lang="zh-TW" altLang="en-US" dirty="0"/>
          </a:p>
        </p:txBody>
      </p:sp>
      <p:sp>
        <p:nvSpPr>
          <p:cNvPr id="6146" name="Text Placeholder 7170"/>
          <p:cNvSpPr/>
          <p:nvPr>
            <p:ph idx="1"/>
          </p:nvPr>
        </p:nvSpPr>
        <p:spPr>
          <a:xfrm>
            <a:off x="2889885" y="1831975"/>
            <a:ext cx="5841365" cy="452628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TW" altLang="en-US" sz="2800" dirty="0"/>
              <a:t>認識網路應用程式訊息交換格式：XML與JSON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使用ujson程式庫建立與解析JSON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讀取並解析資料開放平台的JSON資料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在OLED螢幕顯示氣象資訊與圖示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認識MQTT通訊協定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使用ESP8266發布與訂閱MQTT訊息</a:t>
            </a:r>
            <a:endParaRPr lang="zh-TW" altLang="en-US" sz="2800" dirty="0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0241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網路應用程式訊息交換格式：XML與JSON</a:t>
            </a:r>
            <a:endParaRPr lang="zh-TW" altLang="en-US" dirty="0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18-2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2" name="Picture 1" descr="17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4090" y="1738630"/>
            <a:ext cx="5854700" cy="2188210"/>
          </a:xfrm>
          <a:prstGeom prst="rect">
            <a:avLst/>
          </a:prstGeom>
        </p:spPr>
      </p:pic>
      <p:pic>
        <p:nvPicPr>
          <p:cNvPr id="4" name="Picture 3" descr="17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20" y="5212080"/>
            <a:ext cx="4483100" cy="10033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95830" y="4154805"/>
            <a:ext cx="59029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>
                <a:hlinkClick r:id="rId3" tooltip="" action="ppaction://hlinkfile"/>
              </a:rPr>
              <a:t>https://opendata.epa.gov.tw/Data/Contents/AQI/</a:t>
            </a:r>
            <a:endParaRPr lang="en-US" sz="1400"/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認識JSON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18-3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7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5270" y="4607560"/>
            <a:ext cx="4184650" cy="147955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2103755" y="1894205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200">
                <a:latin typeface="新細明體" panose="02020500000000000000" charset="-120"/>
                <a:ea typeface="新細明體" panose="02020500000000000000" charset="-120"/>
                <a:cs typeface="新細明體" panose="02020500000000000000" charset="-120"/>
              </a:rPr>
              <a:t>表18-1</a:t>
            </a: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2103755" y="2169795"/>
          <a:ext cx="548640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JSON (JavaScript)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中文名稱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Python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中文名稱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object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物件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dict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字典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array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陣列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list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串列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string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字串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str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字串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int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整數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int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整數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float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浮點數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float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浮點數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true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邏輯成立（t小寫）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True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邏輯成立（T大寫）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false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邏輯不成立（f小寫）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False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邏輯不成立（F大寫）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null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空（n小寫）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None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200">
                          <a:latin typeface="新細明體" panose="02020500000000000000" charset="-120"/>
                          <a:ea typeface="新細明體" panose="02020500000000000000" charset="-120"/>
                          <a:cs typeface="新細明體" panose="02020500000000000000" charset="-120"/>
                        </a:rPr>
                        <a:t>無（N大寫）</a:t>
                      </a:r>
                      <a:endParaRPr lang="en-US" sz="1200">
                        <a:latin typeface="新細明體" panose="02020500000000000000" charset="-120"/>
                        <a:ea typeface="新細明體" panose="02020500000000000000" charset="-120"/>
                        <a:cs typeface="新細明體" panose="02020500000000000000" charset="-12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動手做18-1：讀取JSON格式的世界各地天氣資料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18-6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7_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" y="1617345"/>
            <a:ext cx="5089525" cy="28930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17_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920" y="3430270"/>
            <a:ext cx="5865495" cy="31330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動手做18-1：讀取JSON格式的世界各地天氣資料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18-7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5" name="Picture 4" descr="17_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9170" y="2171700"/>
            <a:ext cx="5558790" cy="4606290"/>
          </a:xfrm>
          <a:prstGeom prst="rect">
            <a:avLst/>
          </a:prstGeom>
        </p:spPr>
      </p:pic>
      <p:pic>
        <p:nvPicPr>
          <p:cNvPr id="6" name="Picture 5" descr="17_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1293495"/>
            <a:ext cx="4394200" cy="717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動手做18-2：在OLED螢幕顯示氣象資訊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18-10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7_10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55" y="1590040"/>
            <a:ext cx="3302000" cy="1968500"/>
          </a:xfrm>
          <a:prstGeom prst="rect">
            <a:avLst/>
          </a:prstGeom>
        </p:spPr>
      </p:pic>
      <p:pic>
        <p:nvPicPr>
          <p:cNvPr id="5" name="Picture 4" descr="17_10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2837180"/>
            <a:ext cx="4591050" cy="685800"/>
          </a:xfrm>
          <a:prstGeom prst="rect">
            <a:avLst/>
          </a:prstGeom>
        </p:spPr>
      </p:pic>
      <p:pic>
        <p:nvPicPr>
          <p:cNvPr id="7" name="Picture 6" descr="17_10_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385" y="3947795"/>
            <a:ext cx="3879850" cy="1092200"/>
          </a:xfrm>
          <a:prstGeom prst="rect">
            <a:avLst/>
          </a:prstGeom>
        </p:spPr>
      </p:pic>
      <p:pic>
        <p:nvPicPr>
          <p:cNvPr id="8" name="Picture 7" descr="17_10_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230" y="5407660"/>
            <a:ext cx="28829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MQTT的Publisher, Broker和Subscriber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18-14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7_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9265" y="1283335"/>
            <a:ext cx="4622800" cy="2381250"/>
          </a:xfrm>
          <a:prstGeom prst="rect">
            <a:avLst/>
          </a:prstGeom>
        </p:spPr>
      </p:pic>
      <p:pic>
        <p:nvPicPr>
          <p:cNvPr id="5" name="Picture 4" descr="17_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" y="3736340"/>
            <a:ext cx="3835400" cy="901700"/>
          </a:xfrm>
          <a:prstGeom prst="rect">
            <a:avLst/>
          </a:prstGeom>
        </p:spPr>
      </p:pic>
      <p:pic>
        <p:nvPicPr>
          <p:cNvPr id="6" name="Picture 5" descr="17_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830" y="4638040"/>
            <a:ext cx="4610100" cy="2051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MQTT訊息格式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18-17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7_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400810"/>
            <a:ext cx="4622800" cy="3365500"/>
          </a:xfrm>
          <a:prstGeom prst="rect">
            <a:avLst/>
          </a:prstGeom>
        </p:spPr>
      </p:pic>
      <p:pic>
        <p:nvPicPr>
          <p:cNvPr id="5" name="Picture 4" descr="17_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30" y="4676775"/>
            <a:ext cx="4394200" cy="2038350"/>
          </a:xfrm>
          <a:prstGeom prst="rect">
            <a:avLst/>
          </a:prstGeom>
        </p:spPr>
      </p:pic>
      <p:pic>
        <p:nvPicPr>
          <p:cNvPr id="6" name="Picture 5" descr="17_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430" y="1857375"/>
            <a:ext cx="2984500" cy="673100"/>
          </a:xfrm>
          <a:prstGeom prst="rect">
            <a:avLst/>
          </a:prstGeom>
        </p:spPr>
      </p:pic>
      <p:pic>
        <p:nvPicPr>
          <p:cNvPr id="7" name="Picture 6" descr="17_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830" y="2981325"/>
            <a:ext cx="3213100" cy="895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Technolog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16606"/>
      </a:accent1>
      <a:accent2>
        <a:srgbClr val="669900"/>
      </a:accent2>
      <a:accent3>
        <a:srgbClr val="FFFFFF"/>
      </a:accent3>
      <a:accent4>
        <a:srgbClr val="000000"/>
      </a:accent4>
      <a:accent5>
        <a:srgbClr val="ABB9AA"/>
      </a:accent5>
      <a:accent6>
        <a:srgbClr val="5B8900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16606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ABB9AA"/>
        </a:accent5>
        <a:accent6>
          <a:srgbClr val="5B8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WPS Presentation</Application>
  <PresentationFormat/>
  <Paragraphs>161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微軟正黑體</vt:lpstr>
      <vt:lpstr>Microsoft YaHei</vt:lpstr>
      <vt:lpstr>Arial Unicode MS</vt:lpstr>
      <vt:lpstr>Calibri</vt:lpstr>
      <vt:lpstr>新細明體</vt:lpstr>
      <vt:lpstr>Wingdings</vt:lpstr>
      <vt:lpstr>Green Technology</vt:lpstr>
      <vt:lpstr>Custom Design</vt:lpstr>
      <vt:lpstr>Custom Design_2</vt:lpstr>
      <vt:lpstr>PowerPoint 演示文稿</vt:lpstr>
      <vt:lpstr>第一章 認識Arduino</vt:lpstr>
      <vt:lpstr>Arduino簡介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認識MicroPython與ESP8266控制板</dc:title>
  <dc:creator>趙英傑</dc:creator>
  <cp:category>超圖解 Python 物聯網實作入門：使用 ESP8266 與 MicroPython</cp:category>
  <cp:lastModifiedBy>cubie</cp:lastModifiedBy>
  <cp:revision>57</cp:revision>
  <dcterms:created xsi:type="dcterms:W3CDTF">2013-06-03T22:45:00Z</dcterms:created>
  <dcterms:modified xsi:type="dcterms:W3CDTF">2018-06-10T10:26:42Z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