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  <p:sldId id="274" r:id="rId10"/>
    <p:sldId id="264" r:id="rId11"/>
    <p:sldId id="271" r:id="rId12"/>
    <p:sldId id="272" r:id="rId13"/>
    <p:sldId id="266" r:id="rId14"/>
    <p:sldId id="263" r:id="rId15"/>
    <p:sldId id="267" r:id="rId16"/>
    <p:sldId id="268" r:id="rId17"/>
    <p:sldId id="269" r:id="rId18"/>
    <p:sldId id="270" r:id="rId19"/>
    <p:sldId id="273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2019/5/11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1" smtClean="0"/>
              <a:t>Click to edit Master subtitle style</a:t>
            </a:r>
            <a:endParaRPr lang="en-US" noProof="1"/>
          </a:p>
        </p:txBody>
      </p:sp>
      <p:sp>
        <p:nvSpPr>
          <p:cNvPr id="4" name="Date Placeholder 410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10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410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86144-F10E-4081-B534-FA9255A7E1E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7722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Date Placeholder 410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10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410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2F40AF-267C-472A-A0AB-6DE3F667D70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026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Date Placeholder 410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10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410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CD64C9-1FE2-4342-8BBA-897EE27D229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7135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Date Placeholder 410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410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410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AF58A4-09BA-49B7-9E63-25DE8878A56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5428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7" name="Date Placeholder 410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410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410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691C24-BFAF-40A3-A213-7280CAF2479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6070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Date Placeholder 410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410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10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592138-8490-4445-8B6E-0EC0B5C2D57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9934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10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410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410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5BDEC4-8675-42DF-BBBF-B04BB34099C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0792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5" name="Date Placeholder 410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410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410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D21B86-F402-4611-B010-D4B0136E4E0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717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5" name="Date Placeholder 410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410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410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26799F-6222-41AB-96ED-1787EFDBE24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79425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Date Placeholder 410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10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410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30AB0E-1C19-432F-9921-2D5DD9E3571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99198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7760" y="101600"/>
            <a:ext cx="2126853" cy="6024563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1600"/>
            <a:ext cx="6257264" cy="6024563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Date Placeholder 410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10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410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560B34-6550-4D2E-A008-F513AC773A3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56165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 noProof="1"/>
          </a:p>
        </p:txBody>
      </p:sp>
      <p:sp>
        <p:nvSpPr>
          <p:cNvPr id="4" name="Date Placeholder 410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10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410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FF39FB-D56E-48B7-9169-85AD08B3055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735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2019/5/11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2019/5/11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BBEAD13-0566-4C6C-97E7-55F17F24B09F}" type="datetimeFigureOut">
              <a:rPr lang="zh-TW" altLang="en-US" smtClean="0"/>
              <a:t>2019/5/11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banner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17463"/>
            <a:ext cx="9196388" cy="125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409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195513" y="101600"/>
            <a:ext cx="6769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Text Placeholder 409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1" name="Date Placeholder 4100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02" name="Footer Placeholder 4101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03" name="Slide Number Placeholder 4102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SimSun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689B9D92-FC01-4099-A8E0-9BC7FC5BD9FD}" type="slidenum">
              <a:rPr lang="en-US" altLang="zh-CN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‹#›</a:t>
            </a:fld>
            <a:endParaRPr lang="en-US" altLang="zh-CN" smtClean="0">
              <a:solidFill>
                <a:srgbClr val="000000"/>
              </a:solidFill>
              <a:latin typeface="Arial" pitchFamily="34" charset="0"/>
              <a:ea typeface="微軟正黑體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53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labs.com/products/development-tools/software/usb-to-uart-bridge-vcp-drivers" TargetMode="External"/><Relationship Id="rId7" Type="http://schemas.openxmlformats.org/officeDocument/2006/relationships/hyperlink" Target="https://www.flag.com.tw/books/product/FT797" TargetMode="External"/><Relationship Id="rId2" Type="http://schemas.openxmlformats.org/officeDocument/2006/relationships/hyperlink" Target="http://www.wch.cn/download/CH341SER_EX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python/micropython" TargetMode="External"/><Relationship Id="rId5" Type="http://schemas.openxmlformats.org/officeDocument/2006/relationships/hyperlink" Target="http://winpython.sourceforge.net/" TargetMode="External"/><Relationship Id="rId4" Type="http://schemas.openxmlformats.org/officeDocument/2006/relationships/hyperlink" Target="http://micropython.org/download#esp8266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umbokh/micropython_class/tree/master/drivers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Micropython</a:t>
            </a:r>
            <a:r>
              <a:rPr lang="en-US" altLang="zh-TW" dirty="0" smtClean="0"/>
              <a:t> Class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27584" y="3717032"/>
            <a:ext cx="7772400" cy="914400"/>
          </a:xfrm>
        </p:spPr>
        <p:txBody>
          <a:bodyPr/>
          <a:lstStyle/>
          <a:p>
            <a:pPr algn="ctr"/>
            <a:r>
              <a:rPr lang="zh-TW" altLang="en-US" dirty="0" smtClean="0"/>
              <a:t>謝坤達</a:t>
            </a:r>
            <a:r>
              <a:rPr lang="en-US" altLang="zh-TW" dirty="0" smtClean="0"/>
              <a:t>@csu.edu.tw</a:t>
            </a:r>
          </a:p>
          <a:p>
            <a:pPr algn="ctr"/>
            <a:r>
              <a:rPr lang="en-US" altLang="zh-TW" dirty="0" smtClean="0"/>
              <a:t>2019/05/11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090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工具及驅動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3040" y="2119257"/>
            <a:ext cx="6196405" cy="877695"/>
          </a:xfrm>
        </p:spPr>
        <p:txBody>
          <a:bodyPr/>
          <a:lstStyle/>
          <a:p>
            <a:r>
              <a:rPr lang="en-US" altLang="zh-TW" sz="2000" dirty="0"/>
              <a:t>https://github.com/jumbokh/micropython_class</a:t>
            </a:r>
            <a:endParaRPr lang="zh-TW" alt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869" y="2852936"/>
            <a:ext cx="5860182" cy="273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橢圓 3"/>
          <p:cNvSpPr/>
          <p:nvPr/>
        </p:nvSpPr>
        <p:spPr>
          <a:xfrm>
            <a:off x="6228184" y="4293096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00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Winpython</a:t>
            </a:r>
            <a:r>
              <a:rPr lang="zh-TW" altLang="en-US" dirty="0"/>
              <a:t>下載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88840"/>
            <a:ext cx="6757144" cy="3767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267744" y="2636912"/>
            <a:ext cx="1872208" cy="4320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169" y="4797152"/>
            <a:ext cx="1951037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84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836712"/>
            <a:ext cx="6965245" cy="1202485"/>
          </a:xfrm>
        </p:spPr>
        <p:txBody>
          <a:bodyPr/>
          <a:lstStyle/>
          <a:p>
            <a:r>
              <a:rPr lang="en-US" altLang="zh-TW" dirty="0" err="1" smtClean="0"/>
              <a:t>Winpython</a:t>
            </a:r>
            <a:r>
              <a:rPr lang="en-US" altLang="zh-TW" dirty="0" smtClean="0"/>
              <a:t> 3.7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2608585" y="2181561"/>
            <a:ext cx="4198763" cy="3528136"/>
            <a:chOff x="2608585" y="2181561"/>
            <a:chExt cx="4198763" cy="352813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2181561"/>
              <a:ext cx="4179564" cy="3528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橢圓 3"/>
            <p:cNvSpPr/>
            <p:nvPr/>
          </p:nvSpPr>
          <p:spPr>
            <a:xfrm>
              <a:off x="2627784" y="4941168"/>
              <a:ext cx="1584176" cy="25890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585" y="3829741"/>
              <a:ext cx="1603375" cy="231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5946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 noChangeArrowheads="1"/>
          </p:cNvSpPr>
          <p:nvPr>
            <p:ph type="title"/>
          </p:nvPr>
        </p:nvSpPr>
        <p:spPr>
          <a:xfrm>
            <a:off x="1724025" y="101600"/>
            <a:ext cx="7240588" cy="1143000"/>
          </a:xfrm>
        </p:spPr>
        <p:txBody>
          <a:bodyPr/>
          <a:lstStyle/>
          <a:p>
            <a:r>
              <a:rPr lang="en-US" altLang="zh-CN" smtClean="0"/>
              <a:t>使用Flash下載工具燒錄韌體</a:t>
            </a:r>
          </a:p>
        </p:txBody>
      </p:sp>
      <p:pic>
        <p:nvPicPr>
          <p:cNvPr id="14338" name="Picture 4" descr="m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3194050"/>
            <a:ext cx="3573463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Oval 8202"/>
          <p:cNvSpPr>
            <a:spLocks noChangeArrowheads="1"/>
          </p:cNvSpPr>
          <p:nvPr/>
        </p:nvSpPr>
        <p:spPr bwMode="auto"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en-US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0" name="Text Box 8203"/>
          <p:cNvSpPr txBox="1">
            <a:spLocks noChangeArrowheads="1"/>
          </p:cNvSpPr>
          <p:nvPr/>
        </p:nvSpPr>
        <p:spPr bwMode="auto">
          <a:xfrm>
            <a:off x="425450" y="5880100"/>
            <a:ext cx="6905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TW" altLang="en-US" b="1" smtClean="0">
                <a:solidFill>
                  <a:srgbClr val="FFFFFF"/>
                </a:solidFill>
                <a:latin typeface="微軟正黑體" pitchFamily="34" charset="-120"/>
              </a:rPr>
              <a:t>參閱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TW" altLang="en-US" b="1" smtClean="0">
                <a:solidFill>
                  <a:srgbClr val="FFFFFF"/>
                </a:solidFill>
                <a:latin typeface="微軟正黑體" pitchFamily="34" charset="-120"/>
              </a:rPr>
              <a:t>1-</a:t>
            </a:r>
            <a:r>
              <a:rPr lang="en-US" altLang="zh-TW" b="1" smtClean="0">
                <a:solidFill>
                  <a:srgbClr val="FFFFFF"/>
                </a:solidFill>
                <a:latin typeface="微軟正黑體" pitchFamily="34" charset="-120"/>
              </a:rPr>
              <a:t>24</a:t>
            </a:r>
          </a:p>
        </p:txBody>
      </p:sp>
      <p:pic>
        <p:nvPicPr>
          <p:cNvPr id="14341" name="Picture 3" descr="m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541463"/>
            <a:ext cx="4597400" cy="118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78" descr="m45_1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26063" y="1590675"/>
            <a:ext cx="3527425" cy="4525963"/>
          </a:xfrm>
        </p:spPr>
      </p:pic>
    </p:spTree>
    <p:extLst>
      <p:ext uri="{BB962C8B-B14F-4D97-AF65-F5344CB8AC3E}">
        <p14:creationId xmlns:p14="http://schemas.microsoft.com/office/powerpoint/2010/main" val="339889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400" dirty="0" smtClean="0"/>
              <a:t>進入 </a:t>
            </a:r>
            <a:r>
              <a:rPr lang="en-US" altLang="zh-TW" sz="2400" dirty="0" err="1" smtClean="0"/>
              <a:t>Winpython</a:t>
            </a:r>
            <a:r>
              <a:rPr lang="en-US" altLang="zh-TW" sz="2400" dirty="0" smtClean="0"/>
              <a:t> Command Prompt</a:t>
            </a:r>
            <a:br>
              <a:rPr lang="en-US" altLang="zh-TW" sz="2400" dirty="0" smtClean="0"/>
            </a:br>
            <a:r>
              <a:rPr lang="zh-TW" altLang="en-US" sz="2400" dirty="0" smtClean="0"/>
              <a:t>執行 ：</a:t>
            </a:r>
            <a:r>
              <a:rPr lang="en-US" altLang="zh-TW" sz="2400" dirty="0" smtClean="0"/>
              <a:t>kernel</a:t>
            </a:r>
            <a:endParaRPr lang="zh-TW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4" y="1988840"/>
            <a:ext cx="777240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874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Jupyter</a:t>
            </a:r>
            <a:r>
              <a:rPr lang="en-US" altLang="zh-TW" dirty="0" smtClean="0"/>
              <a:t> notebook </a:t>
            </a:r>
            <a:br>
              <a:rPr lang="en-US" altLang="zh-TW" dirty="0" smtClean="0"/>
            </a:br>
            <a:r>
              <a:rPr lang="zh-TW" altLang="en-US" dirty="0"/>
              <a:t>開發環境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00275"/>
            <a:ext cx="8142304" cy="3195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603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New </a:t>
            </a:r>
            <a:r>
              <a:rPr lang="zh-TW" altLang="en-US" dirty="0" smtClean="0"/>
              <a:t>一個 </a:t>
            </a:r>
            <a:r>
              <a:rPr lang="en-US" altLang="zh-TW" dirty="0" err="1" smtClean="0"/>
              <a:t>Micropython</a:t>
            </a:r>
            <a:r>
              <a:rPr lang="en-US" altLang="zh-TW" dirty="0" smtClean="0"/>
              <a:t> notebook</a:t>
            </a:r>
            <a:endParaRPr lang="zh-TW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2"/>
            <a:ext cx="8330122" cy="3239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999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 smtClean="0"/>
              <a:t>確認支援 </a:t>
            </a:r>
            <a:r>
              <a:rPr lang="en-US" altLang="zh-TW" sz="3600" dirty="0" err="1" smtClean="0"/>
              <a:t>Micropython</a:t>
            </a:r>
            <a:r>
              <a:rPr lang="en-US" altLang="zh-TW" sz="3600" dirty="0" smtClean="0"/>
              <a:t> kernel</a:t>
            </a:r>
            <a:endParaRPr lang="zh-TW" altLang="en-US" sz="3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4904"/>
            <a:ext cx="8310051" cy="18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橢圓 3"/>
          <p:cNvSpPr/>
          <p:nvPr/>
        </p:nvSpPr>
        <p:spPr>
          <a:xfrm>
            <a:off x="7452320" y="2852936"/>
            <a:ext cx="115212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60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韌體佈置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04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Rebuild.ipynb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26" y="2348880"/>
            <a:ext cx="8734374" cy="3301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323528" y="4941168"/>
            <a:ext cx="1584176" cy="3600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65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99592" y="1052736"/>
            <a:ext cx="7416824" cy="390429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sz="4000" dirty="0" smtClean="0"/>
              <a:t>1. </a:t>
            </a:r>
            <a:r>
              <a:rPr lang="en-US" altLang="zh-TW" sz="4000" dirty="0" err="1" smtClean="0"/>
              <a:t>Micropython</a:t>
            </a:r>
            <a:r>
              <a:rPr lang="en-US" altLang="zh-TW" sz="4000" dirty="0" smtClean="0"/>
              <a:t> </a:t>
            </a:r>
            <a:r>
              <a:rPr lang="zh-TW" altLang="en-US" sz="4000" dirty="0" smtClean="0"/>
              <a:t>簡介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4000" dirty="0" smtClean="0"/>
              <a:t>2. </a:t>
            </a:r>
            <a:r>
              <a:rPr lang="zh-TW" altLang="en-US" sz="4000" dirty="0" smtClean="0"/>
              <a:t>驅動、工具、系統及官方網站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4000" dirty="0" smtClean="0"/>
              <a:t>3. </a:t>
            </a:r>
            <a:r>
              <a:rPr lang="zh-TW" altLang="en-US" sz="4000" dirty="0" smtClean="0"/>
              <a:t>韌體佈置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4000" dirty="0" smtClean="0"/>
              <a:t>4. </a:t>
            </a:r>
            <a:r>
              <a:rPr lang="zh-TW" altLang="en-US" sz="4000" dirty="0" smtClean="0"/>
              <a:t>連接測試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4000" dirty="0" smtClean="0"/>
              <a:t>5. </a:t>
            </a:r>
            <a:r>
              <a:rPr lang="en-US" altLang="zh-TW" sz="4000" dirty="0" err="1" smtClean="0"/>
              <a:t>WiFi</a:t>
            </a:r>
            <a:r>
              <a:rPr lang="en-US" altLang="zh-TW" sz="4000" dirty="0" smtClean="0"/>
              <a:t> </a:t>
            </a:r>
            <a:r>
              <a:rPr lang="zh-TW" altLang="en-US" sz="4000" dirty="0" smtClean="0"/>
              <a:t>設定：</a:t>
            </a:r>
            <a:r>
              <a:rPr lang="en-US" altLang="zh-TW" sz="4000" dirty="0" smtClean="0"/>
              <a:t>STA &amp;&amp; AP</a:t>
            </a:r>
            <a:br>
              <a:rPr lang="en-US" altLang="zh-TW" sz="4000" dirty="0" smtClean="0"/>
            </a:br>
            <a:r>
              <a:rPr lang="en-US" altLang="zh-TW" sz="4000" dirty="0" smtClean="0"/>
              <a:t>6. LAB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650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 smtClean="0"/>
              <a:t>確定</a:t>
            </a:r>
            <a:r>
              <a:rPr lang="en-US" altLang="zh-TW" sz="3600" dirty="0" smtClean="0"/>
              <a:t>com port &amp;&amp; </a:t>
            </a:r>
            <a:r>
              <a:rPr lang="zh-TW" altLang="en-US" sz="3600" dirty="0" smtClean="0"/>
              <a:t>清除</a:t>
            </a:r>
            <a:r>
              <a:rPr lang="en-US" altLang="zh-TW" sz="3600" dirty="0" smtClean="0"/>
              <a:t>flash</a:t>
            </a:r>
            <a:endParaRPr lang="zh-TW" altLang="en-US" sz="36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933575"/>
            <a:ext cx="823912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067944" y="2132856"/>
            <a:ext cx="720080" cy="5040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66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 smtClean="0"/>
              <a:t>確認</a:t>
            </a:r>
            <a:r>
              <a:rPr lang="en-US" altLang="zh-TW" sz="3600" dirty="0" smtClean="0"/>
              <a:t>com port &amp;&amp; </a:t>
            </a:r>
            <a:r>
              <a:rPr lang="zh-TW" altLang="en-US" sz="3600" dirty="0" smtClean="0"/>
              <a:t>複製指令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esptool</a:t>
            </a:r>
            <a:r>
              <a:rPr lang="en-US" altLang="zh-TW" dirty="0" smtClean="0"/>
              <a:t> --port com5 --baud 460800 </a:t>
            </a:r>
            <a:r>
              <a:rPr lang="en-US" altLang="zh-TW" dirty="0" err="1" smtClean="0"/>
              <a:t>write_flash</a:t>
            </a:r>
            <a:r>
              <a:rPr lang="en-US" altLang="zh-TW" dirty="0" smtClean="0"/>
              <a:t> --</a:t>
            </a:r>
            <a:r>
              <a:rPr lang="en-US" altLang="zh-TW" dirty="0" err="1" smtClean="0"/>
              <a:t>flash_size</a:t>
            </a:r>
            <a:r>
              <a:rPr lang="en-US" altLang="zh-TW" dirty="0" smtClean="0"/>
              <a:t>=detect -</a:t>
            </a:r>
            <a:r>
              <a:rPr lang="en-US" altLang="zh-TW" dirty="0" err="1" smtClean="0"/>
              <a:t>fm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dio</a:t>
            </a:r>
            <a:r>
              <a:rPr lang="en-US" altLang="zh-TW" dirty="0" smtClean="0"/>
              <a:t> 0 esp8266-20190125-v1.10.bin</a:t>
            </a:r>
          </a:p>
          <a:p>
            <a:r>
              <a:rPr lang="zh-TW" altLang="en-US" dirty="0"/>
              <a:t>再</a:t>
            </a:r>
            <a:r>
              <a:rPr lang="zh-TW" altLang="en-US" dirty="0" smtClean="0"/>
              <a:t>開啟一個 </a:t>
            </a:r>
            <a:r>
              <a:rPr lang="en-US" altLang="zh-TW" dirty="0" err="1" smtClean="0"/>
              <a:t>winpython</a:t>
            </a:r>
            <a:r>
              <a:rPr lang="en-US" altLang="zh-TW" dirty="0" smtClean="0"/>
              <a:t> command prompt</a:t>
            </a:r>
            <a:r>
              <a:rPr lang="zh-TW" altLang="en-US" dirty="0" smtClean="0"/>
              <a:t>視窗</a:t>
            </a:r>
            <a:endParaRPr lang="en-US" altLang="zh-TW" dirty="0" smtClean="0"/>
          </a:p>
          <a:p>
            <a:r>
              <a:rPr lang="zh-TW" altLang="en-US" dirty="0"/>
              <a:t>貼上</a:t>
            </a:r>
            <a:r>
              <a:rPr lang="zh-TW" altLang="en-US" dirty="0" smtClean="0"/>
              <a:t>指令執行</a:t>
            </a:r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89040"/>
            <a:ext cx="5028803" cy="2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029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連接測試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52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確認燒錄成功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680595"/>
            <a:ext cx="8229600" cy="1445568"/>
          </a:xfrm>
        </p:spPr>
        <p:txBody>
          <a:bodyPr/>
          <a:lstStyle/>
          <a:p>
            <a:r>
              <a:rPr lang="zh-TW" altLang="en-US" dirty="0" smtClean="0"/>
              <a:t>第二個指令，應該要看到一個檔案：</a:t>
            </a:r>
            <a:r>
              <a:rPr lang="en-US" altLang="zh-TW" dirty="0" smtClean="0"/>
              <a:t>boot.py</a:t>
            </a:r>
            <a:endParaRPr lang="zh-TW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8820155" cy="3339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76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WiFi</a:t>
            </a:r>
            <a:r>
              <a:rPr lang="zh-TW" altLang="en-US" dirty="0" smtClean="0"/>
              <a:t>設置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2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點選</a:t>
            </a:r>
            <a:r>
              <a:rPr lang="en-US" altLang="zh-TW" dirty="0" err="1" smtClean="0"/>
              <a:t>WLAN_Setup.ipynb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85" y="2276872"/>
            <a:ext cx="8983615" cy="3348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160385" y="5229200"/>
            <a:ext cx="1963343" cy="3600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58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修改</a:t>
            </a:r>
            <a:r>
              <a:rPr lang="en-US" altLang="zh-TW" dirty="0" err="1" smtClean="0"/>
              <a:t>WiFi</a:t>
            </a:r>
            <a:r>
              <a:rPr lang="zh-TW" altLang="en-US" dirty="0" smtClean="0"/>
              <a:t>參數、嘗試連接、取得</a:t>
            </a:r>
            <a:r>
              <a:rPr lang="en-US" altLang="zh-TW" dirty="0" smtClean="0"/>
              <a:t>IP</a:t>
            </a:r>
            <a:endParaRPr lang="zh-TW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916832"/>
            <a:ext cx="8648700" cy="425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橢圓 3"/>
          <p:cNvSpPr/>
          <p:nvPr/>
        </p:nvSpPr>
        <p:spPr>
          <a:xfrm>
            <a:off x="683568" y="3789040"/>
            <a:ext cx="1512168" cy="50405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411760" y="3645024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i="1" dirty="0" smtClean="0">
                <a:solidFill>
                  <a:srgbClr val="002060"/>
                </a:solidFill>
              </a:rPr>
              <a:t>請修改成自己的無線網路分享器連接設定</a:t>
            </a:r>
            <a:endParaRPr lang="zh-TW" altLang="en-US" sz="2400" b="1" i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11760" y="3645024"/>
            <a:ext cx="5760640" cy="461665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69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 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詳見 </a:t>
            </a:r>
            <a:r>
              <a:rPr lang="en-US" altLang="zh-TW" dirty="0" smtClean="0"/>
              <a:t>LAB </a:t>
            </a:r>
            <a:r>
              <a:rPr lang="zh-TW" altLang="en-US" dirty="0" smtClean="0"/>
              <a:t>目錄下各個實驗，說明、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及皆線圖皆在 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ipynb</a:t>
            </a:r>
            <a:r>
              <a:rPr lang="en-US" altLang="zh-TW" dirty="0" smtClean="0"/>
              <a:t> </a:t>
            </a:r>
            <a:r>
              <a:rPr lang="zh-TW" altLang="en-US" dirty="0" smtClean="0"/>
              <a:t>中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442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 </a:t>
            </a:r>
            <a:r>
              <a:rPr lang="zh-TW" altLang="en-US" dirty="0" smtClean="0"/>
              <a:t>目錄</a:t>
            </a:r>
            <a:r>
              <a:rPr lang="en-US" altLang="zh-TW" dirty="0" smtClean="0"/>
              <a:t>(</a:t>
            </a:r>
            <a:r>
              <a:rPr lang="zh-TW" altLang="en-US" dirty="0" smtClean="0"/>
              <a:t>持續更新中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8085534" cy="4977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118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1124744"/>
            <a:ext cx="7128792" cy="4480358"/>
          </a:xfrm>
        </p:spPr>
        <p:txBody>
          <a:bodyPr numCol="2">
            <a:normAutofit/>
          </a:bodyPr>
          <a:lstStyle/>
          <a:p>
            <a:pPr algn="l"/>
            <a:r>
              <a:rPr lang="en-US" altLang="zh-TW" sz="2700" dirty="0"/>
              <a:t>a. LED</a:t>
            </a:r>
            <a:r>
              <a:rPr lang="zh-TW" altLang="en-US" sz="2700" dirty="0"/>
              <a:t>閃爍</a:t>
            </a:r>
            <a:r>
              <a:rPr lang="en-US" altLang="zh-TW" sz="2700" dirty="0"/>
              <a:t/>
            </a:r>
            <a:br>
              <a:rPr lang="en-US" altLang="zh-TW" sz="2700" dirty="0"/>
            </a:br>
            <a:r>
              <a:rPr lang="en-US" altLang="zh-TW" sz="2700" dirty="0" smtClean="0"/>
              <a:t>b</a:t>
            </a:r>
            <a:r>
              <a:rPr lang="en-US" altLang="zh-TW" sz="2700" dirty="0"/>
              <a:t>. LED PWM </a:t>
            </a:r>
            <a:r>
              <a:rPr lang="zh-TW" altLang="en-US" sz="2700" dirty="0"/>
              <a:t>亮度實驗</a:t>
            </a:r>
            <a:r>
              <a:rPr lang="en-US" altLang="zh-TW" sz="2700" dirty="0"/>
              <a:t/>
            </a:r>
            <a:br>
              <a:rPr lang="en-US" altLang="zh-TW" sz="2700" dirty="0"/>
            </a:br>
            <a:r>
              <a:rPr lang="en-US" altLang="zh-TW" sz="2700" dirty="0" smtClean="0"/>
              <a:t>c</a:t>
            </a:r>
            <a:r>
              <a:rPr lang="en-US" altLang="zh-TW" sz="2700" dirty="0"/>
              <a:t>. </a:t>
            </a:r>
            <a:r>
              <a:rPr lang="zh-TW" altLang="en-US" sz="2700" dirty="0"/>
              <a:t>按鈕實驗</a:t>
            </a:r>
            <a:r>
              <a:rPr lang="en-US" altLang="zh-TW" sz="2700" dirty="0"/>
              <a:t/>
            </a:r>
            <a:br>
              <a:rPr lang="en-US" altLang="zh-TW" sz="2700" dirty="0"/>
            </a:br>
            <a:r>
              <a:rPr lang="en-US" altLang="zh-TW" sz="2700" dirty="0" smtClean="0"/>
              <a:t>d</a:t>
            </a:r>
            <a:r>
              <a:rPr lang="en-US" altLang="zh-TW" sz="2700" dirty="0"/>
              <a:t>. </a:t>
            </a:r>
            <a:r>
              <a:rPr lang="zh-TW" altLang="en-US" sz="2700" dirty="0"/>
              <a:t>按鈕</a:t>
            </a:r>
            <a:r>
              <a:rPr lang="en-US" altLang="zh-TW" sz="2700" dirty="0"/>
              <a:t>+LED</a:t>
            </a:r>
            <a:r>
              <a:rPr lang="zh-TW" altLang="en-US" sz="2700" dirty="0" smtClean="0"/>
              <a:t>實驗</a:t>
            </a:r>
            <a:r>
              <a:rPr lang="en-US" altLang="zh-TW" sz="2700" dirty="0" smtClean="0"/>
              <a:t/>
            </a:r>
            <a:br>
              <a:rPr lang="en-US" altLang="zh-TW" sz="2700" dirty="0" smtClean="0"/>
            </a:br>
            <a:r>
              <a:rPr lang="en-US" altLang="zh-TW" sz="2700" dirty="0" smtClean="0"/>
              <a:t>e. </a:t>
            </a:r>
            <a:r>
              <a:rPr lang="zh-TW" altLang="en-US" sz="2700" dirty="0" smtClean="0"/>
              <a:t>蜂鳴器實驗</a:t>
            </a:r>
            <a:r>
              <a:rPr lang="en-US" altLang="zh-TW" sz="2700" dirty="0" smtClean="0"/>
              <a:t/>
            </a:r>
            <a:br>
              <a:rPr lang="en-US" altLang="zh-TW" sz="2700" dirty="0" smtClean="0"/>
            </a:br>
            <a:r>
              <a:rPr lang="en-US" altLang="zh-TW" sz="2700" dirty="0" smtClean="0"/>
              <a:t>f.  DHT11 </a:t>
            </a:r>
            <a:r>
              <a:rPr lang="zh-TW" altLang="en-US" sz="2700" dirty="0" smtClean="0"/>
              <a:t>溫溼度感測</a:t>
            </a:r>
            <a:r>
              <a:rPr lang="en-US" altLang="zh-TW" sz="2700" dirty="0" smtClean="0"/>
              <a:t/>
            </a:r>
            <a:br>
              <a:rPr lang="en-US" altLang="zh-TW" sz="2700" dirty="0" smtClean="0"/>
            </a:br>
            <a:r>
              <a:rPr lang="en-US" altLang="zh-TW" sz="2700" dirty="0" smtClean="0"/>
              <a:t>g. DHT11 &amp;&amp; </a:t>
            </a:r>
            <a:r>
              <a:rPr lang="en-US" altLang="zh-TW" sz="2700" dirty="0" smtClean="0"/>
              <a:t>restful</a:t>
            </a:r>
            <a:br>
              <a:rPr lang="en-US" altLang="zh-TW" sz="2700" dirty="0" smtClean="0"/>
            </a:br>
            <a:r>
              <a:rPr lang="en-US" altLang="zh-TW" sz="2700" dirty="0"/>
              <a:t/>
            </a:r>
            <a:br>
              <a:rPr lang="en-US" altLang="zh-TW" sz="2700" dirty="0"/>
            </a:br>
            <a:r>
              <a:rPr lang="en-US" altLang="zh-TW" sz="2700" dirty="0" smtClean="0"/>
              <a:t/>
            </a:r>
            <a:br>
              <a:rPr lang="en-US" altLang="zh-TW" sz="2700" dirty="0" smtClean="0"/>
            </a:br>
            <a:r>
              <a:rPr lang="en-US" altLang="zh-TW" sz="2700" dirty="0" smtClean="0"/>
              <a:t/>
            </a:r>
            <a:br>
              <a:rPr lang="en-US" altLang="zh-TW" sz="2700" dirty="0" smtClean="0"/>
            </a:br>
            <a:r>
              <a:rPr lang="en-US" altLang="zh-TW" sz="2700" dirty="0" smtClean="0"/>
              <a:t>h. </a:t>
            </a:r>
            <a:r>
              <a:rPr lang="zh-TW" altLang="en-US" sz="2700" dirty="0" smtClean="0"/>
              <a:t>光敏電阻 </a:t>
            </a:r>
            <a:r>
              <a:rPr lang="en-US" altLang="zh-TW" sz="2700" dirty="0" smtClean="0"/>
              <a:t>&amp;&amp;</a:t>
            </a:r>
            <a:r>
              <a:rPr lang="zh-TW" altLang="en-US" sz="2700" dirty="0" smtClean="0"/>
              <a:t> 自動小夜燈</a:t>
            </a:r>
            <a:r>
              <a:rPr lang="en-US" altLang="zh-TW" sz="2700" dirty="0" smtClean="0"/>
              <a:t/>
            </a:r>
            <a:br>
              <a:rPr lang="en-US" altLang="zh-TW" sz="2700" dirty="0" smtClean="0"/>
            </a:br>
            <a:r>
              <a:rPr lang="en-US" altLang="zh-TW" sz="2700" dirty="0" smtClean="0"/>
              <a:t>i.  </a:t>
            </a:r>
            <a:r>
              <a:rPr lang="zh-TW" altLang="en-US" sz="2700" dirty="0" smtClean="0"/>
              <a:t>超音波測距 </a:t>
            </a:r>
            <a:r>
              <a:rPr lang="en-US" altLang="zh-TW" sz="2700" dirty="0" smtClean="0"/>
              <a:t>&amp;&amp;</a:t>
            </a:r>
            <a:r>
              <a:rPr lang="zh-TW" altLang="en-US" sz="2700" dirty="0" smtClean="0"/>
              <a:t> 電子尺</a:t>
            </a:r>
            <a:r>
              <a:rPr lang="en-US" altLang="zh-TW" sz="2700" dirty="0" smtClean="0"/>
              <a:t/>
            </a:r>
            <a:br>
              <a:rPr lang="en-US" altLang="zh-TW" sz="2700" dirty="0" smtClean="0"/>
            </a:br>
            <a:r>
              <a:rPr lang="en-US" altLang="zh-TW" sz="2700" dirty="0" smtClean="0"/>
              <a:t>j. </a:t>
            </a:r>
            <a:r>
              <a:rPr lang="en-US" altLang="zh-TW" sz="2700" dirty="0" err="1" smtClean="0"/>
              <a:t>ThingSpeak</a:t>
            </a:r>
            <a:r>
              <a:rPr lang="en-US" altLang="zh-TW" sz="2700" dirty="0" smtClean="0"/>
              <a:t/>
            </a:r>
            <a:br>
              <a:rPr lang="en-US" altLang="zh-TW" sz="2700" dirty="0" smtClean="0"/>
            </a:br>
            <a:r>
              <a:rPr lang="en-US" altLang="zh-TW" sz="2700" dirty="0" smtClean="0"/>
              <a:t>k.  </a:t>
            </a:r>
            <a:r>
              <a:rPr lang="en-US" altLang="zh-TW" sz="2700" dirty="0" smtClean="0"/>
              <a:t>MQTT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168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Micropyhon</a:t>
            </a:r>
            <a:r>
              <a:rPr lang="en-US" altLang="zh-TW" dirty="0" smtClean="0"/>
              <a:t> 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87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參考書籍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88840"/>
            <a:ext cx="5400600" cy="405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028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0241"/>
          <p:cNvSpPr>
            <a:spLocks noGrp="1" noChangeArrowheads="1"/>
          </p:cNvSpPr>
          <p:nvPr>
            <p:ph type="title"/>
          </p:nvPr>
        </p:nvSpPr>
        <p:spPr>
          <a:xfrm>
            <a:off x="823664" y="692696"/>
            <a:ext cx="7316788" cy="1055394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認識MicroPython、pyboard和ESP8266控制板</a:t>
            </a:r>
          </a:p>
        </p:txBody>
      </p:sp>
      <p:sp>
        <p:nvSpPr>
          <p:cNvPr id="7170" name="Text Box 10242"/>
          <p:cNvSpPr txBox="1">
            <a:spLocks noChangeArrowheads="1"/>
          </p:cNvSpPr>
          <p:nvPr/>
        </p:nvSpPr>
        <p:spPr bwMode="auto">
          <a:xfrm>
            <a:off x="847725" y="1844824"/>
            <a:ext cx="643255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dirty="0" err="1">
                <a:latin typeface="微軟正黑體" pitchFamily="34" charset="-120"/>
              </a:rPr>
              <a:t>MicroPython是個在微控器上運作的開放原始碼Python</a:t>
            </a:r>
            <a:r>
              <a:rPr lang="en-US" altLang="en-US" dirty="0">
                <a:latin typeface="微軟正黑體" pitchFamily="34" charset="-120"/>
              </a:rPr>
              <a:t> 3直譯器，由劍橋大學數學科學中心的物理學家Damien P. </a:t>
            </a:r>
            <a:r>
              <a:rPr lang="en-US" altLang="en-US" dirty="0" err="1">
                <a:latin typeface="微軟正黑體" pitchFamily="34" charset="-120"/>
              </a:rPr>
              <a:t>George（達米安·喬治）在閒暇之餘開發而成</a:t>
            </a:r>
            <a:r>
              <a:rPr lang="en-US" altLang="en-US" dirty="0">
                <a:latin typeface="微軟正黑體" pitchFamily="34" charset="-120"/>
              </a:rPr>
              <a:t>。</a:t>
            </a:r>
          </a:p>
        </p:txBody>
      </p:sp>
      <p:sp>
        <p:nvSpPr>
          <p:cNvPr id="7171" name="Oval 8202"/>
          <p:cNvSpPr>
            <a:spLocks noChangeArrowheads="1"/>
          </p:cNvSpPr>
          <p:nvPr/>
        </p:nvSpPr>
        <p:spPr bwMode="auto"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172" name="Text Box 8203"/>
          <p:cNvSpPr txBox="1">
            <a:spLocks noChangeArrowheads="1"/>
          </p:cNvSpPr>
          <p:nvPr/>
        </p:nvSpPr>
        <p:spPr bwMode="auto">
          <a:xfrm>
            <a:off x="450850" y="5880100"/>
            <a:ext cx="6397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zh-TW" altLang="en-US" b="1">
                <a:solidFill>
                  <a:schemeClr val="bg1"/>
                </a:solidFill>
                <a:latin typeface="微軟正黑體" pitchFamily="34" charset="-120"/>
              </a:rPr>
              <a:t>參閱</a:t>
            </a:r>
          </a:p>
          <a:p>
            <a:pPr algn="ctr"/>
            <a:r>
              <a:rPr lang="zh-TW" altLang="en-US" b="1">
                <a:solidFill>
                  <a:schemeClr val="bg1"/>
                </a:solidFill>
                <a:latin typeface="微軟正黑體" pitchFamily="34" charset="-120"/>
              </a:rPr>
              <a:t>1-</a:t>
            </a:r>
            <a:r>
              <a:rPr lang="en-US" altLang="zh-TW" b="1">
                <a:solidFill>
                  <a:schemeClr val="bg1"/>
                </a:solidFill>
                <a:latin typeface="微軟正黑體" pitchFamily="34" charset="-120"/>
              </a:rPr>
              <a:t>2</a:t>
            </a:r>
          </a:p>
        </p:txBody>
      </p:sp>
      <p:pic>
        <p:nvPicPr>
          <p:cNvPr id="7173" name="Picture 1" descr="m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3062288"/>
            <a:ext cx="259715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2" descr="m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991994"/>
            <a:ext cx="4165600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3" descr="m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581128"/>
            <a:ext cx="42291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43505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驅動、工具、系統及官方網站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8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官網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ESP8266</a:t>
            </a:r>
            <a:r>
              <a:rPr lang="zh-TW" altLang="en-US" dirty="0" smtClean="0"/>
              <a:t>驅動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CH341ser</a:t>
            </a:r>
            <a:r>
              <a:rPr lang="zh-TW" altLang="en-US" dirty="0" smtClean="0"/>
              <a:t>：</a:t>
            </a:r>
            <a:r>
              <a:rPr lang="en-US" altLang="zh-TW" dirty="0" smtClean="0">
                <a:hlinkClick r:id="rId2"/>
              </a:rPr>
              <a:t>Windows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Cp210x</a:t>
            </a:r>
            <a:r>
              <a:rPr lang="zh-TW" altLang="en-US" dirty="0" smtClean="0"/>
              <a:t>： </a:t>
            </a:r>
            <a:r>
              <a:rPr lang="en-US" altLang="zh-TW" dirty="0" smtClean="0">
                <a:hlinkClick r:id="rId3"/>
              </a:rPr>
              <a:t>Windows</a:t>
            </a:r>
            <a:endParaRPr lang="en-US" altLang="zh-TW" dirty="0" smtClean="0"/>
          </a:p>
          <a:p>
            <a:r>
              <a:rPr lang="en-US" altLang="zh-TW" dirty="0" err="1" smtClean="0"/>
              <a:t>Micropython</a:t>
            </a:r>
            <a:r>
              <a:rPr lang="zh-TW" altLang="en-US" dirty="0" smtClean="0"/>
              <a:t>韌體：</a:t>
            </a:r>
            <a:r>
              <a:rPr lang="en-US" altLang="zh-TW" dirty="0" smtClean="0">
                <a:hlinkClick r:id="rId4"/>
              </a:rPr>
              <a:t>ESP8266</a:t>
            </a:r>
            <a:endParaRPr lang="en-US" altLang="zh-TW" dirty="0" smtClean="0"/>
          </a:p>
          <a:p>
            <a:r>
              <a:rPr lang="en-US" altLang="zh-TW" dirty="0" err="1" smtClean="0"/>
              <a:t>Winpython</a:t>
            </a:r>
            <a:r>
              <a:rPr lang="zh-TW" altLang="en-US" dirty="0" smtClean="0"/>
              <a:t>： </a:t>
            </a:r>
            <a:r>
              <a:rPr lang="en-US" altLang="zh-TW" dirty="0" smtClean="0">
                <a:hlinkClick r:id="rId5"/>
              </a:rPr>
              <a:t>Downloads</a:t>
            </a:r>
            <a:endParaRPr lang="en-US" altLang="zh-TW" dirty="0" smtClean="0"/>
          </a:p>
          <a:p>
            <a:r>
              <a:rPr lang="en-US" altLang="zh-TW" dirty="0" err="1" smtClean="0"/>
              <a:t>Micropython</a:t>
            </a:r>
            <a:r>
              <a:rPr lang="zh-TW" altLang="en-US" dirty="0" smtClean="0"/>
              <a:t>： </a:t>
            </a:r>
            <a:r>
              <a:rPr lang="en-US" altLang="zh-TW" dirty="0" smtClean="0">
                <a:hlinkClick r:id="rId6"/>
              </a:rPr>
              <a:t>source</a:t>
            </a:r>
            <a:endParaRPr lang="en-US" altLang="zh-TW" dirty="0" smtClean="0"/>
          </a:p>
          <a:p>
            <a:r>
              <a:rPr lang="zh-TW" altLang="en-US" dirty="0" smtClean="0"/>
              <a:t>書：</a:t>
            </a:r>
            <a:r>
              <a:rPr lang="zh-TW" altLang="en-US" dirty="0">
                <a:hlinkClick r:id="rId7"/>
              </a:rPr>
              <a:t>旗標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4451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下載與安裝USB驅動程式</a:t>
            </a:r>
          </a:p>
        </p:txBody>
      </p:sp>
      <p:sp>
        <p:nvSpPr>
          <p:cNvPr id="13314" name="Oval 8202"/>
          <p:cNvSpPr>
            <a:spLocks noChangeArrowheads="1"/>
          </p:cNvSpPr>
          <p:nvPr/>
        </p:nvSpPr>
        <p:spPr bwMode="auto"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3315" name="Text Box 8203"/>
          <p:cNvSpPr txBox="1">
            <a:spLocks noChangeArrowheads="1"/>
          </p:cNvSpPr>
          <p:nvPr/>
        </p:nvSpPr>
        <p:spPr bwMode="auto">
          <a:xfrm>
            <a:off x="425450" y="5880100"/>
            <a:ext cx="6905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zh-TW" altLang="en-US" b="1">
                <a:solidFill>
                  <a:schemeClr val="bg1"/>
                </a:solidFill>
                <a:latin typeface="微軟正黑體" pitchFamily="34" charset="-120"/>
              </a:rPr>
              <a:t>參閱</a:t>
            </a:r>
          </a:p>
          <a:p>
            <a:pPr algn="ctr"/>
            <a:r>
              <a:rPr lang="zh-TW" altLang="en-US" b="1">
                <a:solidFill>
                  <a:schemeClr val="bg1"/>
                </a:solidFill>
                <a:latin typeface="微軟正黑體" pitchFamily="34" charset="-120"/>
              </a:rPr>
              <a:t>1-</a:t>
            </a:r>
            <a:r>
              <a:rPr lang="en-US" altLang="zh-TW" b="1">
                <a:solidFill>
                  <a:schemeClr val="bg1"/>
                </a:solidFill>
                <a:latin typeface="微軟正黑體" pitchFamily="34" charset="-120"/>
              </a:rPr>
              <a:t>24</a:t>
            </a:r>
          </a:p>
        </p:txBody>
      </p:sp>
      <p:pic>
        <p:nvPicPr>
          <p:cNvPr id="13316" name="Picture 3" descr="m3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70" y="2348880"/>
            <a:ext cx="3094038" cy="210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 descr="m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408" y="2348880"/>
            <a:ext cx="45275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653136"/>
            <a:ext cx="71532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259632" y="5657671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驅動下載：</a:t>
            </a:r>
            <a:r>
              <a:rPr lang="en-US" altLang="zh-TW" dirty="0" smtClean="0">
                <a:hlinkClick r:id="rId5"/>
              </a:rPr>
              <a:t>ESP8266 USB</a:t>
            </a:r>
            <a:r>
              <a:rPr lang="zh-TW" altLang="en-US" dirty="0" smtClean="0">
                <a:hlinkClick r:id="rId5"/>
              </a:rPr>
              <a:t>介面驅動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011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圖釘">
  <a:themeElements>
    <a:clrScheme name="圖釘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圖釘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ustom Design_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_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_2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_2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_2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8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9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FD7F6"/>
        </a:accent5>
        <a:accent6>
          <a:srgbClr val="AE4845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106</TotalTime>
  <Words>254</Words>
  <Application>Microsoft Office PowerPoint</Application>
  <PresentationFormat>如螢幕大小 (4:3)</PresentationFormat>
  <Paragraphs>52</Paragraphs>
  <Slides>28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28</vt:i4>
      </vt:variant>
    </vt:vector>
  </HeadingPairs>
  <TitlesOfParts>
    <vt:vector size="30" baseType="lpstr">
      <vt:lpstr>圖釘</vt:lpstr>
      <vt:lpstr>Custom Design_2</vt:lpstr>
      <vt:lpstr>Micropython Class</vt:lpstr>
      <vt:lpstr>1. Micropython 簡介 2. 驅動、工具、系統及官方網站 3. 韌體佈置 4. 連接測試 5. WiFi 設定：STA &amp;&amp; AP 6. LAB     </vt:lpstr>
      <vt:lpstr>a. LED閃爍 b. LED PWM 亮度實驗 c. 按鈕實驗 d. 按鈕+LED實驗 e. 蜂鳴器實驗 f.  DHT11 溫溼度感測 g. DHT11 &amp;&amp; restful    h. 光敏電阻 &amp;&amp; 自動小夜燈 i.  超音波測距 &amp;&amp; 電子尺 j. ThingSpeak k.  MQTT </vt:lpstr>
      <vt:lpstr>Micropyhon 簡介</vt:lpstr>
      <vt:lpstr>參考書籍</vt:lpstr>
      <vt:lpstr>認識MicroPython、pyboard和ESP8266控制板</vt:lpstr>
      <vt:lpstr>驅動、工具、系統及官方網站</vt:lpstr>
      <vt:lpstr>官網</vt:lpstr>
      <vt:lpstr>下載與安裝USB驅動程式</vt:lpstr>
      <vt:lpstr>工具及驅動</vt:lpstr>
      <vt:lpstr>Winpython下載</vt:lpstr>
      <vt:lpstr>Winpython 3.7</vt:lpstr>
      <vt:lpstr>使用Flash下載工具燒錄韌體</vt:lpstr>
      <vt:lpstr>進入 Winpython Command Prompt 執行 ：kernel</vt:lpstr>
      <vt:lpstr>Jupyter notebook  開發環境</vt:lpstr>
      <vt:lpstr>New 一個 Micropython notebook</vt:lpstr>
      <vt:lpstr>確認支援 Micropython kernel</vt:lpstr>
      <vt:lpstr>韌體佈置</vt:lpstr>
      <vt:lpstr>Rebuild.ipynb</vt:lpstr>
      <vt:lpstr>確定com port &amp;&amp; 清除flash</vt:lpstr>
      <vt:lpstr>確認com port &amp;&amp; 複製指令</vt:lpstr>
      <vt:lpstr>連接測試</vt:lpstr>
      <vt:lpstr>確認燒錄成功</vt:lpstr>
      <vt:lpstr>WiFi設置</vt:lpstr>
      <vt:lpstr>點選WLAN_Setup.ipynb</vt:lpstr>
      <vt:lpstr>修改WiFi參數、嘗試連接、取得IP</vt:lpstr>
      <vt:lpstr>LAB </vt:lpstr>
      <vt:lpstr>LAB 目錄(持續更新中)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Micropython Class</dc:title>
  <cp:lastModifiedBy>jumbo</cp:lastModifiedBy>
  <cp:revision>11</cp:revision>
  <dcterms:modified xsi:type="dcterms:W3CDTF">2019-05-11T02:26:46Z</dcterms:modified>
</cp:coreProperties>
</file>