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0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列表（List）類型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8097520" y="151606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174196" y="166052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5-20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5_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660525"/>
            <a:ext cx="4540250" cy="787400"/>
          </a:xfrm>
          <a:prstGeom prst="rect">
            <a:avLst/>
          </a:prstGeom>
        </p:spPr>
      </p:pic>
      <p:pic>
        <p:nvPicPr>
          <p:cNvPr id="11" name="Picture 10" descr="5_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3058795"/>
            <a:ext cx="3790950" cy="565150"/>
          </a:xfrm>
          <a:prstGeom prst="rect">
            <a:avLst/>
          </a:prstGeom>
        </p:spPr>
      </p:pic>
      <p:pic>
        <p:nvPicPr>
          <p:cNvPr id="12" name="Picture 11" descr="5_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3014345"/>
            <a:ext cx="3943350" cy="654050"/>
          </a:xfrm>
          <a:prstGeom prst="rect">
            <a:avLst/>
          </a:prstGeom>
        </p:spPr>
      </p:pic>
      <p:pic>
        <p:nvPicPr>
          <p:cNvPr id="13" name="Picture 12" descr="5_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" y="4148455"/>
            <a:ext cx="3797300" cy="654050"/>
          </a:xfrm>
          <a:prstGeom prst="rect">
            <a:avLst/>
          </a:prstGeom>
        </p:spPr>
      </p:pic>
      <p:pic>
        <p:nvPicPr>
          <p:cNvPr id="14" name="Picture 13" descr="5_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300" y="4148455"/>
            <a:ext cx="4019550" cy="654050"/>
          </a:xfrm>
          <a:prstGeom prst="rect">
            <a:avLst/>
          </a:prstGeom>
        </p:spPr>
      </p:pic>
      <p:pic>
        <p:nvPicPr>
          <p:cNvPr id="16" name="Picture 15" descr="5_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35" y="5367655"/>
            <a:ext cx="3829050" cy="673100"/>
          </a:xfrm>
          <a:prstGeom prst="rect">
            <a:avLst/>
          </a:prstGeom>
        </p:spPr>
      </p:pic>
      <p:pic>
        <p:nvPicPr>
          <p:cNvPr id="18" name="Picture 17" descr="5_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150" y="5224145"/>
            <a:ext cx="42037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513" y="532130"/>
            <a:ext cx="6769100" cy="1143000"/>
          </a:xfrm>
        </p:spPr>
        <p:txBody>
          <a:bodyPr/>
          <a:p>
            <a:r>
              <a:rPr lang="en-US"/>
              <a:t>使用for迴圈、in運算子和enumerate函式取出所有列表元素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5-23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2660015"/>
            <a:ext cx="4083050" cy="679450"/>
          </a:xfrm>
          <a:prstGeom prst="rect">
            <a:avLst/>
          </a:prstGeom>
        </p:spPr>
      </p:pic>
      <p:pic>
        <p:nvPicPr>
          <p:cNvPr id="5" name="Picture 4" descr="5_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785" y="3703320"/>
            <a:ext cx="4591050" cy="939800"/>
          </a:xfrm>
          <a:prstGeom prst="rect">
            <a:avLst/>
          </a:prstGeom>
        </p:spPr>
      </p:pic>
      <p:pic>
        <p:nvPicPr>
          <p:cNvPr id="7" name="Picture 6" descr="5_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85" y="5010150"/>
            <a:ext cx="3333750" cy="1301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元組（tuple）與其他循序型資料操作指令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8171815" y="155670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248491" y="1701165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5-24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1557020"/>
            <a:ext cx="4533900" cy="527050"/>
          </a:xfrm>
          <a:prstGeom prst="rect">
            <a:avLst/>
          </a:prstGeom>
        </p:spPr>
      </p:pic>
      <p:pic>
        <p:nvPicPr>
          <p:cNvPr id="5" name="Picture 4" descr="5_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2420620"/>
            <a:ext cx="4279900" cy="1022350"/>
          </a:xfrm>
          <a:prstGeom prst="rect">
            <a:avLst/>
          </a:prstGeom>
        </p:spPr>
      </p:pic>
      <p:pic>
        <p:nvPicPr>
          <p:cNvPr id="6" name="Picture 5" descr="5_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10" y="3840480"/>
            <a:ext cx="3962400" cy="1111250"/>
          </a:xfrm>
          <a:prstGeom prst="rect">
            <a:avLst/>
          </a:prstGeom>
        </p:spPr>
      </p:pic>
      <p:pic>
        <p:nvPicPr>
          <p:cNvPr id="7" name="Picture 6" descr="5_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5626735"/>
            <a:ext cx="3860800" cy="736600"/>
          </a:xfrm>
          <a:prstGeom prst="rect">
            <a:avLst/>
          </a:prstGeom>
        </p:spPr>
      </p:pic>
      <p:pic>
        <p:nvPicPr>
          <p:cNvPr id="9" name="Picture 8" descr="5_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0595" y="5483860"/>
            <a:ext cx="417195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字典（dictionary）類型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5-28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589405"/>
            <a:ext cx="2000250" cy="927100"/>
          </a:xfrm>
          <a:prstGeom prst="rect">
            <a:avLst/>
          </a:prstGeom>
        </p:spPr>
      </p:pic>
      <p:pic>
        <p:nvPicPr>
          <p:cNvPr id="5" name="Picture 4" descr="5_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55" y="1393190"/>
            <a:ext cx="4235450" cy="908050"/>
          </a:xfrm>
          <a:prstGeom prst="rect">
            <a:avLst/>
          </a:prstGeom>
        </p:spPr>
      </p:pic>
      <p:pic>
        <p:nvPicPr>
          <p:cNvPr id="6" name="Picture 5" descr="5_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65" y="2617470"/>
            <a:ext cx="4400550" cy="1028700"/>
          </a:xfrm>
          <a:prstGeom prst="rect">
            <a:avLst/>
          </a:prstGeom>
        </p:spPr>
      </p:pic>
      <p:pic>
        <p:nvPicPr>
          <p:cNvPr id="7" name="Picture 6" descr="5_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615" y="3959860"/>
            <a:ext cx="3778250" cy="984250"/>
          </a:xfrm>
          <a:prstGeom prst="rect">
            <a:avLst/>
          </a:prstGeom>
        </p:spPr>
      </p:pic>
      <p:pic>
        <p:nvPicPr>
          <p:cNvPr id="8" name="Picture 7" descr="5_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615" y="5423535"/>
            <a:ext cx="4356100" cy="584200"/>
          </a:xfrm>
          <a:prstGeom prst="rect">
            <a:avLst/>
          </a:prstGeom>
        </p:spPr>
      </p:pic>
      <p:pic>
        <p:nvPicPr>
          <p:cNvPr id="9" name="Picture 8" descr="5_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365" y="6473825"/>
            <a:ext cx="4559300" cy="27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操作字典類型資料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5-30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593850"/>
            <a:ext cx="3505200" cy="984250"/>
          </a:xfrm>
          <a:prstGeom prst="rect">
            <a:avLst/>
          </a:prstGeom>
        </p:spPr>
      </p:pic>
      <p:pic>
        <p:nvPicPr>
          <p:cNvPr id="5" name="Picture 4" descr="5_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30" y="1593850"/>
            <a:ext cx="2501900" cy="431800"/>
          </a:xfrm>
          <a:prstGeom prst="rect">
            <a:avLst/>
          </a:prstGeom>
        </p:spPr>
      </p:pic>
      <p:pic>
        <p:nvPicPr>
          <p:cNvPr id="6" name="Picture 5" descr="5_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3117850"/>
            <a:ext cx="4298950" cy="622300"/>
          </a:xfrm>
          <a:prstGeom prst="rect">
            <a:avLst/>
          </a:prstGeom>
        </p:spPr>
      </p:pic>
      <p:pic>
        <p:nvPicPr>
          <p:cNvPr id="8" name="Picture 7" descr="5_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785" y="2763520"/>
            <a:ext cx="3079750" cy="933450"/>
          </a:xfrm>
          <a:prstGeom prst="rect">
            <a:avLst/>
          </a:prstGeom>
        </p:spPr>
      </p:pic>
      <p:pic>
        <p:nvPicPr>
          <p:cNvPr id="9" name="Picture 8" descr="5_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95" y="4018280"/>
            <a:ext cx="4368800" cy="628650"/>
          </a:xfrm>
          <a:prstGeom prst="rect">
            <a:avLst/>
          </a:prstGeom>
        </p:spPr>
      </p:pic>
      <p:pic>
        <p:nvPicPr>
          <p:cNvPr id="10" name="Picture 9" descr="5_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195" y="5172710"/>
            <a:ext cx="46164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認識數字系統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5-30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654810"/>
            <a:ext cx="3689350" cy="641350"/>
          </a:xfrm>
          <a:prstGeom prst="rect">
            <a:avLst/>
          </a:prstGeom>
        </p:spPr>
      </p:pic>
      <p:pic>
        <p:nvPicPr>
          <p:cNvPr id="5" name="Picture 4" descr="5_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25" y="1619885"/>
            <a:ext cx="4229100" cy="882650"/>
          </a:xfrm>
          <a:prstGeom prst="rect">
            <a:avLst/>
          </a:prstGeom>
        </p:spPr>
      </p:pic>
      <p:pic>
        <p:nvPicPr>
          <p:cNvPr id="6" name="Picture 5" descr="5_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5" y="2811780"/>
            <a:ext cx="4597400" cy="1752600"/>
          </a:xfrm>
          <a:prstGeom prst="rect">
            <a:avLst/>
          </a:prstGeom>
        </p:spPr>
      </p:pic>
      <p:pic>
        <p:nvPicPr>
          <p:cNvPr id="7" name="Picture 6" descr="5_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65" y="4999355"/>
            <a:ext cx="3892550" cy="736600"/>
          </a:xfrm>
          <a:prstGeom prst="rect">
            <a:avLst/>
          </a:prstGeom>
        </p:spPr>
      </p:pic>
      <p:pic>
        <p:nvPicPr>
          <p:cNvPr id="8" name="Picture 7" descr="5_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200" y="6136005"/>
            <a:ext cx="2686050" cy="463550"/>
          </a:xfrm>
          <a:prstGeom prst="rect">
            <a:avLst/>
          </a:prstGeom>
        </p:spPr>
      </p:pic>
      <p:pic>
        <p:nvPicPr>
          <p:cNvPr id="9" name="Picture 8" descr="5_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425" y="6136005"/>
            <a:ext cx="3086100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章 Python程式設計基礎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907030" y="1873250"/>
            <a:ext cx="5779770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變數與資料類型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建立自訂函式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處理文字訊息：認識字元與字串資料類型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列表（List）類型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元組（tuple）與其他循序型資料操作指令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字典（dictionary）類型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認識數字系統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變數與資料類型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5-2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459355" y="1352233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布林（boolean）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：可能值為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True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（成立）或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False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（不成立）。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數字（number）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整數（int）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或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浮點數字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（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float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，也就是包含小數點的數字）。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字串（string）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：單一字元或者一連串文字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位元組（byte或byte array）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：網路資料或檔案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列表（list）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：一組依編號排列的資料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元組（tuple）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：一組依編號排列、其值不可更改的資料。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集合（set）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：無排列順序且內容不重複的一組資料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 b="1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 b="1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字典（dictionary）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：依索引名稱儲存的資料組合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175510" y="330962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表5-1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175510" y="3585210"/>
          <a:ext cx="563118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/>
                <a:gridCol w="1733550"/>
                <a:gridCol w="3071813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運算子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說明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範例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+=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相加指定；左右兩邊相加之後的值，再指定給左邊。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+= b 等同 a = a +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-=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相減指定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-= b 等同 a = a -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*=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相乘指定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*= b 等同 a = a *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/=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相除指定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/= b 等同 a = a /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%=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餘除指定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%= b 等同 a = a % b </a:t>
                      </a: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%餘除運算子</a:t>
                      </a: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用於取得相除後的餘數，例如，9 % 6的結果為3。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**=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指數指定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**= b 等同 a = a **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//=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整除指定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 //= b 等同 a = a // b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175510" y="5580380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表5-2</a:t>
            </a:r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2175510" y="5855970"/>
          <a:ext cx="5631180" cy="17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/>
                <a:gridCol w="1733550"/>
                <a:gridCol w="3071813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指令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說明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 b="1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範例</a:t>
                      </a:r>
                      <a:endParaRPr lang="en-US" sz="1200" b="1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abs()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取絕對值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abs(-8) 的結果是8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min()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取最小值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min(5, 13, 7, 4) 的結果是4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max()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取最大值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max(5, 13, 7, 4) 的結果是13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建立自訂函式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5-4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5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8485" y="1731010"/>
            <a:ext cx="4381500" cy="1670050"/>
          </a:xfrm>
          <a:prstGeom prst="rect">
            <a:avLst/>
          </a:prstGeom>
        </p:spPr>
      </p:pic>
      <p:pic>
        <p:nvPicPr>
          <p:cNvPr id="6" name="Picture 5" descr="5_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60" y="4354195"/>
            <a:ext cx="4248150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設定自訂函式的引數（參數）與傳回值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5-6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940" y="1718945"/>
            <a:ext cx="4413250" cy="1187450"/>
          </a:xfrm>
          <a:prstGeom prst="rect">
            <a:avLst/>
          </a:prstGeom>
        </p:spPr>
      </p:pic>
      <p:pic>
        <p:nvPicPr>
          <p:cNvPr id="6" name="Picture 5" descr="5_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55" y="3693795"/>
            <a:ext cx="4178300" cy="128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認識變數的有效範圍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5-8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1471930"/>
            <a:ext cx="4572000" cy="1492250"/>
          </a:xfrm>
          <a:prstGeom prst="rect">
            <a:avLst/>
          </a:prstGeom>
        </p:spPr>
      </p:pic>
      <p:pic>
        <p:nvPicPr>
          <p:cNvPr id="5" name="Picture 4" descr="5_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3422015"/>
            <a:ext cx="4432300" cy="1492250"/>
          </a:xfrm>
          <a:prstGeom prst="rect">
            <a:avLst/>
          </a:prstGeom>
        </p:spPr>
      </p:pic>
      <p:pic>
        <p:nvPicPr>
          <p:cNvPr id="7" name="Picture 6" descr="5_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30" y="5375910"/>
            <a:ext cx="3467100" cy="114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自訂程式庫與常數定義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50691" y="5880100"/>
            <a:ext cx="6400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5-9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5_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1594485"/>
            <a:ext cx="2927350" cy="641350"/>
          </a:xfrm>
          <a:prstGeom prst="rect">
            <a:avLst/>
          </a:prstGeom>
        </p:spPr>
      </p:pic>
      <p:pic>
        <p:nvPicPr>
          <p:cNvPr id="6" name="Picture 5" descr="5_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85" y="2930525"/>
            <a:ext cx="4610100" cy="2324100"/>
          </a:xfrm>
          <a:prstGeom prst="rect">
            <a:avLst/>
          </a:prstGeom>
        </p:spPr>
      </p:pic>
      <p:pic>
        <p:nvPicPr>
          <p:cNvPr id="7" name="Picture 6" descr="5_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235" y="5787390"/>
            <a:ext cx="4578350" cy="692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字元編碼與控制字元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5-14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5_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1445260"/>
            <a:ext cx="4610100" cy="1822450"/>
          </a:xfrm>
          <a:prstGeom prst="rect">
            <a:avLst/>
          </a:prstGeom>
        </p:spPr>
      </p:pic>
      <p:pic>
        <p:nvPicPr>
          <p:cNvPr id="5" name="Picture 4" descr="5_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3945890"/>
            <a:ext cx="4343400" cy="933450"/>
          </a:xfrm>
          <a:prstGeom prst="rect">
            <a:avLst/>
          </a:prstGeom>
        </p:spPr>
      </p:pic>
      <p:pic>
        <p:nvPicPr>
          <p:cNvPr id="6" name="Picture 5" descr="5_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70" y="5601970"/>
            <a:ext cx="3892550" cy="9652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179695" y="1662430"/>
            <a:ext cx="341503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表5-3</a:t>
            </a:r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5179695" y="1938020"/>
          <a:ext cx="378523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515"/>
                <a:gridCol w="946785"/>
                <a:gridCol w="946150"/>
                <a:gridCol w="94678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控制字元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ASCII編碼（16進位）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程式寫法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說明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CR (Carriage Return)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0d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\r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歸位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LF (Line Feed)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0a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\n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新行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Tab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09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\t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定位鍵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179695" y="3554095"/>
            <a:ext cx="353187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表5-4</a:t>
            </a: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5179695" y="3829685"/>
          <a:ext cx="37617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10"/>
                <a:gridCol w="295783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轉義字元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說明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放在行尾，代表「續行」。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\\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反斜線符號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\'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單引號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\"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雙引號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\x○○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SimSun" panose="02010600030101010101" pitchFamily="2" charset="-122"/>
                          <a:ea typeface="SimSun" panose="02010600030101010101" pitchFamily="2" charset="-122"/>
                          <a:cs typeface="SimSun" panose="02010600030101010101" pitchFamily="2" charset="-122"/>
                        </a:rPr>
                        <a:t>字元的16進制碼，例如\x0A或\x0a代表「新行」字元。</a:t>
                      </a:r>
                      <a:endParaRPr lang="en-US" sz="1200">
                        <a:latin typeface="SimSun" panose="02010600030101010101" pitchFamily="2" charset="-122"/>
                        <a:ea typeface="SimSun" panose="02010600030101010101" pitchFamily="2" charset="-122"/>
                        <a:cs typeface="SimSun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連接字串與儲存多行文字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5-17</a:t>
            </a:r>
            <a:endParaRPr lang="en-US" altLang="zh-TW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8" name="Picture 7" descr="5_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504315"/>
            <a:ext cx="4502150" cy="311150"/>
          </a:xfrm>
          <a:prstGeom prst="rect">
            <a:avLst/>
          </a:prstGeom>
        </p:spPr>
      </p:pic>
      <p:pic>
        <p:nvPicPr>
          <p:cNvPr id="9" name="Picture 8" descr="5_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2336800"/>
            <a:ext cx="4136390" cy="1017905"/>
          </a:xfrm>
          <a:prstGeom prst="rect">
            <a:avLst/>
          </a:prstGeom>
        </p:spPr>
      </p:pic>
      <p:pic>
        <p:nvPicPr>
          <p:cNvPr id="10" name="Picture 9" descr="5_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40" y="2336800"/>
            <a:ext cx="4225290" cy="901065"/>
          </a:xfrm>
          <a:prstGeom prst="rect">
            <a:avLst/>
          </a:prstGeom>
        </p:spPr>
      </p:pic>
      <p:pic>
        <p:nvPicPr>
          <p:cNvPr id="11" name="Picture 10" descr="5_33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110" y="3818255"/>
            <a:ext cx="3892550" cy="1270000"/>
          </a:xfrm>
          <a:prstGeom prst="rect">
            <a:avLst/>
          </a:prstGeom>
        </p:spPr>
      </p:pic>
      <p:pic>
        <p:nvPicPr>
          <p:cNvPr id="12" name="Picture 11" descr="5_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430" y="5551805"/>
            <a:ext cx="4610100" cy="1047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WPS Presentation</Application>
  <PresentationFormat/>
  <Paragraphs>220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Wingdings</vt:lpstr>
      <vt:lpstr>新細明體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32</cp:revision>
  <dcterms:created xsi:type="dcterms:W3CDTF">2013-06-03T22:45:00Z</dcterms:created>
  <dcterms:modified xsi:type="dcterms:W3CDTF">2018-06-10T14:14:47Z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