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</p:sldMasterIdLst>
  <p:sldIdLst>
    <p:sldId id="256" r:id="rId5"/>
    <p:sldId id="258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1" descr="micropython_cover_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5925" y="2944813"/>
            <a:ext cx="5715000" cy="3676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2" descr="micropython_cover_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2125" y="206375"/>
            <a:ext cx="381000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3" descr="author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21625" y="6196013"/>
            <a:ext cx="952500" cy="393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4" descr="flag_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02625" y="219075"/>
            <a:ext cx="571500" cy="73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4" Type="http://schemas.openxmlformats.org/officeDocument/2006/relationships/theme" Target="../theme/theme3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1027"/>
          <p:cNvSpPr>
            <a:spLocks noGrp="1"/>
          </p:cNvSpPr>
          <p:nvPr>
            <p:ph type="body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ctr">
              <a:defRPr sz="1400">
                <a:solidFill>
                  <a:schemeClr val="bg1"/>
                </a:solidFill>
              </a:defRPr>
            </a:lvl1pPr>
          </a:lstStyle>
          <a:p>
            <a:pPr lvl="0" fontAlgn="base"/>
            <a:endParaRPr lang="en-US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0"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</a:fld>
            <a:endParaRPr lang="en-US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3074"/>
          <p:cNvSpPr/>
          <p:nvPr>
            <p:ph type="title"/>
          </p:nvPr>
        </p:nvSpPr>
        <p:spPr>
          <a:xfrm>
            <a:off x="684213" y="274638"/>
            <a:ext cx="8002587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2051" name="Text Placeholder 3075"/>
          <p:cNvSpPr/>
          <p:nvPr>
            <p:ph type="body"/>
          </p:nvPr>
        </p:nvSpPr>
        <p:spPr>
          <a:xfrm>
            <a:off x="4141788" y="1600200"/>
            <a:ext cx="4546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3077" name="Footer Placeholder 3076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3078" name="Slide Number Placeholder 3077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  <p:pic>
        <p:nvPicPr>
          <p:cNvPr id="2" name="Picture 1" descr="board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460" y="1847215"/>
            <a:ext cx="1314450" cy="443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banner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6035" y="-17145"/>
            <a:ext cx="9197340" cy="1253490"/>
          </a:xfrm>
          <a:prstGeom prst="rect">
            <a:avLst/>
          </a:prstGeom>
        </p:spPr>
      </p:pic>
      <p:sp>
        <p:nvSpPr>
          <p:cNvPr id="3075" name="Title 4098"/>
          <p:cNvSpPr/>
          <p:nvPr>
            <p:ph type="title"/>
          </p:nvPr>
        </p:nvSpPr>
        <p:spPr>
          <a:xfrm>
            <a:off x="2195513" y="101600"/>
            <a:ext cx="67691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3076" name="Text Placeholder 4099"/>
          <p:cNvSpPr/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en-US"/>
              <a:t>Click to edit Master text styles</a:t>
            </a:r>
            <a:endParaRPr lang="en-US" altLang="en-US"/>
          </a:p>
          <a:p>
            <a:pPr lvl="1" indent="-28575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101" name="Date Placeholder 4100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2" name="Footer Placeholder 4101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en-US" strike="noStrike" noProof="1"/>
          </a:p>
        </p:txBody>
      </p:sp>
      <p:sp>
        <p:nvSpPr>
          <p:cNvPr id="4103" name="Slide Number Placeholder 4102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strike="noStrike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雷射槍玩具標靶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87914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602361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11-21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37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3107055"/>
            <a:ext cx="4559300" cy="2603500"/>
          </a:xfrm>
          <a:prstGeom prst="rect">
            <a:avLst/>
          </a:prstGeom>
        </p:spPr>
      </p:pic>
      <p:pic>
        <p:nvPicPr>
          <p:cNvPr id="5" name="Picture 4" descr="10_37_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1478915"/>
            <a:ext cx="2533650" cy="14478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5241925" y="1398905"/>
            <a:ext cx="368300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from target import Target</a:t>
            </a:r>
            <a:endParaRPr sz="12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sz="1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from machine import ADC, Pinimport time adc = ADC(0)servoPin = 0score = 0 def setScore(id):    global score    score += 10    print('shot servo', id)     print('score:', score) s1 = Target(servoPin)s1.callback(setScore)s1.start() try:    while True:        val = adc.read()         if val &lt; 200:            s1.shot()except KeyboardInterrupt:    s1.stop()    print('Program stopped. Score:', score)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電容式麥克風元件與聲音放大模組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11-23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2820035"/>
            <a:ext cx="3498850" cy="577850"/>
          </a:xfrm>
          <a:prstGeom prst="rect">
            <a:avLst/>
          </a:prstGeom>
        </p:spPr>
      </p:pic>
      <p:pic>
        <p:nvPicPr>
          <p:cNvPr id="5" name="Picture 4" descr="10_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1708785"/>
            <a:ext cx="4425950" cy="1295400"/>
          </a:xfrm>
          <a:prstGeom prst="rect">
            <a:avLst/>
          </a:prstGeom>
        </p:spPr>
      </p:pic>
      <p:pic>
        <p:nvPicPr>
          <p:cNvPr id="6" name="Picture 5" descr="10_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675" y="3650615"/>
            <a:ext cx="4146550" cy="1962150"/>
          </a:xfrm>
          <a:prstGeom prst="rect">
            <a:avLst/>
          </a:prstGeom>
        </p:spPr>
      </p:pic>
      <p:pic>
        <p:nvPicPr>
          <p:cNvPr id="7" name="Picture 6" descr="10_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5986780"/>
            <a:ext cx="285750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95" y="101600"/>
            <a:ext cx="7365365" cy="1143000"/>
          </a:xfrm>
        </p:spPr>
        <p:txBody>
          <a:bodyPr/>
          <a:p>
            <a:r>
              <a:rPr lang="en-US"/>
              <a:t>動手做11-5：拍手控制開關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11-25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703070"/>
            <a:ext cx="4165600" cy="1835150"/>
          </a:xfrm>
          <a:prstGeom prst="rect">
            <a:avLst/>
          </a:prstGeom>
        </p:spPr>
      </p:pic>
      <p:pic>
        <p:nvPicPr>
          <p:cNvPr id="5" name="Picture 4" descr="10_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565" y="2700020"/>
            <a:ext cx="2451100" cy="1123950"/>
          </a:xfrm>
          <a:prstGeom prst="rect">
            <a:avLst/>
          </a:prstGeom>
        </p:spPr>
      </p:pic>
      <p:pic>
        <p:nvPicPr>
          <p:cNvPr id="6" name="Picture 5" descr="10_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30" y="4443095"/>
            <a:ext cx="45212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動手做11-6：拍手控制開關改良版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11-28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1773555"/>
            <a:ext cx="462915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itle 7169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第</a:t>
            </a:r>
            <a:r>
              <a:rPr lang="en-US" altLang="zh-TW" dirty="0"/>
              <a:t>11</a:t>
            </a:r>
            <a:r>
              <a:rPr lang="zh-TW" altLang="en-US" dirty="0"/>
              <a:t>章 類比信號處理</a:t>
            </a:r>
            <a:endParaRPr lang="zh-TW" altLang="en-US" dirty="0"/>
          </a:p>
        </p:txBody>
      </p:sp>
      <p:sp>
        <p:nvSpPr>
          <p:cNvPr id="6146" name="Text Placeholder 7170"/>
          <p:cNvSpPr/>
          <p:nvPr>
            <p:ph idx="1"/>
          </p:nvPr>
        </p:nvSpPr>
        <p:spPr>
          <a:xfrm>
            <a:off x="2762250" y="1858010"/>
            <a:ext cx="6189345" cy="4192270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TW" altLang="en-US" sz="2800" dirty="0"/>
              <a:t>認識類比/數位訊號轉換器（ADC）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讀取類比訊號值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電阻分壓電路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光敏電阻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彎曲感測器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熱敏電阻</a:t>
            </a:r>
            <a:endParaRPr lang="zh-TW" altLang="en-US" sz="2800" dirty="0"/>
          </a:p>
          <a:p>
            <a:pPr>
              <a:lnSpc>
                <a:spcPct val="90000"/>
              </a:lnSpc>
            </a:pPr>
            <a:r>
              <a:rPr lang="zh-TW" altLang="en-US" sz="2800" dirty="0"/>
              <a:t>電容式麥克風元件與聲音放大模組</a:t>
            </a:r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0241"/>
          <p:cNvSpPr/>
          <p:nvPr>
            <p:ph type="title"/>
          </p:nvPr>
        </p:nvSpPr>
        <p:spPr/>
        <p:txBody>
          <a:bodyPr anchor="ctr"/>
          <a:p>
            <a:r>
              <a:rPr lang="zh-TW" altLang="en-US" dirty="0"/>
              <a:t>讀取類比值</a:t>
            </a:r>
            <a:endParaRPr lang="zh-TW" altLang="en-US" dirty="0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11-2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2" name="Picture 1" descr="10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1811020"/>
            <a:ext cx="4495800" cy="742950"/>
          </a:xfrm>
          <a:prstGeom prst="rect">
            <a:avLst/>
          </a:prstGeom>
        </p:spPr>
      </p:pic>
      <p:pic>
        <p:nvPicPr>
          <p:cNvPr id="3" name="Picture 2" descr="10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065" y="1451610"/>
            <a:ext cx="1746250" cy="1016000"/>
          </a:xfrm>
          <a:prstGeom prst="rect">
            <a:avLst/>
          </a:prstGeom>
        </p:spPr>
      </p:pic>
      <p:pic>
        <p:nvPicPr>
          <p:cNvPr id="4" name="Picture 3" descr="10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430" y="5166995"/>
            <a:ext cx="2120900" cy="876300"/>
          </a:xfrm>
          <a:prstGeom prst="rect">
            <a:avLst/>
          </a:prstGeom>
        </p:spPr>
      </p:pic>
      <p:pic>
        <p:nvPicPr>
          <p:cNvPr id="5" name="Picture 4" descr="10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0" y="3365500"/>
            <a:ext cx="4476750" cy="107315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動手做11-1：讀取類比值並調控LED亮度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11-4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9840" y="1759585"/>
            <a:ext cx="4508500" cy="18415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2622550" y="4133215"/>
            <a:ext cx="412686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Courier New" panose="02070309020205020404" charset="0"/>
                <a:ea typeface="SimSun" panose="02010600030101010101" pitchFamily="2" charset="-122"/>
                <a:cs typeface="SimSun" panose="02010600030101010101" pitchFamily="2" charset="-122"/>
              </a:rPr>
              <a:t>from machine import Pin, PWM, ADCimport time adc = ADC(0)ledPin = Pin(2, Pin.OUT)LED = PWM(ledPin,1000) while True:    val = adc.read()    LED.duty(val)    print('POT: ', str(val))    time.sleep(0.5)</a:t>
            </a:r>
            <a:endParaRPr lang="en-US">
              <a:latin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認識光敏電阻與分壓電路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425926" y="5880100"/>
            <a:ext cx="68961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11-5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1654175"/>
            <a:ext cx="2298700" cy="666750"/>
          </a:xfrm>
          <a:prstGeom prst="rect">
            <a:avLst/>
          </a:prstGeom>
        </p:spPr>
      </p:pic>
      <p:pic>
        <p:nvPicPr>
          <p:cNvPr id="5" name="Picture 4" descr="10_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1448435"/>
            <a:ext cx="3581400" cy="1365250"/>
          </a:xfrm>
          <a:prstGeom prst="rect">
            <a:avLst/>
          </a:prstGeom>
        </p:spPr>
      </p:pic>
      <p:pic>
        <p:nvPicPr>
          <p:cNvPr id="6" name="Picture 5" descr="10_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15" y="3705225"/>
            <a:ext cx="3270250" cy="1193800"/>
          </a:xfrm>
          <a:prstGeom prst="rect">
            <a:avLst/>
          </a:prstGeom>
        </p:spPr>
      </p:pic>
      <p:pic>
        <p:nvPicPr>
          <p:cNvPr id="7" name="Picture 6" descr="10_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" y="2670175"/>
            <a:ext cx="4502150" cy="2692400"/>
          </a:xfrm>
          <a:prstGeom prst="rect">
            <a:avLst/>
          </a:prstGeom>
        </p:spPr>
      </p:pic>
      <p:pic>
        <p:nvPicPr>
          <p:cNvPr id="8" name="Picture 7" descr="10_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15" y="5403215"/>
            <a:ext cx="335915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動手做11-2：使用光敏電阻製作小夜燈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11-10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5" name="Picture 4" descr="10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1670685"/>
            <a:ext cx="3854450" cy="1860550"/>
          </a:xfrm>
          <a:prstGeom prst="rect">
            <a:avLst/>
          </a:prstGeom>
        </p:spPr>
      </p:pic>
      <p:pic>
        <p:nvPicPr>
          <p:cNvPr id="6" name="Picture 5" descr="10_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3809365"/>
            <a:ext cx="1828800" cy="609600"/>
          </a:xfrm>
          <a:prstGeom prst="rect">
            <a:avLst/>
          </a:prstGeom>
        </p:spPr>
      </p:pic>
      <p:sp>
        <p:nvSpPr>
          <p:cNvPr id="100" name="Text Box 99"/>
          <p:cNvSpPr txBox="1"/>
          <p:nvPr/>
        </p:nvSpPr>
        <p:spPr>
          <a:xfrm>
            <a:off x="4679315" y="3663950"/>
            <a:ext cx="342074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sz="1200">
                <a:latin typeface="Courier New" panose="02070309020205020404" charset="0"/>
                <a:ea typeface="SimSun" panose="02010600030101010101" pitchFamily="2" charset="-122"/>
                <a:cs typeface="SimSun" panose="02010600030101010101" pitchFamily="2" charset="-122"/>
              </a:rPr>
              <a:t>from machine import ADC, Pinimport time ledPin = Pin(2, Pin.OUT)adc = ADC(0) while True:    val = adc.read()     if val &gt;= 700:        ledPin.value(0)</a:t>
            </a:r>
            <a:endParaRPr sz="1200">
              <a:latin typeface="Courier New" panose="02070309020205020404" charset="0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sz="1200">
                <a:latin typeface="Courier New" panose="02070309020205020404" charset="0"/>
                <a:ea typeface="SimSun" panose="02010600030101010101" pitchFamily="2" charset="-122"/>
                <a:cs typeface="SimSun" panose="02010600030101010101" pitchFamily="2" charset="-122"/>
              </a:rPr>
              <a:t>    else:        ledPin.value(1)     time.sleep(0.5)</a:t>
            </a:r>
            <a:endParaRPr lang="en-US">
              <a:latin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熱敏電阻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7995285" y="4433253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8004016" y="4577715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11-13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536065"/>
            <a:ext cx="4432300" cy="933450"/>
          </a:xfrm>
          <a:prstGeom prst="rect">
            <a:avLst/>
          </a:prstGeom>
        </p:spPr>
      </p:pic>
      <p:pic>
        <p:nvPicPr>
          <p:cNvPr id="5" name="Picture 4" descr="10_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2761615"/>
            <a:ext cx="4064000" cy="2101850"/>
          </a:xfrm>
          <a:prstGeom prst="rect">
            <a:avLst/>
          </a:prstGeom>
        </p:spPr>
      </p:pic>
      <p:pic>
        <p:nvPicPr>
          <p:cNvPr id="6" name="Picture 5" descr="10_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15" y="3005455"/>
            <a:ext cx="4610100" cy="1092200"/>
          </a:xfrm>
          <a:prstGeom prst="rect">
            <a:avLst/>
          </a:prstGeom>
        </p:spPr>
      </p:pic>
      <p:pic>
        <p:nvPicPr>
          <p:cNvPr id="7" name="Picture 6" descr="10_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5" y="5274310"/>
            <a:ext cx="4349750" cy="1276350"/>
          </a:xfrm>
          <a:prstGeom prst="rect">
            <a:avLst/>
          </a:prstGeom>
        </p:spPr>
      </p:pic>
      <p:pic>
        <p:nvPicPr>
          <p:cNvPr id="8" name="Picture 7" descr="10_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930" y="5703570"/>
            <a:ext cx="4032250" cy="79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動手做11-3：使用熱敏電阻測量溫度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11-16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1645920"/>
            <a:ext cx="4578350" cy="1765300"/>
          </a:xfrm>
          <a:prstGeom prst="rect">
            <a:avLst/>
          </a:prstGeom>
        </p:spPr>
      </p:pic>
      <p:pic>
        <p:nvPicPr>
          <p:cNvPr id="5" name="Picture 4" descr="10_32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0" y="2172970"/>
            <a:ext cx="3022600" cy="1238250"/>
          </a:xfrm>
          <a:prstGeom prst="rect">
            <a:avLst/>
          </a:prstGeom>
        </p:spPr>
      </p:pic>
      <p:pic>
        <p:nvPicPr>
          <p:cNvPr id="6" name="Picture 5" descr="10_32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842385"/>
            <a:ext cx="4337050" cy="1390650"/>
          </a:xfrm>
          <a:prstGeom prst="rect">
            <a:avLst/>
          </a:prstGeom>
        </p:spPr>
      </p:pic>
      <p:pic>
        <p:nvPicPr>
          <p:cNvPr id="7" name="Picture 6" descr="10_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430" y="5144135"/>
            <a:ext cx="43053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動手做11-4：雷射槍玩具標靶</a:t>
            </a:r>
            <a:endParaRPr lang="en-US"/>
          </a:p>
        </p:txBody>
      </p:sp>
      <p:sp>
        <p:nvSpPr>
          <p:cNvPr id="7172" name="Oval 8202"/>
          <p:cNvSpPr/>
          <p:nvPr/>
        </p:nvSpPr>
        <p:spPr>
          <a:xfrm>
            <a:off x="349250" y="5735638"/>
            <a:ext cx="863600" cy="8636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anchor="t"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3" name="Text Box 8203"/>
          <p:cNvSpPr txBox="1"/>
          <p:nvPr/>
        </p:nvSpPr>
        <p:spPr>
          <a:xfrm>
            <a:off x="357981" y="5880100"/>
            <a:ext cx="82550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參閱</a:t>
            </a:r>
            <a:endParaRPr lang="zh-TW" alt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微軟正黑體" panose="020B0604030504040204" charset="-120"/>
                <a:ea typeface="微軟正黑體" panose="020B0604030504040204" charset="-120"/>
              </a:rPr>
              <a:t>11-19</a:t>
            </a:r>
            <a:endParaRPr lang="en-US" b="1" dirty="0">
              <a:solidFill>
                <a:schemeClr val="bg1"/>
              </a:solidFill>
              <a:latin typeface="微軟正黑體" panose="020B0604030504040204" charset="-120"/>
              <a:ea typeface="微軟正黑體" panose="020B0604030504040204" charset="-120"/>
            </a:endParaRPr>
          </a:p>
        </p:txBody>
      </p:sp>
      <p:pic>
        <p:nvPicPr>
          <p:cNvPr id="4" name="Picture 3" descr="10_37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654300"/>
            <a:ext cx="3765550" cy="1447800"/>
          </a:xfrm>
          <a:prstGeom prst="rect">
            <a:avLst/>
          </a:prstGeom>
        </p:spPr>
      </p:pic>
      <p:pic>
        <p:nvPicPr>
          <p:cNvPr id="5" name="Picture 4" descr="10_37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0" y="1551940"/>
            <a:ext cx="4616450" cy="2000250"/>
          </a:xfrm>
          <a:prstGeom prst="rect">
            <a:avLst/>
          </a:prstGeom>
        </p:spPr>
      </p:pic>
      <p:pic>
        <p:nvPicPr>
          <p:cNvPr id="7" name="Picture 6" descr="10_37_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735" y="4305935"/>
            <a:ext cx="4565650" cy="2000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Technolog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16606"/>
      </a:accent1>
      <a:accent2>
        <a:srgbClr val="669900"/>
      </a:accent2>
      <a:accent3>
        <a:srgbClr val="FFFFFF"/>
      </a:accent3>
      <a:accent4>
        <a:srgbClr val="000000"/>
      </a:accent4>
      <a:accent5>
        <a:srgbClr val="ABB9AA"/>
      </a:accent5>
      <a:accent6>
        <a:srgbClr val="5B8900"/>
      </a:accent6>
      <a:hlink>
        <a:srgbClr val="CC3300"/>
      </a:hlink>
      <a:folHlink>
        <a:srgbClr val="9966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16606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ABB9AA"/>
        </a:accent5>
        <a:accent6>
          <a:srgbClr val="5B8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Presentation</Application>
  <PresentationFormat/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微軟正黑體</vt:lpstr>
      <vt:lpstr>Microsoft YaHei</vt:lpstr>
      <vt:lpstr>Arial Unicode MS</vt:lpstr>
      <vt:lpstr>Calibri</vt:lpstr>
      <vt:lpstr>Courier New</vt:lpstr>
      <vt:lpstr>Green Technology</vt:lpstr>
      <vt:lpstr>Custom Design</vt:lpstr>
      <vt:lpstr>Custom Design_2</vt:lpstr>
      <vt:lpstr>PowerPoint 演示文稿</vt:lpstr>
      <vt:lpstr>第一章 認識Arduino</vt:lpstr>
      <vt:lpstr>Arduino簡介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認識MicroPython與ESP8266控制板</dc:title>
  <dc:creator>趙英傑</dc:creator>
  <cp:category>超圖解 Python 物聯網實作入門：使用 ESP8266 與 MicroPython</cp:category>
  <cp:lastModifiedBy>cubie</cp:lastModifiedBy>
  <cp:revision>37</cp:revision>
  <dcterms:created xsi:type="dcterms:W3CDTF">2013-06-03T22:45:00Z</dcterms:created>
  <dcterms:modified xsi:type="dcterms:W3CDTF">2018-06-10T13:47:27Z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