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notesMasterIdLst>
    <p:notesMasterId r:id="rId16"/>
  </p:notes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7"/>
        <p:guide pos="289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動手做13-3：自動迴避障礙物的自走車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13-26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2436495"/>
            <a:ext cx="3327400" cy="1625600"/>
          </a:xfrm>
          <a:prstGeom prst="rect">
            <a:avLst/>
          </a:prstGeom>
        </p:spPr>
      </p:pic>
      <p:pic>
        <p:nvPicPr>
          <p:cNvPr id="6" name="Picture 5" descr="12_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830" y="1648460"/>
            <a:ext cx="3492500" cy="2851150"/>
          </a:xfrm>
          <a:prstGeom prst="rect">
            <a:avLst/>
          </a:prstGeom>
        </p:spPr>
      </p:pic>
      <p:pic>
        <p:nvPicPr>
          <p:cNvPr id="7" name="Picture 6" descr="12_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30" y="5151120"/>
            <a:ext cx="46037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2_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3145790"/>
            <a:ext cx="4146550" cy="29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改寫Wemos原廠的Ardunino馬達驅動程式庫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027670" y="415829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036401" y="430276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13-30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3" name="Picture 2" descr="12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708785"/>
            <a:ext cx="4616450" cy="857250"/>
          </a:xfrm>
          <a:prstGeom prst="rect">
            <a:avLst/>
          </a:prstGeom>
        </p:spPr>
      </p:pic>
      <p:pic>
        <p:nvPicPr>
          <p:cNvPr id="4" name="Picture 3" descr="12_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1451610"/>
            <a:ext cx="4025900" cy="1371600"/>
          </a:xfrm>
          <a:prstGeom prst="rect">
            <a:avLst/>
          </a:prstGeom>
        </p:spPr>
      </p:pic>
      <p:pic>
        <p:nvPicPr>
          <p:cNvPr id="6" name="Picture 5" descr="12_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080" y="3400425"/>
            <a:ext cx="4133850" cy="444500"/>
          </a:xfrm>
          <a:prstGeom prst="rect">
            <a:avLst/>
          </a:prstGeom>
        </p:spPr>
      </p:pic>
      <p:pic>
        <p:nvPicPr>
          <p:cNvPr id="7" name="Picture 6" descr="12_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210" y="5405755"/>
            <a:ext cx="348615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用writeto()和writeto_mem()傳遞資料</a:t>
            </a:r>
            <a:endParaRPr lang="en-US">
              <a:sym typeface="+mn-ea"/>
            </a:endParaRPr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13-33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0" y="1734820"/>
            <a:ext cx="3663950" cy="590550"/>
          </a:xfrm>
          <a:prstGeom prst="rect">
            <a:avLst/>
          </a:prstGeom>
        </p:spPr>
      </p:pic>
      <p:pic>
        <p:nvPicPr>
          <p:cNvPr id="5" name="Picture 4" descr="12_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2697480"/>
            <a:ext cx="2679700" cy="660400"/>
          </a:xfrm>
          <a:prstGeom prst="rect">
            <a:avLst/>
          </a:prstGeom>
        </p:spPr>
      </p:pic>
      <p:pic>
        <p:nvPicPr>
          <p:cNvPr id="6" name="Picture 5" descr="12_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30" y="3693160"/>
            <a:ext cx="3371850" cy="260350"/>
          </a:xfrm>
          <a:prstGeom prst="rect">
            <a:avLst/>
          </a:prstGeom>
        </p:spPr>
      </p:pic>
      <p:pic>
        <p:nvPicPr>
          <p:cNvPr id="7" name="Picture 6" descr="12_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75" y="4152265"/>
            <a:ext cx="2679700" cy="215900"/>
          </a:xfrm>
          <a:prstGeom prst="rect">
            <a:avLst/>
          </a:prstGeom>
        </p:spPr>
      </p:pic>
      <p:pic>
        <p:nvPicPr>
          <p:cNvPr id="8" name="Picture 7" descr="12_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930" y="4667250"/>
            <a:ext cx="2933700" cy="171450"/>
          </a:xfrm>
          <a:prstGeom prst="rect">
            <a:avLst/>
          </a:prstGeom>
        </p:spPr>
      </p:pic>
      <p:pic>
        <p:nvPicPr>
          <p:cNvPr id="9" name="Picture 8" descr="12_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450" y="5170170"/>
            <a:ext cx="44196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使用ustruct模組封裝二進制資料</a:t>
            </a:r>
            <a:endParaRPr lang="en-US"/>
          </a:p>
        </p:txBody>
      </p:sp>
      <p:pic>
        <p:nvPicPr>
          <p:cNvPr id="10" name="Picture 9" descr="12_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623695"/>
            <a:ext cx="3873500" cy="641350"/>
          </a:xfrm>
          <a:prstGeom prst="rect">
            <a:avLst/>
          </a:prstGeom>
        </p:spPr>
      </p:pic>
      <p:pic>
        <p:nvPicPr>
          <p:cNvPr id="11" name="Picture 10" descr="12_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2517775"/>
            <a:ext cx="3949700" cy="1098550"/>
          </a:xfrm>
          <a:prstGeom prst="rect">
            <a:avLst/>
          </a:prstGeom>
        </p:spPr>
      </p:pic>
      <p:pic>
        <p:nvPicPr>
          <p:cNvPr id="12" name="Picture 11" descr="12_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4029710"/>
            <a:ext cx="2882900" cy="171450"/>
          </a:xfrm>
          <a:prstGeom prst="rect">
            <a:avLst/>
          </a:prstGeom>
        </p:spPr>
      </p:pic>
      <p:pic>
        <p:nvPicPr>
          <p:cNvPr id="13" name="Picture 12" descr="12_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85" y="2581275"/>
            <a:ext cx="3200400" cy="1035050"/>
          </a:xfrm>
          <a:prstGeom prst="rect">
            <a:avLst/>
          </a:prstGeom>
        </p:spPr>
      </p:pic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13-34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328160" y="4005580"/>
            <a:ext cx="426339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表13-3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4438015" y="4352925"/>
          <a:ext cx="4522470" cy="241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65"/>
                <a:gridCol w="1136650"/>
                <a:gridCol w="709613"/>
                <a:gridCol w="1990725"/>
              </a:tblGrid>
              <a:tr h="3302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格式符號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格式說明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位元組數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數值範圍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c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字元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單一字元，如：'a'。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帶正負號字元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整數-128~127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無正負號字元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整數0~255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?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布林值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True或False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h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帶正負號短整數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2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整數-32,768 ~ 32,767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H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無正負號短整數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2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整數0 ~ 65,535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i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帶正負號整數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整數-2,147,483,648 ~ 2,147,483,647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I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無正負號整數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整數0 ~ 4,294,967,295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f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浮點數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可表達至小數點後6位的小數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s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字串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1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大頭派VS小頭派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13-36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1562735"/>
            <a:ext cx="3930650" cy="812800"/>
          </a:xfrm>
          <a:prstGeom prst="rect">
            <a:avLst/>
          </a:prstGeom>
        </p:spPr>
      </p:pic>
      <p:pic>
        <p:nvPicPr>
          <p:cNvPr id="5" name="Picture 4" descr="12_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0" y="2802255"/>
            <a:ext cx="2882900" cy="920750"/>
          </a:xfrm>
          <a:prstGeom prst="rect">
            <a:avLst/>
          </a:prstGeom>
        </p:spPr>
      </p:pic>
      <p:pic>
        <p:nvPicPr>
          <p:cNvPr id="6" name="Picture 5" descr="12_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5" y="4130675"/>
            <a:ext cx="2343150" cy="203200"/>
          </a:xfrm>
          <a:prstGeom prst="rect">
            <a:avLst/>
          </a:prstGeom>
        </p:spPr>
      </p:pic>
      <p:pic>
        <p:nvPicPr>
          <p:cNvPr id="7" name="Picture 6" descr="12_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540" y="4894580"/>
            <a:ext cx="32004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自行編寫I2C馬達驅動程式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13-39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1759585"/>
            <a:ext cx="3213100" cy="1466850"/>
          </a:xfrm>
          <a:prstGeom prst="rect">
            <a:avLst/>
          </a:prstGeom>
        </p:spPr>
      </p:pic>
      <p:pic>
        <p:nvPicPr>
          <p:cNvPr id="5" name="Picture 4" descr="12_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80" y="1831975"/>
            <a:ext cx="1955800" cy="1143000"/>
          </a:xfrm>
          <a:prstGeom prst="rect">
            <a:avLst/>
          </a:prstGeom>
        </p:spPr>
      </p:pic>
      <p:pic>
        <p:nvPicPr>
          <p:cNvPr id="6" name="Picture 5" descr="12_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05" y="3746500"/>
            <a:ext cx="4508500" cy="577850"/>
          </a:xfrm>
          <a:prstGeom prst="rect">
            <a:avLst/>
          </a:prstGeom>
        </p:spPr>
      </p:pic>
      <p:pic>
        <p:nvPicPr>
          <p:cNvPr id="7" name="Picture 6" descr="12_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4770755"/>
            <a:ext cx="447675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位移和邏輯運算子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13-41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610995"/>
            <a:ext cx="4578350" cy="908050"/>
          </a:xfrm>
          <a:prstGeom prst="rect">
            <a:avLst/>
          </a:prstGeom>
        </p:spPr>
      </p:pic>
      <p:pic>
        <p:nvPicPr>
          <p:cNvPr id="5" name="Picture 4" descr="12_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2830830"/>
            <a:ext cx="4603750" cy="609600"/>
          </a:xfrm>
          <a:prstGeom prst="rect">
            <a:avLst/>
          </a:prstGeom>
        </p:spPr>
      </p:pic>
      <p:pic>
        <p:nvPicPr>
          <p:cNvPr id="8" name="Picture 7" descr="12_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5" y="5542915"/>
            <a:ext cx="3886200" cy="927100"/>
          </a:xfrm>
          <a:prstGeom prst="rect">
            <a:avLst/>
          </a:prstGeom>
        </p:spPr>
      </p:pic>
      <p:pic>
        <p:nvPicPr>
          <p:cNvPr id="9" name="Picture 8" descr="12_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70" y="5483225"/>
            <a:ext cx="2260600" cy="13335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99185" y="365569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表13-5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1099185" y="3931285"/>
          <a:ext cx="541083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725"/>
                <a:gridCol w="1301750"/>
                <a:gridCol w="326072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運算子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說明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範例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＆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位元AND「且」運算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&amp; b結果：0b10000000（10進制：128）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|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位元OR「或」運算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| b結果：0b11101011（10進制：235）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^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位元XOR「互次或」運算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^ b結果：0b01101011‬（10進制：107）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~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位元一補數運算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~a結果：-0b10000100（10進制：-132）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12_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470" y="1511300"/>
            <a:ext cx="2057400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13</a:t>
            </a:r>
            <a:r>
              <a:rPr lang="zh-TW" altLang="en-US" dirty="0"/>
              <a:t>章 超音波距離感測器與I2C直流馬達驅動控制板實驗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698115" y="1852295"/>
            <a:ext cx="6180455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400" dirty="0"/>
              <a:t>超音波距離感測器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發出自訂的例外（exception）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撰寫超音波距離感測器的類別程式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控制馬達正反轉的H橋式馬達控制電路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使用專用IC（TB6612FNG）控制馬達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撰寫Wemos馬達擴展板（I2C介面）的程式庫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組裝自走車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用writeto()和writeto_mem()傳遞資料給I2C週邊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使用ustruct模組封裝二進制資料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位移和邏輯運算子</a:t>
            </a:r>
            <a:endParaRPr lang="zh-TW" altLang="en-US" sz="24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認識超音波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2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2113280"/>
            <a:ext cx="2705100" cy="1079500"/>
          </a:xfrm>
          <a:prstGeom prst="rect">
            <a:avLst/>
          </a:prstGeom>
        </p:spPr>
      </p:pic>
      <p:pic>
        <p:nvPicPr>
          <p:cNvPr id="3" name="Picture 2" descr="12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2011045"/>
            <a:ext cx="4533900" cy="622300"/>
          </a:xfrm>
          <a:prstGeom prst="rect">
            <a:avLst/>
          </a:prstGeom>
        </p:spPr>
      </p:pic>
      <p:pic>
        <p:nvPicPr>
          <p:cNvPr id="4" name="Picture 3" descr="12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355" y="3602990"/>
            <a:ext cx="3613150" cy="971550"/>
          </a:xfrm>
          <a:prstGeom prst="rect">
            <a:avLst/>
          </a:prstGeom>
        </p:spPr>
      </p:pic>
      <p:pic>
        <p:nvPicPr>
          <p:cNvPr id="5" name="Picture 4" descr="12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630" y="5302250"/>
            <a:ext cx="4451350" cy="1651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超音波感測器元件簡介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2934335"/>
            <a:ext cx="4203700" cy="1917700"/>
          </a:xfrm>
          <a:prstGeom prst="rect">
            <a:avLst/>
          </a:prstGeom>
        </p:spPr>
      </p:pic>
      <p:pic>
        <p:nvPicPr>
          <p:cNvPr id="5" name="Picture 4" descr="12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20" y="4584065"/>
            <a:ext cx="3289300" cy="234950"/>
          </a:xfrm>
          <a:prstGeom prst="rect">
            <a:avLst/>
          </a:prstGeom>
        </p:spPr>
      </p:pic>
      <p:pic>
        <p:nvPicPr>
          <p:cNvPr id="6" name="Picture 5" descr="12_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10" y="5340985"/>
            <a:ext cx="4584700" cy="1301750"/>
          </a:xfrm>
          <a:prstGeom prst="rect">
            <a:avLst/>
          </a:prstGeom>
        </p:spPr>
      </p:pic>
      <p:pic>
        <p:nvPicPr>
          <p:cNvPr id="7" name="Content Placeholder 6" descr="12_8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74465" y="1445260"/>
            <a:ext cx="4502150" cy="1327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動手做13-1：使用超音波感測器製作數位量尺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1819910"/>
            <a:ext cx="1663700" cy="1111250"/>
          </a:xfrm>
          <a:prstGeom prst="rect">
            <a:avLst/>
          </a:prstGeom>
        </p:spPr>
      </p:pic>
      <p:pic>
        <p:nvPicPr>
          <p:cNvPr id="5" name="Picture 4" descr="12_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1684655"/>
            <a:ext cx="4210050" cy="1930400"/>
          </a:xfrm>
          <a:prstGeom prst="rect">
            <a:avLst/>
          </a:prstGeom>
        </p:spPr>
      </p:pic>
      <p:pic>
        <p:nvPicPr>
          <p:cNvPr id="6" name="Picture 5" descr="12_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60" y="3896360"/>
            <a:ext cx="4356100" cy="1746250"/>
          </a:xfrm>
          <a:prstGeom prst="rect">
            <a:avLst/>
          </a:prstGeom>
        </p:spPr>
      </p:pic>
      <p:pic>
        <p:nvPicPr>
          <p:cNvPr id="7" name="Picture 6" descr="12_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5" y="5917565"/>
            <a:ext cx="3549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建立超音波自訂類別與發出自訂例外錯誤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1697990"/>
            <a:ext cx="2914650" cy="857250"/>
          </a:xfrm>
          <a:prstGeom prst="rect">
            <a:avLst/>
          </a:prstGeom>
        </p:spPr>
      </p:pic>
      <p:pic>
        <p:nvPicPr>
          <p:cNvPr id="5" name="Picture 4" descr="12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2501265"/>
            <a:ext cx="4533900" cy="2616200"/>
          </a:xfrm>
          <a:prstGeom prst="rect">
            <a:avLst/>
          </a:prstGeom>
        </p:spPr>
      </p:pic>
      <p:pic>
        <p:nvPicPr>
          <p:cNvPr id="6" name="Picture 5" descr="12_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60" y="5800725"/>
            <a:ext cx="451485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動手做13-2：超音波距離控制燈光亮度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860" y="1960880"/>
            <a:ext cx="4343400" cy="1638300"/>
          </a:xfrm>
          <a:prstGeom prst="rect">
            <a:avLst/>
          </a:prstGeom>
        </p:spPr>
      </p:pic>
      <p:pic>
        <p:nvPicPr>
          <p:cNvPr id="5" name="Picture 4" descr="12_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35" y="4304030"/>
            <a:ext cx="456565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12_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4700905"/>
            <a:ext cx="3873500" cy="203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控制馬達正反轉的H橋式馬達控制電路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13-14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1979295"/>
            <a:ext cx="4140200" cy="1841500"/>
          </a:xfrm>
          <a:prstGeom prst="rect">
            <a:avLst/>
          </a:prstGeom>
        </p:spPr>
      </p:pic>
      <p:pic>
        <p:nvPicPr>
          <p:cNvPr id="5" name="Picture 4" descr="12_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1350010"/>
            <a:ext cx="3162300" cy="1708150"/>
          </a:xfrm>
          <a:prstGeom prst="rect">
            <a:avLst/>
          </a:prstGeom>
        </p:spPr>
      </p:pic>
      <p:pic>
        <p:nvPicPr>
          <p:cNvPr id="6" name="Picture 5" descr="12_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60" y="3234690"/>
            <a:ext cx="2717800" cy="1612900"/>
          </a:xfrm>
          <a:prstGeom prst="rect">
            <a:avLst/>
          </a:prstGeom>
        </p:spPr>
      </p:pic>
      <p:pic>
        <p:nvPicPr>
          <p:cNvPr id="7" name="Picture 6" descr="12_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615" y="4997450"/>
            <a:ext cx="17272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WEMOS馬達擴展板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13-18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2_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1632585"/>
            <a:ext cx="3333750" cy="908050"/>
          </a:xfrm>
          <a:prstGeom prst="rect">
            <a:avLst/>
          </a:prstGeom>
        </p:spPr>
      </p:pic>
      <p:pic>
        <p:nvPicPr>
          <p:cNvPr id="5" name="Picture 4" descr="12_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1358265"/>
            <a:ext cx="3175000" cy="1905000"/>
          </a:xfrm>
          <a:prstGeom prst="rect">
            <a:avLst/>
          </a:prstGeom>
        </p:spPr>
      </p:pic>
      <p:pic>
        <p:nvPicPr>
          <p:cNvPr id="6" name="Picture 5" descr="12_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75" y="3068320"/>
            <a:ext cx="3397250" cy="1955800"/>
          </a:xfrm>
          <a:prstGeom prst="rect">
            <a:avLst/>
          </a:prstGeom>
        </p:spPr>
      </p:pic>
      <p:pic>
        <p:nvPicPr>
          <p:cNvPr id="7" name="Picture 6" descr="12_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45" y="5255895"/>
            <a:ext cx="4616450" cy="139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Presentation</Application>
  <PresentationFormat/>
  <Paragraphs>203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45</cp:revision>
  <dcterms:created xsi:type="dcterms:W3CDTF">2013-06-03T22:45:00Z</dcterms:created>
  <dcterms:modified xsi:type="dcterms:W3CDTF">2018-06-10T13:26:14Z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