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伺服器端通訊程式</a:t>
            </a:r>
            <a:endParaRPr lang="en-US"/>
          </a:p>
        </p:txBody>
      </p:sp>
      <p:pic>
        <p:nvPicPr>
          <p:cNvPr id="8" name="Content Placeholder 7" descr="15_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0" y="1336040"/>
            <a:ext cx="4546600" cy="4502150"/>
          </a:xfrm>
          <a:prstGeom prst="rect">
            <a:avLst/>
          </a:prstGeom>
        </p:spPr>
      </p:pic>
      <p:sp>
        <p:nvSpPr>
          <p:cNvPr id="7172" name="Oval 8202"/>
          <p:cNvSpPr/>
          <p:nvPr/>
        </p:nvSpPr>
        <p:spPr>
          <a:xfrm>
            <a:off x="8004175" y="578389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012906" y="592836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16-20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85" y="2998470"/>
            <a:ext cx="46037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認識網頁與HTML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16-21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2155825"/>
            <a:ext cx="4591050" cy="800100"/>
          </a:xfrm>
          <a:prstGeom prst="rect">
            <a:avLst/>
          </a:prstGeom>
        </p:spPr>
      </p:pic>
      <p:pic>
        <p:nvPicPr>
          <p:cNvPr id="5" name="Picture 4" descr="15_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05" y="3851275"/>
            <a:ext cx="374015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認識HTTP通訊協定</a:t>
            </a:r>
            <a:endParaRPr lang="en-US"/>
          </a:p>
        </p:txBody>
      </p:sp>
      <p:pic>
        <p:nvPicPr>
          <p:cNvPr id="6" name="Content Placeholder 5" descr="15_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7925" y="1244600"/>
            <a:ext cx="4699000" cy="1581150"/>
          </a:xfrm>
          <a:prstGeom prst="rect">
            <a:avLst/>
          </a:prstGeom>
        </p:spPr>
      </p:pic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16-23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15_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4850765"/>
            <a:ext cx="4432300" cy="19304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032000" y="297561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05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表16-2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2032000" y="3228340"/>
          <a:ext cx="563118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763"/>
                <a:gridCol w="46101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方法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說明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GET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向指定的資源位址請求資料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POST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在訊息本體中附加資料（entity），傳遞給指定的資源位址。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PUT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上傳文件到伺服器，類似FTP傳檔。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HEAD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讀取HTTP訊息的檔頭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DELETE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刪除文件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OPTIONS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詢問支援的方法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TRACE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追蹤訊息的傳輸路徑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CONNECT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0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要求與代理（proxy）伺服器通訊時，建立一個加密傳輸的通道。 </a:t>
                      </a:r>
                      <a:endParaRPr lang="en-US" sz="10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HTTP回應訊息與狀態碼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16-25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835" y="1316355"/>
            <a:ext cx="4152900" cy="876300"/>
          </a:xfrm>
          <a:prstGeom prst="rect">
            <a:avLst/>
          </a:prstGeom>
        </p:spPr>
      </p:pic>
      <p:pic>
        <p:nvPicPr>
          <p:cNvPr id="5" name="Picture 4" descr="15_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45" y="4688840"/>
            <a:ext cx="4184650" cy="20129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34285" y="274256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表16-3：狀態碼的類型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2534285" y="3018155"/>
          <a:ext cx="541083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75"/>
                <a:gridCol w="2184400"/>
                <a:gridCol w="249872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代碼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類型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代表意義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1××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Informational（訊息）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伺服器正在處理收到的請求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2××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Success（成功）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請求已順利處理完畢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3××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Redirection（重新導向）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需要額外的操作來完成請求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4××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Client Error（用戶端錯誤）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伺服器無法處理請求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5××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Server Error（伺服器錯誤）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伺服器處理請求時發生錯誤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動手做16-2：連結網站的用戶端程式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16-26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39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1899285"/>
            <a:ext cx="2774950" cy="444500"/>
          </a:xfrm>
          <a:prstGeom prst="rect">
            <a:avLst/>
          </a:prstGeom>
        </p:spPr>
      </p:pic>
      <p:pic>
        <p:nvPicPr>
          <p:cNvPr id="5" name="Picture 4" descr="15_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2218690"/>
            <a:ext cx="2584450" cy="590550"/>
          </a:xfrm>
          <a:prstGeom prst="rect">
            <a:avLst/>
          </a:prstGeom>
        </p:spPr>
      </p:pic>
      <p:pic>
        <p:nvPicPr>
          <p:cNvPr id="6" name="Picture 5" descr="15_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" y="3197225"/>
            <a:ext cx="3562350" cy="1060450"/>
          </a:xfrm>
          <a:prstGeom prst="rect">
            <a:avLst/>
          </a:prstGeom>
        </p:spPr>
      </p:pic>
      <p:pic>
        <p:nvPicPr>
          <p:cNvPr id="7" name="Picture 6" descr="15_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315" y="4419600"/>
            <a:ext cx="4514850" cy="527050"/>
          </a:xfrm>
          <a:prstGeom prst="rect">
            <a:avLst/>
          </a:prstGeom>
        </p:spPr>
      </p:pic>
      <p:pic>
        <p:nvPicPr>
          <p:cNvPr id="8" name="Picture 7" descr="15_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665" y="5483225"/>
            <a:ext cx="255905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建立HTTP請求字串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16-28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9" name="Picture 8" descr="15_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1615" y="1460500"/>
            <a:ext cx="4533900" cy="1498600"/>
          </a:xfrm>
          <a:prstGeom prst="rect">
            <a:avLst/>
          </a:prstGeom>
        </p:spPr>
      </p:pic>
      <p:pic>
        <p:nvPicPr>
          <p:cNvPr id="10" name="Picture 9" descr="15_4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415415"/>
            <a:ext cx="1790700" cy="1511300"/>
          </a:xfrm>
          <a:prstGeom prst="rect">
            <a:avLst/>
          </a:prstGeom>
        </p:spPr>
      </p:pic>
      <p:pic>
        <p:nvPicPr>
          <p:cNvPr id="4" name="Picture 3" descr="15_44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3347085"/>
            <a:ext cx="4406900" cy="1155700"/>
          </a:xfrm>
          <a:prstGeom prst="rect">
            <a:avLst/>
          </a:prstGeom>
        </p:spPr>
      </p:pic>
      <p:pic>
        <p:nvPicPr>
          <p:cNvPr id="5" name="Picture 4" descr="15_44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15" y="4769485"/>
            <a:ext cx="3479800" cy="228600"/>
          </a:xfrm>
          <a:prstGeom prst="rect">
            <a:avLst/>
          </a:prstGeom>
        </p:spPr>
      </p:pic>
      <p:pic>
        <p:nvPicPr>
          <p:cNvPr id="6" name="Picture 5" descr="15_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265" y="5275580"/>
            <a:ext cx="347980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認識HTTPS加密連線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16-33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1618615"/>
            <a:ext cx="4277995" cy="1252855"/>
          </a:xfrm>
          <a:prstGeom prst="rect">
            <a:avLst/>
          </a:prstGeom>
        </p:spPr>
      </p:pic>
      <p:pic>
        <p:nvPicPr>
          <p:cNvPr id="5" name="Picture 4" descr="15_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" y="4059555"/>
            <a:ext cx="4277995" cy="12890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768215" y="1894840"/>
            <a:ext cx="4006850" cy="4554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0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import socketimport ussl as ssl  # 引用ussl程式庫 url = '</a:t>
            </a:r>
            <a:r>
              <a:rPr sz="1000" b="1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https://micropython.org/ks/test.html</a:t>
            </a:r>
            <a:r>
              <a:rPr sz="10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'  # 連線網址 httpHeader = b'''\GET /{path} HTTP/1.0Host:{host}User-Agent: MicroPython ''' _, _, host, path = url.split('/', 3)# 取得網站的IP位址，埠號是443。addr = socket.getaddrinfo(host, 443)[0][-1]s = socket.socket()s.connect(addr)# 附加安全加密功能s = ssl.wrap_socket(s)# 傳送經過加密的訊息s.write(httpHeader.format(path=path, host=host)) while True:    data = s.read(128)    if data:        print(str(data, 'utf8'), end='')    else:        breaks.close()</a:t>
            </a:r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16</a:t>
            </a:r>
            <a:r>
              <a:rPr lang="zh-TW" altLang="en-US" dirty="0"/>
              <a:t>章 網路程式基礎入門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3325495" y="2134235"/>
            <a:ext cx="5361305" cy="393827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網路與聯網裝置的基本概念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認識網域名稱、URL網址和傳輸協定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使用Socket建立網路通訊程式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認識網頁與HTML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認識HTTP通訊協定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建立連結網站的用戶端程式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認識HTTPS加密連線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認識網路與IP位址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3" name="Picture 2" descr="15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462655"/>
            <a:ext cx="2444750" cy="565150"/>
          </a:xfrm>
          <a:prstGeom prst="rect">
            <a:avLst/>
          </a:prstGeom>
        </p:spPr>
      </p:pic>
      <p:pic>
        <p:nvPicPr>
          <p:cNvPr id="5" name="Picture 4" descr="15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85" y="1277620"/>
            <a:ext cx="4616450" cy="1746250"/>
          </a:xfrm>
          <a:prstGeom prst="rect">
            <a:avLst/>
          </a:prstGeom>
        </p:spPr>
      </p:pic>
      <p:pic>
        <p:nvPicPr>
          <p:cNvPr id="6" name="Picture 5" descr="15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460" y="3205480"/>
            <a:ext cx="4686300" cy="34734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子網路遮罩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" y="1524000"/>
            <a:ext cx="4438650" cy="1619250"/>
          </a:xfrm>
          <a:prstGeom prst="rect">
            <a:avLst/>
          </a:prstGeom>
        </p:spPr>
      </p:pic>
      <p:pic>
        <p:nvPicPr>
          <p:cNvPr id="5" name="Picture 4" descr="15_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05" y="3898265"/>
            <a:ext cx="4775200" cy="1016000"/>
          </a:xfrm>
          <a:prstGeom prst="rect">
            <a:avLst/>
          </a:prstGeom>
        </p:spPr>
      </p:pic>
      <p:pic>
        <p:nvPicPr>
          <p:cNvPr id="6" name="Picture 5" descr="15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55" y="2806700"/>
            <a:ext cx="3841750" cy="762000"/>
          </a:xfrm>
          <a:prstGeom prst="rect">
            <a:avLst/>
          </a:prstGeom>
        </p:spPr>
      </p:pic>
      <p:pic>
        <p:nvPicPr>
          <p:cNvPr id="8" name="Picture 7" descr="15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75" y="5450205"/>
            <a:ext cx="4660900" cy="114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網域名稱、URL網址和傳輸協定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2091055"/>
            <a:ext cx="4273550" cy="1250950"/>
          </a:xfrm>
          <a:prstGeom prst="rect">
            <a:avLst/>
          </a:prstGeom>
        </p:spPr>
      </p:pic>
      <p:pic>
        <p:nvPicPr>
          <p:cNvPr id="5" name="Picture 4" descr="15_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95" y="3890010"/>
            <a:ext cx="459740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認識URL網址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3606800"/>
            <a:ext cx="4470400" cy="584200"/>
          </a:xfrm>
          <a:prstGeom prst="rect">
            <a:avLst/>
          </a:prstGeom>
        </p:spPr>
      </p:pic>
      <p:pic>
        <p:nvPicPr>
          <p:cNvPr id="5" name="Picture 4" descr="15_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649730"/>
            <a:ext cx="4102100" cy="1162050"/>
          </a:xfrm>
          <a:prstGeom prst="rect">
            <a:avLst/>
          </a:prstGeom>
        </p:spPr>
      </p:pic>
      <p:pic>
        <p:nvPicPr>
          <p:cNvPr id="6" name="Picture 5" descr="15_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05" y="4814570"/>
            <a:ext cx="4502150" cy="18351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440045" y="1884045"/>
            <a:ext cx="346964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16-</a:t>
            </a:r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5340350" y="2159635"/>
          <a:ext cx="363918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730"/>
                <a:gridCol w="492125"/>
                <a:gridCol w="264033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名稱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埠號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說明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HTTP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80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超文本傳輸協定（HyperText Transfer Protocol）的縮寫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HTTPS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443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超文本傳輸安全協定，S代表Secure（安全）。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FTP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21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用於傳輸檔案以及檔案管理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SMTP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25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用於郵件伺服器，SMTP（Simple Mail Transfer Protocol）可用於傳送和接收電子郵件。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TELNET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23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讓用戶透過終端機連到主機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網路的連線標準與封包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16-12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0" y="1646555"/>
            <a:ext cx="4654550" cy="1968500"/>
          </a:xfrm>
          <a:prstGeom prst="rect">
            <a:avLst/>
          </a:prstGeom>
        </p:spPr>
      </p:pic>
      <p:pic>
        <p:nvPicPr>
          <p:cNvPr id="5" name="Picture 4" descr="15_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60" y="4078605"/>
            <a:ext cx="457835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動手做16-1：使用Socket建立一對一通訊程式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16-14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1665605"/>
            <a:ext cx="4171950" cy="3695700"/>
          </a:xfrm>
          <a:prstGeom prst="rect">
            <a:avLst/>
          </a:prstGeom>
        </p:spPr>
      </p:pic>
      <p:pic>
        <p:nvPicPr>
          <p:cNvPr id="6" name="Picture 5" descr="15_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3486785"/>
            <a:ext cx="4610100" cy="838200"/>
          </a:xfrm>
          <a:prstGeom prst="rect">
            <a:avLst/>
          </a:prstGeom>
        </p:spPr>
      </p:pic>
      <p:pic>
        <p:nvPicPr>
          <p:cNvPr id="7" name="Picture 6" descr="15_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5" y="5558790"/>
            <a:ext cx="2508250" cy="1028700"/>
          </a:xfrm>
          <a:prstGeom prst="rect">
            <a:avLst/>
          </a:prstGeom>
        </p:spPr>
      </p:pic>
      <p:pic>
        <p:nvPicPr>
          <p:cNvPr id="8" name="Picture 7" descr="15_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05" y="4786630"/>
            <a:ext cx="2540000" cy="323850"/>
          </a:xfrm>
          <a:prstGeom prst="rect">
            <a:avLst/>
          </a:prstGeom>
        </p:spPr>
      </p:pic>
      <p:pic>
        <p:nvPicPr>
          <p:cNvPr id="9" name="Picture 8" descr="15_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390" y="1814195"/>
            <a:ext cx="3486150" cy="130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用戶</a:t>
            </a:r>
            <a:r>
              <a:rPr lang="en-US"/>
              <a:t>端通訊程式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16-16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5_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1568450"/>
            <a:ext cx="3435350" cy="2667000"/>
          </a:xfrm>
          <a:prstGeom prst="rect">
            <a:avLst/>
          </a:prstGeom>
        </p:spPr>
      </p:pic>
      <p:pic>
        <p:nvPicPr>
          <p:cNvPr id="5" name="Picture 4" descr="15_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59890"/>
            <a:ext cx="3708400" cy="1041400"/>
          </a:xfrm>
          <a:prstGeom prst="rect">
            <a:avLst/>
          </a:prstGeom>
        </p:spPr>
      </p:pic>
      <p:pic>
        <p:nvPicPr>
          <p:cNvPr id="6" name="Picture 5" descr="15_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934335"/>
            <a:ext cx="3276600" cy="406400"/>
          </a:xfrm>
          <a:prstGeom prst="rect">
            <a:avLst/>
          </a:prstGeom>
        </p:spPr>
      </p:pic>
      <p:pic>
        <p:nvPicPr>
          <p:cNvPr id="7" name="Picture 6" descr="15_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3548380"/>
            <a:ext cx="1936750" cy="40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Presentation</Application>
  <PresentationFormat/>
  <Paragraphs>224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45</cp:revision>
  <dcterms:created xsi:type="dcterms:W3CDTF">2013-06-03T22:45:00Z</dcterms:created>
  <dcterms:modified xsi:type="dcterms:W3CDTF">2018-06-10T10:49:40Z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