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9"/>
  </p:notesMasterIdLst>
  <p:sldIdLst>
    <p:sldId id="256" r:id="rId2"/>
    <p:sldId id="257" r:id="rId3"/>
    <p:sldId id="259" r:id="rId4"/>
    <p:sldId id="263" r:id="rId5"/>
    <p:sldId id="265" r:id="rId6"/>
    <p:sldId id="267" r:id="rId7"/>
    <p:sldId id="279" r:id="rId8"/>
    <p:sldId id="282" r:id="rId9"/>
    <p:sldId id="284" r:id="rId10"/>
    <p:sldId id="285" r:id="rId11"/>
    <p:sldId id="292" r:id="rId12"/>
    <p:sldId id="298" r:id="rId13"/>
    <p:sldId id="301" r:id="rId14"/>
    <p:sldId id="306" r:id="rId15"/>
    <p:sldId id="311" r:id="rId16"/>
    <p:sldId id="312" r:id="rId17"/>
    <p:sldId id="313" r:id="rId18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sz="5400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50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39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6BFBF412-6E34-4876-8423-1D2C4D937CB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284390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2.xml"/><Relationship Id="rId4" Type="http://schemas.openxmlformats.org/officeDocument/2006/relationships/slide" Target="../slides/slide8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Relationship Id="rId5" Type="http://schemas.openxmlformats.org/officeDocument/2006/relationships/slide" Target="../slides/slide12.xml"/><Relationship Id="rId4" Type="http://schemas.openxmlformats.org/officeDocument/2006/relationships/slide" Target="../slides/slide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476672"/>
            <a:ext cx="7543800" cy="1872209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2564904"/>
            <a:ext cx="7543800" cy="3456384"/>
          </a:xfrm>
        </p:spPr>
        <p:txBody>
          <a:bodyPr lIns="91440" rIns="91440">
            <a:normAutofit/>
          </a:bodyPr>
          <a:lstStyle>
            <a:lvl1pPr marL="0" indent="0" algn="just">
              <a:buNone/>
              <a:defRPr sz="24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2960" y="234888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0" name="投影片編號版面配置區 9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CA7C7EC0-6DAA-4391-9864-F45CE2AB64E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551544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182563" indent="-182563" hangingPunct="0">
              <a:lnSpc>
                <a:spcPct val="100000"/>
              </a:lnSpc>
              <a:spcAft>
                <a:spcPts val="60"/>
              </a:spcAft>
              <a:defRPr sz="3200"/>
            </a:lvl1pPr>
            <a:lvl2pPr hangingPunct="0">
              <a:lnSpc>
                <a:spcPct val="100000"/>
              </a:lnSpc>
              <a:spcAft>
                <a:spcPts val="60"/>
              </a:spcAft>
              <a:defRPr sz="2400"/>
            </a:lvl2pPr>
            <a:lvl3pPr hangingPunct="0">
              <a:lnSpc>
                <a:spcPct val="100000"/>
              </a:lnSpc>
              <a:spcAft>
                <a:spcPts val="60"/>
              </a:spcAft>
              <a:defRPr sz="1800"/>
            </a:lvl3pPr>
            <a:lvl4pPr hangingPunct="0">
              <a:lnSpc>
                <a:spcPct val="100000"/>
              </a:lnSpc>
              <a:spcAft>
                <a:spcPts val="60"/>
              </a:spcAft>
              <a:defRPr sz="1800"/>
            </a:lvl4pPr>
            <a:lvl5pPr hangingPunct="0">
              <a:lnSpc>
                <a:spcPct val="100000"/>
              </a:lnSpc>
              <a:spcAft>
                <a:spcPts val="60"/>
              </a:spcAft>
              <a:defRPr sz="1800"/>
            </a:lvl5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Text Box 1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5262587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13-1</a:t>
            </a:r>
          </a:p>
        </p:txBody>
      </p:sp>
      <p:sp>
        <p:nvSpPr>
          <p:cNvPr id="8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97207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latin typeface="+mn-lt"/>
              </a:defRPr>
            </a:lvl1pPr>
          </a:lstStyle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6" name="Text Box 17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977353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13-2</a:t>
            </a:r>
          </a:p>
        </p:txBody>
      </p:sp>
      <p:sp>
        <p:nvSpPr>
          <p:cNvPr id="17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692119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13-3</a:t>
            </a:r>
          </a:p>
        </p:txBody>
      </p:sp>
      <p:sp>
        <p:nvSpPr>
          <p:cNvPr id="18" name="Text Box 17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406885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13-4</a:t>
            </a:r>
          </a:p>
        </p:txBody>
      </p:sp>
    </p:spTree>
    <p:extLst>
      <p:ext uri="{BB962C8B-B14F-4D97-AF65-F5344CB8AC3E}">
        <p14:creationId xmlns:p14="http://schemas.microsoft.com/office/powerpoint/2010/main" val="379145731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1560" y="2060848"/>
            <a:ext cx="7543800" cy="3888432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611560" y="1916832"/>
            <a:ext cx="7848872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484367"/>
            <a:ext cx="1132381" cy="329009"/>
          </a:xfrm>
          <a:prstGeom prst="rect">
            <a:avLst/>
          </a:prstGeom>
        </p:spPr>
      </p:pic>
      <p:sp>
        <p:nvSpPr>
          <p:cNvPr id="11" name="標題 10"/>
          <p:cNvSpPr>
            <a:spLocks noGrp="1"/>
          </p:cNvSpPr>
          <p:nvPr>
            <p:ph type="title"/>
          </p:nvPr>
        </p:nvSpPr>
        <p:spPr>
          <a:xfrm>
            <a:off x="611560" y="286604"/>
            <a:ext cx="8208912" cy="153322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12" name="投影片編號版面配置區 11"/>
          <p:cNvSpPr>
            <a:spLocks noGrp="1"/>
          </p:cNvSpPr>
          <p:nvPr>
            <p:ph type="sldNum" sz="quarter" idx="10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5099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52477" y="6448251"/>
            <a:ext cx="984019" cy="365125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B1E55CDF-58AF-4F9E-97B1-E92D2743A530}" type="slidenum">
              <a:rPr lang="en-US" altLang="zh-TW" smtClean="0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7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97207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1" name="AutoShape 18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4972074" y="6507894"/>
            <a:ext cx="217488" cy="215900"/>
          </a:xfrm>
          <a:prstGeom prst="actionButtonHome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6" name="Text Box 17">
            <a:hlinkClick r:id="rId2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262587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13-1</a:t>
            </a:r>
          </a:p>
        </p:txBody>
      </p:sp>
      <p:sp>
        <p:nvSpPr>
          <p:cNvPr id="17" name="Text Box 17">
            <a:hlinkClick r:id="rId3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5977353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13-2</a:t>
            </a:r>
          </a:p>
        </p:txBody>
      </p:sp>
      <p:sp>
        <p:nvSpPr>
          <p:cNvPr id="18" name="Text Box 17">
            <a:hlinkClick r:id="rId4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6692119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13-3</a:t>
            </a:r>
          </a:p>
        </p:txBody>
      </p:sp>
      <p:sp>
        <p:nvSpPr>
          <p:cNvPr id="25" name="Text Box 17">
            <a:hlinkClick r:id="rId5" action="ppaction://hlinksldjump"/>
          </p:cNvPr>
          <p:cNvSpPr txBox="1">
            <a:spLocks noChangeArrowheads="1"/>
          </p:cNvSpPr>
          <p:nvPr userDrawn="1"/>
        </p:nvSpPr>
        <p:spPr bwMode="auto">
          <a:xfrm>
            <a:off x="7406885" y="6436456"/>
            <a:ext cx="645592" cy="336550"/>
          </a:xfrm>
          <a:prstGeom prst="rect">
            <a:avLst/>
          </a:prstGeom>
          <a:ln/>
          <a:ex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1pPr>
            <a:lvl2pPr marL="742950" indent="-28575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2pPr>
            <a:lvl3pPr marL="11430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3pPr>
            <a:lvl4pPr marL="16002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4pPr>
            <a:lvl5pPr marL="2057400" indent="-228600" eaLnBrk="0" hangingPunct="0"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000" b="1">
                <a:solidFill>
                  <a:schemeClr val="tx1"/>
                </a:solidFill>
                <a:latin typeface="Arial" charset="0"/>
                <a:ea typeface="微軟正黑體" pitchFamily="34" charset="-120"/>
              </a:defRPr>
            </a:lvl9pPr>
          </a:lstStyle>
          <a:p>
            <a:pPr algn="ctr" eaLnBrk="1" hangingPunct="1">
              <a:defRPr/>
            </a:pPr>
            <a:r>
              <a:rPr lang="en-US" altLang="zh-TW" sz="1600" dirty="0" smtClean="0">
                <a:solidFill>
                  <a:schemeClr val="tx1"/>
                </a:solidFill>
                <a:ea typeface="新細明體" charset="-120"/>
              </a:rPr>
              <a:t>13-4</a:t>
            </a:r>
          </a:p>
        </p:txBody>
      </p:sp>
    </p:spTree>
    <p:extLst>
      <p:ext uri="{BB962C8B-B14F-4D97-AF65-F5344CB8AC3E}">
        <p14:creationId xmlns:p14="http://schemas.microsoft.com/office/powerpoint/2010/main" val="11817597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1560" y="286605"/>
            <a:ext cx="8208912" cy="8217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dirty="0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3569" y="1294668"/>
            <a:ext cx="7683192" cy="494264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39552" y="1108325"/>
            <a:ext cx="82809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/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251" y="6532518"/>
            <a:ext cx="966653" cy="280858"/>
          </a:xfrm>
          <a:prstGeom prst="rect">
            <a:avLst/>
          </a:prstGeom>
        </p:spPr>
      </p:pic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3" y="1"/>
            <a:ext cx="9141618" cy="16364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9pPr>
          </a:lstStyle>
          <a:p>
            <a:pPr eaLnBrk="1" hangingPunct="1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0" y="373429"/>
            <a:ext cx="571441" cy="648072"/>
          </a:xfrm>
          <a:prstGeom prst="righ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876256" y="642365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fld id="{B0A31C87-A69C-47FF-B1FB-9002F2BBC928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498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</p:sldLayoutIdLst>
  <p:transition spd="slow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just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Arial" panose="020B0604020202020204" pitchFamily="34" charset="0"/>
        <a:buChar char="•"/>
        <a:defRPr sz="24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600" b="1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CHAPTER13</a:t>
            </a:r>
            <a:br>
              <a:rPr lang="en-US" altLang="zh-TW" dirty="0" smtClean="0"/>
            </a:br>
            <a:r>
              <a:rPr lang="zh-TW" altLang="en-US" sz="5300" dirty="0"/>
              <a:t>網路時代的資訊素養與倫理</a:t>
            </a:r>
            <a:endParaRPr lang="zh-TW" altLang="en-US" sz="53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13-1 </a:t>
            </a:r>
            <a:r>
              <a:rPr lang="zh-TW" altLang="en-US" dirty="0" smtClean="0"/>
              <a:t>資訊</a:t>
            </a:r>
            <a:r>
              <a:rPr lang="zh-TW" altLang="en-US" dirty="0"/>
              <a:t>素養</a:t>
            </a:r>
          </a:p>
          <a:p>
            <a:r>
              <a:rPr lang="en-US" altLang="zh-TW" dirty="0" smtClean="0"/>
              <a:t>13-2 </a:t>
            </a:r>
            <a:r>
              <a:rPr lang="zh-TW" altLang="en-US" dirty="0" smtClean="0"/>
              <a:t>資訊</a:t>
            </a:r>
            <a:r>
              <a:rPr lang="zh-TW" altLang="en-US" dirty="0"/>
              <a:t>倫理與</a:t>
            </a:r>
            <a:r>
              <a:rPr lang="en-US" altLang="zh-TW" dirty="0"/>
              <a:t>PAPA</a:t>
            </a:r>
            <a:r>
              <a:rPr lang="zh-TW" altLang="en-US" dirty="0"/>
              <a:t>理論</a:t>
            </a:r>
          </a:p>
          <a:p>
            <a:r>
              <a:rPr lang="en-US" altLang="zh-TW" dirty="0" smtClean="0"/>
              <a:t>13-3 </a:t>
            </a:r>
            <a:r>
              <a:rPr lang="zh-TW" altLang="en-US" dirty="0" smtClean="0"/>
              <a:t>個人</a:t>
            </a:r>
            <a:r>
              <a:rPr lang="zh-TW" altLang="en-US" dirty="0"/>
              <a:t>資料的保護</a:t>
            </a:r>
          </a:p>
          <a:p>
            <a:r>
              <a:rPr lang="en-US" altLang="zh-TW" dirty="0" smtClean="0"/>
              <a:t>13-4 </a:t>
            </a:r>
            <a:r>
              <a:rPr lang="zh-TW" altLang="en-US" dirty="0" smtClean="0"/>
              <a:t>網路</a:t>
            </a:r>
            <a:r>
              <a:rPr lang="zh-TW" altLang="en-US" dirty="0"/>
              <a:t>著作權的合理使用</a:t>
            </a:r>
            <a:endParaRPr lang="zh-TW" altLang="en-US" dirty="0" smtClean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13-3-1 </a:t>
            </a:r>
            <a:r>
              <a:rPr lang="zh-TW" altLang="en-US" dirty="0"/>
              <a:t>個人資料保護法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815" y="4603069"/>
            <a:ext cx="7178662" cy="156223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31967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1579" y="1876420"/>
            <a:ext cx="6927180" cy="377984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13-3-3 </a:t>
            </a:r>
            <a:r>
              <a:rPr lang="zh-TW" altLang="en-US" sz="4000" dirty="0"/>
              <a:t>歐盟個人資料保護法─</a:t>
            </a:r>
            <a:r>
              <a:rPr lang="en-US" altLang="zh-TW" sz="4000" dirty="0"/>
              <a:t>GDPR</a:t>
            </a:r>
            <a:endParaRPr lang="zh-TW" altLang="en-US" sz="4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8728207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13-4-1 </a:t>
            </a:r>
            <a:r>
              <a:rPr lang="zh-TW" altLang="en-US" dirty="0" smtClean="0"/>
              <a:t>認識</a:t>
            </a:r>
            <a:r>
              <a:rPr lang="zh-TW" altLang="en-US" dirty="0"/>
              <a:t>著作權</a:t>
            </a:r>
            <a:r>
              <a:rPr lang="zh-TW" altLang="en-US" dirty="0" smtClean="0"/>
              <a:t>法</a:t>
            </a:r>
            <a:endParaRPr lang="en-US" altLang="zh-TW" dirty="0"/>
          </a:p>
          <a:p>
            <a:r>
              <a:rPr lang="en-US" altLang="zh-TW" dirty="0" smtClean="0"/>
              <a:t>13-4-2 </a:t>
            </a:r>
            <a:r>
              <a:rPr lang="zh-TW" altLang="en-US" dirty="0" smtClean="0"/>
              <a:t>著作權</a:t>
            </a:r>
            <a:r>
              <a:rPr lang="zh-TW" altLang="en-US" dirty="0"/>
              <a:t>的合理</a:t>
            </a:r>
            <a:r>
              <a:rPr lang="zh-TW" altLang="en-US" dirty="0" smtClean="0"/>
              <a:t>使用</a:t>
            </a:r>
            <a:endParaRPr lang="en-US" altLang="zh-TW" dirty="0"/>
          </a:p>
          <a:p>
            <a:r>
              <a:rPr lang="en-US" altLang="zh-TW" dirty="0" smtClean="0"/>
              <a:t>13-4-3 </a:t>
            </a:r>
            <a:r>
              <a:rPr lang="zh-TW" altLang="en-US" dirty="0" smtClean="0"/>
              <a:t>創</a:t>
            </a:r>
            <a:r>
              <a:rPr lang="zh-TW" altLang="en-US" dirty="0"/>
              <a:t>用</a:t>
            </a:r>
            <a:r>
              <a:rPr lang="en-US" altLang="zh-TW" dirty="0" smtClean="0"/>
              <a:t>CC</a:t>
            </a:r>
            <a:endParaRPr lang="en-US" altLang="zh-TW" dirty="0"/>
          </a:p>
          <a:p>
            <a:r>
              <a:rPr lang="en-US" altLang="zh-TW" dirty="0" smtClean="0"/>
              <a:t>13-4-4 CC0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13-4 </a:t>
            </a:r>
            <a:r>
              <a:rPr lang="zh-TW" altLang="en-US" dirty="0"/>
              <a:t>網路著作權的合理使用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8283691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13-4-1 </a:t>
            </a:r>
            <a:r>
              <a:rPr lang="zh-TW" altLang="en-US" dirty="0" smtClean="0"/>
              <a:t>認識</a:t>
            </a:r>
            <a:r>
              <a:rPr lang="zh-TW" altLang="en-US" dirty="0"/>
              <a:t>著作權法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248" y="2636912"/>
            <a:ext cx="7315834" cy="1966130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0228369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13-4-2 </a:t>
            </a:r>
            <a:r>
              <a:rPr lang="zh-TW" altLang="en-US" dirty="0"/>
              <a:t>著作權的合理使用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636912"/>
            <a:ext cx="6668078" cy="3093988"/>
          </a:xfrm>
          <a:prstGeom prst="rect">
            <a:avLst/>
          </a:prstGeom>
        </p:spPr>
      </p:pic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753307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38" y="2467021"/>
            <a:ext cx="7178662" cy="2598645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13-4-3 </a:t>
            </a:r>
            <a:r>
              <a:rPr lang="zh-TW" altLang="en-US" dirty="0"/>
              <a:t>創用</a:t>
            </a:r>
            <a:r>
              <a:rPr lang="en-US" altLang="zh-TW" dirty="0"/>
              <a:t>CC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608314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5838" y="1811644"/>
            <a:ext cx="7178662" cy="390939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13-4-3 </a:t>
            </a:r>
            <a:r>
              <a:rPr lang="zh-TW" altLang="en-US" dirty="0"/>
              <a:t>創用</a:t>
            </a:r>
            <a:r>
              <a:rPr lang="en-US" altLang="zh-TW" dirty="0"/>
              <a:t>CC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41765611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13-4-4 CC0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6327" y="2924944"/>
            <a:ext cx="3527881" cy="3372415"/>
          </a:xfrm>
          <a:prstGeom prst="rect">
            <a:avLst/>
          </a:prstGeom>
        </p:spPr>
      </p:pic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00981273"/>
      </p:ext>
    </p:extLst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13-1-1 </a:t>
            </a:r>
            <a:r>
              <a:rPr lang="zh-TW" altLang="en-US" dirty="0" smtClean="0"/>
              <a:t>資訊</a:t>
            </a:r>
            <a:r>
              <a:rPr lang="zh-TW" altLang="en-US" dirty="0"/>
              <a:t>素養</a:t>
            </a:r>
            <a:r>
              <a:rPr lang="zh-TW" altLang="en-US" dirty="0" smtClean="0"/>
              <a:t>概念</a:t>
            </a:r>
            <a:endParaRPr lang="en-US" altLang="zh-TW" dirty="0"/>
          </a:p>
          <a:p>
            <a:r>
              <a:rPr lang="en-US" altLang="zh-TW" dirty="0" smtClean="0"/>
              <a:t>13-1-2 </a:t>
            </a:r>
            <a:r>
              <a:rPr lang="zh-TW" altLang="en-US" dirty="0" smtClean="0"/>
              <a:t>資訊</a:t>
            </a:r>
            <a:r>
              <a:rPr lang="zh-TW" altLang="en-US" dirty="0"/>
              <a:t>素養四種能力</a:t>
            </a:r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 </a:t>
            </a:r>
            <a:r>
              <a:rPr lang="zh-TW" altLang="en-US" dirty="0" smtClean="0"/>
              <a:t>資訊</a:t>
            </a:r>
            <a:r>
              <a:rPr lang="zh-TW" altLang="en-US" dirty="0"/>
              <a:t>素養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AD3F1F5-D64C-42D3-88EB-CFFD76086470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70290660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2580" y="1295400"/>
            <a:ext cx="5025178" cy="494188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13-1-1 </a:t>
            </a:r>
            <a:r>
              <a:rPr lang="zh-TW" altLang="en-US" dirty="0" smtClean="0"/>
              <a:t>資訊</a:t>
            </a:r>
            <a:r>
              <a:rPr lang="zh-TW" altLang="en-US" dirty="0"/>
              <a:t>素養概念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982830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1646" y="1354405"/>
            <a:ext cx="6287045" cy="4823878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13-1-2 </a:t>
            </a:r>
            <a:r>
              <a:rPr lang="zh-TW" altLang="en-US" dirty="0"/>
              <a:t>資訊素養四種能力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36477613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13-2-1 </a:t>
            </a:r>
            <a:r>
              <a:rPr lang="zh-TW" altLang="en-US" dirty="0" smtClean="0"/>
              <a:t>資訊隱私權</a:t>
            </a:r>
            <a:endParaRPr lang="en-US" altLang="zh-TW" dirty="0" smtClean="0"/>
          </a:p>
          <a:p>
            <a:r>
              <a:rPr lang="en-US" altLang="zh-TW" dirty="0" smtClean="0"/>
              <a:t>13-2-2 </a:t>
            </a:r>
            <a:r>
              <a:rPr lang="zh-TW" altLang="en-US" dirty="0" smtClean="0"/>
              <a:t>資訊</a:t>
            </a:r>
            <a:r>
              <a:rPr lang="zh-TW" altLang="en-US" dirty="0"/>
              <a:t>正確</a:t>
            </a:r>
            <a:r>
              <a:rPr lang="zh-TW" altLang="en-US" dirty="0" smtClean="0"/>
              <a:t>權</a:t>
            </a:r>
            <a:endParaRPr lang="en-US" altLang="zh-TW" dirty="0"/>
          </a:p>
          <a:p>
            <a:r>
              <a:rPr lang="en-US" altLang="zh-TW" dirty="0" smtClean="0"/>
              <a:t>13-2-3 </a:t>
            </a:r>
            <a:r>
              <a:rPr lang="zh-TW" altLang="en-US" dirty="0" smtClean="0"/>
              <a:t>資訊財產權</a:t>
            </a:r>
            <a:endParaRPr lang="en-US" altLang="zh-TW" dirty="0"/>
          </a:p>
          <a:p>
            <a:r>
              <a:rPr lang="en-US" altLang="zh-TW" dirty="0" smtClean="0"/>
              <a:t>13-2-4 </a:t>
            </a:r>
            <a:r>
              <a:rPr lang="zh-TW" altLang="en-US" dirty="0" smtClean="0"/>
              <a:t>資訊存取權</a:t>
            </a:r>
            <a:endParaRPr lang="en-US" altLang="zh-TW" dirty="0"/>
          </a:p>
          <a:p>
            <a:r>
              <a:rPr lang="en-US" altLang="zh-TW" dirty="0" smtClean="0"/>
              <a:t>13-2-5 </a:t>
            </a:r>
            <a:r>
              <a:rPr lang="zh-TW" altLang="en-US" dirty="0" smtClean="0"/>
              <a:t>電腦</a:t>
            </a:r>
            <a:r>
              <a:rPr lang="zh-TW" altLang="en-US" dirty="0"/>
              <a:t>倫理的十大戒律</a:t>
            </a:r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13-2 </a:t>
            </a:r>
            <a:r>
              <a:rPr lang="zh-TW" altLang="en-US" dirty="0"/>
              <a:t>資訊倫理與</a:t>
            </a:r>
            <a:r>
              <a:rPr lang="en-US" altLang="zh-TW" dirty="0" smtClean="0"/>
              <a:t>PAPA</a:t>
            </a:r>
            <a:r>
              <a:rPr lang="zh-TW" altLang="en-US" dirty="0" smtClean="0"/>
              <a:t>理論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8305820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4213" y="1769353"/>
            <a:ext cx="7681912" cy="3993981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13-2-1 </a:t>
            </a:r>
            <a:r>
              <a:rPr lang="zh-TW" altLang="en-US" dirty="0" smtClean="0"/>
              <a:t>資訊</a:t>
            </a:r>
            <a:r>
              <a:rPr lang="zh-TW" altLang="en-US" dirty="0"/>
              <a:t>隱私權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95562678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596" y="1925954"/>
            <a:ext cx="6767146" cy="3680779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13-2-4 </a:t>
            </a:r>
            <a:r>
              <a:rPr lang="zh-TW" altLang="en-US" dirty="0"/>
              <a:t>資訊存取權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8740349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13-3-1 </a:t>
            </a:r>
            <a:r>
              <a:rPr lang="zh-TW" altLang="en-US" dirty="0" smtClean="0"/>
              <a:t>個人</a:t>
            </a:r>
            <a:r>
              <a:rPr lang="zh-TW" altLang="en-US" dirty="0"/>
              <a:t>資料保護</a:t>
            </a:r>
            <a:r>
              <a:rPr lang="zh-TW" altLang="en-US" dirty="0" smtClean="0"/>
              <a:t>法</a:t>
            </a:r>
            <a:endParaRPr lang="en-US" altLang="zh-TW" dirty="0"/>
          </a:p>
          <a:p>
            <a:r>
              <a:rPr lang="en-US" altLang="zh-TW" dirty="0" smtClean="0"/>
              <a:t>13-3-2 </a:t>
            </a:r>
            <a:r>
              <a:rPr lang="zh-TW" altLang="en-US" dirty="0" smtClean="0"/>
              <a:t>個</a:t>
            </a:r>
            <a:r>
              <a:rPr lang="zh-TW" altLang="en-US" dirty="0"/>
              <a:t>資法</a:t>
            </a:r>
            <a:r>
              <a:rPr lang="zh-TW" altLang="en-US" dirty="0" smtClean="0"/>
              <a:t>案例</a:t>
            </a:r>
            <a:endParaRPr lang="en-US" altLang="zh-TW" dirty="0"/>
          </a:p>
          <a:p>
            <a:r>
              <a:rPr lang="en-US" altLang="zh-TW" dirty="0" smtClean="0"/>
              <a:t>13-3-3 </a:t>
            </a:r>
            <a:r>
              <a:rPr lang="zh-TW" altLang="en-US" dirty="0" smtClean="0"/>
              <a:t>歐盟</a:t>
            </a:r>
            <a:r>
              <a:rPr lang="zh-TW" altLang="en-US" dirty="0"/>
              <a:t>個人資料保護法─</a:t>
            </a:r>
            <a:r>
              <a:rPr lang="en-US" altLang="zh-TW" dirty="0"/>
              <a:t>GDPR</a:t>
            </a:r>
            <a:endParaRPr lang="zh-TW" altLang="en-US" dirty="0"/>
          </a:p>
        </p:txBody>
      </p:sp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13-3 </a:t>
            </a:r>
            <a:r>
              <a:rPr lang="zh-TW" altLang="en-US" dirty="0" smtClean="0"/>
              <a:t>個人</a:t>
            </a:r>
            <a:r>
              <a:rPr lang="zh-TW" altLang="en-US" dirty="0"/>
              <a:t>資料的保護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0616710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8217" y="1598266"/>
            <a:ext cx="7193903" cy="4336156"/>
          </a:xfrm>
          <a:prstGeom prst="rect">
            <a:avLst/>
          </a:prstGeom>
        </p:spPr>
      </p:pic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13-3-1 </a:t>
            </a:r>
            <a:r>
              <a:rPr lang="zh-TW" altLang="en-US" dirty="0"/>
              <a:t>個人資料保護法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1CA4DEB-06AB-4451-8BF7-80259809B5C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6676527"/>
      </p:ext>
    </p:extLst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網際網路">
  <a:themeElements>
    <a:clrScheme name="自訂 16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A8EBEF"/>
      </a:hlink>
      <a:folHlink>
        <a:srgbClr val="A0ACB2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霧面玻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000" dirty="0">
            <a:latin typeface="微軟正黑體" panose="020B0604030504040204" pitchFamily="34" charset="-120"/>
            <a:ea typeface="微軟正黑體" panose="020B0604030504040204" pitchFamily="34" charset="-12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網際網路" id="{E7402E39-4EAB-4CA8-A087-4645542AEB4C}" vid="{03845439-27CA-45A2-B8C6-6CD6B95B1AA4}"/>
    </a:ext>
  </a:ext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網際網路</Template>
  <TotalTime>1962</TotalTime>
  <Words>172</Words>
  <Application>Microsoft Office PowerPoint</Application>
  <PresentationFormat>如螢幕大小 (4:3)</PresentationFormat>
  <Paragraphs>51</Paragraphs>
  <Slides>17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18" baseType="lpstr">
      <vt:lpstr>網際網路</vt:lpstr>
      <vt:lpstr>CHAPTER13 網路時代的資訊素養與倫理</vt:lpstr>
      <vt:lpstr>13-1 資訊素養</vt:lpstr>
      <vt:lpstr>13-1-1 資訊素養概念</vt:lpstr>
      <vt:lpstr>13-1-2 資訊素養四種能力</vt:lpstr>
      <vt:lpstr>13-2 資訊倫理與PAPA理論</vt:lpstr>
      <vt:lpstr>13-2-1 資訊隱私權</vt:lpstr>
      <vt:lpstr>13-2-4 資訊存取權</vt:lpstr>
      <vt:lpstr>13-3 個人資料的保護</vt:lpstr>
      <vt:lpstr>13-3-1 個人資料保護法</vt:lpstr>
      <vt:lpstr>13-3-1 個人資料保護法</vt:lpstr>
      <vt:lpstr>13-3-3 歐盟個人資料保護法─GDPR</vt:lpstr>
      <vt:lpstr>13-4 網路著作權的合理使用</vt:lpstr>
      <vt:lpstr>13-4-1 認識著作權法</vt:lpstr>
      <vt:lpstr>13-4-2 著作權的合理使用</vt:lpstr>
      <vt:lpstr>13-4-3 創用CC</vt:lpstr>
      <vt:lpstr>13-4-3 創用CC</vt:lpstr>
      <vt:lpstr>13-4-4 CC0</vt:lpstr>
    </vt:vector>
  </TitlesOfParts>
  <Company>chwa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CHAPTER13</dc:title>
  <dc:creator>王小桃</dc:creator>
  <cp:lastModifiedBy>chwa</cp:lastModifiedBy>
  <cp:revision>94</cp:revision>
  <dcterms:created xsi:type="dcterms:W3CDTF">2011-03-29T08:04:00Z</dcterms:created>
  <dcterms:modified xsi:type="dcterms:W3CDTF">2020-05-06T04:20:24Z</dcterms:modified>
</cp:coreProperties>
</file>