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89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81" r:id="rId18"/>
    <p:sldId id="370" r:id="rId19"/>
    <p:sldId id="373" r:id="rId20"/>
    <p:sldId id="383" r:id="rId21"/>
    <p:sldId id="384" r:id="rId22"/>
    <p:sldId id="385" r:id="rId23"/>
    <p:sldId id="386" r:id="rId24"/>
    <p:sldId id="387" r:id="rId25"/>
    <p:sldId id="379" r:id="rId26"/>
    <p:sldId id="380" r:id="rId27"/>
    <p:sldId id="327" r:id="rId2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33CC33"/>
    <a:srgbClr val="FF0000"/>
    <a:srgbClr val="CCFFCC"/>
    <a:srgbClr val="99CC00"/>
    <a:srgbClr val="EAEAEA"/>
    <a:srgbClr val="CC33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 snapToGrid="0">
      <p:cViewPr varScale="1">
        <p:scale>
          <a:sx n="79" d="100"/>
          <a:sy n="79" d="100"/>
        </p:scale>
        <p:origin x="11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BDED474A-282A-4357-98BE-C27ECEEE5B4F}" type="datetimeFigureOut">
              <a:rPr lang="zh-TW" altLang="en-US"/>
              <a:pPr>
                <a:defRPr/>
              </a:pPr>
              <a:t>2018-09-13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9D2ECD-AEC7-445F-A227-EBAD77BBC38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795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175897"/>
      </p:ext>
    </p:extLst>
  </p:cSld>
  <p:clrMapOvr>
    <a:masterClrMapping/>
  </p:clrMapOvr>
  <p:transition spd="med"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809267"/>
      </p:ext>
    </p:extLst>
  </p:cSld>
  <p:clrMapOvr>
    <a:masterClrMapping/>
  </p:clrMapOvr>
  <p:transition spd="med"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101196"/>
      </p:ext>
    </p:extLst>
  </p:cSld>
  <p:clrMapOvr>
    <a:masterClrMapping/>
  </p:clrMapOvr>
  <p:transition spd="med"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507573148"/>
      </p:ext>
    </p:extLst>
  </p:cSld>
  <p:clrMapOvr>
    <a:masterClrMapping/>
  </p:clrMapOvr>
  <p:transition spd="med"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644249"/>
      </p:ext>
    </p:extLst>
  </p:cSld>
  <p:clrMapOvr>
    <a:masterClrMapping/>
  </p:clrMapOvr>
  <p:transition spd="med"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64615044"/>
      </p:ext>
    </p:extLst>
  </p:cSld>
  <p:clrMapOvr>
    <a:masterClrMapping/>
  </p:clrMapOvr>
  <p:transition spd="med"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785600"/>
      </p:ext>
    </p:extLst>
  </p:cSld>
  <p:clrMapOvr>
    <a:masterClrMapping/>
  </p:clrMapOvr>
  <p:transition spd="med"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92063"/>
      </p:ext>
    </p:extLst>
  </p:cSld>
  <p:clrMapOvr>
    <a:masterClrMapping/>
  </p:clrMapOvr>
  <p:transition spd="med"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488716"/>
      </p:ext>
    </p:extLst>
  </p:cSld>
  <p:clrMapOvr>
    <a:masterClrMapping/>
  </p:clrMapOvr>
  <p:transition spd="med"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545157"/>
      </p:ext>
    </p:extLst>
  </p:cSld>
  <p:clrMapOvr>
    <a:masterClrMapping/>
  </p:clrMapOvr>
  <p:transition spd="med"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6749611"/>
      </p:ext>
    </p:extLst>
  </p:cSld>
  <p:clrMapOvr>
    <a:masterClrMapping/>
  </p:clrMapOvr>
  <p:transition spd="med"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34750837"/>
      </p:ext>
    </p:extLst>
  </p:cSld>
  <p:clrMapOvr>
    <a:masterClrMapping/>
  </p:clrMapOvr>
  <p:transition spd="med"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ChangeArrowheads="1"/>
          </p:cNvSpPr>
          <p:nvPr userDrawn="1"/>
        </p:nvSpPr>
        <p:spPr bwMode="auto">
          <a:xfrm rot="-5400000">
            <a:off x="4495800" y="-4495800"/>
            <a:ext cx="152400" cy="9144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CC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27" name="Rectangle 35"/>
          <p:cNvSpPr>
            <a:spLocks noChangeArrowheads="1"/>
          </p:cNvSpPr>
          <p:nvPr userDrawn="1"/>
        </p:nvSpPr>
        <p:spPr bwMode="auto">
          <a:xfrm rot="-5400000">
            <a:off x="4114800" y="-3906837"/>
            <a:ext cx="914400" cy="9144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CC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9" name="AutoShape 15"/>
          <p:cNvSpPr>
            <a:spLocks noChangeArrowheads="1"/>
          </p:cNvSpPr>
          <p:nvPr userDrawn="1"/>
        </p:nvSpPr>
        <p:spPr bwMode="auto">
          <a:xfrm>
            <a:off x="276225" y="996950"/>
            <a:ext cx="8555038" cy="3865563"/>
          </a:xfrm>
          <a:prstGeom prst="roundRect">
            <a:avLst>
              <a:gd name="adj" fmla="val 5894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1" name="Rectangle 33"/>
          <p:cNvSpPr>
            <a:spLocks noChangeArrowheads="1"/>
          </p:cNvSpPr>
          <p:nvPr userDrawn="1"/>
        </p:nvSpPr>
        <p:spPr bwMode="auto">
          <a:xfrm>
            <a:off x="0" y="1176338"/>
            <a:ext cx="304800" cy="3451225"/>
          </a:xfrm>
          <a:prstGeom prst="rect">
            <a:avLst/>
          </a:prstGeom>
          <a:gradFill rotWithShape="0">
            <a:gsLst>
              <a:gs pos="0">
                <a:srgbClr val="99CC0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32" name="Rectangle 36"/>
          <p:cNvSpPr>
            <a:spLocks noChangeArrowheads="1"/>
          </p:cNvSpPr>
          <p:nvPr userDrawn="1"/>
        </p:nvSpPr>
        <p:spPr bwMode="auto">
          <a:xfrm>
            <a:off x="8839200" y="1190625"/>
            <a:ext cx="304800" cy="3451225"/>
          </a:xfrm>
          <a:prstGeom prst="rect">
            <a:avLst/>
          </a:prstGeom>
          <a:gradFill rotWithShape="0">
            <a:gsLst>
              <a:gs pos="0">
                <a:srgbClr val="99CC0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grpSp>
        <p:nvGrpSpPr>
          <p:cNvPr id="1033" name="Group 38"/>
          <p:cNvGrpSpPr>
            <a:grpSpLocks/>
          </p:cNvGrpSpPr>
          <p:nvPr userDrawn="1"/>
        </p:nvGrpSpPr>
        <p:grpSpPr bwMode="auto">
          <a:xfrm>
            <a:off x="204788" y="6172200"/>
            <a:ext cx="8634412" cy="590550"/>
            <a:chOff x="129" y="3939"/>
            <a:chExt cx="5439" cy="372"/>
          </a:xfrm>
        </p:grpSpPr>
        <p:sp>
          <p:nvSpPr>
            <p:cNvPr id="1034" name="Line 39"/>
            <p:cNvSpPr>
              <a:spLocks noChangeShapeType="1"/>
            </p:cNvSpPr>
            <p:nvPr userDrawn="1"/>
          </p:nvSpPr>
          <p:spPr bwMode="auto">
            <a:xfrm>
              <a:off x="1356" y="3959"/>
              <a:ext cx="4212" cy="0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pic>
          <p:nvPicPr>
            <p:cNvPr id="1035" name="Picture 41" descr="D:\PPT\Logo\深色直右商標.gif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" y="3939"/>
              <a:ext cx="1104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pull dir="r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i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i="1">
          <a:solidFill>
            <a:srgbClr val="003399"/>
          </a:solidFill>
          <a:latin typeface="Times New Roman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i="1">
          <a:solidFill>
            <a:srgbClr val="003399"/>
          </a:solidFill>
          <a:latin typeface="Times New Roman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i="1">
          <a:solidFill>
            <a:srgbClr val="003399"/>
          </a:solidFill>
          <a:latin typeface="Times New Roman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i="1">
          <a:solidFill>
            <a:srgbClr val="003399"/>
          </a:solidFill>
          <a:latin typeface="Times New Roman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i="1">
          <a:solidFill>
            <a:srgbClr val="003399"/>
          </a:solidFill>
          <a:latin typeface="Times New Roman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i="1">
          <a:solidFill>
            <a:srgbClr val="003399"/>
          </a:solidFill>
          <a:latin typeface="Times New Roman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i="1">
          <a:solidFill>
            <a:srgbClr val="003399"/>
          </a:solidFill>
          <a:latin typeface="Times New Roman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i="1">
          <a:solidFill>
            <a:srgbClr val="003399"/>
          </a:solidFill>
          <a:latin typeface="Times New Roman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31"/>
          <p:cNvGrpSpPr>
            <a:grpSpLocks/>
          </p:cNvGrpSpPr>
          <p:nvPr/>
        </p:nvGrpSpPr>
        <p:grpSpPr bwMode="auto">
          <a:xfrm>
            <a:off x="-115888" y="19050"/>
            <a:ext cx="9259888" cy="6838950"/>
            <a:chOff x="-73" y="12"/>
            <a:chExt cx="5833" cy="4308"/>
          </a:xfrm>
        </p:grpSpPr>
        <p:grpSp>
          <p:nvGrpSpPr>
            <p:cNvPr id="2057" name="Group 128"/>
            <p:cNvGrpSpPr>
              <a:grpSpLocks/>
            </p:cNvGrpSpPr>
            <p:nvPr/>
          </p:nvGrpSpPr>
          <p:grpSpPr bwMode="auto">
            <a:xfrm>
              <a:off x="-73" y="12"/>
              <a:ext cx="5833" cy="4308"/>
              <a:chOff x="-73" y="12"/>
              <a:chExt cx="5833" cy="4308"/>
            </a:xfrm>
          </p:grpSpPr>
          <p:sp>
            <p:nvSpPr>
              <p:cNvPr id="2059" name="Rectangle 22"/>
              <p:cNvSpPr>
                <a:spLocks noChangeArrowheads="1"/>
              </p:cNvSpPr>
              <p:nvPr/>
            </p:nvSpPr>
            <p:spPr bwMode="auto">
              <a:xfrm>
                <a:off x="-73" y="12"/>
                <a:ext cx="5760" cy="2227"/>
              </a:xfrm>
              <a:prstGeom prst="rect">
                <a:avLst/>
              </a:prstGeom>
              <a:solidFill>
                <a:srgbClr val="99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2060" name="Rectangle 124"/>
              <p:cNvSpPr>
                <a:spLocks noChangeArrowheads="1"/>
              </p:cNvSpPr>
              <p:nvPr/>
            </p:nvSpPr>
            <p:spPr bwMode="auto">
              <a:xfrm>
                <a:off x="0" y="2179"/>
                <a:ext cx="5760" cy="21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grpSp>
            <p:nvGrpSpPr>
              <p:cNvPr id="2061" name="Group 123"/>
              <p:cNvGrpSpPr>
                <a:grpSpLocks/>
              </p:cNvGrpSpPr>
              <p:nvPr/>
            </p:nvGrpSpPr>
            <p:grpSpPr bwMode="auto">
              <a:xfrm rot="10800000">
                <a:off x="5144" y="115"/>
                <a:ext cx="490" cy="2017"/>
                <a:chOff x="0" y="2154"/>
                <a:chExt cx="1440" cy="2006"/>
              </a:xfrm>
            </p:grpSpPr>
            <p:sp>
              <p:nvSpPr>
                <p:cNvPr id="2062" name="Rectangle 109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3406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63" name="Rectangle 112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3229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64" name="Rectangle 113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3053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65" name="Rectangle 114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2877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66" name="Rectangle 115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2701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67" name="Rectangle 116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2525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68" name="Rectangle 117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2348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69" name="Rectangle 118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2172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70" name="Rectangle 119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1996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71" name="Rectangle 120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1820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72" name="Rectangle 121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1644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73" name="Rectangle 122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1468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</p:grpSp>
        </p:grpSp>
        <p:sp>
          <p:nvSpPr>
            <p:cNvPr id="2058" name="Rectangle 17"/>
            <p:cNvSpPr>
              <a:spLocks noChangeArrowheads="1"/>
            </p:cNvSpPr>
            <p:nvPr/>
          </p:nvSpPr>
          <p:spPr bwMode="auto">
            <a:xfrm>
              <a:off x="504" y="344"/>
              <a:ext cx="4751" cy="1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 marL="342900" indent="-342900" eaLnBrk="0" hangingPunct="0"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eaLnBrk="0" hangingPunct="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marL="0" lvl="2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800" dirty="0">
                  <a:latin typeface="標楷體" panose="03000509000000000000" pitchFamily="65" charset="-120"/>
                </a:rPr>
                <a:t>使用教材：</a:t>
              </a:r>
              <a:r>
                <a:rPr lang="en-US" altLang="zh-TW" sz="2800" b="1" dirty="0">
                  <a:ea typeface="新細明體" panose="02020500000000000000" pitchFamily="18" charset="-120"/>
                </a:rPr>
                <a:t>Python </a:t>
              </a:r>
              <a:r>
                <a:rPr lang="zh-TW" altLang="en-US" sz="2800" b="1" dirty="0">
                  <a:ea typeface="新細明體" panose="02020500000000000000" pitchFamily="18" charset="-120"/>
                </a:rPr>
                <a:t>程式設計入門 金融商管實務</a:t>
              </a:r>
              <a:endParaRPr lang="en-US" altLang="zh-TW" sz="2800" b="1" dirty="0">
                <a:ea typeface="新細明體" panose="02020500000000000000" pitchFamily="18" charset="-120"/>
              </a:endParaRPr>
            </a:p>
            <a:p>
              <a:pPr marL="0" lvl="2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800" b="1" dirty="0">
                  <a:ea typeface="新細明體" panose="02020500000000000000" pitchFamily="18" charset="-120"/>
                </a:rPr>
                <a:t>案例 </a:t>
              </a:r>
              <a:r>
                <a:rPr lang="zh-TW" altLang="en-US" sz="2800" b="1" dirty="0" smtClean="0">
                  <a:ea typeface="新細明體" panose="02020500000000000000" pitchFamily="18" charset="-120"/>
                </a:rPr>
                <a:t>第三版</a:t>
              </a:r>
              <a:endParaRPr lang="en-US" altLang="zh-TW" sz="2800" b="1" dirty="0">
                <a:ea typeface="新細明體" panose="02020500000000000000" pitchFamily="18" charset="-120"/>
              </a:endParaRPr>
            </a:p>
            <a:p>
              <a:pPr marL="0" lvl="2" eaLnBrk="1" hangingPunct="1">
                <a:spcBef>
                  <a:spcPct val="0"/>
                </a:spcBef>
                <a:buFontTx/>
                <a:buNone/>
              </a:pPr>
              <a:endParaRPr lang="en-US" altLang="zh-TW" sz="2800" b="1" dirty="0">
                <a:latin typeface="標楷體" panose="03000509000000000000" pitchFamily="65" charset="-120"/>
              </a:endParaRPr>
            </a:p>
            <a:p>
              <a:pPr marL="0" lvl="2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800" b="1" dirty="0">
                  <a:latin typeface="標楷體" panose="03000509000000000000" pitchFamily="65" charset="-120"/>
                </a:rPr>
                <a:t>作者</a:t>
              </a:r>
              <a:r>
                <a:rPr lang="en-US" altLang="zh-TW" sz="2800" b="1" dirty="0">
                  <a:latin typeface="標楷體" panose="03000509000000000000" pitchFamily="65" charset="-120"/>
                </a:rPr>
                <a:t>: </a:t>
              </a:r>
              <a:r>
                <a:rPr lang="zh-TW" altLang="en-US" sz="2800" b="1" dirty="0">
                  <a:latin typeface="標楷體" panose="03000509000000000000" pitchFamily="65" charset="-120"/>
                </a:rPr>
                <a:t>林萍珍</a:t>
              </a:r>
              <a:endParaRPr lang="zh-TW" altLang="en-US" sz="4000" dirty="0">
                <a:latin typeface="標楷體" panose="03000509000000000000" pitchFamily="65" charset="-120"/>
              </a:endParaRPr>
            </a:p>
          </p:txBody>
        </p:sp>
      </p:grpSp>
      <p:pic>
        <p:nvPicPr>
          <p:cNvPr id="2051" name="Picture 7" descr="D:\PPT\Logo\深色直右商標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5486400"/>
            <a:ext cx="289560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 125"/>
          <p:cNvGrpSpPr>
            <a:grpSpLocks/>
          </p:cNvGrpSpPr>
          <p:nvPr/>
        </p:nvGrpSpPr>
        <p:grpSpPr bwMode="auto">
          <a:xfrm>
            <a:off x="14288" y="582613"/>
            <a:ext cx="623887" cy="663575"/>
            <a:chOff x="200" y="1575"/>
            <a:chExt cx="393" cy="418"/>
          </a:xfrm>
        </p:grpSpPr>
        <p:sp>
          <p:nvSpPr>
            <p:cNvPr id="2054" name="Rectangle 106"/>
            <p:cNvSpPr>
              <a:spLocks noChangeArrowheads="1"/>
            </p:cNvSpPr>
            <p:nvPr/>
          </p:nvSpPr>
          <p:spPr bwMode="auto">
            <a:xfrm>
              <a:off x="200" y="1738"/>
              <a:ext cx="254" cy="255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2055" name="Rectangle 107"/>
            <p:cNvSpPr>
              <a:spLocks noChangeArrowheads="1"/>
            </p:cNvSpPr>
            <p:nvPr/>
          </p:nvSpPr>
          <p:spPr bwMode="auto">
            <a:xfrm>
              <a:off x="258" y="1575"/>
              <a:ext cx="254" cy="25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2056" name="Rectangle 108"/>
            <p:cNvSpPr>
              <a:spLocks noChangeArrowheads="1"/>
            </p:cNvSpPr>
            <p:nvPr/>
          </p:nvSpPr>
          <p:spPr bwMode="auto">
            <a:xfrm>
              <a:off x="338" y="1686"/>
              <a:ext cx="255" cy="25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17" y="2673464"/>
            <a:ext cx="2833695" cy="397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99767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Anaconda</a:t>
            </a:r>
            <a:r>
              <a:rPr lang="zh-TW" altLang="zh-TW" smtClean="0"/>
              <a:t>程式安裝</a:t>
            </a:r>
            <a:endParaRPr lang="zh-TW" altLang="en-US" smtClean="0"/>
          </a:p>
        </p:txBody>
      </p:sp>
      <p:pic>
        <p:nvPicPr>
          <p:cNvPr id="11267" name="圖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590675"/>
            <a:ext cx="4616450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085850"/>
            <a:ext cx="74771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Anaconda</a:t>
            </a:r>
            <a:r>
              <a:rPr lang="zh-TW" altLang="zh-TW" smtClean="0"/>
              <a:t>程式安裝</a:t>
            </a:r>
            <a:endParaRPr lang="zh-TW" altLang="en-US" smtClean="0"/>
          </a:p>
        </p:txBody>
      </p:sp>
      <p:pic>
        <p:nvPicPr>
          <p:cNvPr id="12291" name="圖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1993900"/>
            <a:ext cx="50768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1239838"/>
            <a:ext cx="47339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Anaconda</a:t>
            </a:r>
            <a:r>
              <a:rPr lang="zh-TW" altLang="zh-TW" smtClean="0"/>
              <a:t>程式安裝</a:t>
            </a:r>
            <a:endParaRPr lang="zh-TW" altLang="en-US" smtClean="0"/>
          </a:p>
        </p:txBody>
      </p:sp>
      <p:pic>
        <p:nvPicPr>
          <p:cNvPr id="13315" name="圖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65288"/>
            <a:ext cx="5327650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49350"/>
            <a:ext cx="41052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Anaconda</a:t>
            </a:r>
            <a:r>
              <a:rPr lang="zh-TW" altLang="zh-TW" smtClean="0"/>
              <a:t>程式安裝</a:t>
            </a:r>
            <a:endParaRPr lang="zh-TW" altLang="en-US" smtClean="0"/>
          </a:p>
        </p:txBody>
      </p:sp>
      <p:pic>
        <p:nvPicPr>
          <p:cNvPr id="14339" name="圖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1739900"/>
            <a:ext cx="5503862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1158875"/>
            <a:ext cx="43148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r>
              <a:rPr lang="en-US" altLang="zh-TW" dirty="0">
                <a:latin typeface="+mj-lt"/>
                <a:ea typeface="+mj-ea"/>
                <a:cs typeface="+mj-cs"/>
              </a:rPr>
              <a:t>Anaconda</a:t>
            </a:r>
            <a:r>
              <a:rPr lang="zh-TW" altLang="zh-TW" dirty="0">
                <a:latin typeface="+mj-lt"/>
                <a:ea typeface="+mj-ea"/>
                <a:cs typeface="+mj-cs"/>
              </a:rPr>
              <a:t>程式編輯平台</a:t>
            </a:r>
            <a:endParaRPr lang="zh-TW" alt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1114425"/>
            <a:ext cx="73818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>
              <a:defRPr/>
            </a:pPr>
            <a:r>
              <a:rPr lang="en-US" altLang="zh-TW" sz="3200" dirty="0">
                <a:latin typeface="+mj-lt"/>
                <a:ea typeface="+mj-ea"/>
                <a:cs typeface="+mj-cs"/>
              </a:rPr>
              <a:t>Anaconda</a:t>
            </a:r>
            <a:r>
              <a:rPr lang="zh-TW" altLang="zh-TW" sz="3200" dirty="0">
                <a:latin typeface="+mj-lt"/>
                <a:ea typeface="+mj-ea"/>
                <a:cs typeface="+mj-cs"/>
              </a:rPr>
              <a:t>程式編輯平台</a:t>
            </a:r>
            <a:r>
              <a:rPr lang="en-US" altLang="zh-TW" sz="3200" dirty="0">
                <a:latin typeface="+mj-lt"/>
                <a:ea typeface="+mj-ea"/>
                <a:cs typeface="+mj-cs"/>
              </a:rPr>
              <a:t>--</a:t>
            </a:r>
            <a:r>
              <a:rPr lang="en-US" altLang="zh-TW" sz="3200" dirty="0" err="1">
                <a:latin typeface="+mj-lt"/>
                <a:ea typeface="+mj-ea"/>
                <a:cs typeface="+mj-cs"/>
              </a:rPr>
              <a:t>IPython</a:t>
            </a:r>
            <a:r>
              <a:rPr lang="en-US" altLang="zh-TW" sz="3200" dirty="0">
                <a:latin typeface="+mj-lt"/>
                <a:ea typeface="+mj-ea"/>
                <a:cs typeface="+mj-cs"/>
              </a:rPr>
              <a:t> Notebook</a:t>
            </a:r>
            <a:endParaRPr lang="zh-TW" alt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176338"/>
            <a:ext cx="82931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>
              <a:defRPr/>
            </a:pPr>
            <a:r>
              <a:rPr lang="en-US" altLang="zh-TW" sz="3200" dirty="0">
                <a:latin typeface="+mj-lt"/>
                <a:ea typeface="+mj-ea"/>
                <a:cs typeface="+mj-cs"/>
              </a:rPr>
              <a:t>Anaconda</a:t>
            </a:r>
            <a:r>
              <a:rPr lang="zh-TW" altLang="zh-TW" sz="3200" dirty="0">
                <a:latin typeface="+mj-lt"/>
                <a:ea typeface="+mj-ea"/>
                <a:cs typeface="+mj-cs"/>
              </a:rPr>
              <a:t>程式編輯平台</a:t>
            </a:r>
            <a:r>
              <a:rPr lang="en-US" altLang="zh-TW" sz="3200" dirty="0">
                <a:latin typeface="+mj-lt"/>
                <a:ea typeface="+mj-ea"/>
                <a:cs typeface="+mj-cs"/>
              </a:rPr>
              <a:t>--</a:t>
            </a:r>
            <a:r>
              <a:rPr lang="en-US" altLang="zh-TW" sz="3200" dirty="0" err="1">
                <a:latin typeface="+mj-lt"/>
                <a:ea typeface="+mj-ea"/>
                <a:cs typeface="+mj-cs"/>
              </a:rPr>
              <a:t>IPython</a:t>
            </a:r>
            <a:r>
              <a:rPr lang="en-US" altLang="zh-TW" sz="3200" dirty="0">
                <a:latin typeface="+mj-lt"/>
                <a:ea typeface="+mj-ea"/>
                <a:cs typeface="+mj-cs"/>
              </a:rPr>
              <a:t> Notebook</a:t>
            </a:r>
            <a:endParaRPr lang="zh-TW" alt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293813"/>
            <a:ext cx="73818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1989138"/>
            <a:ext cx="5540375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smtClean="0"/>
              <a:t>Anaconda</a:t>
            </a:r>
            <a:r>
              <a:rPr lang="zh-TW" altLang="en-US" sz="3200" smtClean="0"/>
              <a:t>程式編輯平台</a:t>
            </a:r>
            <a:r>
              <a:rPr lang="en-US" altLang="zh-TW" sz="3200" smtClean="0"/>
              <a:t>--IPython Notebook</a:t>
            </a:r>
            <a:endParaRPr lang="zh-TW" altLang="en-US" sz="3200" smtClean="0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1143000"/>
            <a:ext cx="72675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3135313"/>
            <a:ext cx="72866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4756150"/>
            <a:ext cx="72866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r>
              <a:rPr lang="zh-TW" altLang="en-US" dirty="0">
                <a:latin typeface="+mj-lt"/>
                <a:ea typeface="+mj-ea"/>
                <a:cs typeface="+mj-cs"/>
              </a:rPr>
              <a:t>更改</a:t>
            </a:r>
            <a:r>
              <a:rPr lang="en-US" altLang="zh-TW" dirty="0" err="1" smtClean="0">
                <a:latin typeface="+mj-lt"/>
                <a:ea typeface="+mj-ea"/>
                <a:cs typeface="+mj-cs"/>
              </a:rPr>
              <a:t>IPython</a:t>
            </a:r>
            <a:r>
              <a:rPr lang="en-US" altLang="zh-TW" dirty="0" smtClean="0">
                <a:latin typeface="+mj-lt"/>
                <a:ea typeface="+mj-ea"/>
                <a:cs typeface="+mj-cs"/>
              </a:rPr>
              <a:t> </a:t>
            </a:r>
            <a:r>
              <a:rPr lang="en-US" altLang="zh-TW" dirty="0">
                <a:latin typeface="+mj-lt"/>
                <a:ea typeface="+mj-ea"/>
                <a:cs typeface="+mj-cs"/>
              </a:rPr>
              <a:t>Notebook</a:t>
            </a:r>
            <a:r>
              <a:rPr lang="zh-TW" altLang="en-US" dirty="0">
                <a:latin typeface="+mj-lt"/>
                <a:ea typeface="+mj-ea"/>
                <a:cs typeface="+mj-cs"/>
              </a:rPr>
              <a:t>工作目錄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052513"/>
            <a:ext cx="73056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2424113"/>
            <a:ext cx="73437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內容版面配置區 2"/>
          <p:cNvSpPr txBox="1">
            <a:spLocks/>
          </p:cNvSpPr>
          <p:nvPr/>
        </p:nvSpPr>
        <p:spPr bwMode="auto">
          <a:xfrm>
            <a:off x="457200" y="15875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indent="-182563" eaLnBrk="0" hangingPunct="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730250" indent="-182563" eaLnBrk="0" hangingPunct="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004888" indent="-182563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1187450" indent="-136525" eaLnBrk="0" hangingPunct="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1644650" indent="-136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101850" indent="-136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2559050" indent="-136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016250" indent="-136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>
              <a:buClr>
                <a:schemeClr val="accent1"/>
              </a:buClr>
              <a:buSzPct val="85000"/>
              <a:buFontTx/>
              <a:buNone/>
            </a:pPr>
            <a:endParaRPr lang="zh-TW" altLang="zh-TW" sz="200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>
              <a:defRPr/>
            </a:pPr>
            <a:r>
              <a:rPr lang="en-US" altLang="zh-TW" sz="4000" kern="12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Anaconda</a:t>
            </a:r>
            <a:r>
              <a:rPr lang="zh-TW" altLang="zh-TW" sz="4000" kern="12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程式編輯平台</a:t>
            </a:r>
            <a:r>
              <a:rPr lang="en-US" altLang="zh-TW" sz="4000" kern="12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--</a:t>
            </a:r>
            <a:r>
              <a:rPr lang="en-US" altLang="zh-TW" sz="4000" kern="1200" spc="-1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Spyder</a:t>
            </a:r>
            <a:endParaRPr lang="zh-TW" altLang="en-US" sz="4000" kern="12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038225"/>
            <a:ext cx="73056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圖片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2260600"/>
            <a:ext cx="6399212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smtClean="0"/>
              <a:t>第二章 整合開發環境</a:t>
            </a:r>
            <a:r>
              <a:rPr lang="en-US" altLang="zh-TW" smtClean="0"/>
              <a:t/>
            </a:r>
            <a:br>
              <a:rPr lang="en-US" altLang="zh-TW" smtClean="0"/>
            </a:br>
            <a:endParaRPr lang="zh-TW" altLang="en-US" smtClean="0"/>
          </a:p>
        </p:txBody>
      </p:sp>
      <p:sp>
        <p:nvSpPr>
          <p:cNvPr id="4" name="副標題 1"/>
          <p:cNvSpPr txBox="1">
            <a:spLocks/>
          </p:cNvSpPr>
          <p:nvPr/>
        </p:nvSpPr>
        <p:spPr bwMode="auto">
          <a:xfrm>
            <a:off x="1997075" y="3041650"/>
            <a:ext cx="5978525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 eaLnBrk="1" hangingPunct="1">
              <a:defRPr/>
            </a:pPr>
            <a:r>
              <a:rPr lang="en-US" altLang="zh-TW" kern="0" dirty="0" smtClean="0"/>
              <a:t>2-1</a:t>
            </a:r>
            <a:r>
              <a:rPr lang="zh-TW" altLang="en-US" kern="0" dirty="0" smtClean="0"/>
              <a:t>　</a:t>
            </a:r>
            <a:r>
              <a:rPr lang="en-US" altLang="zh-TW" kern="0" dirty="0"/>
              <a:t>Anaconda</a:t>
            </a:r>
            <a:r>
              <a:rPr lang="zh-TW" altLang="en-US" kern="0" dirty="0"/>
              <a:t>檔案下載</a:t>
            </a:r>
          </a:p>
          <a:p>
            <a:pPr algn="l" eaLnBrk="1" hangingPunct="1">
              <a:defRPr/>
            </a:pPr>
            <a:r>
              <a:rPr lang="en-US" altLang="zh-TW" kern="0" dirty="0" smtClean="0"/>
              <a:t>2-2</a:t>
            </a:r>
            <a:r>
              <a:rPr lang="zh-TW" altLang="en-US" kern="0" dirty="0" smtClean="0"/>
              <a:t>　</a:t>
            </a:r>
            <a:r>
              <a:rPr lang="en-US" altLang="zh-TW" kern="0" dirty="0"/>
              <a:t>Anaconda</a:t>
            </a:r>
            <a:r>
              <a:rPr lang="zh-TW" altLang="en-US" kern="0" dirty="0"/>
              <a:t>程式安裝</a:t>
            </a:r>
          </a:p>
          <a:p>
            <a:pPr algn="l" eaLnBrk="1" hangingPunct="1">
              <a:defRPr/>
            </a:pPr>
            <a:r>
              <a:rPr lang="en-US" altLang="zh-TW" kern="0" dirty="0" smtClean="0"/>
              <a:t>2-3</a:t>
            </a:r>
            <a:r>
              <a:rPr lang="zh-TW" altLang="en-US" kern="0" dirty="0" smtClean="0"/>
              <a:t>　</a:t>
            </a:r>
            <a:r>
              <a:rPr lang="en-US" altLang="zh-TW" kern="0" dirty="0"/>
              <a:t>Anaconda</a:t>
            </a:r>
            <a:r>
              <a:rPr lang="zh-TW" altLang="en-US" kern="0" dirty="0"/>
              <a:t>程式編輯平台</a:t>
            </a:r>
          </a:p>
          <a:p>
            <a:pPr algn="l" eaLnBrk="1" hangingPunct="1">
              <a:defRPr/>
            </a:pPr>
            <a:r>
              <a:rPr lang="en-US" altLang="zh-TW" kern="0" dirty="0" smtClean="0"/>
              <a:t>2-4</a:t>
            </a:r>
            <a:r>
              <a:rPr lang="zh-TW" altLang="en-US" kern="0" dirty="0"/>
              <a:t>　</a:t>
            </a:r>
            <a:r>
              <a:rPr lang="en-US" altLang="zh-TW" kern="0" dirty="0"/>
              <a:t>Anaconda</a:t>
            </a:r>
            <a:r>
              <a:rPr lang="zh-TW" altLang="en-US" kern="0" dirty="0"/>
              <a:t>支援的套件</a:t>
            </a:r>
            <a:r>
              <a:rPr lang="zh-TW" altLang="en-US" kern="0" dirty="0" smtClean="0"/>
              <a:t>清單</a:t>
            </a:r>
            <a:endParaRPr lang="zh-TW" altLang="en-US" kern="0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內容版面配置區 2"/>
          <p:cNvSpPr txBox="1">
            <a:spLocks/>
          </p:cNvSpPr>
          <p:nvPr/>
        </p:nvSpPr>
        <p:spPr bwMode="auto">
          <a:xfrm>
            <a:off x="457200" y="15875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indent="-182563" eaLnBrk="0" hangingPunct="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730250" indent="-182563" eaLnBrk="0" hangingPunct="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004888" indent="-182563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1187450" indent="-136525" eaLnBrk="0" hangingPunct="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1644650" indent="-136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101850" indent="-136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2559050" indent="-136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016250" indent="-136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>
              <a:buClr>
                <a:schemeClr val="accent1"/>
              </a:buClr>
              <a:buSzPct val="85000"/>
              <a:buFontTx/>
              <a:buNone/>
            </a:pPr>
            <a:endParaRPr lang="zh-TW" altLang="zh-TW" sz="200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>
              <a:defRPr/>
            </a:pPr>
            <a:r>
              <a:rPr lang="en-US" altLang="zh-TW" sz="4000" kern="12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Anaconda</a:t>
            </a:r>
            <a:r>
              <a:rPr lang="zh-TW" altLang="zh-TW" sz="4000" kern="12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程式編輯平台</a:t>
            </a:r>
            <a:r>
              <a:rPr lang="en-US" altLang="zh-TW" sz="4000" kern="12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--</a:t>
            </a:r>
            <a:r>
              <a:rPr lang="en-US" altLang="zh-TW" sz="4000" kern="1200" spc="-1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Spyder</a:t>
            </a:r>
            <a:endParaRPr lang="zh-TW" altLang="en-US" sz="4000" kern="12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1108075"/>
            <a:ext cx="73056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971800"/>
            <a:ext cx="72294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內容版面配置區 2"/>
          <p:cNvSpPr txBox="1">
            <a:spLocks/>
          </p:cNvSpPr>
          <p:nvPr/>
        </p:nvSpPr>
        <p:spPr bwMode="auto">
          <a:xfrm>
            <a:off x="457200" y="15875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indent="-182563" eaLnBrk="0" hangingPunct="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730250" indent="-182563" eaLnBrk="0" hangingPunct="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004888" indent="-182563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1187450" indent="-136525" eaLnBrk="0" hangingPunct="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1644650" indent="-136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101850" indent="-136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2559050" indent="-136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016250" indent="-136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>
              <a:buClr>
                <a:schemeClr val="accent1"/>
              </a:buClr>
              <a:buSzPct val="85000"/>
              <a:buFontTx/>
              <a:buNone/>
            </a:pPr>
            <a:endParaRPr lang="zh-TW" altLang="zh-TW" sz="200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>
              <a:defRPr/>
            </a:pPr>
            <a:r>
              <a:rPr lang="en-US" altLang="zh-TW" sz="4000" kern="12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Anaconda</a:t>
            </a:r>
            <a:r>
              <a:rPr lang="zh-TW" altLang="zh-TW" sz="4000" kern="12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程式編輯平台</a:t>
            </a:r>
            <a:r>
              <a:rPr lang="en-US" altLang="zh-TW" sz="4000" kern="12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--</a:t>
            </a:r>
            <a:r>
              <a:rPr lang="en-US" altLang="zh-TW" sz="4000" kern="1200" spc="-1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Spyder</a:t>
            </a:r>
            <a:endParaRPr lang="zh-TW" altLang="en-US" sz="4000" kern="12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023938"/>
            <a:ext cx="72866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3716338"/>
            <a:ext cx="72866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內容版面配置區 2"/>
          <p:cNvSpPr txBox="1">
            <a:spLocks/>
          </p:cNvSpPr>
          <p:nvPr/>
        </p:nvSpPr>
        <p:spPr bwMode="auto">
          <a:xfrm>
            <a:off x="457200" y="15875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indent="-182563" eaLnBrk="0" hangingPunct="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730250" indent="-182563" eaLnBrk="0" hangingPunct="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004888" indent="-182563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1187450" indent="-136525" eaLnBrk="0" hangingPunct="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1644650" indent="-136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101850" indent="-136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2559050" indent="-136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016250" indent="-136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>
              <a:buClr>
                <a:schemeClr val="accent1"/>
              </a:buClr>
              <a:buSzPct val="85000"/>
              <a:buFontTx/>
              <a:buNone/>
            </a:pPr>
            <a:endParaRPr lang="zh-TW" altLang="zh-TW" sz="200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>
              <a:defRPr/>
            </a:pPr>
            <a:r>
              <a:rPr lang="en-US" altLang="zh-TW" sz="4000" kern="12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Anaconda</a:t>
            </a:r>
            <a:r>
              <a:rPr lang="zh-TW" altLang="zh-TW" sz="4000" kern="12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程式編輯平台</a:t>
            </a:r>
            <a:r>
              <a:rPr lang="en-US" altLang="zh-TW" sz="4000" kern="12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--</a:t>
            </a:r>
            <a:r>
              <a:rPr lang="en-US" altLang="zh-TW" sz="4000" kern="1200" spc="-1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Spyder</a:t>
            </a:r>
            <a:endParaRPr lang="zh-TW" altLang="en-US" sz="4000" kern="12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8538"/>
            <a:ext cx="72866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2506663"/>
            <a:ext cx="6499225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內容版面配置區 2"/>
          <p:cNvSpPr txBox="1">
            <a:spLocks/>
          </p:cNvSpPr>
          <p:nvPr/>
        </p:nvSpPr>
        <p:spPr bwMode="auto">
          <a:xfrm>
            <a:off x="457200" y="15875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indent="-182563" eaLnBrk="0" hangingPunct="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730250" indent="-182563" eaLnBrk="0" hangingPunct="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004888" indent="-182563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1187450" indent="-136525" eaLnBrk="0" hangingPunct="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1644650" indent="-136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101850" indent="-136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2559050" indent="-136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016250" indent="-136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>
              <a:buClr>
                <a:schemeClr val="accent1"/>
              </a:buClr>
              <a:buSzPct val="85000"/>
              <a:buFontTx/>
              <a:buNone/>
            </a:pPr>
            <a:endParaRPr lang="zh-TW" altLang="zh-TW" sz="200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>
              <a:defRPr/>
            </a:pPr>
            <a:r>
              <a:rPr lang="en-US" altLang="zh-TW" sz="4000" kern="12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Anaconda</a:t>
            </a:r>
            <a:r>
              <a:rPr lang="zh-TW" altLang="zh-TW" sz="4000" kern="12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程式編輯平台</a:t>
            </a:r>
            <a:r>
              <a:rPr lang="en-US" altLang="zh-TW" sz="4000" kern="12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--</a:t>
            </a:r>
            <a:r>
              <a:rPr lang="en-US" altLang="zh-TW" sz="4000" kern="1200" spc="-1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Spyder</a:t>
            </a:r>
            <a:endParaRPr lang="zh-TW" altLang="en-US" sz="4000" kern="12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16000"/>
            <a:ext cx="73628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719388"/>
            <a:ext cx="5291138" cy="312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內容版面配置區 2"/>
          <p:cNvSpPr txBox="1">
            <a:spLocks/>
          </p:cNvSpPr>
          <p:nvPr/>
        </p:nvSpPr>
        <p:spPr bwMode="auto">
          <a:xfrm>
            <a:off x="457200" y="15875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indent="-182563" eaLnBrk="0" hangingPunct="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730250" indent="-182563" eaLnBrk="0" hangingPunct="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004888" indent="-182563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1187450" indent="-136525" eaLnBrk="0" hangingPunct="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1644650" indent="-136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101850" indent="-136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2559050" indent="-136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016250" indent="-136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>
              <a:buClr>
                <a:schemeClr val="accent1"/>
              </a:buClr>
              <a:buSzPct val="85000"/>
              <a:buFontTx/>
              <a:buNone/>
            </a:pPr>
            <a:endParaRPr lang="zh-TW" altLang="zh-TW" sz="200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>
              <a:defRPr/>
            </a:pPr>
            <a:r>
              <a:rPr lang="en-US" altLang="zh-TW" sz="4000" kern="12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Anaconda</a:t>
            </a:r>
            <a:r>
              <a:rPr lang="zh-TW" altLang="zh-TW" sz="4000" kern="12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程式編輯平台</a:t>
            </a:r>
            <a:r>
              <a:rPr lang="en-US" altLang="zh-TW" sz="4000" kern="12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--</a:t>
            </a:r>
            <a:r>
              <a:rPr lang="en-US" altLang="zh-TW" sz="4000" kern="1200" spc="-1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Spyder</a:t>
            </a:r>
            <a:endParaRPr lang="zh-TW" altLang="en-US" sz="4000" kern="12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012825"/>
            <a:ext cx="73628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圖片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1033463" y="3798888"/>
            <a:ext cx="5448300" cy="229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Anaconda</a:t>
            </a:r>
            <a:r>
              <a:rPr lang="zh-TW" altLang="zh-TW" smtClean="0"/>
              <a:t>支援的套件清單</a:t>
            </a:r>
            <a:endParaRPr lang="zh-TW" altLang="en-US" smtClean="0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042988"/>
            <a:ext cx="73056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圖片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25"/>
          <a:stretch>
            <a:fillRect/>
          </a:stretch>
        </p:blipFill>
        <p:spPr bwMode="auto">
          <a:xfrm>
            <a:off x="857250" y="3322638"/>
            <a:ext cx="6615113" cy="25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Anaconda</a:t>
            </a:r>
            <a:r>
              <a:rPr lang="zh-TW" altLang="zh-TW" smtClean="0"/>
              <a:t>支援的套件清單</a:t>
            </a:r>
            <a:endParaRPr lang="zh-TW" altLang="en-US" smtClean="0"/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120775"/>
            <a:ext cx="72104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圖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09"/>
          <a:stretch>
            <a:fillRect/>
          </a:stretch>
        </p:blipFill>
        <p:spPr bwMode="auto">
          <a:xfrm>
            <a:off x="1058863" y="3111500"/>
            <a:ext cx="6637337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pPr eaLnBrk="1" hangingPunct="1"/>
            <a:r>
              <a:rPr lang="zh-TW" altLang="en-US" sz="4000" smtClean="0"/>
              <a:t>現場同學們如有不懂的地方，請提出問題。</a:t>
            </a:r>
            <a:endParaRPr lang="zh-TW" altLang="en-US" sz="4800" smtClean="0">
              <a:solidFill>
                <a:srgbClr val="993300"/>
              </a:solidFill>
            </a:endParaRPr>
          </a:p>
          <a:p>
            <a:pPr eaLnBrk="1" hangingPunct="1"/>
            <a:endParaRPr lang="en-US" altLang="zh-TW" smtClean="0"/>
          </a:p>
        </p:txBody>
      </p:sp>
      <p:sp>
        <p:nvSpPr>
          <p:cNvPr id="28675" name="Rectangle 6"/>
          <p:cNvSpPr>
            <a:spLocks noChangeArrowheads="1"/>
          </p:cNvSpPr>
          <p:nvPr/>
        </p:nvSpPr>
        <p:spPr bwMode="auto">
          <a:xfrm>
            <a:off x="2728913" y="1782763"/>
            <a:ext cx="3278187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0" i="1">
                <a:solidFill>
                  <a:srgbClr val="CCFFCC"/>
                </a:solidFill>
                <a:latin typeface="Arial MT Black" pitchFamily="2" charset="0"/>
              </a:rPr>
              <a:t>OK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pPr eaLnBrk="1" hangingPunct="1"/>
            <a:r>
              <a:rPr lang="zh-TW" altLang="en-US" sz="6000" i="0" smtClean="0">
                <a:solidFill>
                  <a:srgbClr val="33CC33"/>
                </a:solidFill>
              </a:rPr>
              <a:t>本章講解完畢</a:t>
            </a: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Anaconda</a:t>
            </a:r>
            <a:r>
              <a:rPr lang="zh-TW" altLang="zh-TW" smtClean="0"/>
              <a:t>檔案下載</a:t>
            </a:r>
            <a:endParaRPr lang="zh-TW" altLang="en-US" smtClean="0"/>
          </a:p>
        </p:txBody>
      </p:sp>
      <p:sp>
        <p:nvSpPr>
          <p:cNvPr id="4099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4"/>
          <a:stretch>
            <a:fillRect/>
          </a:stretch>
        </p:blipFill>
        <p:spPr bwMode="auto">
          <a:xfrm>
            <a:off x="627063" y="1212850"/>
            <a:ext cx="7783512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圖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" y="1026760"/>
            <a:ext cx="81375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文字方塊 4"/>
          <p:cNvSpPr txBox="1">
            <a:spLocks noChangeArrowheads="1"/>
          </p:cNvSpPr>
          <p:nvPr/>
        </p:nvSpPr>
        <p:spPr bwMode="auto">
          <a:xfrm>
            <a:off x="2427727" y="5706710"/>
            <a:ext cx="42885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zh-TW" dirty="0"/>
              <a:t>圖</a:t>
            </a:r>
            <a:r>
              <a:rPr lang="en-US" altLang="zh-TW" dirty="0"/>
              <a:t> 2 - 1Windows </a:t>
            </a:r>
            <a:r>
              <a:rPr lang="zh-HK" altLang="zh-TW" dirty="0"/>
              <a:t>作業系統類型</a:t>
            </a:r>
            <a:endParaRPr lang="zh-TW" altLang="en-US" dirty="0"/>
          </a:p>
        </p:txBody>
      </p:sp>
      <p:sp>
        <p:nvSpPr>
          <p:cNvPr id="512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Anaconda</a:t>
            </a:r>
            <a:r>
              <a:rPr lang="zh-TW" altLang="zh-TW" smtClean="0"/>
              <a:t>檔案下載</a:t>
            </a:r>
            <a:endParaRPr lang="zh-TW" altLang="en-US" smtClean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Anaconda</a:t>
            </a:r>
            <a:r>
              <a:rPr lang="zh-TW" altLang="zh-TW" smtClean="0"/>
              <a:t>檔案下載</a:t>
            </a:r>
            <a:endParaRPr lang="zh-TW" altLang="en-US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02"/>
          <a:stretch>
            <a:fillRect/>
          </a:stretch>
        </p:blipFill>
        <p:spPr bwMode="auto">
          <a:xfrm>
            <a:off x="3263900" y="4310063"/>
            <a:ext cx="2616200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117600"/>
            <a:ext cx="8166100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Anaconda</a:t>
            </a:r>
            <a:r>
              <a:rPr lang="zh-TW" altLang="zh-TW" smtClean="0"/>
              <a:t>程式安裝</a:t>
            </a:r>
            <a:endParaRPr lang="zh-TW" altLang="en-US" smtClean="0"/>
          </a:p>
        </p:txBody>
      </p:sp>
      <p:pic>
        <p:nvPicPr>
          <p:cNvPr id="7171" name="圖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3" y="2559050"/>
            <a:ext cx="5402262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1041400"/>
            <a:ext cx="68103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2078038"/>
            <a:ext cx="501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Anaconda</a:t>
            </a:r>
            <a:r>
              <a:rPr lang="zh-TW" altLang="zh-TW" smtClean="0"/>
              <a:t>程式安裝</a:t>
            </a:r>
            <a:endParaRPr lang="zh-TW" altLang="en-US" smtClean="0"/>
          </a:p>
        </p:txBody>
      </p:sp>
      <p:pic>
        <p:nvPicPr>
          <p:cNvPr id="8195" name="圖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763713"/>
            <a:ext cx="5619750" cy="401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036638"/>
            <a:ext cx="43529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Anaconda</a:t>
            </a:r>
            <a:r>
              <a:rPr lang="zh-TW" altLang="zh-TW" smtClean="0"/>
              <a:t>程式安裝</a:t>
            </a:r>
            <a:endParaRPr lang="zh-TW" altLang="en-US" smtClean="0"/>
          </a:p>
        </p:txBody>
      </p:sp>
      <p:pic>
        <p:nvPicPr>
          <p:cNvPr id="9219" name="圖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08138"/>
            <a:ext cx="5695950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103313"/>
            <a:ext cx="41624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Anaconda</a:t>
            </a:r>
            <a:r>
              <a:rPr lang="zh-TW" altLang="zh-TW" smtClean="0"/>
              <a:t>程式安裝</a:t>
            </a:r>
            <a:endParaRPr lang="zh-TW" altLang="en-US" smtClean="0"/>
          </a:p>
        </p:txBody>
      </p:sp>
      <p:pic>
        <p:nvPicPr>
          <p:cNvPr id="10243" name="圖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1722438"/>
            <a:ext cx="4859337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1141413"/>
            <a:ext cx="41243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156</Words>
  <Application>Microsoft Office PowerPoint</Application>
  <PresentationFormat>如螢幕大小 (4:3)</PresentationFormat>
  <Paragraphs>37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Arial MT Black</vt:lpstr>
      <vt:lpstr>新細明體</vt:lpstr>
      <vt:lpstr>標楷體</vt:lpstr>
      <vt:lpstr>Calibri</vt:lpstr>
      <vt:lpstr>Times New Roman</vt:lpstr>
      <vt:lpstr>預設簡報設計</vt:lpstr>
      <vt:lpstr>PowerPoint 簡報</vt:lpstr>
      <vt:lpstr>第二章 整合開發環境 </vt:lpstr>
      <vt:lpstr>Anaconda檔案下載</vt:lpstr>
      <vt:lpstr>Anaconda檔案下載</vt:lpstr>
      <vt:lpstr>Anaconda檔案下載</vt:lpstr>
      <vt:lpstr>Anaconda程式安裝</vt:lpstr>
      <vt:lpstr>Anaconda程式安裝</vt:lpstr>
      <vt:lpstr>Anaconda程式安裝</vt:lpstr>
      <vt:lpstr>Anaconda程式安裝</vt:lpstr>
      <vt:lpstr>Anaconda程式安裝</vt:lpstr>
      <vt:lpstr>Anaconda程式安裝</vt:lpstr>
      <vt:lpstr>Anaconda程式安裝</vt:lpstr>
      <vt:lpstr>Anaconda程式安裝</vt:lpstr>
      <vt:lpstr>Anaconda程式編輯平台</vt:lpstr>
      <vt:lpstr>Anaconda程式編輯平台--IPython Notebook</vt:lpstr>
      <vt:lpstr>Anaconda程式編輯平台--IPython Notebook</vt:lpstr>
      <vt:lpstr>Anaconda程式編輯平台--IPython Notebook</vt:lpstr>
      <vt:lpstr>更改IPython Notebook工作目錄</vt:lpstr>
      <vt:lpstr>Anaconda程式編輯平台--Spyder</vt:lpstr>
      <vt:lpstr>Anaconda程式編輯平台--Spyder</vt:lpstr>
      <vt:lpstr>Anaconda程式編輯平台--Spyder</vt:lpstr>
      <vt:lpstr>Anaconda程式編輯平台--Spyder</vt:lpstr>
      <vt:lpstr>Anaconda程式編輯平台--Spyder</vt:lpstr>
      <vt:lpstr>Anaconda程式編輯平台--Spyder</vt:lpstr>
      <vt:lpstr>Anaconda支援的套件清單</vt:lpstr>
      <vt:lpstr>Anaconda支援的套件清單</vt:lpstr>
      <vt:lpstr>本章講解完畢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李琬茹</dc:creator>
  <cp:lastModifiedBy>宥輔 黃</cp:lastModifiedBy>
  <cp:revision>41</cp:revision>
  <dcterms:created xsi:type="dcterms:W3CDTF">2005-04-10T09:27:13Z</dcterms:created>
  <dcterms:modified xsi:type="dcterms:W3CDTF">2018-09-13T08:26:38Z</dcterms:modified>
</cp:coreProperties>
</file>