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519" r:id="rId2"/>
    <p:sldId id="388" r:id="rId3"/>
    <p:sldId id="389" r:id="rId4"/>
    <p:sldId id="390" r:id="rId5"/>
    <p:sldId id="391" r:id="rId6"/>
    <p:sldId id="392" r:id="rId7"/>
    <p:sldId id="393" r:id="rId8"/>
    <p:sldId id="490" r:id="rId9"/>
    <p:sldId id="395" r:id="rId10"/>
    <p:sldId id="491" r:id="rId11"/>
    <p:sldId id="396" r:id="rId12"/>
    <p:sldId id="492" r:id="rId13"/>
    <p:sldId id="493" r:id="rId14"/>
    <p:sldId id="495" r:id="rId15"/>
    <p:sldId id="398" r:id="rId16"/>
    <p:sldId id="501" r:id="rId17"/>
    <p:sldId id="517" r:id="rId18"/>
    <p:sldId id="502" r:id="rId19"/>
    <p:sldId id="503" r:id="rId20"/>
    <p:sldId id="504" r:id="rId21"/>
    <p:sldId id="506" r:id="rId22"/>
    <p:sldId id="507" r:id="rId23"/>
    <p:sldId id="509" r:id="rId24"/>
    <p:sldId id="510" r:id="rId25"/>
    <p:sldId id="513" r:id="rId26"/>
    <p:sldId id="514" r:id="rId27"/>
    <p:sldId id="515" r:id="rId28"/>
    <p:sldId id="420" r:id="rId29"/>
    <p:sldId id="421" r:id="rId30"/>
    <p:sldId id="422" r:id="rId31"/>
    <p:sldId id="496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57" r:id="rId45"/>
    <p:sldId id="458" r:id="rId46"/>
    <p:sldId id="459" r:id="rId47"/>
    <p:sldId id="327" r:id="rId48"/>
    <p:sldId id="518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33CC33"/>
    <a:srgbClr val="FF0000"/>
    <a:srgbClr val="CCFFCC"/>
    <a:srgbClr val="99CC00"/>
    <a:srgbClr val="EAEAEA"/>
    <a:srgbClr val="CC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62" autoAdjust="0"/>
  </p:normalViewPr>
  <p:slideViewPr>
    <p:cSldViewPr snapToGrid="0">
      <p:cViewPr varScale="1">
        <p:scale>
          <a:sx n="79" d="100"/>
          <a:sy n="79" d="100"/>
        </p:scale>
        <p:origin x="11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fld id="{F36AC05A-1198-4F9C-AEEB-F6FFBB98D4DD}" type="datetimeFigureOut">
              <a:rPr lang="zh-TW" altLang="en-US"/>
              <a:pPr>
                <a:defRPr/>
              </a:pPr>
              <a:t>2018-09-13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FF32A5-682A-4D6F-900E-F8F1C4D1A64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437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CEBF76C-29A5-481A-BEFF-69A8AD29AFDD}" type="slidenum">
              <a:rPr lang="zh-TW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25197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944521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049264"/>
      </p:ext>
    </p:extLst>
  </p:cSld>
  <p:clrMapOvr>
    <a:masterClrMapping/>
  </p:clrMapOvr>
  <p:transition spd="med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74071789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5535"/>
      </p:ext>
    </p:extLst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1139664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32697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756355"/>
      </p:ext>
    </p:extLst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82547"/>
      </p:ext>
    </p:extLst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55975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9118977"/>
      </p:ext>
    </p:extLst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6741033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 userDrawn="1"/>
        </p:nvSpPr>
        <p:spPr bwMode="auto">
          <a:xfrm rot="-5400000">
            <a:off x="4495800" y="-4495800"/>
            <a:ext cx="1524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7" name="Rectangle 35"/>
          <p:cNvSpPr>
            <a:spLocks noChangeArrowheads="1"/>
          </p:cNvSpPr>
          <p:nvPr userDrawn="1"/>
        </p:nvSpPr>
        <p:spPr bwMode="auto">
          <a:xfrm rot="-5400000">
            <a:off x="4114800" y="-3906837"/>
            <a:ext cx="914400" cy="9144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AutoShape 15"/>
          <p:cNvSpPr>
            <a:spLocks noChangeArrowheads="1"/>
          </p:cNvSpPr>
          <p:nvPr userDrawn="1"/>
        </p:nvSpPr>
        <p:spPr bwMode="auto">
          <a:xfrm>
            <a:off x="276225" y="996950"/>
            <a:ext cx="8555038" cy="3865563"/>
          </a:xfrm>
          <a:prstGeom prst="roundRect">
            <a:avLst>
              <a:gd name="adj" fmla="val 5894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33"/>
          <p:cNvSpPr>
            <a:spLocks noChangeArrowheads="1"/>
          </p:cNvSpPr>
          <p:nvPr userDrawn="1"/>
        </p:nvSpPr>
        <p:spPr bwMode="auto">
          <a:xfrm>
            <a:off x="0" y="1176338"/>
            <a:ext cx="304800" cy="3451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Rectangle 36"/>
          <p:cNvSpPr>
            <a:spLocks noChangeArrowheads="1"/>
          </p:cNvSpPr>
          <p:nvPr userDrawn="1"/>
        </p:nvSpPr>
        <p:spPr bwMode="auto">
          <a:xfrm>
            <a:off x="8839200" y="1190625"/>
            <a:ext cx="304800" cy="34512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grpSp>
        <p:nvGrpSpPr>
          <p:cNvPr id="1033" name="Group 38"/>
          <p:cNvGrpSpPr>
            <a:grpSpLocks/>
          </p:cNvGrpSpPr>
          <p:nvPr userDrawn="1"/>
        </p:nvGrpSpPr>
        <p:grpSpPr bwMode="auto">
          <a:xfrm>
            <a:off x="204788" y="6172200"/>
            <a:ext cx="8634412" cy="590550"/>
            <a:chOff x="129" y="3939"/>
            <a:chExt cx="5439" cy="372"/>
          </a:xfrm>
        </p:grpSpPr>
        <p:sp>
          <p:nvSpPr>
            <p:cNvPr id="1034" name="Line 39"/>
            <p:cNvSpPr>
              <a:spLocks noChangeShapeType="1"/>
            </p:cNvSpPr>
            <p:nvPr userDrawn="1"/>
          </p:nvSpPr>
          <p:spPr bwMode="auto">
            <a:xfrm>
              <a:off x="1356" y="3959"/>
              <a:ext cx="4212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035" name="Picture 41" descr="D:\PPT\Logo\深色直右商標.gif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" y="3939"/>
              <a:ext cx="1104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i="1">
          <a:solidFill>
            <a:srgbClr val="003399"/>
          </a:solidFill>
          <a:latin typeface="Times New Roman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9.emf"/><Relationship Id="rId4" Type="http://schemas.openxmlformats.org/officeDocument/2006/relationships/package" Target="../embeddings/Microsoft_Excel____1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Excel____3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___4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Excel____5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Excel____6.xls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Excel____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Excel____7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Excel____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9.emf"/><Relationship Id="rId4" Type="http://schemas.openxmlformats.org/officeDocument/2006/relationships/package" Target="../embeddings/Microsoft_Excel____9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Excel____11.xls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Excel____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Excel____12.xls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Excel____1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Excel____14.xls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Excel____1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9.emf"/><Relationship Id="rId4" Type="http://schemas.openxmlformats.org/officeDocument/2006/relationships/package" Target="../embeddings/Microsoft_Excel____16.xls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Excel____1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1.emf"/><Relationship Id="rId4" Type="http://schemas.openxmlformats.org/officeDocument/2006/relationships/package" Target="../embeddings/Microsoft_Excel____18.xls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Excel____20.xls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Excel____2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5.emf"/><Relationship Id="rId4" Type="http://schemas.openxmlformats.org/officeDocument/2006/relationships/package" Target="../embeddings/Microsoft_Excel____21.xls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Excel____2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7.emf"/><Relationship Id="rId4" Type="http://schemas.openxmlformats.org/officeDocument/2006/relationships/package" Target="../embeddings/Microsoft_Excel____23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Excel____25.xls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Excel____26.xls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Excel____2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61.emf"/><Relationship Id="rId4" Type="http://schemas.openxmlformats.org/officeDocument/2006/relationships/package" Target="../embeddings/Microsoft_Excel____27.xls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Excel____29.xlsx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Excel____3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5.emf"/><Relationship Id="rId4" Type="http://schemas.openxmlformats.org/officeDocument/2006/relationships/package" Target="../embeddings/Microsoft_Excel____30.xlsx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Excel____3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67.emf"/><Relationship Id="rId4" Type="http://schemas.openxmlformats.org/officeDocument/2006/relationships/package" Target="../embeddings/Microsoft_Excel____32.xls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31"/>
          <p:cNvGrpSpPr>
            <a:grpSpLocks/>
          </p:cNvGrpSpPr>
          <p:nvPr/>
        </p:nvGrpSpPr>
        <p:grpSpPr bwMode="auto">
          <a:xfrm>
            <a:off x="-115888" y="19050"/>
            <a:ext cx="9259888" cy="6838950"/>
            <a:chOff x="-73" y="12"/>
            <a:chExt cx="5833" cy="4308"/>
          </a:xfrm>
        </p:grpSpPr>
        <p:grpSp>
          <p:nvGrpSpPr>
            <p:cNvPr id="2057" name="Group 128"/>
            <p:cNvGrpSpPr>
              <a:grpSpLocks/>
            </p:cNvGrpSpPr>
            <p:nvPr/>
          </p:nvGrpSpPr>
          <p:grpSpPr bwMode="auto">
            <a:xfrm>
              <a:off x="-73" y="12"/>
              <a:ext cx="5833" cy="4308"/>
              <a:chOff x="-73" y="12"/>
              <a:chExt cx="5833" cy="4308"/>
            </a:xfrm>
          </p:grpSpPr>
          <p:sp>
            <p:nvSpPr>
              <p:cNvPr id="2059" name="Rectangle 22"/>
              <p:cNvSpPr>
                <a:spLocks noChangeArrowheads="1"/>
              </p:cNvSpPr>
              <p:nvPr/>
            </p:nvSpPr>
            <p:spPr bwMode="auto">
              <a:xfrm>
                <a:off x="-73" y="12"/>
                <a:ext cx="5760" cy="2227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060" name="Rectangle 124"/>
              <p:cNvSpPr>
                <a:spLocks noChangeArrowheads="1"/>
              </p:cNvSpPr>
              <p:nvPr/>
            </p:nvSpPr>
            <p:spPr bwMode="auto">
              <a:xfrm>
                <a:off x="0" y="2179"/>
                <a:ext cx="5760" cy="21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2061" name="Group 123"/>
              <p:cNvGrpSpPr>
                <a:grpSpLocks/>
              </p:cNvGrpSpPr>
              <p:nvPr/>
            </p:nvGrpSpPr>
            <p:grpSpPr bwMode="auto">
              <a:xfrm rot="10800000">
                <a:off x="5144" y="115"/>
                <a:ext cx="490" cy="2017"/>
                <a:chOff x="0" y="2154"/>
                <a:chExt cx="1440" cy="2006"/>
              </a:xfrm>
            </p:grpSpPr>
            <p:sp>
              <p:nvSpPr>
                <p:cNvPr id="2062" name="Rectangle 109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406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3" name="Rectangle 112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229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4" name="Rectangle 113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3053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5" name="Rectangle 114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877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6" name="Rectangle 115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701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7" name="Rectangle 116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525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8" name="Rectangle 117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348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69" name="Rectangle 118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2172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0" name="Rectangle 119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996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1" name="Rectangle 120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820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2" name="Rectangle 121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644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073" name="Rectangle 122"/>
                <p:cNvSpPr>
                  <a:spLocks noChangeArrowheads="1"/>
                </p:cNvSpPr>
                <p:nvPr/>
              </p:nvSpPr>
              <p:spPr bwMode="auto">
                <a:xfrm rot="-5400000">
                  <a:off x="686" y="1468"/>
                  <a:ext cx="68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99CC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2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2058" name="Rectangle 17"/>
            <p:cNvSpPr>
              <a:spLocks noChangeArrowheads="1"/>
            </p:cNvSpPr>
            <p:nvPr/>
          </p:nvSpPr>
          <p:spPr bwMode="auto">
            <a:xfrm>
              <a:off x="504" y="344"/>
              <a:ext cx="4751" cy="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marL="342900" indent="-342900"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dirty="0">
                  <a:latin typeface="標楷體" panose="03000509000000000000" pitchFamily="65" charset="-120"/>
                </a:rPr>
                <a:t>使用教材：</a:t>
              </a:r>
              <a:r>
                <a:rPr lang="en-US" altLang="zh-TW" sz="2800" b="1" dirty="0">
                  <a:ea typeface="新細明體" panose="02020500000000000000" pitchFamily="18" charset="-120"/>
                </a:rPr>
                <a:t>Python </a:t>
              </a:r>
              <a:r>
                <a:rPr lang="zh-TW" altLang="en-US" sz="2800" b="1" dirty="0">
                  <a:ea typeface="新細明體" panose="02020500000000000000" pitchFamily="18" charset="-120"/>
                </a:rPr>
                <a:t>程式設計入門 金融商管實務</a:t>
              </a:r>
              <a:endParaRPr lang="en-US" altLang="zh-TW" sz="2800" b="1" dirty="0">
                <a:ea typeface="新細明體" panose="02020500000000000000" pitchFamily="18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b="1" dirty="0">
                  <a:ea typeface="新細明體" panose="02020500000000000000" pitchFamily="18" charset="-120"/>
                </a:rPr>
                <a:t>案例 </a:t>
              </a:r>
              <a:r>
                <a:rPr lang="zh-TW" altLang="en-US" sz="2800" b="1" dirty="0" smtClean="0">
                  <a:ea typeface="新細明體" panose="02020500000000000000" pitchFamily="18" charset="-120"/>
                </a:rPr>
                <a:t>第三版</a:t>
              </a:r>
              <a:endParaRPr lang="en-US" altLang="zh-TW" sz="2800" b="1" dirty="0">
                <a:ea typeface="新細明體" panose="02020500000000000000" pitchFamily="18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endParaRPr lang="en-US" altLang="zh-TW" sz="2800" b="1" dirty="0">
                <a:latin typeface="標楷體" panose="03000509000000000000" pitchFamily="65" charset="-120"/>
              </a:endParaRPr>
            </a:p>
            <a:p>
              <a:pPr marL="0" lvl="2"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b="1" dirty="0">
                  <a:latin typeface="標楷體" panose="03000509000000000000" pitchFamily="65" charset="-120"/>
                </a:rPr>
                <a:t>作者</a:t>
              </a:r>
              <a:r>
                <a:rPr lang="en-US" altLang="zh-TW" sz="2800" b="1" dirty="0">
                  <a:latin typeface="標楷體" panose="03000509000000000000" pitchFamily="65" charset="-120"/>
                </a:rPr>
                <a:t>: </a:t>
              </a:r>
              <a:r>
                <a:rPr lang="zh-TW" altLang="en-US" sz="2800" b="1" dirty="0">
                  <a:latin typeface="標楷體" panose="03000509000000000000" pitchFamily="65" charset="-120"/>
                </a:rPr>
                <a:t>林萍珍</a:t>
              </a:r>
              <a:endParaRPr lang="zh-TW" altLang="en-US" sz="4000" dirty="0">
                <a:latin typeface="標楷體" panose="03000509000000000000" pitchFamily="65" charset="-120"/>
              </a:endParaRPr>
            </a:p>
          </p:txBody>
        </p:sp>
      </p:grpSp>
      <p:pic>
        <p:nvPicPr>
          <p:cNvPr id="2051" name="Picture 7" descr="D:\PPT\Logo\深色直右商標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5486400"/>
            <a:ext cx="2895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125"/>
          <p:cNvGrpSpPr>
            <a:grpSpLocks/>
          </p:cNvGrpSpPr>
          <p:nvPr/>
        </p:nvGrpSpPr>
        <p:grpSpPr bwMode="auto">
          <a:xfrm>
            <a:off x="14288" y="582613"/>
            <a:ext cx="623887" cy="663575"/>
            <a:chOff x="200" y="1575"/>
            <a:chExt cx="393" cy="418"/>
          </a:xfrm>
        </p:grpSpPr>
        <p:sp>
          <p:nvSpPr>
            <p:cNvPr id="2054" name="Rectangle 106"/>
            <p:cNvSpPr>
              <a:spLocks noChangeArrowheads="1"/>
            </p:cNvSpPr>
            <p:nvPr/>
          </p:nvSpPr>
          <p:spPr bwMode="auto">
            <a:xfrm>
              <a:off x="200" y="1738"/>
              <a:ext cx="254" cy="255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055" name="Rectangle 107"/>
            <p:cNvSpPr>
              <a:spLocks noChangeArrowheads="1"/>
            </p:cNvSpPr>
            <p:nvPr/>
          </p:nvSpPr>
          <p:spPr bwMode="auto">
            <a:xfrm>
              <a:off x="258" y="1575"/>
              <a:ext cx="254" cy="2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2056" name="Rectangle 108"/>
            <p:cNvSpPr>
              <a:spLocks noChangeArrowheads="1"/>
            </p:cNvSpPr>
            <p:nvPr/>
          </p:nvSpPr>
          <p:spPr bwMode="auto">
            <a:xfrm>
              <a:off x="338" y="1686"/>
              <a:ext cx="255" cy="25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17" y="2673464"/>
            <a:ext cx="2833695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03941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58875"/>
            <a:ext cx="7000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424363"/>
            <a:ext cx="6983412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195388"/>
            <a:ext cx="70008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019175"/>
            <a:ext cx="7000875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71"/>
          <a:stretch>
            <a:fillRect/>
          </a:stretch>
        </p:blipFill>
        <p:spPr bwMode="auto">
          <a:xfrm>
            <a:off x="563563" y="1104900"/>
            <a:ext cx="7019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557338"/>
            <a:ext cx="701992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5116513"/>
            <a:ext cx="692943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139825"/>
            <a:ext cx="70373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字串的方法</a:t>
            </a: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TW" altLang="zh-TW" smtClean="0"/>
              <a:t>字串是不可變的序列（</a:t>
            </a:r>
            <a:r>
              <a:rPr lang="en-US" altLang="zh-TW" smtClean="0"/>
              <a:t>sequence</a:t>
            </a:r>
            <a:r>
              <a:rPr lang="zh-TW" altLang="zh-TW" smtClean="0"/>
              <a:t>），所有可應用在不可變序列資料型別的功能，都可以在字串型別上使用。</a:t>
            </a:r>
            <a:endParaRPr lang="en-US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822575"/>
            <a:ext cx="78740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置換子字串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7788"/>
            <a:ext cx="710882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置換子字串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262063"/>
            <a:ext cx="7091362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127125"/>
            <a:ext cx="8229600" cy="50641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TW" dirty="0" smtClean="0"/>
              <a:t>(1)replace</a:t>
            </a:r>
            <a:r>
              <a:rPr lang="en-US" altLang="zh-TW" dirty="0"/>
              <a:t>()</a:t>
            </a:r>
            <a:r>
              <a:rPr lang="zh-TW" altLang="zh-TW" dirty="0"/>
              <a:t>方法可</a:t>
            </a:r>
            <a:r>
              <a:rPr lang="zh-HK" altLang="zh-TW" dirty="0"/>
              <a:t>將</a:t>
            </a:r>
            <a:r>
              <a:rPr lang="zh-TW" altLang="zh-TW" dirty="0"/>
              <a:t>新字串</a:t>
            </a:r>
            <a:r>
              <a:rPr lang="en-US" altLang="zh-TW" dirty="0"/>
              <a:t>hi! </a:t>
            </a:r>
            <a:r>
              <a:rPr lang="zh-TW" altLang="zh-TW" dirty="0"/>
              <a:t>取代舊字串</a:t>
            </a:r>
            <a:r>
              <a:rPr lang="en-US" altLang="zh-TW" dirty="0"/>
              <a:t>hello</a:t>
            </a:r>
            <a:r>
              <a:rPr lang="zh-TW" altLang="zh-TW" dirty="0"/>
              <a:t>，見</a:t>
            </a:r>
            <a:r>
              <a:rPr lang="en-US" altLang="zh-TW" dirty="0"/>
              <a:t>1</a:t>
            </a:r>
            <a:r>
              <a:rPr lang="zh-TW" altLang="zh-TW" dirty="0"/>
              <a:t>到</a:t>
            </a:r>
            <a:r>
              <a:rPr lang="en-US" altLang="zh-TW" dirty="0"/>
              <a:t>2</a:t>
            </a:r>
            <a:r>
              <a:rPr lang="zh-TW" altLang="zh-TW" dirty="0"/>
              <a:t>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(2)</a:t>
            </a:r>
            <a:r>
              <a:rPr lang="zh-TW" altLang="zh-TW" dirty="0"/>
              <a:t>常用子字串搜尋的</a:t>
            </a:r>
            <a:r>
              <a:rPr lang="en-US" altLang="zh-TW" dirty="0"/>
              <a:t>find()</a:t>
            </a:r>
            <a:r>
              <a:rPr lang="zh-TW" altLang="zh-TW" dirty="0"/>
              <a:t>方法，可以從</a:t>
            </a:r>
            <a:r>
              <a:rPr lang="en-US" altLang="zh-TW" dirty="0"/>
              <a:t>s</a:t>
            </a:r>
            <a:r>
              <a:rPr lang="zh-TW" altLang="zh-TW" dirty="0"/>
              <a:t>字串中，找出子字串</a:t>
            </a:r>
            <a:r>
              <a:rPr lang="en-US" altLang="zh-TW" dirty="0" err="1"/>
              <a:t>py</a:t>
            </a:r>
            <a:r>
              <a:rPr lang="zh-TW" altLang="zh-TW" dirty="0"/>
              <a:t>，回傳值是</a:t>
            </a:r>
            <a:r>
              <a:rPr lang="en-US" altLang="zh-TW" dirty="0"/>
              <a:t>s</a:t>
            </a:r>
            <a:r>
              <a:rPr lang="zh-TW" altLang="zh-TW" dirty="0"/>
              <a:t>，字串的索引值為</a:t>
            </a:r>
            <a:r>
              <a:rPr lang="en-US" altLang="zh-TW" dirty="0"/>
              <a:t>6</a:t>
            </a:r>
            <a:r>
              <a:rPr lang="zh-TW" altLang="zh-TW" dirty="0"/>
              <a:t>，見</a:t>
            </a:r>
            <a:r>
              <a:rPr lang="en-US" altLang="zh-TW" dirty="0"/>
              <a:t>3</a:t>
            </a:r>
            <a:r>
              <a:rPr lang="zh-TW" altLang="zh-TW" dirty="0"/>
              <a:t>到</a:t>
            </a:r>
            <a:r>
              <a:rPr lang="en-US" altLang="zh-TW" dirty="0"/>
              <a:t>4</a:t>
            </a:r>
            <a:r>
              <a:rPr lang="zh-TW" altLang="zh-TW" dirty="0"/>
              <a:t>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457200" indent="-457200">
              <a:buFontTx/>
              <a:buAutoNum type="arabicParenBoth"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194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置換子字串</a:t>
            </a:r>
          </a:p>
        </p:txBody>
      </p:sp>
      <p:graphicFrame>
        <p:nvGraphicFramePr>
          <p:cNvPr id="19460" name="物件 4"/>
          <p:cNvGraphicFramePr>
            <a:graphicFrameLocks noChangeAspect="1"/>
          </p:cNvGraphicFramePr>
          <p:nvPr/>
        </p:nvGraphicFramePr>
        <p:xfrm>
          <a:off x="539750" y="2095500"/>
          <a:ext cx="81359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工作表" r:id="rId4" imgW="4038431" imgH="428517" progId="Excel.Sheet.12">
                  <p:embed/>
                </p:oleObj>
              </mc:Choice>
              <mc:Fallback>
                <p:oleObj name="工作表" r:id="rId4" imgW="4038431" imgH="428517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95500"/>
                        <a:ext cx="81359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物件 5"/>
          <p:cNvGraphicFramePr>
            <a:graphicFrameLocks noChangeAspect="1"/>
          </p:cNvGraphicFramePr>
          <p:nvPr/>
        </p:nvGraphicFramePr>
        <p:xfrm>
          <a:off x="550863" y="4527550"/>
          <a:ext cx="81359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工作表" r:id="rId7" imgW="4038752" imgH="428678" progId="Excel.Sheet.12">
                  <p:embed/>
                </p:oleObj>
              </mc:Choice>
              <mc:Fallback>
                <p:oleObj name="工作表" r:id="rId7" imgW="4038752" imgH="428678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527550"/>
                        <a:ext cx="81359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6563" y="1077913"/>
            <a:ext cx="8229600" cy="5064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(3)</a:t>
            </a:r>
            <a:r>
              <a:rPr lang="zh-TW" altLang="en-US" dirty="0" smtClean="0"/>
              <a:t>若</a:t>
            </a:r>
            <a:r>
              <a:rPr lang="zh-TW" altLang="en-US" dirty="0"/>
              <a:t>將 </a:t>
            </a:r>
            <a:r>
              <a:rPr lang="en-US" altLang="zh-TW" dirty="0"/>
              <a:t>replace() </a:t>
            </a:r>
            <a:r>
              <a:rPr lang="zh-TW" altLang="en-US" dirty="0"/>
              <a:t>方法的回傳值儲存在 </a:t>
            </a:r>
            <a:r>
              <a:rPr lang="en-US" altLang="zh-TW" dirty="0"/>
              <a:t>t </a:t>
            </a:r>
            <a:r>
              <a:rPr lang="zh-TW" altLang="en-US" dirty="0"/>
              <a:t>變數中（見第 </a:t>
            </a:r>
            <a:r>
              <a:rPr lang="en-US" altLang="zh-TW" dirty="0"/>
              <a:t>5 </a:t>
            </a:r>
            <a:r>
              <a:rPr lang="zh-TW" altLang="en-US" dirty="0"/>
              <a:t>到 </a:t>
            </a:r>
            <a:r>
              <a:rPr lang="en-US" altLang="zh-TW" dirty="0"/>
              <a:t>7 </a:t>
            </a:r>
            <a:r>
              <a:rPr lang="zh-TW" altLang="en-US" dirty="0"/>
              <a:t>列），再用 </a:t>
            </a:r>
            <a:r>
              <a:rPr lang="en-US" altLang="zh-TW" dirty="0" err="1"/>
              <a:t>t.find</a:t>
            </a:r>
            <a:r>
              <a:rPr lang="en-US" altLang="zh-TW" dirty="0"/>
              <a:t>() </a:t>
            </a:r>
            <a:r>
              <a:rPr lang="zh-TW" altLang="en-US" dirty="0"/>
              <a:t>方法， 則是以新字串 </a:t>
            </a:r>
            <a:r>
              <a:rPr lang="en-US" altLang="zh-TW" dirty="0"/>
              <a:t>t </a:t>
            </a:r>
            <a:r>
              <a:rPr lang="zh-TW" altLang="en-US" dirty="0"/>
              <a:t>為搜尋目標，找到符合目標索引值（ </a:t>
            </a:r>
            <a:r>
              <a:rPr lang="en-US" altLang="zh-TW" dirty="0"/>
              <a:t>4,5</a:t>
            </a:r>
            <a:r>
              <a:rPr lang="zh-TW" altLang="en-US" dirty="0"/>
              <a:t>） 的第一個索引值 </a:t>
            </a:r>
            <a:r>
              <a:rPr lang="en-US" altLang="zh-TW" dirty="0"/>
              <a:t>4</a:t>
            </a:r>
            <a:r>
              <a:rPr lang="zh-TW" altLang="en-US" dirty="0"/>
              <a:t>（見 圖</a:t>
            </a:r>
            <a:r>
              <a:rPr lang="en-US" altLang="zh-TW" dirty="0"/>
              <a:t>3-6</a:t>
            </a:r>
            <a:r>
              <a:rPr lang="zh-TW" altLang="en-US" dirty="0"/>
              <a:t>），以及指令（見第</a:t>
            </a:r>
            <a:r>
              <a:rPr lang="en-US" altLang="zh-TW" dirty="0"/>
              <a:t>8 </a:t>
            </a:r>
            <a:r>
              <a:rPr lang="zh-TW" altLang="en-US" dirty="0"/>
              <a:t>到 </a:t>
            </a:r>
            <a:r>
              <a:rPr lang="en-US" altLang="zh-TW" dirty="0"/>
              <a:t>9 </a:t>
            </a:r>
            <a:r>
              <a:rPr lang="zh-TW" altLang="en-US" dirty="0"/>
              <a:t>列）。</a:t>
            </a:r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置換子字串</a:t>
            </a:r>
          </a:p>
        </p:txBody>
      </p:sp>
      <p:graphicFrame>
        <p:nvGraphicFramePr>
          <p:cNvPr id="20484" name="物件 4"/>
          <p:cNvGraphicFramePr>
            <a:graphicFrameLocks noChangeAspect="1"/>
          </p:cNvGraphicFramePr>
          <p:nvPr/>
        </p:nvGraphicFramePr>
        <p:xfrm>
          <a:off x="533400" y="3429000"/>
          <a:ext cx="813593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工作表" r:id="rId4" imgW="4038752" imgH="1057103" progId="Excel.Sheet.12">
                  <p:embed/>
                </p:oleObj>
              </mc:Choice>
              <mc:Fallback>
                <p:oleObj name="工作表" r:id="rId4" imgW="4038752" imgH="1057103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8135938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555625" y="1035050"/>
            <a:ext cx="7848600" cy="887413"/>
          </a:xfrm>
        </p:spPr>
        <p:txBody>
          <a:bodyPr/>
          <a:lstStyle/>
          <a:p>
            <a:r>
              <a:rPr lang="zh-TW" altLang="en-US" sz="4000" smtClean="0"/>
              <a:t>第三章  資料型別</a:t>
            </a:r>
          </a:p>
        </p:txBody>
      </p:sp>
      <p:sp>
        <p:nvSpPr>
          <p:cNvPr id="4" name="副標題 1"/>
          <p:cNvSpPr txBox="1">
            <a:spLocks/>
          </p:cNvSpPr>
          <p:nvPr/>
        </p:nvSpPr>
        <p:spPr bwMode="auto">
          <a:xfrm>
            <a:off x="2300288" y="1857375"/>
            <a:ext cx="4983162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defRPr/>
            </a:pPr>
            <a:r>
              <a:rPr lang="en-US" altLang="zh-TW" kern="0" dirty="0" smtClean="0"/>
              <a:t>3-1</a:t>
            </a:r>
            <a:r>
              <a:rPr lang="zh-TW" altLang="en-US" kern="0" dirty="0"/>
              <a:t>可變與不可變</a:t>
            </a:r>
            <a:endParaRPr lang="en-US" altLang="zh-TW" kern="0" dirty="0"/>
          </a:p>
          <a:p>
            <a:pPr algn="l" eaLnBrk="1" hangingPunct="1">
              <a:defRPr/>
            </a:pPr>
            <a:r>
              <a:rPr lang="en-US" altLang="zh-TW" kern="0" dirty="0" smtClean="0"/>
              <a:t>3-2</a:t>
            </a:r>
            <a:r>
              <a:rPr lang="zh-TW" altLang="en-US" kern="0" dirty="0"/>
              <a:t>變數命名規則</a:t>
            </a:r>
          </a:p>
          <a:p>
            <a:pPr algn="l" eaLnBrk="1" hangingPunct="1">
              <a:defRPr/>
            </a:pPr>
            <a:r>
              <a:rPr lang="en-US" altLang="zh-TW" kern="0" dirty="0" smtClean="0"/>
              <a:t>3-3</a:t>
            </a:r>
            <a:r>
              <a:rPr lang="zh-TW" altLang="en-US" kern="0" dirty="0"/>
              <a:t>數值型別</a:t>
            </a:r>
          </a:p>
          <a:p>
            <a:pPr algn="l" eaLnBrk="1" hangingPunct="1">
              <a:defRPr/>
            </a:pPr>
            <a:r>
              <a:rPr lang="en-US" altLang="zh-TW" kern="0" dirty="0" smtClean="0"/>
              <a:t>3-4</a:t>
            </a:r>
            <a:r>
              <a:rPr lang="zh-TW" altLang="en-US" kern="0" dirty="0"/>
              <a:t>字串型</a:t>
            </a:r>
            <a:r>
              <a:rPr lang="zh-TW" altLang="en-US" kern="0" dirty="0" smtClean="0"/>
              <a:t>別　</a:t>
            </a:r>
            <a:endParaRPr lang="en-US" altLang="zh-TW" kern="0" dirty="0" smtClean="0"/>
          </a:p>
          <a:p>
            <a:pPr algn="l" eaLnBrk="1" hangingPunct="1">
              <a:defRPr/>
            </a:pPr>
            <a:r>
              <a:rPr lang="en-US" altLang="zh-TW" kern="0" dirty="0" smtClean="0"/>
              <a:t>3-5</a:t>
            </a:r>
            <a:r>
              <a:rPr lang="zh-TW" altLang="en-US" kern="0" dirty="0"/>
              <a:t>字串的方法</a:t>
            </a:r>
          </a:p>
          <a:p>
            <a:pPr algn="l" eaLnBrk="1" hangingPunct="1">
              <a:defRPr/>
            </a:pPr>
            <a:r>
              <a:rPr lang="en-US" altLang="zh-TW" kern="0" dirty="0" smtClean="0"/>
              <a:t>3-6</a:t>
            </a:r>
            <a:r>
              <a:rPr lang="zh-TW" altLang="en-US" kern="0" dirty="0"/>
              <a:t>抽象資料型別</a:t>
            </a:r>
          </a:p>
          <a:p>
            <a:pPr algn="l" eaLnBrk="1" hangingPunct="1">
              <a:defRPr/>
            </a:pPr>
            <a:r>
              <a:rPr lang="en-US" altLang="zh-TW" kern="0" dirty="0" smtClean="0"/>
              <a:t>3-7</a:t>
            </a:r>
            <a:r>
              <a:rPr lang="zh-TW" altLang="en-US" kern="0" dirty="0"/>
              <a:t>容器型</a:t>
            </a:r>
            <a:r>
              <a:rPr lang="zh-TW" altLang="en-US" kern="0" dirty="0" smtClean="0"/>
              <a:t>別</a:t>
            </a:r>
            <a:endParaRPr lang="en-US" altLang="zh-TW" kern="0" dirty="0" smtClean="0"/>
          </a:p>
          <a:p>
            <a:pPr algn="l" eaLnBrk="1" hangingPunct="1">
              <a:defRPr/>
            </a:pPr>
            <a:endParaRPr lang="zh-TW" altLang="en-US" kern="0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(4) count()</a:t>
            </a:r>
            <a:r>
              <a:rPr lang="zh-TW" altLang="zh-TW" smtClean="0"/>
              <a:t>方法可以計算子字串出現的次數，如</a:t>
            </a:r>
            <a:r>
              <a:rPr lang="en-US" altLang="zh-TW" smtClean="0"/>
              <a:t>o</a:t>
            </a:r>
            <a:r>
              <a:rPr lang="zh-TW" altLang="zh-TW" smtClean="0"/>
              <a:t>在</a:t>
            </a:r>
            <a:r>
              <a:rPr lang="en-US" altLang="zh-TW" smtClean="0"/>
              <a:t>s</a:t>
            </a:r>
            <a:r>
              <a:rPr lang="zh-TW" altLang="zh-TW" smtClean="0"/>
              <a:t>字串出現</a:t>
            </a:r>
            <a:r>
              <a:rPr lang="en-US" altLang="zh-TW" smtClean="0"/>
              <a:t>2</a:t>
            </a:r>
            <a:r>
              <a:rPr lang="zh-TW" altLang="zh-TW" smtClean="0"/>
              <a:t>次，見</a:t>
            </a:r>
            <a:r>
              <a:rPr lang="en-US" altLang="zh-TW" smtClean="0"/>
              <a:t>10</a:t>
            </a:r>
            <a:r>
              <a:rPr lang="zh-TW" altLang="zh-TW" smtClean="0"/>
              <a:t>到</a:t>
            </a:r>
            <a:r>
              <a:rPr lang="en-US" altLang="zh-TW" smtClean="0"/>
              <a:t>11</a:t>
            </a:r>
            <a:r>
              <a:rPr lang="zh-TW" altLang="zh-TW" smtClean="0"/>
              <a:t>列。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</p:txBody>
      </p:sp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置換子字串</a:t>
            </a:r>
          </a:p>
        </p:txBody>
      </p:sp>
      <p:graphicFrame>
        <p:nvGraphicFramePr>
          <p:cNvPr id="21508" name="物件 4"/>
          <p:cNvGraphicFramePr>
            <a:graphicFrameLocks noChangeAspect="1"/>
          </p:cNvGraphicFramePr>
          <p:nvPr/>
        </p:nvGraphicFramePr>
        <p:xfrm>
          <a:off x="539750" y="2276475"/>
          <a:ext cx="81359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工作表" r:id="rId4" imgW="4038752" imgH="428678" progId="Excel.Sheet.12">
                  <p:embed/>
                </p:oleObj>
              </mc:Choice>
              <mc:Fallback>
                <p:oleObj name="工作表" r:id="rId4" imgW="4038752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81359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內容版面配置區 2"/>
          <p:cNvSpPr>
            <a:spLocks noGrp="1"/>
          </p:cNvSpPr>
          <p:nvPr>
            <p:ph idx="1"/>
          </p:nvPr>
        </p:nvSpPr>
        <p:spPr>
          <a:xfrm>
            <a:off x="446088" y="1069975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(8)split()</a:t>
            </a:r>
            <a:r>
              <a:rPr lang="zh-TW" altLang="zh-TW" smtClean="0"/>
              <a:t>可以切割字串，預設切割判定為單一空白，使用方法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18</a:t>
            </a:r>
            <a:r>
              <a:rPr lang="zh-TW" altLang="zh-TW" smtClean="0"/>
              <a:t>到</a:t>
            </a:r>
            <a:r>
              <a:rPr lang="en-US" altLang="zh-TW" smtClean="0"/>
              <a:t>19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，成為切割判定的依據字符會消失，使用方法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20</a:t>
            </a:r>
            <a:r>
              <a:rPr lang="zh-TW" altLang="zh-TW" smtClean="0"/>
              <a:t>到</a:t>
            </a:r>
            <a:r>
              <a:rPr lang="en-US" altLang="zh-TW" smtClean="0"/>
              <a:t>21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置換子字串</a:t>
            </a:r>
          </a:p>
        </p:txBody>
      </p:sp>
      <p:graphicFrame>
        <p:nvGraphicFramePr>
          <p:cNvPr id="22532" name="物件 4"/>
          <p:cNvGraphicFramePr>
            <a:graphicFrameLocks noChangeAspect="1"/>
          </p:cNvGraphicFramePr>
          <p:nvPr/>
        </p:nvGraphicFramePr>
        <p:xfrm>
          <a:off x="550863" y="2651125"/>
          <a:ext cx="8135937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工作表" r:id="rId4" imgW="4038431" imgH="847793" progId="Excel.Sheet.12">
                  <p:embed/>
                </p:oleObj>
              </mc:Choice>
              <mc:Fallback>
                <p:oleObj name="工作表" r:id="rId4" imgW="4038431" imgH="847793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651125"/>
                        <a:ext cx="8135937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判斷字串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139825"/>
            <a:ext cx="698341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688" y="1095375"/>
            <a:ext cx="8229600" cy="5064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(2)</a:t>
            </a:r>
            <a:r>
              <a:rPr lang="en-US" altLang="zh-TW" dirty="0"/>
              <a:t> </a:t>
            </a:r>
            <a:r>
              <a:rPr lang="en-US" altLang="zh-TW" dirty="0" err="1" smtClean="0"/>
              <a:t>isalnum</a:t>
            </a:r>
            <a:r>
              <a:rPr lang="en-US" altLang="zh-TW" dirty="0"/>
              <a:t>() </a:t>
            </a:r>
            <a:r>
              <a:rPr lang="zh-TW" altLang="en-US" dirty="0"/>
              <a:t>方法可以檢查字串是否含有字母或數字，只要符合其中一項，即傳回 </a:t>
            </a:r>
            <a:r>
              <a:rPr lang="en-US" altLang="zh-TW" dirty="0"/>
              <a:t>True</a:t>
            </a:r>
            <a:r>
              <a:rPr lang="zh-TW" altLang="en-US" dirty="0"/>
              <a:t>（見第 </a:t>
            </a:r>
            <a:r>
              <a:rPr lang="en-US" altLang="zh-TW" dirty="0"/>
              <a:t>9 </a:t>
            </a:r>
            <a:r>
              <a:rPr lang="zh-TW" altLang="en-US" dirty="0"/>
              <a:t>到 </a:t>
            </a:r>
            <a:r>
              <a:rPr lang="en-US" altLang="zh-TW" dirty="0"/>
              <a:t>10 </a:t>
            </a:r>
            <a:r>
              <a:rPr lang="zh-TW" altLang="en-US" dirty="0"/>
              <a:t>列）；字串中含有字母或數字以外的字元（含特殊字元或空字 元），即傳回 </a:t>
            </a:r>
            <a:r>
              <a:rPr lang="en-US" altLang="zh-TW" dirty="0"/>
              <a:t>False</a:t>
            </a:r>
            <a:r>
              <a:rPr lang="zh-TW" altLang="en-US" dirty="0"/>
              <a:t>（見第 </a:t>
            </a:r>
            <a:r>
              <a:rPr lang="en-US" altLang="zh-TW" dirty="0"/>
              <a:t>11 </a:t>
            </a:r>
            <a:r>
              <a:rPr lang="zh-TW" altLang="en-US" dirty="0"/>
              <a:t>到 </a:t>
            </a:r>
            <a:r>
              <a:rPr lang="en-US" altLang="zh-TW" dirty="0"/>
              <a:t>12 </a:t>
            </a:r>
            <a:r>
              <a:rPr lang="zh-TW" altLang="en-US" dirty="0"/>
              <a:t>列）。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判斷字串</a:t>
            </a:r>
          </a:p>
        </p:txBody>
      </p:sp>
      <p:graphicFrame>
        <p:nvGraphicFramePr>
          <p:cNvPr id="24580" name="物件 1"/>
          <p:cNvGraphicFramePr>
            <a:graphicFrameLocks noChangeAspect="1"/>
          </p:cNvGraphicFramePr>
          <p:nvPr/>
        </p:nvGraphicFramePr>
        <p:xfrm>
          <a:off x="558800" y="3357563"/>
          <a:ext cx="81359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工作表" r:id="rId4" imgW="4067119" imgH="847881" progId="Excel.Sheet.12">
                  <p:embed/>
                </p:oleObj>
              </mc:Choice>
              <mc:Fallback>
                <p:oleObj name="工作表" r:id="rId4" imgW="4067119" imgH="847881" progId="Excel.Sheet.12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357563"/>
                        <a:ext cx="8135938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2"/>
          <p:cNvSpPr>
            <a:spLocks noGrp="1"/>
          </p:cNvSpPr>
          <p:nvPr>
            <p:ph idx="1"/>
          </p:nvPr>
        </p:nvSpPr>
        <p:spPr>
          <a:xfrm>
            <a:off x="439738" y="968375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(3) isalpha()</a:t>
            </a:r>
            <a:r>
              <a:rPr lang="zh-TW" altLang="zh-TW" smtClean="0"/>
              <a:t>方法是檢查字串是否全部為字母，見</a:t>
            </a:r>
            <a:r>
              <a:rPr lang="en-US" altLang="zh-TW" smtClean="0"/>
              <a:t>13</a:t>
            </a:r>
            <a:r>
              <a:rPr lang="zh-TW" altLang="zh-TW" smtClean="0"/>
              <a:t>到</a:t>
            </a:r>
            <a:r>
              <a:rPr lang="en-US" altLang="zh-TW" smtClean="0"/>
              <a:t>14</a:t>
            </a:r>
            <a:r>
              <a:rPr lang="zh-TW" altLang="zh-TW" smtClean="0"/>
              <a:t>列。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(4) isdigit()</a:t>
            </a:r>
            <a:r>
              <a:rPr lang="zh-TW" altLang="zh-TW" smtClean="0"/>
              <a:t>方法是檢查字串是否全部為數字，見</a:t>
            </a:r>
            <a:r>
              <a:rPr lang="en-US" altLang="zh-TW" smtClean="0"/>
              <a:t>15</a:t>
            </a:r>
            <a:r>
              <a:rPr lang="zh-TW" altLang="zh-TW" smtClean="0"/>
              <a:t>到</a:t>
            </a:r>
            <a:r>
              <a:rPr lang="en-US" altLang="zh-TW" smtClean="0"/>
              <a:t>16</a:t>
            </a:r>
            <a:r>
              <a:rPr lang="zh-TW" altLang="zh-TW" smtClean="0"/>
              <a:t>列。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2560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判斷字串</a:t>
            </a:r>
          </a:p>
        </p:txBody>
      </p:sp>
      <p:graphicFrame>
        <p:nvGraphicFramePr>
          <p:cNvPr id="25604" name="物件 1"/>
          <p:cNvGraphicFramePr>
            <a:graphicFrameLocks noChangeAspect="1"/>
          </p:cNvGraphicFramePr>
          <p:nvPr/>
        </p:nvGraphicFramePr>
        <p:xfrm>
          <a:off x="520700" y="1817688"/>
          <a:ext cx="81375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工作表" r:id="rId4" imgW="4067119" imgH="428678" progId="Excel.Sheet.12">
                  <p:embed/>
                </p:oleObj>
              </mc:Choice>
              <mc:Fallback>
                <p:oleObj name="工作表" r:id="rId4" imgW="4067119" imgH="428678" progId="Excel.Sheet.12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817688"/>
                        <a:ext cx="81375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物件 4"/>
          <p:cNvGraphicFramePr>
            <a:graphicFrameLocks noChangeAspect="1"/>
          </p:cNvGraphicFramePr>
          <p:nvPr/>
        </p:nvGraphicFramePr>
        <p:xfrm>
          <a:off x="549275" y="3816350"/>
          <a:ext cx="81359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工作表" r:id="rId7" imgW="4067119" imgH="428678" progId="Excel.Sheet.12">
                  <p:embed/>
                </p:oleObj>
              </mc:Choice>
              <mc:Fallback>
                <p:oleObj name="工作表" r:id="rId7" imgW="4067119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816350"/>
                        <a:ext cx="813593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刪除</a:t>
            </a:r>
            <a:r>
              <a:rPr lang="en-US" altLang="zh-TW" smtClean="0"/>
              <a:t>/</a:t>
            </a:r>
            <a:r>
              <a:rPr lang="zh-TW" altLang="en-US" smtClean="0"/>
              <a:t>切割</a:t>
            </a:r>
            <a:r>
              <a:rPr lang="en-US" altLang="zh-TW" smtClean="0"/>
              <a:t>/</a:t>
            </a:r>
            <a:r>
              <a:rPr lang="zh-TW" altLang="en-US" smtClean="0"/>
              <a:t>填滿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195388"/>
            <a:ext cx="7529512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內容版面配置區 2"/>
          <p:cNvSpPr>
            <a:spLocks noGrp="1"/>
          </p:cNvSpPr>
          <p:nvPr>
            <p:ph idx="1"/>
          </p:nvPr>
        </p:nvSpPr>
        <p:spPr>
          <a:xfrm>
            <a:off x="411163" y="1077913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(1)strip()</a:t>
            </a:r>
            <a:r>
              <a:rPr lang="zh-TW" altLang="zh-TW" smtClean="0"/>
              <a:t>方法的功能是刪除字串左右，即開頭與尾端的空白字元。</a:t>
            </a:r>
          </a:p>
          <a:p>
            <a:pPr marL="0" indent="0">
              <a:buFontTx/>
              <a:buNone/>
            </a:pPr>
            <a:r>
              <a:rPr lang="en-US" altLang="zh-TW" smtClean="0"/>
              <a:t>(2)lstrip()</a:t>
            </a:r>
            <a:r>
              <a:rPr lang="zh-TW" altLang="zh-TW" smtClean="0"/>
              <a:t>方法只刪除字串左邊的空白字元。</a:t>
            </a: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(3)rstrip()</a:t>
            </a:r>
            <a:r>
              <a:rPr lang="zh-TW" altLang="zh-TW" smtClean="0"/>
              <a:t>方法則是刪除右邊空白字元，見</a:t>
            </a:r>
            <a:r>
              <a:rPr lang="en-US" altLang="zh-TW" smtClean="0"/>
              <a:t>1</a:t>
            </a:r>
            <a:r>
              <a:rPr lang="zh-TW" altLang="zh-TW" smtClean="0"/>
              <a:t>到</a:t>
            </a:r>
            <a:r>
              <a:rPr lang="en-US" altLang="zh-TW" smtClean="0"/>
              <a:t>2</a:t>
            </a:r>
            <a:r>
              <a:rPr lang="zh-TW" altLang="zh-TW" smtClean="0"/>
              <a:t>列。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(4) partition()</a:t>
            </a:r>
            <a:r>
              <a:rPr lang="zh-TW" altLang="zh-TW" smtClean="0"/>
              <a:t>方法可以使</a:t>
            </a:r>
            <a:r>
              <a:rPr lang="en-US" altLang="zh-TW" smtClean="0"/>
              <a:t>sep</a:t>
            </a:r>
            <a:r>
              <a:rPr lang="zh-TW" altLang="zh-TW" smtClean="0"/>
              <a:t>參數做為分割符號準則，將字串分割成</a:t>
            </a:r>
            <a:r>
              <a:rPr lang="en-US" altLang="zh-TW" smtClean="0"/>
              <a:t>3</a:t>
            </a:r>
            <a:r>
              <a:rPr lang="zh-TW" altLang="zh-TW" smtClean="0"/>
              <a:t>個部份，見</a:t>
            </a:r>
            <a:r>
              <a:rPr lang="zh-TW" altLang="en-US" smtClean="0"/>
              <a:t>第</a:t>
            </a:r>
            <a:r>
              <a:rPr lang="en-US" altLang="zh-TW" smtClean="0"/>
              <a:t>3</a:t>
            </a:r>
            <a:r>
              <a:rPr lang="zh-TW" altLang="zh-TW" smtClean="0"/>
              <a:t>到</a:t>
            </a:r>
            <a:r>
              <a:rPr lang="en-US" altLang="zh-TW" smtClean="0"/>
              <a:t>4</a:t>
            </a:r>
            <a:r>
              <a:rPr lang="zh-TW" altLang="zh-TW" smtClean="0"/>
              <a:t>列。</a:t>
            </a:r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刪除</a:t>
            </a:r>
            <a:r>
              <a:rPr lang="en-US" altLang="zh-TW" smtClean="0"/>
              <a:t>/</a:t>
            </a:r>
            <a:r>
              <a:rPr lang="zh-TW" altLang="en-US" smtClean="0"/>
              <a:t>切割</a:t>
            </a:r>
            <a:r>
              <a:rPr lang="en-US" altLang="zh-TW" smtClean="0"/>
              <a:t>/</a:t>
            </a:r>
            <a:r>
              <a:rPr lang="zh-TW" altLang="en-US" smtClean="0"/>
              <a:t>填滿</a:t>
            </a:r>
          </a:p>
        </p:txBody>
      </p:sp>
      <p:graphicFrame>
        <p:nvGraphicFramePr>
          <p:cNvPr id="27652" name="物件 4"/>
          <p:cNvGraphicFramePr>
            <a:graphicFrameLocks noChangeAspect="1"/>
          </p:cNvGraphicFramePr>
          <p:nvPr/>
        </p:nvGraphicFramePr>
        <p:xfrm>
          <a:off x="539750" y="3141663"/>
          <a:ext cx="81359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工作表" r:id="rId4" imgW="4210090" imgH="428678" progId="Excel.Sheet.12">
                  <p:embed/>
                </p:oleObj>
              </mc:Choice>
              <mc:Fallback>
                <p:oleObj name="工作表" r:id="rId4" imgW="4210090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1663"/>
                        <a:ext cx="813593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物件 5"/>
          <p:cNvGraphicFramePr>
            <a:graphicFrameLocks noChangeAspect="1"/>
          </p:cNvGraphicFramePr>
          <p:nvPr/>
        </p:nvGraphicFramePr>
        <p:xfrm>
          <a:off x="620713" y="5048250"/>
          <a:ext cx="8135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工作表" r:id="rId7" imgW="4210090" imgH="428678" progId="Excel.Sheet.12">
                  <p:embed/>
                </p:oleObj>
              </mc:Choice>
              <mc:Fallback>
                <p:oleObj name="工作表" r:id="rId7" imgW="4210090" imgH="428678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5048250"/>
                        <a:ext cx="8135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2"/>
          <p:cNvSpPr>
            <a:spLocks noGrp="1"/>
          </p:cNvSpPr>
          <p:nvPr>
            <p:ph idx="1"/>
          </p:nvPr>
        </p:nvSpPr>
        <p:spPr>
          <a:xfrm>
            <a:off x="447675" y="1031875"/>
            <a:ext cx="8435975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(5) split() </a:t>
            </a:r>
            <a:r>
              <a:rPr lang="zh-TW" altLang="en-US" smtClean="0"/>
              <a:t>方法可以將字串連續分割多個子字串（見第 </a:t>
            </a:r>
            <a:r>
              <a:rPr lang="en-US" altLang="zh-TW" smtClean="0"/>
              <a:t>5 </a:t>
            </a:r>
            <a:r>
              <a:rPr lang="zh-TW" altLang="en-US" smtClean="0"/>
              <a:t>到 </a:t>
            </a:r>
            <a:r>
              <a:rPr lang="en-US" altLang="zh-TW" smtClean="0"/>
              <a:t>6 </a:t>
            </a:r>
            <a:r>
              <a:rPr lang="zh-TW" altLang="en-US" smtClean="0"/>
              <a:t>列），回傳值以串列「</a:t>
            </a:r>
            <a:r>
              <a:rPr lang="en-US" altLang="zh-TW" smtClean="0"/>
              <a:t>[ ]</a:t>
            </a:r>
            <a:r>
              <a:rPr lang="zh-TW" altLang="en-US" smtClean="0"/>
              <a:t>」儲存，其他方法的回傳值多以元組「</a:t>
            </a:r>
            <a:r>
              <a:rPr lang="en-US" altLang="zh-TW" smtClean="0"/>
              <a:t>( )</a:t>
            </a:r>
            <a:r>
              <a:rPr lang="zh-TW" altLang="en-US" smtClean="0"/>
              <a:t>」儲存，串列與元組的使用方法（見第本章後續章節）。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286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  <a:r>
              <a:rPr lang="en-US" altLang="zh-TW" smtClean="0"/>
              <a:t>--</a:t>
            </a:r>
            <a:r>
              <a:rPr lang="zh-TW" altLang="en-US" smtClean="0"/>
              <a:t>刪除</a:t>
            </a:r>
            <a:r>
              <a:rPr lang="en-US" altLang="zh-TW" smtClean="0"/>
              <a:t>/</a:t>
            </a:r>
            <a:r>
              <a:rPr lang="zh-TW" altLang="en-US" smtClean="0"/>
              <a:t>切割</a:t>
            </a:r>
            <a:r>
              <a:rPr lang="en-US" altLang="zh-TW" smtClean="0"/>
              <a:t>/</a:t>
            </a:r>
            <a:r>
              <a:rPr lang="zh-TW" altLang="en-US" smtClean="0"/>
              <a:t>填滿</a:t>
            </a:r>
          </a:p>
        </p:txBody>
      </p:sp>
      <p:graphicFrame>
        <p:nvGraphicFramePr>
          <p:cNvPr id="28676" name="物件 4"/>
          <p:cNvGraphicFramePr>
            <a:graphicFrameLocks noChangeAspect="1"/>
          </p:cNvGraphicFramePr>
          <p:nvPr/>
        </p:nvGraphicFramePr>
        <p:xfrm>
          <a:off x="606425" y="2924175"/>
          <a:ext cx="8135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工作表" r:id="rId4" imgW="4210090" imgH="428678" progId="Excel.Sheet.12">
                  <p:embed/>
                </p:oleObj>
              </mc:Choice>
              <mc:Fallback>
                <p:oleObj name="工作表" r:id="rId4" imgW="4210090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924175"/>
                        <a:ext cx="81359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容器型別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mtClean="0"/>
              <a:t>Python </a:t>
            </a:r>
            <a:r>
              <a:rPr lang="zh-TW" altLang="en-US" smtClean="0"/>
              <a:t>最常用的容器型別（</a:t>
            </a:r>
            <a:r>
              <a:rPr lang="en-US" altLang="zh-TW" smtClean="0"/>
              <a:t>container type</a:t>
            </a:r>
            <a:r>
              <a:rPr lang="zh-TW" altLang="en-US" smtClean="0"/>
              <a:t>）是串列（</a:t>
            </a:r>
            <a:r>
              <a:rPr lang="en-US" altLang="zh-TW" smtClean="0"/>
              <a:t>list</a:t>
            </a:r>
            <a:r>
              <a:rPr lang="zh-TW" altLang="en-US" smtClean="0"/>
              <a:t>）、元組（</a:t>
            </a:r>
            <a:r>
              <a:rPr lang="en-US" altLang="zh-TW" smtClean="0"/>
              <a:t>tuple</a:t>
            </a:r>
            <a:r>
              <a:rPr lang="zh-TW" altLang="en-US" smtClean="0"/>
              <a:t>）、集合（</a:t>
            </a:r>
            <a:r>
              <a:rPr lang="en-US" altLang="zh-TW" smtClean="0"/>
              <a:t>set</a:t>
            </a:r>
            <a:r>
              <a:rPr lang="zh-TW" altLang="en-US" smtClean="0"/>
              <a:t>）以及字典（</a:t>
            </a:r>
            <a:r>
              <a:rPr lang="en-US" altLang="zh-TW" smtClean="0"/>
              <a:t>dict</a:t>
            </a:r>
            <a:r>
              <a:rPr lang="zh-TW" altLang="en-US" smtClean="0"/>
              <a:t>），四者都是屬於抽象型別。</a:t>
            </a:r>
            <a:endParaRPr lang="en-US" altLang="zh-TW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mtClean="0"/>
              <a:t>容器型別可以儲存不同資料特徵，例如：整數、浮點數與字串以及串列自己 本身等。</a:t>
            </a:r>
            <a:endParaRPr lang="en-US" altLang="zh-TW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mtClean="0"/>
              <a:t>list</a:t>
            </a:r>
            <a:r>
              <a:rPr lang="zh-TW" altLang="en-US" smtClean="0"/>
              <a:t>、</a:t>
            </a:r>
            <a:r>
              <a:rPr lang="en-US" altLang="zh-TW" smtClean="0"/>
              <a:t>tuple </a:t>
            </a:r>
            <a:r>
              <a:rPr lang="zh-TW" altLang="en-US" smtClean="0"/>
              <a:t>等資料型別以儲存格（</a:t>
            </a:r>
            <a:r>
              <a:rPr lang="en-US" altLang="zh-TW" smtClean="0"/>
              <a:t>cell</a:t>
            </a:r>
            <a:r>
              <a:rPr lang="zh-TW" altLang="en-US" smtClean="0"/>
              <a:t>）為基本單位，各自獨立，所以可以 個別儲存不同的資料型別。</a:t>
            </a:r>
            <a:endParaRPr lang="en-US" altLang="zh-TW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mtClean="0"/>
              <a:t>Python </a:t>
            </a:r>
            <a:r>
              <a:rPr lang="zh-TW" altLang="en-US" smtClean="0"/>
              <a:t>內建資料型別並不包含陣列，必須引用外部模組函 數庫。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TW" dirty="0"/>
              <a:t>list</a:t>
            </a:r>
            <a:r>
              <a:rPr lang="zh-TW" altLang="zh-TW" dirty="0"/>
              <a:t>是有順序、</a:t>
            </a:r>
            <a:r>
              <a:rPr lang="zh-HK" altLang="zh-TW" dirty="0"/>
              <a:t>可變的</a:t>
            </a:r>
            <a:r>
              <a:rPr lang="zh-TW" altLang="zh-TW" dirty="0"/>
              <a:t>物件集合體，其特性有：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zh-TW" dirty="0"/>
              <a:t>內容是</a:t>
            </a:r>
            <a:r>
              <a:rPr lang="zh-HK" altLang="zh-TW" dirty="0"/>
              <a:t>可以</a:t>
            </a:r>
            <a:r>
              <a:rPr lang="zh-TW" altLang="zh-TW" dirty="0"/>
              <a:t>索引的，若長度為</a:t>
            </a:r>
            <a:r>
              <a:rPr lang="en-US" altLang="zh-TW" dirty="0"/>
              <a:t>n</a:t>
            </a:r>
            <a:r>
              <a:rPr lang="zh-TW" altLang="zh-TW" dirty="0"/>
              <a:t>的串列，有效的索引值是</a:t>
            </a:r>
            <a:r>
              <a:rPr lang="en-US" altLang="zh-TW" dirty="0"/>
              <a:t>0</a:t>
            </a:r>
            <a:r>
              <a:rPr lang="zh-TW" altLang="zh-TW" dirty="0"/>
              <a:t>到</a:t>
            </a:r>
            <a:r>
              <a:rPr lang="en-US" altLang="zh-TW" dirty="0"/>
              <a:t>n-1</a:t>
            </a:r>
            <a:r>
              <a:rPr lang="zh-TW" altLang="zh-TW" dirty="0"/>
              <a:t>，即從</a:t>
            </a:r>
            <a:r>
              <a:rPr lang="en-US" altLang="zh-TW" dirty="0"/>
              <a:t>0</a:t>
            </a:r>
            <a:r>
              <a:rPr lang="zh-TW" altLang="zh-TW" dirty="0"/>
              <a:t>開始編號。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zh-TW" dirty="0"/>
              <a:t>元素不限統一資料型別，可以放不同型別的資料。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zh-TW" dirty="0"/>
              <a:t>元素的長度可以變動。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TW" altLang="zh-TW" dirty="0"/>
              <a:t>元素的內容是可變的。</a:t>
            </a: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307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容器型別</a:t>
            </a:r>
            <a:r>
              <a:rPr lang="en-US" altLang="zh-TW" smtClean="0"/>
              <a:t>--list</a:t>
            </a:r>
            <a:endParaRPr lang="zh-TW" altLang="en-US" smtClean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可變與不可變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173163"/>
            <a:ext cx="812165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889250"/>
            <a:ext cx="81216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容器型別</a:t>
            </a:r>
            <a:r>
              <a:rPr lang="en-US" altLang="zh-TW" smtClean="0"/>
              <a:t>--list</a:t>
            </a:r>
            <a:endParaRPr lang="zh-TW" altLang="en-US" smtClean="0"/>
          </a:p>
        </p:txBody>
      </p:sp>
      <p:sp>
        <p:nvSpPr>
          <p:cNvPr id="31747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041400"/>
            <a:ext cx="69469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4349750"/>
            <a:ext cx="4770437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以串列模擬二維陣列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4" y="1213348"/>
            <a:ext cx="8116711" cy="450473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TW" altLang="en-US" dirty="0"/>
              <a:t>定位</a:t>
            </a:r>
            <a:r>
              <a:rPr lang="en-US" altLang="zh-TW" dirty="0" smtClean="0"/>
              <a:t>position</a:t>
            </a:r>
          </a:p>
          <a:p>
            <a:pPr marL="0" indent="0">
              <a:buFontTx/>
              <a:buNone/>
              <a:defRPr/>
            </a:pPr>
            <a:r>
              <a:rPr lang="zh-TW" altLang="zh-TW" dirty="0"/>
              <a:t>使用</a:t>
            </a:r>
            <a:r>
              <a:rPr lang="en-US" altLang="zh-TW" dirty="0"/>
              <a:t>range</a:t>
            </a:r>
            <a:r>
              <a:rPr lang="zh-TW" altLang="zh-TW" dirty="0"/>
              <a:t>產生一維之</a:t>
            </a:r>
            <a:r>
              <a:rPr lang="en-US" altLang="zh-TW" dirty="0"/>
              <a:t>5</a:t>
            </a:r>
            <a:r>
              <a:rPr lang="zh-TW" altLang="zh-TW" dirty="0"/>
              <a:t>的倍數的資料，再藉</a:t>
            </a:r>
            <a:r>
              <a:rPr lang="en-US" altLang="zh-TW" dirty="0"/>
              <a:t>list</a:t>
            </a:r>
            <a:r>
              <a:rPr lang="zh-TW" altLang="zh-TW" dirty="0"/>
              <a:t>函數將數值轉成串列，並指派給</a:t>
            </a:r>
            <a:r>
              <a:rPr lang="en-US" altLang="zh-TW" dirty="0"/>
              <a:t>lis1</a:t>
            </a:r>
            <a:r>
              <a:rPr lang="zh-TW" altLang="zh-TW" dirty="0"/>
              <a:t>，見第</a:t>
            </a:r>
            <a:r>
              <a:rPr lang="en-US" altLang="zh-TW" dirty="0"/>
              <a:t>1</a:t>
            </a:r>
            <a:r>
              <a:rPr lang="zh-TW" altLang="zh-TW" dirty="0"/>
              <a:t>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(1</a:t>
            </a:r>
            <a:r>
              <a:rPr lang="en-US" altLang="zh-TW" dirty="0"/>
              <a:t>)</a:t>
            </a:r>
            <a:r>
              <a:rPr lang="zh-TW" altLang="zh-TW" dirty="0"/>
              <a:t>全部顯示</a:t>
            </a:r>
            <a:r>
              <a:rPr lang="zh-TW" altLang="zh-TW" dirty="0" smtClean="0"/>
              <a:t>：</a:t>
            </a:r>
            <a:r>
              <a:rPr lang="zh-TW" altLang="en-US" dirty="0" smtClean="0"/>
              <a:t>串列</a:t>
            </a:r>
            <a:r>
              <a:rPr lang="zh-TW" altLang="en-US" dirty="0"/>
              <a:t>中括弧內輸入冒號「</a:t>
            </a:r>
            <a:r>
              <a:rPr lang="en-US" altLang="zh-TW" dirty="0"/>
              <a:t>:</a:t>
            </a:r>
            <a:r>
              <a:rPr lang="zh-TW" altLang="en-US" dirty="0"/>
              <a:t>」。如 </a:t>
            </a:r>
            <a:r>
              <a:rPr lang="en-US" altLang="zh-TW" dirty="0"/>
              <a:t>lis1[:] </a:t>
            </a:r>
            <a:r>
              <a:rPr lang="zh-TW" altLang="en-US" dirty="0"/>
              <a:t>代表從將元素從頭至尾顯示（見第 </a:t>
            </a:r>
            <a:r>
              <a:rPr lang="en-US" altLang="zh-TW" dirty="0"/>
              <a:t>2 </a:t>
            </a:r>
            <a:r>
              <a:rPr lang="zh-TW" altLang="en-US" dirty="0"/>
              <a:t>到 </a:t>
            </a:r>
            <a:r>
              <a:rPr lang="en-US" altLang="zh-TW" dirty="0"/>
              <a:t>3 </a:t>
            </a:r>
            <a:r>
              <a:rPr lang="zh-TW" altLang="en-US" dirty="0"/>
              <a:t>列）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3379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定位 </a:t>
            </a:r>
            <a:r>
              <a:rPr lang="en-US" altLang="zh-TW" smtClean="0"/>
              <a:t>position</a:t>
            </a:r>
            <a:endParaRPr lang="zh-TW" altLang="en-US" smtClean="0"/>
          </a:p>
        </p:txBody>
      </p:sp>
      <p:graphicFrame>
        <p:nvGraphicFramePr>
          <p:cNvPr id="33796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16051"/>
              </p:ext>
            </p:extLst>
          </p:nvPr>
        </p:nvGraphicFramePr>
        <p:xfrm>
          <a:off x="602369" y="3025775"/>
          <a:ext cx="81359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工作表" r:id="rId4" imgW="4210090" imgH="219077" progId="Excel.Sheet.12">
                  <p:embed/>
                </p:oleObj>
              </mc:Choice>
              <mc:Fallback>
                <p:oleObj name="工作表" r:id="rId4" imgW="4210090" imgH="219077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69" y="3025775"/>
                        <a:ext cx="81359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59896"/>
              </p:ext>
            </p:extLst>
          </p:nvPr>
        </p:nvGraphicFramePr>
        <p:xfrm>
          <a:off x="657225" y="5249335"/>
          <a:ext cx="8135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工作表" r:id="rId7" imgW="4209872" imgH="428517" progId="Excel.Sheet.12">
                  <p:embed/>
                </p:oleObj>
              </mc:Choice>
              <mc:Fallback>
                <p:oleObj name="工作表" r:id="rId7" imgW="4209872" imgH="428517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5249335"/>
                        <a:ext cx="81359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1888"/>
            <a:ext cx="8229600" cy="5064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(2)</a:t>
            </a:r>
            <a:r>
              <a:rPr lang="zh-TW" altLang="zh-TW" dirty="0"/>
              <a:t>指定顯示某個特定位置：串列中括弧內輸入索引編號，如</a:t>
            </a:r>
            <a:r>
              <a:rPr lang="en-US" altLang="zh-TW" dirty="0"/>
              <a:t>lis1[1]</a:t>
            </a:r>
            <a:r>
              <a:rPr lang="zh-TW" altLang="zh-TW" dirty="0"/>
              <a:t>，即可顯示該位置的元素。</a:t>
            </a:r>
            <a:r>
              <a:rPr lang="en-US" altLang="zh-TW" dirty="0"/>
              <a:t>lis1[1]</a:t>
            </a:r>
            <a:r>
              <a:rPr lang="zh-HK" altLang="zh-TW" dirty="0"/>
              <a:t>表示</a:t>
            </a:r>
            <a:r>
              <a:rPr lang="zh-TW" altLang="zh-TW" dirty="0"/>
              <a:t>索引值為</a:t>
            </a:r>
            <a:r>
              <a:rPr lang="en-US" altLang="zh-TW" dirty="0"/>
              <a:t>1</a:t>
            </a:r>
            <a:r>
              <a:rPr lang="zh-TW" altLang="zh-TW" dirty="0"/>
              <a:t>的第</a:t>
            </a:r>
            <a:r>
              <a:rPr lang="en-US" altLang="zh-TW" dirty="0"/>
              <a:t>2</a:t>
            </a:r>
            <a:r>
              <a:rPr lang="zh-TW" altLang="zh-TW" dirty="0"/>
              <a:t>個元素</a:t>
            </a:r>
            <a:r>
              <a:rPr lang="en-US" altLang="zh-TW" dirty="0"/>
              <a:t>10</a:t>
            </a:r>
            <a:r>
              <a:rPr lang="zh-TW" altLang="zh-TW" dirty="0" smtClean="0"/>
              <a:t>，</a:t>
            </a:r>
            <a:r>
              <a:rPr lang="zh-TW" altLang="en-US" dirty="0" smtClean="0"/>
              <a:t>（</a:t>
            </a:r>
            <a:r>
              <a:rPr lang="zh-TW" altLang="en-US" dirty="0"/>
              <a:t>見第 </a:t>
            </a:r>
            <a:r>
              <a:rPr lang="en-US" altLang="zh-TW" dirty="0"/>
              <a:t>4 </a:t>
            </a:r>
            <a:r>
              <a:rPr lang="zh-TW" altLang="en-US" dirty="0"/>
              <a:t>到 </a:t>
            </a:r>
            <a:r>
              <a:rPr lang="en-US" altLang="zh-TW" dirty="0"/>
              <a:t>5 </a:t>
            </a:r>
            <a:r>
              <a:rPr lang="zh-TW" altLang="en-US" dirty="0"/>
              <a:t>列）。</a:t>
            </a:r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 smtClean="0"/>
              <a:t>(3)</a:t>
            </a:r>
            <a:r>
              <a:rPr lang="zh-TW" altLang="zh-TW" dirty="0"/>
              <a:t>負</a:t>
            </a:r>
            <a:r>
              <a:rPr lang="en-US" altLang="zh-TW" dirty="0"/>
              <a:t>1</a:t>
            </a:r>
            <a:r>
              <a:rPr lang="zh-TW" altLang="zh-TW" dirty="0"/>
              <a:t>代表最後位置：串列中括弧內輸入</a:t>
            </a:r>
            <a:r>
              <a:rPr lang="en-US" altLang="zh-TW" dirty="0"/>
              <a:t>-1</a:t>
            </a:r>
            <a:r>
              <a:rPr lang="zh-TW" altLang="zh-TW" dirty="0"/>
              <a:t>。如</a:t>
            </a:r>
            <a:r>
              <a:rPr lang="en-US" altLang="zh-TW" dirty="0"/>
              <a:t>lis1[-1] </a:t>
            </a:r>
            <a:r>
              <a:rPr lang="zh-TW" altLang="zh-TW" dirty="0"/>
              <a:t>，代表顯示最後一個元素</a:t>
            </a:r>
            <a:r>
              <a:rPr lang="zh-TW" altLang="zh-TW" dirty="0" smtClean="0"/>
              <a:t>，</a:t>
            </a:r>
            <a:r>
              <a:rPr lang="zh-TW" altLang="en-US" dirty="0" smtClean="0"/>
              <a:t>（</a:t>
            </a:r>
            <a:r>
              <a:rPr lang="zh-TW" altLang="en-US" dirty="0"/>
              <a:t>見第 </a:t>
            </a:r>
            <a:r>
              <a:rPr lang="en-US" altLang="zh-TW" dirty="0"/>
              <a:t>6 </a:t>
            </a:r>
            <a:r>
              <a:rPr lang="zh-TW" altLang="en-US" dirty="0"/>
              <a:t>到 </a:t>
            </a:r>
            <a:r>
              <a:rPr lang="en-US" altLang="zh-TW" dirty="0"/>
              <a:t>7 </a:t>
            </a:r>
            <a:r>
              <a:rPr lang="zh-TW" altLang="en-US" dirty="0"/>
              <a:t>列）。</a:t>
            </a:r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3481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定位 </a:t>
            </a:r>
            <a:r>
              <a:rPr lang="en-US" altLang="zh-TW" smtClean="0"/>
              <a:t>position</a:t>
            </a:r>
            <a:endParaRPr lang="zh-TW" altLang="en-US" smtClean="0"/>
          </a:p>
        </p:txBody>
      </p:sp>
      <p:graphicFrame>
        <p:nvGraphicFramePr>
          <p:cNvPr id="34820" name="物件 4"/>
          <p:cNvGraphicFramePr>
            <a:graphicFrameLocks noChangeAspect="1"/>
          </p:cNvGraphicFramePr>
          <p:nvPr/>
        </p:nvGraphicFramePr>
        <p:xfrm>
          <a:off x="720725" y="2935288"/>
          <a:ext cx="8135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工作表" r:id="rId4" imgW="4210090" imgH="428678" progId="Excel.Sheet.12">
                  <p:embed/>
                </p:oleObj>
              </mc:Choice>
              <mc:Fallback>
                <p:oleObj name="工作表" r:id="rId4" imgW="4210090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935288"/>
                        <a:ext cx="81359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物件 5"/>
          <p:cNvGraphicFramePr>
            <a:graphicFrameLocks noChangeAspect="1"/>
          </p:cNvGraphicFramePr>
          <p:nvPr/>
        </p:nvGraphicFramePr>
        <p:xfrm>
          <a:off x="693738" y="5303838"/>
          <a:ext cx="8135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工作表" r:id="rId7" imgW="4210090" imgH="428678" progId="Excel.Sheet.12">
                  <p:embed/>
                </p:oleObj>
              </mc:Choice>
              <mc:Fallback>
                <p:oleObj name="工作表" r:id="rId7" imgW="4210090" imgH="428678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303838"/>
                        <a:ext cx="8135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2"/>
          <p:cNvSpPr>
            <a:spLocks noGrp="1"/>
          </p:cNvSpPr>
          <p:nvPr>
            <p:ph idx="1"/>
          </p:nvPr>
        </p:nvSpPr>
        <p:spPr>
          <a:xfrm>
            <a:off x="493713" y="1131888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(4)</a:t>
            </a:r>
            <a:r>
              <a:rPr lang="zh-TW" altLang="zh-TW" smtClean="0"/>
              <a:t>數字加冒號： 串列中括弧內輸入數字加冒號。如</a:t>
            </a:r>
            <a:r>
              <a:rPr lang="en-US" altLang="zh-TW" smtClean="0"/>
              <a:t>lis1[1:] </a:t>
            </a:r>
            <a:r>
              <a:rPr lang="zh-TW" altLang="zh-TW" smtClean="0"/>
              <a:t>，代表顯示從數字索引</a:t>
            </a:r>
            <a:r>
              <a:rPr lang="zh-HK" altLang="zh-TW" smtClean="0"/>
              <a:t>值</a:t>
            </a:r>
            <a:r>
              <a:rPr lang="zh-TW" altLang="zh-TW" smtClean="0"/>
              <a:t>之後到最後一個元素，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8</a:t>
            </a:r>
            <a:r>
              <a:rPr lang="zh-TW" altLang="zh-TW" smtClean="0"/>
              <a:t>到</a:t>
            </a:r>
            <a:r>
              <a:rPr lang="en-US" altLang="zh-TW" smtClean="0"/>
              <a:t>9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(5)</a:t>
            </a:r>
            <a:r>
              <a:rPr lang="zh-TW" altLang="zh-TW" smtClean="0"/>
              <a:t>冒號加負</a:t>
            </a:r>
            <a:r>
              <a:rPr lang="en-US" altLang="zh-TW" smtClean="0"/>
              <a:t>1</a:t>
            </a:r>
            <a:r>
              <a:rPr lang="zh-TW" altLang="zh-TW" smtClean="0"/>
              <a:t>： 串列中括弧內輸入冒號加數字。如</a:t>
            </a:r>
            <a:r>
              <a:rPr lang="en-US" altLang="zh-TW" smtClean="0"/>
              <a:t>lis1[:-1] </a:t>
            </a:r>
            <a:r>
              <a:rPr lang="zh-TW" altLang="zh-TW" smtClean="0"/>
              <a:t>，代表從</a:t>
            </a:r>
            <a:r>
              <a:rPr lang="en-US" altLang="zh-TW" smtClean="0"/>
              <a:t>0</a:t>
            </a:r>
            <a:r>
              <a:rPr lang="zh-TW" altLang="zh-TW" smtClean="0"/>
              <a:t>索引值的元素開始顯示到索引值</a:t>
            </a:r>
            <a:r>
              <a:rPr lang="en-US" altLang="zh-TW" smtClean="0"/>
              <a:t>n-1</a:t>
            </a:r>
            <a:r>
              <a:rPr lang="zh-TW" altLang="zh-TW" smtClean="0"/>
              <a:t>個元素，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10</a:t>
            </a:r>
            <a:r>
              <a:rPr lang="zh-TW" altLang="zh-TW" smtClean="0"/>
              <a:t>到</a:t>
            </a:r>
            <a:r>
              <a:rPr lang="en-US" altLang="zh-TW" smtClean="0"/>
              <a:t>11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358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定位 </a:t>
            </a:r>
            <a:r>
              <a:rPr lang="en-US" altLang="zh-TW" smtClean="0"/>
              <a:t>position</a:t>
            </a:r>
            <a:endParaRPr lang="zh-TW" altLang="en-US" smtClean="0"/>
          </a:p>
        </p:txBody>
      </p:sp>
      <p:graphicFrame>
        <p:nvGraphicFramePr>
          <p:cNvPr id="35844" name="物件 4"/>
          <p:cNvGraphicFramePr>
            <a:graphicFrameLocks noChangeAspect="1"/>
          </p:cNvGraphicFramePr>
          <p:nvPr/>
        </p:nvGraphicFramePr>
        <p:xfrm>
          <a:off x="558800" y="2593975"/>
          <a:ext cx="8135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工作表" r:id="rId4" imgW="4210090" imgH="428678" progId="Excel.Sheet.12">
                  <p:embed/>
                </p:oleObj>
              </mc:Choice>
              <mc:Fallback>
                <p:oleObj name="工作表" r:id="rId4" imgW="4210090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593975"/>
                        <a:ext cx="81359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物件 5"/>
          <p:cNvGraphicFramePr>
            <a:graphicFrameLocks noChangeAspect="1"/>
          </p:cNvGraphicFramePr>
          <p:nvPr/>
        </p:nvGraphicFramePr>
        <p:xfrm>
          <a:off x="549275" y="5048250"/>
          <a:ext cx="81359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工作表" r:id="rId7" imgW="4210090" imgH="428678" progId="Excel.Sheet.12">
                  <p:embed/>
                </p:oleObj>
              </mc:Choice>
              <mc:Fallback>
                <p:oleObj name="工作表" r:id="rId7" imgW="4210090" imgH="428678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048250"/>
                        <a:ext cx="81359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內容版面配置區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(6)</a:t>
            </a:r>
            <a:r>
              <a:rPr lang="zh-TW" altLang="zh-TW" smtClean="0"/>
              <a:t>數字冒號負號： 串列中括弧內輸入數字接冒號接負</a:t>
            </a:r>
            <a:r>
              <a:rPr lang="en-US" altLang="zh-TW" smtClean="0"/>
              <a:t>1</a:t>
            </a:r>
            <a:r>
              <a:rPr lang="zh-TW" altLang="zh-TW" smtClean="0"/>
              <a:t>。如</a:t>
            </a:r>
            <a:r>
              <a:rPr lang="en-US" altLang="zh-TW" smtClean="0"/>
              <a:t>lis1[1:-1] </a:t>
            </a:r>
            <a:r>
              <a:rPr lang="zh-TW" altLang="zh-TW" smtClean="0"/>
              <a:t>，代表從</a:t>
            </a:r>
            <a:r>
              <a:rPr lang="en-US" altLang="zh-TW" smtClean="0"/>
              <a:t>1</a:t>
            </a:r>
            <a:r>
              <a:rPr lang="zh-TW" altLang="zh-TW" smtClean="0"/>
              <a:t>索引值的元素開始顯示到索引值</a:t>
            </a:r>
            <a:r>
              <a:rPr lang="en-US" altLang="zh-TW" smtClean="0"/>
              <a:t>n-1</a:t>
            </a:r>
            <a:r>
              <a:rPr lang="zh-TW" altLang="zh-TW" smtClean="0"/>
              <a:t>個元素。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12</a:t>
            </a:r>
            <a:r>
              <a:rPr lang="zh-TW" altLang="zh-TW" smtClean="0"/>
              <a:t>到</a:t>
            </a:r>
            <a:r>
              <a:rPr lang="en-US" altLang="zh-TW" smtClean="0"/>
              <a:t>13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(7)</a:t>
            </a:r>
            <a:r>
              <a:rPr lang="zh-TW" altLang="zh-TW" smtClean="0"/>
              <a:t>反向顯示：串列中括弧內輸入</a:t>
            </a:r>
            <a:r>
              <a:rPr lang="en-US" altLang="zh-TW" smtClean="0"/>
              <a:t>2</a:t>
            </a:r>
            <a:r>
              <a:rPr lang="zh-TW" altLang="zh-TW" smtClean="0"/>
              <a:t>個冒號加負</a:t>
            </a:r>
            <a:r>
              <a:rPr lang="en-US" altLang="zh-TW" smtClean="0"/>
              <a:t>1</a:t>
            </a:r>
            <a:r>
              <a:rPr lang="zh-TW" altLang="zh-TW" smtClean="0"/>
              <a:t>。如</a:t>
            </a:r>
            <a:r>
              <a:rPr lang="en-US" altLang="zh-TW" smtClean="0"/>
              <a:t>lis1[::-1] </a:t>
            </a:r>
            <a:r>
              <a:rPr lang="zh-TW" altLang="zh-TW" smtClean="0"/>
              <a:t>，代表最後一個元素開始往前顯示，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14</a:t>
            </a:r>
            <a:r>
              <a:rPr lang="zh-TW" altLang="zh-TW" smtClean="0"/>
              <a:t>到</a:t>
            </a:r>
            <a:r>
              <a:rPr lang="en-US" altLang="zh-TW" smtClean="0"/>
              <a:t>15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3686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定位 </a:t>
            </a:r>
            <a:r>
              <a:rPr lang="en-US" altLang="zh-TW" smtClean="0"/>
              <a:t>position</a:t>
            </a:r>
            <a:endParaRPr lang="zh-TW" altLang="en-US" smtClean="0"/>
          </a:p>
        </p:txBody>
      </p:sp>
      <p:graphicFrame>
        <p:nvGraphicFramePr>
          <p:cNvPr id="36868" name="物件 4"/>
          <p:cNvGraphicFramePr>
            <a:graphicFrameLocks noChangeAspect="1"/>
          </p:cNvGraphicFramePr>
          <p:nvPr/>
        </p:nvGraphicFramePr>
        <p:xfrm>
          <a:off x="576263" y="2628900"/>
          <a:ext cx="81359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工作表" r:id="rId4" imgW="4210090" imgH="428678" progId="Excel.Sheet.12">
                  <p:embed/>
                </p:oleObj>
              </mc:Choice>
              <mc:Fallback>
                <p:oleObj name="工作表" r:id="rId4" imgW="4210090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628900"/>
                        <a:ext cx="81359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物件 5"/>
          <p:cNvGraphicFramePr>
            <a:graphicFrameLocks noChangeAspect="1"/>
          </p:cNvGraphicFramePr>
          <p:nvPr/>
        </p:nvGraphicFramePr>
        <p:xfrm>
          <a:off x="549275" y="4997450"/>
          <a:ext cx="81359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工作表" r:id="rId7" imgW="4210090" imgH="428678" progId="Excel.Sheet.12">
                  <p:embed/>
                </p:oleObj>
              </mc:Choice>
              <mc:Fallback>
                <p:oleObj name="工作表" r:id="rId7" imgW="4210090" imgH="428678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997450"/>
                        <a:ext cx="81359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(8)</a:t>
            </a:r>
            <a:r>
              <a:rPr lang="zh-TW" altLang="zh-TW" dirty="0"/>
              <a:t>遞增顯示</a:t>
            </a:r>
            <a:r>
              <a:rPr lang="zh-TW" altLang="zh-TW" dirty="0" smtClean="0"/>
              <a:t>：</a:t>
            </a:r>
            <a:r>
              <a:rPr lang="zh-TW" altLang="en-US" dirty="0" smtClean="0"/>
              <a:t>串列</a:t>
            </a:r>
            <a:r>
              <a:rPr lang="zh-TW" altLang="en-US" dirty="0"/>
              <a:t>中括弧內輸入數字加 </a:t>
            </a:r>
            <a:r>
              <a:rPr lang="en-US" altLang="zh-TW" dirty="0"/>
              <a:t>2 </a:t>
            </a:r>
            <a:r>
              <a:rPr lang="zh-TW" altLang="en-US" dirty="0"/>
              <a:t>個冒號加數字。如 </a:t>
            </a:r>
            <a:r>
              <a:rPr lang="en-US" altLang="zh-TW" dirty="0"/>
              <a:t>lis1[1::2] </a:t>
            </a:r>
            <a:r>
              <a:rPr lang="zh-TW" altLang="en-US" dirty="0"/>
              <a:t>，代表從第</a:t>
            </a:r>
            <a:r>
              <a:rPr lang="en-US" altLang="zh-TW" dirty="0"/>
              <a:t>1 </a:t>
            </a:r>
            <a:r>
              <a:rPr lang="zh-TW" altLang="en-US" dirty="0"/>
              <a:t>個索引值開始到最後一個元素，每次遞增 </a:t>
            </a:r>
            <a:r>
              <a:rPr lang="en-US" altLang="zh-TW" dirty="0"/>
              <a:t>2</a:t>
            </a:r>
            <a:r>
              <a:rPr lang="zh-TW" altLang="en-US" dirty="0"/>
              <a:t>，即從 </a:t>
            </a:r>
            <a:r>
              <a:rPr lang="en-US" altLang="zh-TW" dirty="0"/>
              <a:t>1 </a:t>
            </a:r>
            <a:r>
              <a:rPr lang="zh-TW" altLang="en-US" dirty="0"/>
              <a:t>開始每次跳過一個顯示元 素（見第 </a:t>
            </a:r>
            <a:r>
              <a:rPr lang="en-US" altLang="zh-TW" dirty="0"/>
              <a:t>16 </a:t>
            </a:r>
            <a:r>
              <a:rPr lang="zh-TW" altLang="en-US" dirty="0"/>
              <a:t>到 </a:t>
            </a:r>
            <a:r>
              <a:rPr lang="en-US" altLang="zh-TW" dirty="0"/>
              <a:t>17 </a:t>
            </a:r>
            <a:r>
              <a:rPr lang="zh-TW" altLang="en-US" dirty="0"/>
              <a:t>列）。語法如下： </a:t>
            </a:r>
            <a:r>
              <a:rPr lang="en-US" altLang="zh-TW" dirty="0" smtClean="0"/>
              <a:t>[</a:t>
            </a:r>
            <a:r>
              <a:rPr lang="en-US" altLang="zh-TW" dirty="0" err="1"/>
              <a:t>start:end:step</a:t>
            </a:r>
            <a:r>
              <a:rPr lang="en-US" altLang="zh-TW" dirty="0"/>
              <a:t>]</a:t>
            </a:r>
            <a:endParaRPr lang="zh-TW" altLang="zh-TW" dirty="0"/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step</a:t>
            </a:r>
            <a:r>
              <a:rPr lang="zh-TW" altLang="zh-TW" dirty="0"/>
              <a:t>（</a:t>
            </a:r>
            <a:r>
              <a:rPr lang="zh-HK" altLang="zh-TW" dirty="0"/>
              <a:t>增減量</a:t>
            </a:r>
            <a:r>
              <a:rPr lang="zh-TW" altLang="zh-TW" dirty="0"/>
              <a:t>）</a:t>
            </a:r>
            <a:r>
              <a:rPr lang="zh-HK" altLang="zh-TW" dirty="0"/>
              <a:t>為正</a:t>
            </a:r>
            <a:r>
              <a:rPr lang="zh-TW" altLang="zh-TW" dirty="0"/>
              <a:t>，</a:t>
            </a:r>
            <a:r>
              <a:rPr lang="zh-HK" altLang="zh-TW" dirty="0"/>
              <a:t>表示有小到大遞增；為負</a:t>
            </a:r>
            <a:r>
              <a:rPr lang="zh-TW" altLang="zh-TW" dirty="0"/>
              <a:t>，</a:t>
            </a:r>
            <a:r>
              <a:rPr lang="zh-HK" altLang="zh-TW" dirty="0"/>
              <a:t>表示由大到小遞減</a:t>
            </a:r>
            <a:r>
              <a:rPr lang="zh-HK" altLang="zh-TW" dirty="0" smtClean="0"/>
              <a:t>。</a:t>
            </a:r>
            <a:endParaRPr lang="en-US" altLang="zh-HK" dirty="0" smtClean="0"/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3789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定位 </a:t>
            </a:r>
            <a:r>
              <a:rPr lang="en-US" altLang="zh-TW" smtClean="0"/>
              <a:t>position</a:t>
            </a:r>
            <a:endParaRPr lang="zh-TW" altLang="en-US" smtClean="0"/>
          </a:p>
        </p:txBody>
      </p:sp>
      <p:graphicFrame>
        <p:nvGraphicFramePr>
          <p:cNvPr id="37892" name="物件 4"/>
          <p:cNvGraphicFramePr>
            <a:graphicFrameLocks noChangeAspect="1"/>
          </p:cNvGraphicFramePr>
          <p:nvPr/>
        </p:nvGraphicFramePr>
        <p:xfrm>
          <a:off x="674688" y="4721225"/>
          <a:ext cx="8135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工作表" r:id="rId4" imgW="4210090" imgH="428678" progId="Excel.Sheet.12">
                  <p:embed/>
                </p:oleObj>
              </mc:Choice>
              <mc:Fallback>
                <p:oleObj name="工作表" r:id="rId4" imgW="4210090" imgH="428678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721225"/>
                        <a:ext cx="8135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串列型別專屬的方法 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133475"/>
            <a:ext cx="8123238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串列型別專屬的方法 </a:t>
            </a:r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>
          <a:xfrm>
            <a:off x="474663" y="1150938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(1)</a:t>
            </a:r>
            <a:r>
              <a:rPr lang="zh-TW" altLang="zh-TW" smtClean="0"/>
              <a:t>建立一個</a:t>
            </a:r>
            <a:r>
              <a:rPr lang="en-US" altLang="zh-TW" smtClean="0"/>
              <a:t>lis1</a:t>
            </a:r>
            <a:r>
              <a:rPr lang="zh-TW" altLang="zh-TW" smtClean="0"/>
              <a:t>串列後，再使用</a:t>
            </a:r>
            <a:r>
              <a:rPr lang="en-US" altLang="zh-TW" smtClean="0"/>
              <a:t>append()</a:t>
            </a:r>
            <a:r>
              <a:rPr lang="zh-TW" altLang="zh-TW" smtClean="0"/>
              <a:t>方法在尾端加入一個指定元素，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1</a:t>
            </a:r>
            <a:r>
              <a:rPr lang="zh-TW" altLang="zh-TW" smtClean="0"/>
              <a:t>到</a:t>
            </a:r>
            <a:r>
              <a:rPr lang="en-US" altLang="zh-TW" smtClean="0"/>
              <a:t>4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(2)</a:t>
            </a:r>
            <a:r>
              <a:rPr lang="zh-TW" altLang="zh-TW" smtClean="0"/>
              <a:t>若要一次加入多個元素，可以使用</a:t>
            </a:r>
            <a:r>
              <a:rPr lang="en-US" altLang="zh-TW" smtClean="0"/>
              <a:t>extend()</a:t>
            </a:r>
            <a:r>
              <a:rPr lang="zh-TW" altLang="zh-TW" smtClean="0"/>
              <a:t>方法，預設在尾端加入，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5</a:t>
            </a:r>
            <a:r>
              <a:rPr lang="zh-TW" altLang="zh-TW" smtClean="0"/>
              <a:t>到</a:t>
            </a:r>
            <a:r>
              <a:rPr lang="en-US" altLang="zh-TW" smtClean="0"/>
              <a:t>7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zh-TW" altLang="en-US" smtClean="0"/>
          </a:p>
        </p:txBody>
      </p:sp>
      <p:graphicFrame>
        <p:nvGraphicFramePr>
          <p:cNvPr id="39940" name="物件 3"/>
          <p:cNvGraphicFramePr>
            <a:graphicFrameLocks noChangeAspect="1"/>
          </p:cNvGraphicFramePr>
          <p:nvPr/>
        </p:nvGraphicFramePr>
        <p:xfrm>
          <a:off x="530225" y="2060575"/>
          <a:ext cx="813593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工作表" r:id="rId4" imgW="4210090" imgH="847881" progId="Excel.Sheet.12">
                  <p:embed/>
                </p:oleObj>
              </mc:Choice>
              <mc:Fallback>
                <p:oleObj name="工作表" r:id="rId4" imgW="4210090" imgH="847881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060575"/>
                        <a:ext cx="8135938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物件 4"/>
          <p:cNvGraphicFramePr>
            <a:graphicFrameLocks noChangeAspect="1"/>
          </p:cNvGraphicFramePr>
          <p:nvPr/>
        </p:nvGraphicFramePr>
        <p:xfrm>
          <a:off x="530225" y="4670425"/>
          <a:ext cx="8135938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工作表" r:id="rId7" imgW="4210090" imgH="638280" progId="Excel.Sheet.12">
                  <p:embed/>
                </p:oleObj>
              </mc:Choice>
              <mc:Fallback>
                <p:oleObj name="工作表" r:id="rId7" imgW="4210090" imgH="638280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670425"/>
                        <a:ext cx="8135938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串列型別專屬的方法 </a:t>
            </a: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>
          <a:xfrm>
            <a:off x="466725" y="1131888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(3) insert()</a:t>
            </a:r>
            <a:r>
              <a:rPr lang="zh-TW" altLang="zh-TW" smtClean="0"/>
              <a:t>方法可以指定索引位置、插入指定元素，例如：可以在第</a:t>
            </a:r>
            <a:r>
              <a:rPr lang="en-US" altLang="zh-TW" smtClean="0"/>
              <a:t>0</a:t>
            </a:r>
            <a:r>
              <a:rPr lang="zh-TW" altLang="zh-TW" smtClean="0"/>
              <a:t>個索引值加入數值</a:t>
            </a:r>
            <a:r>
              <a:rPr lang="en-US" altLang="zh-TW" smtClean="0"/>
              <a:t>0</a:t>
            </a:r>
            <a:r>
              <a:rPr lang="zh-TW" altLang="zh-TW" smtClean="0"/>
              <a:t>的元素，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8</a:t>
            </a:r>
            <a:r>
              <a:rPr lang="zh-TW" altLang="zh-TW" smtClean="0"/>
              <a:t>到</a:t>
            </a:r>
            <a:r>
              <a:rPr lang="en-US" altLang="zh-TW" smtClean="0"/>
              <a:t>10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(4) remove()</a:t>
            </a:r>
            <a:r>
              <a:rPr lang="zh-TW" altLang="zh-TW" smtClean="0"/>
              <a:t>方法可以從尾端移除一個元素，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11</a:t>
            </a:r>
            <a:r>
              <a:rPr lang="zh-TW" altLang="zh-TW" smtClean="0"/>
              <a:t>到</a:t>
            </a:r>
            <a:r>
              <a:rPr lang="en-US" altLang="zh-TW" smtClean="0"/>
              <a:t>13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graphicFrame>
        <p:nvGraphicFramePr>
          <p:cNvPr id="40964" name="物件 3"/>
          <p:cNvGraphicFramePr>
            <a:graphicFrameLocks noChangeAspect="1"/>
          </p:cNvGraphicFramePr>
          <p:nvPr/>
        </p:nvGraphicFramePr>
        <p:xfrm>
          <a:off x="557213" y="2549525"/>
          <a:ext cx="81359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工作表" r:id="rId4" imgW="4210090" imgH="638280" progId="Excel.Sheet.12">
                  <p:embed/>
                </p:oleObj>
              </mc:Choice>
              <mc:Fallback>
                <p:oleObj name="工作表" r:id="rId4" imgW="4210090" imgH="638280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549525"/>
                        <a:ext cx="81359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物件 4"/>
          <p:cNvGraphicFramePr>
            <a:graphicFrameLocks noChangeAspect="1"/>
          </p:cNvGraphicFramePr>
          <p:nvPr/>
        </p:nvGraphicFramePr>
        <p:xfrm>
          <a:off x="512763" y="4943475"/>
          <a:ext cx="813593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工作表" r:id="rId7" imgW="4210090" imgH="638280" progId="Excel.Sheet.12">
                  <p:embed/>
                </p:oleObj>
              </mc:Choice>
              <mc:Fallback>
                <p:oleObj name="工作表" r:id="rId7" imgW="4210090" imgH="638280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943475"/>
                        <a:ext cx="8135937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84313"/>
            <a:ext cx="7272337" cy="520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可變與不可變</a:t>
            </a:r>
          </a:p>
        </p:txBody>
      </p:sp>
    </p:spTree>
  </p:cSld>
  <p:clrMapOvr>
    <a:masterClrMapping/>
  </p:clrMapOvr>
  <p:transition spd="med"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串列型別專屬的方法 </a:t>
            </a:r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(5) pop()</a:t>
            </a:r>
            <a:r>
              <a:rPr lang="zh-TW" altLang="zh-TW" smtClean="0"/>
              <a:t>方法可以移除指定索引位置的元素，並可以回傳此值，若無帶入參數（索引值），預設是移除並回傳尾端的元素，見</a:t>
            </a:r>
            <a:r>
              <a:rPr lang="en-US" altLang="zh-TW" smtClean="0"/>
              <a:t>(14</a:t>
            </a:r>
            <a:r>
              <a:rPr lang="zh-TW" altLang="zh-TW" smtClean="0"/>
              <a:t>到</a:t>
            </a:r>
            <a:r>
              <a:rPr lang="en-US" altLang="zh-TW" smtClean="0"/>
              <a:t>17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graphicFrame>
        <p:nvGraphicFramePr>
          <p:cNvPr id="41988" name="物件 3"/>
          <p:cNvGraphicFramePr>
            <a:graphicFrameLocks noChangeAspect="1"/>
          </p:cNvGraphicFramePr>
          <p:nvPr/>
        </p:nvGraphicFramePr>
        <p:xfrm>
          <a:off x="576263" y="3017838"/>
          <a:ext cx="813593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工作表" r:id="rId4" imgW="4210090" imgH="847881" progId="Excel.Sheet.12">
                  <p:embed/>
                </p:oleObj>
              </mc:Choice>
              <mc:Fallback>
                <p:oleObj name="工作表" r:id="rId4" imgW="4210090" imgH="847881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017838"/>
                        <a:ext cx="8135937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(6)</a:t>
            </a:r>
            <a:r>
              <a:rPr lang="en-US" altLang="zh-TW" dirty="0"/>
              <a:t> </a:t>
            </a:r>
            <a:r>
              <a:rPr lang="en-US" altLang="zh-TW" dirty="0" smtClean="0"/>
              <a:t>sort</a:t>
            </a:r>
            <a:r>
              <a:rPr lang="en-US" altLang="zh-TW" dirty="0"/>
              <a:t>() </a:t>
            </a:r>
            <a:r>
              <a:rPr lang="zh-TW" altLang="en-US" dirty="0"/>
              <a:t>方法可以將串列的元素由小到大排序（見第 </a:t>
            </a:r>
            <a:r>
              <a:rPr lang="en-US" altLang="zh-TW" dirty="0"/>
              <a:t>18 </a:t>
            </a:r>
            <a:r>
              <a:rPr lang="zh-TW" altLang="en-US" dirty="0"/>
              <a:t>到 </a:t>
            </a:r>
            <a:r>
              <a:rPr lang="en-US" altLang="zh-TW" dirty="0"/>
              <a:t>20 </a:t>
            </a:r>
            <a:r>
              <a:rPr lang="zh-TW" altLang="en-US" dirty="0"/>
              <a:t>列；若參數帶入 </a:t>
            </a:r>
            <a:r>
              <a:rPr lang="en-US" altLang="zh-TW" dirty="0"/>
              <a:t>reverse=True </a:t>
            </a:r>
            <a:r>
              <a:rPr lang="zh-TW" altLang="en-US" dirty="0"/>
              <a:t>則可以做大到小</a:t>
            </a:r>
            <a:r>
              <a:rPr lang="zh-TW" altLang="en-US" dirty="0" smtClean="0"/>
              <a:t>排序（</a:t>
            </a:r>
            <a:r>
              <a:rPr lang="zh-TW" altLang="en-US" dirty="0"/>
              <a:t>見第 </a:t>
            </a:r>
            <a:r>
              <a:rPr lang="en-US" altLang="zh-TW" dirty="0"/>
              <a:t>21 </a:t>
            </a:r>
            <a:r>
              <a:rPr lang="zh-TW" altLang="en-US" dirty="0"/>
              <a:t>到 </a:t>
            </a:r>
            <a:r>
              <a:rPr lang="en-US" altLang="zh-TW" dirty="0"/>
              <a:t>23 </a:t>
            </a:r>
            <a:r>
              <a:rPr lang="zh-TW" altLang="en-US" dirty="0"/>
              <a:t>列）。</a:t>
            </a:r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en-US" altLang="zh-TW" dirty="0"/>
          </a:p>
          <a:p>
            <a:pPr marL="0" indent="0">
              <a:buFontTx/>
              <a:buNone/>
              <a:defRPr/>
            </a:pPr>
            <a:endParaRPr lang="en-US" altLang="zh-TW" dirty="0" smtClean="0"/>
          </a:p>
          <a:p>
            <a:pPr marL="0" indent="0">
              <a:buFontTx/>
              <a:buNone/>
              <a:defRPr/>
            </a:pPr>
            <a:endParaRPr lang="zh-TW" altLang="zh-TW" dirty="0"/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4301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串列型別專屬的方法 </a:t>
            </a:r>
          </a:p>
        </p:txBody>
      </p:sp>
      <p:graphicFrame>
        <p:nvGraphicFramePr>
          <p:cNvPr id="43012" name="物件 6"/>
          <p:cNvGraphicFramePr>
            <a:graphicFrameLocks noChangeAspect="1"/>
          </p:cNvGraphicFramePr>
          <p:nvPr/>
        </p:nvGraphicFramePr>
        <p:xfrm>
          <a:off x="503238" y="2997200"/>
          <a:ext cx="81375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工作表" r:id="rId4" imgW="4210090" imgH="1266705" progId="Excel.Sheet.12">
                  <p:embed/>
                </p:oleObj>
              </mc:Choice>
              <mc:Fallback>
                <p:oleObj name="工作表" r:id="rId4" imgW="4210090" imgH="1266705" progId="Excel.Sheet.12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97200"/>
                        <a:ext cx="8137525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(7) reverse() </a:t>
            </a:r>
            <a:r>
              <a:rPr lang="zh-TW" altLang="en-US" smtClean="0"/>
              <a:t>方法可以將串列的值倒著排列（見第 </a:t>
            </a:r>
            <a:r>
              <a:rPr lang="en-US" altLang="zh-TW" smtClean="0"/>
              <a:t>24 </a:t>
            </a:r>
            <a:r>
              <a:rPr lang="zh-TW" altLang="en-US" smtClean="0"/>
              <a:t>到 </a:t>
            </a:r>
            <a:r>
              <a:rPr lang="en-US" altLang="zh-TW" smtClean="0"/>
              <a:t>26 </a:t>
            </a:r>
            <a:r>
              <a:rPr lang="zh-TW" altLang="en-US" smtClean="0"/>
              <a:t>列）。功能 </a:t>
            </a:r>
            <a:r>
              <a:rPr lang="en-US" altLang="zh-TW" smtClean="0"/>
              <a:t>sort</a:t>
            </a:r>
            <a:r>
              <a:rPr lang="zh-TW" altLang="en-US" smtClean="0"/>
              <a:t>（</a:t>
            </a:r>
            <a:r>
              <a:rPr lang="en-US" altLang="zh-TW" smtClean="0"/>
              <a:t>reverse=True</a:t>
            </a:r>
            <a:r>
              <a:rPr lang="zh-TW" altLang="en-US" smtClean="0"/>
              <a:t>）相同。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(8) copy()</a:t>
            </a:r>
            <a:r>
              <a:rPr lang="zh-TW" altLang="zh-TW" smtClean="0"/>
              <a:t>方法可以複製一份串列內容，並回傳給新串列，變數名稱</a:t>
            </a:r>
            <a:r>
              <a:rPr lang="en-US" altLang="zh-TW" smtClean="0"/>
              <a:t>lis2</a:t>
            </a:r>
            <a:r>
              <a:rPr lang="zh-TW" altLang="zh-TW" smtClean="0"/>
              <a:t>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27</a:t>
            </a:r>
            <a:r>
              <a:rPr lang="zh-TW" altLang="zh-TW" smtClean="0"/>
              <a:t>到</a:t>
            </a:r>
            <a:r>
              <a:rPr lang="en-US" altLang="zh-TW" smtClean="0"/>
              <a:t>29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zh-TW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440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串列型別專屬的方法 </a:t>
            </a:r>
          </a:p>
        </p:txBody>
      </p:sp>
      <p:graphicFrame>
        <p:nvGraphicFramePr>
          <p:cNvPr id="44036" name="物件 4"/>
          <p:cNvGraphicFramePr>
            <a:graphicFrameLocks noChangeAspect="1"/>
          </p:cNvGraphicFramePr>
          <p:nvPr/>
        </p:nvGraphicFramePr>
        <p:xfrm>
          <a:off x="503238" y="2422525"/>
          <a:ext cx="81375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工作表" r:id="rId4" imgW="4210090" imgH="638280" progId="Excel.Sheet.12">
                  <p:embed/>
                </p:oleObj>
              </mc:Choice>
              <mc:Fallback>
                <p:oleObj name="工作表" r:id="rId4" imgW="4210090" imgH="638280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422525"/>
                        <a:ext cx="81375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物件 5"/>
          <p:cNvGraphicFramePr>
            <a:graphicFrameLocks noChangeAspect="1"/>
          </p:cNvGraphicFramePr>
          <p:nvPr/>
        </p:nvGraphicFramePr>
        <p:xfrm>
          <a:off x="522288" y="4895850"/>
          <a:ext cx="813593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工作表" r:id="rId7" imgW="4210090" imgH="638280" progId="Excel.Sheet.12">
                  <p:embed/>
                </p:oleObj>
              </mc:Choice>
              <mc:Fallback>
                <p:oleObj name="工作表" r:id="rId7" imgW="4210090" imgH="638280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895850"/>
                        <a:ext cx="8135937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(9) clear()</a:t>
            </a:r>
            <a:r>
              <a:rPr lang="zh-TW" altLang="zh-TW" smtClean="0"/>
              <a:t>方法可以清除串列內的所有元素，成為空串列，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en-US" altLang="zh-TW" smtClean="0"/>
              <a:t>30</a:t>
            </a:r>
            <a:r>
              <a:rPr lang="zh-TW" altLang="zh-TW" smtClean="0"/>
              <a:t>到</a:t>
            </a:r>
            <a:r>
              <a:rPr lang="en-US" altLang="zh-TW" smtClean="0"/>
              <a:t>32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graphicFrame>
        <p:nvGraphicFramePr>
          <p:cNvPr id="45059" name="物件 3"/>
          <p:cNvGraphicFramePr>
            <a:graphicFrameLocks noChangeAspect="1"/>
          </p:cNvGraphicFramePr>
          <p:nvPr/>
        </p:nvGraphicFramePr>
        <p:xfrm>
          <a:off x="550863" y="2424113"/>
          <a:ext cx="813593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工作表" r:id="rId4" imgW="4210090" imgH="638280" progId="Excel.Sheet.12">
                  <p:embed/>
                </p:oleObj>
              </mc:Choice>
              <mc:Fallback>
                <p:oleObj name="工作表" r:id="rId4" imgW="4210090" imgH="638280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424113"/>
                        <a:ext cx="8135937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串列型別專屬的方法 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2"/>
          <p:cNvSpPr>
            <a:spLocks noGrp="1"/>
          </p:cNvSpPr>
          <p:nvPr>
            <p:ph idx="1"/>
          </p:nvPr>
        </p:nvSpPr>
        <p:spPr>
          <a:xfrm>
            <a:off x="395288" y="1028700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TW" altLang="zh-TW" smtClean="0"/>
              <a:t>字典的資料型別比較特別，其元素是配對好的鍵值</a:t>
            </a:r>
            <a:r>
              <a:rPr lang="en-US" altLang="zh-TW" smtClean="0"/>
              <a:t>(key: value)</a:t>
            </a:r>
            <a:r>
              <a:rPr lang="zh-TW" altLang="zh-TW" smtClean="0"/>
              <a:t>。同</a:t>
            </a:r>
            <a:r>
              <a:rPr lang="en-US" altLang="zh-TW" smtClean="0"/>
              <a:t>set</a:t>
            </a:r>
            <a:r>
              <a:rPr lang="zh-TW" altLang="zh-TW" smtClean="0"/>
              <a:t>，</a:t>
            </a:r>
            <a:r>
              <a:rPr lang="en-US" altLang="zh-TW" smtClean="0"/>
              <a:t>dict</a:t>
            </a:r>
            <a:r>
              <a:rPr lang="zh-TW" altLang="zh-TW" smtClean="0"/>
              <a:t>也是用大括弧「</a:t>
            </a:r>
            <a:r>
              <a:rPr lang="en-US" altLang="zh-TW" smtClean="0"/>
              <a:t>{ }</a:t>
            </a:r>
            <a:r>
              <a:rPr lang="zh-TW" altLang="zh-TW" smtClean="0"/>
              <a:t>」將元素前後括起來，</a:t>
            </a:r>
            <a:r>
              <a:rPr lang="en-US" altLang="zh-TW" smtClean="0"/>
              <a:t>dict</a:t>
            </a:r>
            <a:r>
              <a:rPr lang="zh-TW" altLang="zh-TW" smtClean="0"/>
              <a:t>內的鍵（</a:t>
            </a:r>
            <a:r>
              <a:rPr lang="en-US" altLang="zh-TW" smtClean="0"/>
              <a:t>key</a:t>
            </a:r>
            <a:r>
              <a:rPr lang="zh-TW" altLang="zh-TW" smtClean="0"/>
              <a:t>）必須要是唯一識別，</a:t>
            </a:r>
            <a:r>
              <a:rPr lang="zh-HK" altLang="zh-TW" smtClean="0"/>
              <a:t>此</a:t>
            </a:r>
            <a:r>
              <a:rPr lang="zh-TW" altLang="zh-TW" smtClean="0"/>
              <a:t>與</a:t>
            </a:r>
            <a:r>
              <a:rPr lang="en-US" altLang="zh-TW" smtClean="0"/>
              <a:t>set</a:t>
            </a:r>
            <a:r>
              <a:rPr lang="zh-TW" altLang="zh-TW" smtClean="0"/>
              <a:t>一樣必須要經過雜湊運算成為雜湊值，雜湊值先指向鍵，鍵再指向值</a:t>
            </a:r>
            <a:r>
              <a:rPr lang="en-US" altLang="zh-TW" smtClean="0"/>
              <a:t>(value)</a:t>
            </a:r>
            <a:r>
              <a:rPr lang="zh-TW" altLang="zh-TW" smtClean="0"/>
              <a:t>。</a:t>
            </a:r>
            <a:endParaRPr lang="zh-TW" altLang="en-US" smtClean="0"/>
          </a:p>
        </p:txBody>
      </p:sp>
      <p:sp>
        <p:nvSpPr>
          <p:cNvPr id="460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容器型別</a:t>
            </a:r>
            <a:r>
              <a:rPr lang="en-US" altLang="zh-TW" smtClean="0"/>
              <a:t>--dict</a:t>
            </a:r>
            <a:endParaRPr lang="zh-TW" alt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395663"/>
            <a:ext cx="77184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內容版面配置區 2"/>
          <p:cNvSpPr>
            <a:spLocks noGrp="1"/>
          </p:cNvSpPr>
          <p:nvPr>
            <p:ph idx="1"/>
          </p:nvPr>
        </p:nvSpPr>
        <p:spPr>
          <a:xfrm>
            <a:off x="447675" y="1077913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(1) dict</a:t>
            </a:r>
            <a:r>
              <a:rPr lang="zh-TW" altLang="zh-TW" smtClean="0"/>
              <a:t>用大括弧「</a:t>
            </a:r>
            <a:r>
              <a:rPr lang="en-US" altLang="zh-TW" smtClean="0"/>
              <a:t>{ }</a:t>
            </a:r>
            <a:r>
              <a:rPr lang="zh-TW" altLang="zh-TW" smtClean="0"/>
              <a:t>」將元素前後括起來，「鍵」在前、「值」在後，中間用冒號「</a:t>
            </a:r>
            <a:r>
              <a:rPr lang="en-US" altLang="zh-TW" smtClean="0"/>
              <a:t>:</a:t>
            </a:r>
            <a:r>
              <a:rPr lang="zh-TW" altLang="zh-TW" smtClean="0"/>
              <a:t>」隔開，每一組鍵值需以逗號隔開，</a:t>
            </a:r>
            <a:r>
              <a:rPr lang="en-US" altLang="zh-TW" smtClean="0"/>
              <a:t>(</a:t>
            </a:r>
            <a:r>
              <a:rPr lang="zh-TW" altLang="zh-TW" smtClean="0"/>
              <a:t>見</a:t>
            </a:r>
            <a:r>
              <a:rPr lang="zh-TW" altLang="en-US" smtClean="0"/>
              <a:t>第</a:t>
            </a:r>
            <a:r>
              <a:rPr lang="en-US" altLang="zh-TW" smtClean="0"/>
              <a:t>1</a:t>
            </a:r>
            <a:r>
              <a:rPr lang="zh-TW" altLang="zh-TW" smtClean="0"/>
              <a:t>到</a:t>
            </a:r>
            <a:r>
              <a:rPr lang="en-US" altLang="zh-TW" smtClean="0"/>
              <a:t>3</a:t>
            </a:r>
            <a:r>
              <a:rPr lang="zh-TW" altLang="zh-TW" smtClean="0"/>
              <a:t>列</a:t>
            </a:r>
            <a:r>
              <a:rPr lang="en-US" altLang="zh-TW" smtClean="0"/>
              <a:t>)</a:t>
            </a:r>
            <a:r>
              <a:rPr lang="zh-TW" altLang="zh-TW" smtClean="0"/>
              <a:t>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(2) dict</a:t>
            </a:r>
            <a:r>
              <a:rPr lang="zh-TW" altLang="zh-TW" smtClean="0"/>
              <a:t>的物件實體</a:t>
            </a:r>
            <a:r>
              <a:rPr lang="en-US" altLang="zh-TW" smtClean="0"/>
              <a:t>dic1</a:t>
            </a:r>
            <a:r>
              <a:rPr lang="zh-TW" altLang="zh-TW" smtClean="0"/>
              <a:t>取值時用中括弧「</a:t>
            </a:r>
            <a:r>
              <a:rPr lang="en-US" altLang="zh-TW" smtClean="0"/>
              <a:t>[ ]</a:t>
            </a:r>
            <a:r>
              <a:rPr lang="zh-TW" altLang="zh-TW" smtClean="0"/>
              <a:t>」，並輸入鍵值，</a:t>
            </a:r>
            <a:r>
              <a:rPr lang="zh-TW" altLang="en-US" smtClean="0"/>
              <a:t>（見第 </a:t>
            </a:r>
            <a:r>
              <a:rPr lang="en-US" altLang="zh-TW" smtClean="0"/>
              <a:t>4 </a:t>
            </a:r>
            <a:r>
              <a:rPr lang="zh-TW" altLang="en-US" smtClean="0"/>
              <a:t>到 </a:t>
            </a:r>
            <a:r>
              <a:rPr lang="en-US" altLang="zh-TW" smtClean="0"/>
              <a:t>5 </a:t>
            </a:r>
            <a:r>
              <a:rPr lang="zh-TW" altLang="en-US" smtClean="0"/>
              <a:t>列）。</a:t>
            </a:r>
            <a:endParaRPr lang="en-US" altLang="zh-TW" smtClean="0"/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471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容器型別</a:t>
            </a:r>
            <a:r>
              <a:rPr lang="en-US" altLang="zh-TW" smtClean="0"/>
              <a:t>--dict</a:t>
            </a:r>
            <a:endParaRPr lang="zh-TW" altLang="en-US" smtClean="0"/>
          </a:p>
        </p:txBody>
      </p:sp>
      <p:graphicFrame>
        <p:nvGraphicFramePr>
          <p:cNvPr id="47108" name="物件 4"/>
          <p:cNvGraphicFramePr>
            <a:graphicFrameLocks noChangeAspect="1"/>
          </p:cNvGraphicFramePr>
          <p:nvPr/>
        </p:nvGraphicFramePr>
        <p:xfrm>
          <a:off x="539750" y="2636838"/>
          <a:ext cx="813593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工作表" r:id="rId4" imgW="4210090" imgH="638280" progId="Excel.Sheet.12">
                  <p:embed/>
                </p:oleObj>
              </mc:Choice>
              <mc:Fallback>
                <p:oleObj name="工作表" r:id="rId4" imgW="4210090" imgH="638280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8135938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物件 5"/>
          <p:cNvGraphicFramePr>
            <a:graphicFrameLocks noChangeAspect="1"/>
          </p:cNvGraphicFramePr>
          <p:nvPr/>
        </p:nvGraphicFramePr>
        <p:xfrm>
          <a:off x="566738" y="5030788"/>
          <a:ext cx="8135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工作表" r:id="rId7" imgW="4210090" imgH="428678" progId="Excel.Sheet.12">
                  <p:embed/>
                </p:oleObj>
              </mc:Choice>
              <mc:Fallback>
                <p:oleObj name="工作表" r:id="rId7" imgW="4210090" imgH="428678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030788"/>
                        <a:ext cx="8135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內容版面配置區 2"/>
          <p:cNvSpPr>
            <a:spLocks noGrp="1"/>
          </p:cNvSpPr>
          <p:nvPr>
            <p:ph idx="1"/>
          </p:nvPr>
        </p:nvSpPr>
        <p:spPr>
          <a:xfrm>
            <a:off x="447675" y="1068388"/>
            <a:ext cx="8229600" cy="5064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(3)</a:t>
            </a:r>
            <a:r>
              <a:rPr lang="zh-TW" altLang="zh-TW" smtClean="0"/>
              <a:t>更新某鍵的值時，新值放在等號右邊，指定鍵的名稱放在</a:t>
            </a:r>
            <a:r>
              <a:rPr lang="zh-HK" altLang="zh-TW" smtClean="0"/>
              <a:t>左邊物件實體</a:t>
            </a:r>
            <a:r>
              <a:rPr lang="zh-TW" altLang="zh-TW" smtClean="0"/>
              <a:t>（</a:t>
            </a:r>
            <a:r>
              <a:rPr lang="zh-HK" altLang="zh-TW" smtClean="0"/>
              <a:t>如</a:t>
            </a:r>
            <a:r>
              <a:rPr lang="en-US" altLang="zh-TW" smtClean="0"/>
              <a:t>dic1</a:t>
            </a:r>
            <a:r>
              <a:rPr lang="zh-TW" altLang="zh-TW" smtClean="0"/>
              <a:t>）</a:t>
            </a:r>
            <a:r>
              <a:rPr lang="zh-HK" altLang="zh-TW" smtClean="0"/>
              <a:t>的</a:t>
            </a:r>
            <a:r>
              <a:rPr lang="zh-TW" altLang="zh-TW" smtClean="0"/>
              <a:t>中括弧內，</a:t>
            </a:r>
            <a:r>
              <a:rPr lang="zh-TW" altLang="en-US" smtClean="0"/>
              <a:t>（見第 </a:t>
            </a:r>
            <a:r>
              <a:rPr lang="en-US" altLang="zh-TW" smtClean="0"/>
              <a:t>6 </a:t>
            </a:r>
            <a:r>
              <a:rPr lang="zh-TW" altLang="en-US" smtClean="0"/>
              <a:t>到 </a:t>
            </a:r>
            <a:r>
              <a:rPr lang="en-US" altLang="zh-TW" smtClean="0"/>
              <a:t>8 </a:t>
            </a:r>
            <a:r>
              <a:rPr lang="zh-TW" altLang="en-US" smtClean="0"/>
              <a:t>列）。</a:t>
            </a: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endParaRPr lang="en-US" altLang="zh-TW" smtClean="0"/>
          </a:p>
          <a:p>
            <a:pPr marL="0" indent="0">
              <a:buFontTx/>
              <a:buNone/>
            </a:pPr>
            <a:r>
              <a:rPr lang="en-US" altLang="zh-TW" smtClean="0"/>
              <a:t>(4)</a:t>
            </a:r>
            <a:r>
              <a:rPr lang="zh-TW" altLang="zh-TW" smtClean="0"/>
              <a:t>若存取不存在的鍵，會發生錯誤，見</a:t>
            </a:r>
            <a:r>
              <a:rPr lang="en-US" altLang="zh-TW" smtClean="0"/>
              <a:t>9</a:t>
            </a:r>
            <a:r>
              <a:rPr lang="zh-TW" altLang="zh-TW" smtClean="0"/>
              <a:t>到</a:t>
            </a:r>
            <a:r>
              <a:rPr lang="en-US" altLang="zh-TW" smtClean="0"/>
              <a:t>11</a:t>
            </a:r>
            <a:r>
              <a:rPr lang="zh-TW" altLang="zh-TW" smtClean="0"/>
              <a:t>列。</a:t>
            </a:r>
          </a:p>
          <a:p>
            <a:pPr marL="0" indent="0">
              <a:buFontTx/>
              <a:buNone/>
            </a:pPr>
            <a:endParaRPr lang="zh-TW" altLang="en-US" smtClean="0"/>
          </a:p>
        </p:txBody>
      </p:sp>
      <p:sp>
        <p:nvSpPr>
          <p:cNvPr id="481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容器型別</a:t>
            </a:r>
            <a:r>
              <a:rPr lang="en-US" altLang="zh-TW" smtClean="0"/>
              <a:t>--dict</a:t>
            </a:r>
            <a:endParaRPr lang="zh-TW" altLang="en-US" smtClean="0"/>
          </a:p>
        </p:txBody>
      </p:sp>
      <p:graphicFrame>
        <p:nvGraphicFramePr>
          <p:cNvPr id="48132" name="物件 4"/>
          <p:cNvGraphicFramePr>
            <a:graphicFrameLocks noChangeAspect="1"/>
          </p:cNvGraphicFramePr>
          <p:nvPr/>
        </p:nvGraphicFramePr>
        <p:xfrm>
          <a:off x="549275" y="2420938"/>
          <a:ext cx="813593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工作表" r:id="rId4" imgW="4210090" imgH="638280" progId="Excel.Sheet.12">
                  <p:embed/>
                </p:oleObj>
              </mc:Choice>
              <mc:Fallback>
                <p:oleObj name="工作表" r:id="rId4" imgW="4210090" imgH="638280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420938"/>
                        <a:ext cx="8135938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物件 5"/>
          <p:cNvGraphicFramePr>
            <a:graphicFrameLocks noChangeAspect="1"/>
          </p:cNvGraphicFramePr>
          <p:nvPr/>
        </p:nvGraphicFramePr>
        <p:xfrm>
          <a:off x="539750" y="4652963"/>
          <a:ext cx="813593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工作表" r:id="rId7" imgW="4210090" imgH="638280" progId="Excel.Sheet.12">
                  <p:embed/>
                </p:oleObj>
              </mc:Choice>
              <mc:Fallback>
                <p:oleObj name="工作表" r:id="rId7" imgW="4210090" imgH="638280" progId="Excel.Sheet.12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8135938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pPr eaLnBrk="1" hangingPunct="1"/>
            <a:r>
              <a:rPr lang="zh-TW" altLang="en-US" sz="4000" smtClean="0"/>
              <a:t>現場同學們如有不懂的地方，請提出問題。</a:t>
            </a:r>
            <a:endParaRPr lang="zh-TW" altLang="en-US" sz="4800" smtClean="0">
              <a:solidFill>
                <a:srgbClr val="993300"/>
              </a:solidFill>
            </a:endParaRPr>
          </a:p>
          <a:p>
            <a:pPr eaLnBrk="1" hangingPunct="1"/>
            <a:endParaRPr lang="en-US" altLang="zh-TW" smtClean="0"/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2728913" y="1782763"/>
            <a:ext cx="32781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0" i="1">
                <a:solidFill>
                  <a:srgbClr val="CCFFCC"/>
                </a:solidFill>
                <a:latin typeface="Arial MT Black" pitchFamily="2" charset="0"/>
              </a:rPr>
              <a:t>OK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sz="6000" i="0" smtClean="0">
                <a:solidFill>
                  <a:srgbClr val="33CC33"/>
                </a:solidFill>
              </a:rPr>
              <a:t>本章講解完畢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0413" y="1222375"/>
            <a:ext cx="7686675" cy="4725988"/>
          </a:xfrm>
        </p:spPr>
        <p:txBody>
          <a:bodyPr/>
          <a:lstStyle/>
          <a:p>
            <a:pPr algn="l"/>
            <a:r>
              <a:rPr lang="en-US" altLang="zh-TW" sz="1800" smtClean="0"/>
              <a:t>1. </a:t>
            </a:r>
            <a:r>
              <a:rPr lang="zh-TW" altLang="zh-TW" sz="1800" smtClean="0"/>
              <a:t>建立一個字串變數內容為 </a:t>
            </a:r>
            <a:r>
              <a:rPr lang="en-US" altLang="zh-TW" sz="1800" smtClean="0"/>
              <a:t>'1101 </a:t>
            </a:r>
            <a:r>
              <a:rPr lang="zh-TW" altLang="zh-TW" sz="1800" smtClean="0"/>
              <a:t>台泥 </a:t>
            </a:r>
            <a:r>
              <a:rPr lang="en-US" altLang="zh-TW" sz="1800" smtClean="0"/>
              <a:t>' </a:t>
            </a:r>
            <a:r>
              <a:rPr lang="zh-TW" altLang="zh-TW" sz="1800" smtClean="0"/>
              <a:t>指派給 </a:t>
            </a:r>
            <a:r>
              <a:rPr lang="en-US" altLang="zh-TW" sz="1800" smtClean="0"/>
              <a:t>s1 </a:t>
            </a:r>
            <a:r>
              <a:rPr lang="zh-TW" altLang="zh-TW" sz="1800" smtClean="0"/>
              <a:t>並印出。</a:t>
            </a:r>
          </a:p>
          <a:p>
            <a:pPr algn="l"/>
            <a:r>
              <a:rPr lang="en-US" altLang="zh-TW" sz="1800" smtClean="0"/>
              <a:t> </a:t>
            </a:r>
            <a:endParaRPr lang="zh-TW" altLang="zh-TW" sz="1800" smtClean="0"/>
          </a:p>
          <a:p>
            <a:pPr algn="l"/>
            <a:r>
              <a:rPr lang="en-US" altLang="zh-TW" sz="1800" smtClean="0"/>
              <a:t>2. </a:t>
            </a:r>
            <a:r>
              <a:rPr lang="zh-TW" altLang="zh-TW" sz="1800" smtClean="0"/>
              <a:t>計算 </a:t>
            </a:r>
            <a:r>
              <a:rPr lang="en-US" altLang="zh-TW" sz="1800" smtClean="0"/>
              <a:t>(1) </a:t>
            </a:r>
            <a:r>
              <a:rPr lang="zh-TW" altLang="zh-TW" sz="1800" smtClean="0"/>
              <a:t>建立的變數中，輸出 </a:t>
            </a:r>
            <a:r>
              <a:rPr lang="en-US" altLang="zh-TW" sz="1800" smtClean="0"/>
              <a:t>'1' </a:t>
            </a:r>
            <a:r>
              <a:rPr lang="zh-TW" altLang="zh-TW" sz="1800" smtClean="0"/>
              <a:t>出現的次數和字串長度。</a:t>
            </a:r>
          </a:p>
          <a:p>
            <a:pPr algn="l"/>
            <a:r>
              <a:rPr lang="en-US" altLang="zh-TW" sz="1800" smtClean="0"/>
              <a:t> </a:t>
            </a:r>
            <a:endParaRPr lang="zh-TW" altLang="zh-TW" sz="1800" smtClean="0"/>
          </a:p>
          <a:p>
            <a:pPr algn="l"/>
            <a:r>
              <a:rPr lang="en-US" altLang="zh-TW" sz="1800" smtClean="0"/>
              <a:t> </a:t>
            </a:r>
            <a:endParaRPr lang="zh-TW" altLang="zh-TW" sz="1800" smtClean="0"/>
          </a:p>
          <a:p>
            <a:pPr algn="l"/>
            <a:endParaRPr lang="zh-TW" altLang="zh-TW" sz="1600" smtClean="0"/>
          </a:p>
          <a:p>
            <a:pPr algn="l"/>
            <a:r>
              <a:rPr lang="en-US" altLang="zh-TW" sz="1600" smtClean="0"/>
              <a:t> </a:t>
            </a:r>
            <a:endParaRPr lang="zh-TW" altLang="zh-TW" sz="16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8813" y="106363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sz="6000" i="0" smtClean="0">
                <a:solidFill>
                  <a:srgbClr val="33CC33"/>
                </a:solidFill>
              </a:rPr>
              <a:t>練習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變數命名規則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127125"/>
            <a:ext cx="8229600" cy="5064125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altLang="zh-TW" dirty="0"/>
              <a:t>Python</a:t>
            </a:r>
            <a:r>
              <a:rPr lang="zh-TW" altLang="en-US" dirty="0"/>
              <a:t>的世界是萬物皆物件，物件是需取</a:t>
            </a:r>
            <a:r>
              <a:rPr lang="zh-TW" altLang="en-US" b="1" dirty="0">
                <a:solidFill>
                  <a:srgbClr val="FF0000"/>
                </a:solidFill>
              </a:rPr>
              <a:t>變數</a:t>
            </a:r>
            <a:r>
              <a:rPr lang="zh-TW" altLang="en-US" b="1" dirty="0" smtClean="0">
                <a:solidFill>
                  <a:srgbClr val="FF0000"/>
                </a:solidFill>
              </a:rPr>
              <a:t>名稱</a:t>
            </a:r>
            <a:r>
              <a:rPr lang="zh-TW" altLang="en-US" dirty="0" smtClean="0"/>
              <a:t>。變數</a:t>
            </a:r>
            <a:r>
              <a:rPr lang="zh-TW" altLang="en-US" dirty="0"/>
              <a:t>的命名規則如下：</a:t>
            </a:r>
          </a:p>
          <a:p>
            <a:pPr>
              <a:defRPr/>
            </a:pPr>
            <a:endParaRPr lang="zh-TW" altLang="en-US" dirty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374900"/>
            <a:ext cx="8048625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數值型別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096963"/>
            <a:ext cx="7199313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360738"/>
            <a:ext cx="3117850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數值型別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00138"/>
            <a:ext cx="8316912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429000"/>
            <a:ext cx="80200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52513"/>
            <a:ext cx="69469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25775"/>
            <a:ext cx="6858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字串型別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190625"/>
            <a:ext cx="740727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1923</Words>
  <Application>Microsoft Office PowerPoint</Application>
  <PresentationFormat>如螢幕大小 (4:3)</PresentationFormat>
  <Paragraphs>168</Paragraphs>
  <Slides>48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Arial MT Black</vt:lpstr>
      <vt:lpstr>新細明體</vt:lpstr>
      <vt:lpstr>標楷體</vt:lpstr>
      <vt:lpstr>Calibri</vt:lpstr>
      <vt:lpstr>Times New Roman</vt:lpstr>
      <vt:lpstr>Wingdings</vt:lpstr>
      <vt:lpstr>預設簡報設計</vt:lpstr>
      <vt:lpstr>工作表</vt:lpstr>
      <vt:lpstr>PowerPoint 簡報</vt:lpstr>
      <vt:lpstr>第三章  資料型別</vt:lpstr>
      <vt:lpstr>可變與不可變</vt:lpstr>
      <vt:lpstr>可變與不可變</vt:lpstr>
      <vt:lpstr>變數命名規則</vt:lpstr>
      <vt:lpstr>數值型別</vt:lpstr>
      <vt:lpstr>數值型別</vt:lpstr>
      <vt:lpstr>字串型別</vt:lpstr>
      <vt:lpstr>字串型別</vt:lpstr>
      <vt:lpstr>字串型別</vt:lpstr>
      <vt:lpstr>字串型別</vt:lpstr>
      <vt:lpstr>字串型別</vt:lpstr>
      <vt:lpstr>字串型別</vt:lpstr>
      <vt:lpstr>字串型別</vt:lpstr>
      <vt:lpstr>字串的方法</vt:lpstr>
      <vt:lpstr>字串型別--置換子字串</vt:lpstr>
      <vt:lpstr>字串型別--置換子字串</vt:lpstr>
      <vt:lpstr>字串型別--置換子字串</vt:lpstr>
      <vt:lpstr>字串型別--置換子字串</vt:lpstr>
      <vt:lpstr>字串型別--置換子字串</vt:lpstr>
      <vt:lpstr>字串型別--置換子字串</vt:lpstr>
      <vt:lpstr>字串型別--判斷字串</vt:lpstr>
      <vt:lpstr>字串型別--判斷字串</vt:lpstr>
      <vt:lpstr>字串型別--判斷字串</vt:lpstr>
      <vt:lpstr>字串型別--刪除/切割/填滿</vt:lpstr>
      <vt:lpstr>字串型別--刪除/切割/填滿</vt:lpstr>
      <vt:lpstr>字串型別--刪除/切割/填滿</vt:lpstr>
      <vt:lpstr>容器型別</vt:lpstr>
      <vt:lpstr>容器型別--list</vt:lpstr>
      <vt:lpstr>容器型別--list</vt:lpstr>
      <vt:lpstr>以串列模擬二維陣列</vt:lpstr>
      <vt:lpstr>定位 position</vt:lpstr>
      <vt:lpstr>定位 position</vt:lpstr>
      <vt:lpstr>定位 position</vt:lpstr>
      <vt:lpstr>定位 position</vt:lpstr>
      <vt:lpstr>定位 position</vt:lpstr>
      <vt:lpstr>串列型別專屬的方法 </vt:lpstr>
      <vt:lpstr>串列型別專屬的方法 </vt:lpstr>
      <vt:lpstr>串列型別專屬的方法 </vt:lpstr>
      <vt:lpstr>串列型別專屬的方法 </vt:lpstr>
      <vt:lpstr>串列型別專屬的方法 </vt:lpstr>
      <vt:lpstr>串列型別專屬的方法 </vt:lpstr>
      <vt:lpstr>串列型別專屬的方法 </vt:lpstr>
      <vt:lpstr>容器型別--dict</vt:lpstr>
      <vt:lpstr>容器型別--dict</vt:lpstr>
      <vt:lpstr>容器型別--dict</vt:lpstr>
      <vt:lpstr>本章講解完畢</vt:lpstr>
      <vt:lpstr>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李琬茹</dc:creator>
  <cp:lastModifiedBy>宥輔 黃</cp:lastModifiedBy>
  <cp:revision>55</cp:revision>
  <dcterms:created xsi:type="dcterms:W3CDTF">2005-04-10T09:27:13Z</dcterms:created>
  <dcterms:modified xsi:type="dcterms:W3CDTF">2018-09-13T08:26:27Z</dcterms:modified>
</cp:coreProperties>
</file>