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9" r:id="rId2"/>
    <p:sldId id="271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1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5" r:id="rId26"/>
    <p:sldId id="328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7" r:id="rId4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33CC33"/>
    <a:srgbClr val="FF0000"/>
    <a:srgbClr val="CCFFCC"/>
    <a:srgbClr val="99CC00"/>
    <a:srgbClr val="EAEAEA"/>
    <a:srgbClr val="CC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 autoAdjust="0"/>
    <p:restoredTop sz="90929"/>
  </p:normalViewPr>
  <p:slideViewPr>
    <p:cSldViewPr snapToGrid="0">
      <p:cViewPr varScale="1">
        <p:scale>
          <a:sx n="79" d="100"/>
          <a:sy n="79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fld id="{ECA9DA60-DB11-4789-9F42-3C2C13633998}" type="datetimeFigureOut">
              <a:rPr lang="zh-TW" altLang="en-US"/>
              <a:pPr>
                <a:defRPr/>
              </a:pPr>
              <a:t>2018-09-13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0E7F21-BA1E-4DBF-8594-59054273D0F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733798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84886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15463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73634221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30716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205877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09252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15680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062483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750264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023382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52682591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 rot="-5400000">
            <a:off x="4495800" y="-4495800"/>
            <a:ext cx="152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35"/>
          <p:cNvSpPr>
            <a:spLocks noChangeArrowheads="1"/>
          </p:cNvSpPr>
          <p:nvPr userDrawn="1"/>
        </p:nvSpPr>
        <p:spPr bwMode="auto">
          <a:xfrm rot="-5400000">
            <a:off x="4114800" y="-3906837"/>
            <a:ext cx="914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AutoShape 15"/>
          <p:cNvSpPr>
            <a:spLocks noChangeArrowheads="1"/>
          </p:cNvSpPr>
          <p:nvPr userDrawn="1"/>
        </p:nvSpPr>
        <p:spPr bwMode="auto">
          <a:xfrm>
            <a:off x="276225" y="996950"/>
            <a:ext cx="8555038" cy="3865563"/>
          </a:xfrm>
          <a:prstGeom prst="roundRect">
            <a:avLst>
              <a:gd name="adj" fmla="val 589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33"/>
          <p:cNvSpPr>
            <a:spLocks noChangeArrowheads="1"/>
          </p:cNvSpPr>
          <p:nvPr userDrawn="1"/>
        </p:nvSpPr>
        <p:spPr bwMode="auto">
          <a:xfrm>
            <a:off x="0" y="1176338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Rectangle 36"/>
          <p:cNvSpPr>
            <a:spLocks noChangeArrowheads="1"/>
          </p:cNvSpPr>
          <p:nvPr userDrawn="1"/>
        </p:nvSpPr>
        <p:spPr bwMode="auto">
          <a:xfrm>
            <a:off x="8839200" y="1190625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grpSp>
        <p:nvGrpSpPr>
          <p:cNvPr id="1033" name="Group 38"/>
          <p:cNvGrpSpPr>
            <a:grpSpLocks/>
          </p:cNvGrpSpPr>
          <p:nvPr userDrawn="1"/>
        </p:nvGrpSpPr>
        <p:grpSpPr bwMode="auto">
          <a:xfrm>
            <a:off x="204788" y="6172200"/>
            <a:ext cx="8634412" cy="590550"/>
            <a:chOff x="129" y="3939"/>
            <a:chExt cx="5439" cy="372"/>
          </a:xfrm>
        </p:grpSpPr>
        <p:sp>
          <p:nvSpPr>
            <p:cNvPr id="1034" name="Line 39"/>
            <p:cNvSpPr>
              <a:spLocks noChangeShapeType="1"/>
            </p:cNvSpPr>
            <p:nvPr userDrawn="1"/>
          </p:nvSpPr>
          <p:spPr bwMode="auto">
            <a:xfrm>
              <a:off x="1356" y="3959"/>
              <a:ext cx="421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35" name="Picture 41" descr="D:\PPT\Logo\深色直右商標.gif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" y="3939"/>
              <a:ext cx="110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1"/>
          <p:cNvGrpSpPr>
            <a:grpSpLocks/>
          </p:cNvGrpSpPr>
          <p:nvPr/>
        </p:nvGrpSpPr>
        <p:grpSpPr bwMode="auto">
          <a:xfrm>
            <a:off x="-115888" y="19050"/>
            <a:ext cx="9259888" cy="6838950"/>
            <a:chOff x="-73" y="12"/>
            <a:chExt cx="5833" cy="4308"/>
          </a:xfrm>
        </p:grpSpPr>
        <p:grpSp>
          <p:nvGrpSpPr>
            <p:cNvPr id="2057" name="Group 128"/>
            <p:cNvGrpSpPr>
              <a:grpSpLocks/>
            </p:cNvGrpSpPr>
            <p:nvPr/>
          </p:nvGrpSpPr>
          <p:grpSpPr bwMode="auto">
            <a:xfrm>
              <a:off x="-73" y="12"/>
              <a:ext cx="5833" cy="4308"/>
              <a:chOff x="-73" y="12"/>
              <a:chExt cx="5833" cy="4308"/>
            </a:xfrm>
          </p:grpSpPr>
          <p:sp>
            <p:nvSpPr>
              <p:cNvPr id="2059" name="Rectangle 22"/>
              <p:cNvSpPr>
                <a:spLocks noChangeArrowheads="1"/>
              </p:cNvSpPr>
              <p:nvPr/>
            </p:nvSpPr>
            <p:spPr bwMode="auto">
              <a:xfrm>
                <a:off x="-73" y="12"/>
                <a:ext cx="5760" cy="2227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060" name="Rectangle 124"/>
              <p:cNvSpPr>
                <a:spLocks noChangeArrowheads="1"/>
              </p:cNvSpPr>
              <p:nvPr/>
            </p:nvSpPr>
            <p:spPr bwMode="auto">
              <a:xfrm>
                <a:off x="0" y="2179"/>
                <a:ext cx="5760" cy="2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2061" name="Group 123"/>
              <p:cNvGrpSpPr>
                <a:grpSpLocks/>
              </p:cNvGrpSpPr>
              <p:nvPr/>
            </p:nvGrpSpPr>
            <p:grpSpPr bwMode="auto">
              <a:xfrm rot="10800000">
                <a:off x="5144" y="115"/>
                <a:ext cx="490" cy="2017"/>
                <a:chOff x="0" y="2154"/>
                <a:chExt cx="1440" cy="2006"/>
              </a:xfrm>
            </p:grpSpPr>
            <p:sp>
              <p:nvSpPr>
                <p:cNvPr id="2062" name="Rectangle 10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40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3" name="Rectangle 11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229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4" name="Rectangle 113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053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5" name="Rectangle 114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877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6" name="Rectangle 115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701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7" name="Rectangle 116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525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8" name="Rectangle 117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34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9" name="Rectangle 118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172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0" name="Rectangle 11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99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1" name="Rectangle 120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820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2" name="Rectangle 121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644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3" name="Rectangle 12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46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2058" name="Rectangle 17"/>
            <p:cNvSpPr>
              <a:spLocks noChangeArrowheads="1"/>
            </p:cNvSpPr>
            <p:nvPr/>
          </p:nvSpPr>
          <p:spPr bwMode="auto">
            <a:xfrm>
              <a:off x="504" y="344"/>
              <a:ext cx="4751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marL="342900" indent="-342900"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dirty="0">
                  <a:latin typeface="標楷體" panose="03000509000000000000" pitchFamily="65" charset="-120"/>
                </a:rPr>
                <a:t>使用教材：</a:t>
              </a:r>
              <a:r>
                <a:rPr lang="en-US" altLang="zh-TW" sz="2800" b="1" dirty="0">
                  <a:ea typeface="新細明體" panose="02020500000000000000" pitchFamily="18" charset="-120"/>
                </a:rPr>
                <a:t>Python </a:t>
              </a:r>
              <a:r>
                <a:rPr lang="zh-TW" altLang="en-US" sz="2800" b="1" dirty="0">
                  <a:ea typeface="新細明體" panose="02020500000000000000" pitchFamily="18" charset="-120"/>
                </a:rPr>
                <a:t>程式設計入門 金融商管實務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ea typeface="新細明體" panose="02020500000000000000" pitchFamily="18" charset="-120"/>
                </a:rPr>
                <a:t>案例 </a:t>
              </a:r>
              <a:r>
                <a:rPr lang="zh-TW" altLang="en-US" sz="2800" b="1" dirty="0" smtClean="0">
                  <a:ea typeface="新細明體" panose="02020500000000000000" pitchFamily="18" charset="-120"/>
                </a:rPr>
                <a:t>第三版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endParaRPr lang="en-US" altLang="zh-TW" sz="2800" b="1" dirty="0">
                <a:latin typeface="標楷體" panose="03000509000000000000" pitchFamily="65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latin typeface="標楷體" panose="03000509000000000000" pitchFamily="65" charset="-120"/>
                </a:rPr>
                <a:t>作者</a:t>
              </a:r>
              <a:r>
                <a:rPr lang="en-US" altLang="zh-TW" sz="2800" b="1" dirty="0">
                  <a:latin typeface="標楷體" panose="03000509000000000000" pitchFamily="65" charset="-120"/>
                </a:rPr>
                <a:t>: </a:t>
              </a:r>
              <a:r>
                <a:rPr lang="zh-TW" altLang="en-US" sz="2800" b="1" dirty="0">
                  <a:latin typeface="標楷體" panose="03000509000000000000" pitchFamily="65" charset="-120"/>
                </a:rPr>
                <a:t>林萍珍</a:t>
              </a:r>
              <a:endParaRPr lang="zh-TW" altLang="en-US" sz="4000" dirty="0">
                <a:latin typeface="標楷體" panose="03000509000000000000" pitchFamily="65" charset="-120"/>
              </a:endParaRPr>
            </a:p>
          </p:txBody>
        </p:sp>
      </p:grpSp>
      <p:pic>
        <p:nvPicPr>
          <p:cNvPr id="2051" name="Picture 7" descr="D:\PPT\Logo\深色直右商標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486400"/>
            <a:ext cx="2895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125"/>
          <p:cNvGrpSpPr>
            <a:grpSpLocks/>
          </p:cNvGrpSpPr>
          <p:nvPr/>
        </p:nvGrpSpPr>
        <p:grpSpPr bwMode="auto">
          <a:xfrm>
            <a:off x="14288" y="582613"/>
            <a:ext cx="623887" cy="663575"/>
            <a:chOff x="200" y="1575"/>
            <a:chExt cx="393" cy="418"/>
          </a:xfrm>
        </p:grpSpPr>
        <p:sp>
          <p:nvSpPr>
            <p:cNvPr id="2054" name="Rectangle 106"/>
            <p:cNvSpPr>
              <a:spLocks noChangeArrowheads="1"/>
            </p:cNvSpPr>
            <p:nvPr/>
          </p:nvSpPr>
          <p:spPr bwMode="auto">
            <a:xfrm>
              <a:off x="200" y="1738"/>
              <a:ext cx="254" cy="25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5" name="Rectangle 107"/>
            <p:cNvSpPr>
              <a:spLocks noChangeArrowheads="1"/>
            </p:cNvSpPr>
            <p:nvPr/>
          </p:nvSpPr>
          <p:spPr bwMode="auto">
            <a:xfrm>
              <a:off x="258" y="1575"/>
              <a:ext cx="254" cy="2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6" name="Rectangle 108"/>
            <p:cNvSpPr>
              <a:spLocks noChangeArrowheads="1"/>
            </p:cNvSpPr>
            <p:nvPr/>
          </p:nvSpPr>
          <p:spPr bwMode="auto">
            <a:xfrm>
              <a:off x="338" y="1686"/>
              <a:ext cx="255" cy="2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17" y="2673464"/>
            <a:ext cx="2833695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602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1267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6675" y="1389063"/>
            <a:ext cx="6494463" cy="4016375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1229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1585913"/>
            <a:ext cx="6562725" cy="3848100"/>
          </a:xfrm>
        </p:spPr>
      </p:pic>
    </p:spTree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331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963" y="1863725"/>
            <a:ext cx="6465887" cy="3040063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4339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5238" y="639763"/>
            <a:ext cx="6656387" cy="3838575"/>
          </a:xfrm>
        </p:spPr>
      </p:pic>
      <p:pic>
        <p:nvPicPr>
          <p:cNvPr id="14340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-1588" b="18672"/>
          <a:stretch>
            <a:fillRect/>
          </a:stretch>
        </p:blipFill>
        <p:spPr bwMode="auto">
          <a:xfrm>
            <a:off x="1360488" y="4478338"/>
            <a:ext cx="656113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94" y="1253066"/>
            <a:ext cx="7907211" cy="4559182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638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57425"/>
            <a:ext cx="6477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7411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5063" y="1901825"/>
            <a:ext cx="6781800" cy="3179763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74" y="1014090"/>
            <a:ext cx="4665816" cy="5150373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945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2671763"/>
            <a:ext cx="6486525" cy="2328862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048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354138"/>
            <a:ext cx="6486525" cy="42799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3275" y="360363"/>
            <a:ext cx="5562600" cy="3643312"/>
          </a:xfrm>
        </p:spPr>
        <p:txBody>
          <a:bodyPr/>
          <a:lstStyle/>
          <a:p>
            <a:pPr algn="l" eaLnBrk="1" hangingPunct="1"/>
            <a:r>
              <a:rPr lang="zh-TW" altLang="en-US" sz="4400" smtClean="0"/>
              <a:t> 檔案處理</a:t>
            </a:r>
            <a:endParaRPr lang="zh-TW" altLang="en-US" sz="4400" i="0" smtClean="0"/>
          </a:p>
        </p:txBody>
      </p:sp>
      <p:sp>
        <p:nvSpPr>
          <p:cNvPr id="3075" name="AutoShape 16"/>
          <p:cNvSpPr>
            <a:spLocks noChangeArrowheads="1"/>
          </p:cNvSpPr>
          <p:nvPr/>
        </p:nvSpPr>
        <p:spPr bwMode="auto">
          <a:xfrm>
            <a:off x="244475" y="306388"/>
            <a:ext cx="2438400" cy="2438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286" y="10800"/>
                </a:moveTo>
                <a:cubicBezTo>
                  <a:pt x="6286" y="13293"/>
                  <a:pt x="8307" y="15314"/>
                  <a:pt x="10800" y="15314"/>
                </a:cubicBezTo>
                <a:cubicBezTo>
                  <a:pt x="13293" y="15314"/>
                  <a:pt x="15314" y="13293"/>
                  <a:pt x="15314" y="10800"/>
                </a:cubicBezTo>
                <a:cubicBezTo>
                  <a:pt x="15314" y="8307"/>
                  <a:pt x="13293" y="6286"/>
                  <a:pt x="10800" y="6286"/>
                </a:cubicBezTo>
                <a:cubicBezTo>
                  <a:pt x="8307" y="6286"/>
                  <a:pt x="6286" y="8307"/>
                  <a:pt x="6286" y="10800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  <a:effectLst>
            <a:outerShdw dist="117088" dir="2436078" algn="ctr" rotWithShape="0">
              <a:srgbClr val="EAEAEA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81000" y="747713"/>
            <a:ext cx="18589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0" i="1">
                <a:solidFill>
                  <a:schemeClr val="tx2"/>
                </a:solidFill>
                <a:latin typeface="Arial MT Black" pitchFamily="2" charset="0"/>
              </a:rPr>
              <a:t>7</a:t>
            </a:r>
          </a:p>
        </p:txBody>
      </p:sp>
      <p:sp>
        <p:nvSpPr>
          <p:cNvPr id="3077" name="副標題 1"/>
          <p:cNvSpPr>
            <a:spLocks noGrp="1"/>
          </p:cNvSpPr>
          <p:nvPr>
            <p:ph type="subTitle" idx="1"/>
          </p:nvPr>
        </p:nvSpPr>
        <p:spPr>
          <a:xfrm>
            <a:off x="1463675" y="3041650"/>
            <a:ext cx="7032625" cy="2779713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7-1</a:t>
            </a:r>
            <a:r>
              <a:rPr lang="zh-TW" altLang="en-US" smtClean="0"/>
              <a:t>　檔案串流物件 </a:t>
            </a:r>
            <a:endParaRPr lang="en-US" altLang="zh-TW" smtClean="0"/>
          </a:p>
          <a:p>
            <a:pPr algn="l" eaLnBrk="1" hangingPunct="1"/>
            <a:r>
              <a:rPr lang="en-US" altLang="zh-TW" smtClean="0"/>
              <a:t>7-2</a:t>
            </a:r>
            <a:r>
              <a:rPr lang="zh-TW" altLang="en-US" smtClean="0"/>
              <a:t>　檔案存取方法 </a:t>
            </a:r>
            <a:endParaRPr lang="en-US" altLang="zh-TW" smtClean="0"/>
          </a:p>
          <a:p>
            <a:pPr algn="l" eaLnBrk="1" hangingPunct="1"/>
            <a:r>
              <a:rPr lang="en-US" altLang="zh-TW" smtClean="0"/>
              <a:t>7-3</a:t>
            </a:r>
            <a:r>
              <a:rPr lang="zh-TW" altLang="en-US" smtClean="0"/>
              <a:t>　檔案路徑處理 </a:t>
            </a:r>
            <a:endParaRPr lang="en-US" altLang="zh-TW" smtClean="0"/>
          </a:p>
          <a:p>
            <a:pPr algn="l" eaLnBrk="1" hangingPunct="1"/>
            <a:r>
              <a:rPr lang="en-US" altLang="zh-TW" smtClean="0"/>
              <a:t>7-4</a:t>
            </a:r>
            <a:r>
              <a:rPr lang="zh-TW" altLang="en-US" smtClean="0"/>
              <a:t>　網路取得資料 </a:t>
            </a:r>
            <a:endParaRPr lang="en-US" altLang="zh-TW" smtClean="0"/>
          </a:p>
          <a:p>
            <a:pPr algn="l" eaLnBrk="1" hangingPunct="1"/>
            <a:r>
              <a:rPr lang="en-US" altLang="zh-TW" smtClean="0"/>
              <a:t>7-5</a:t>
            </a:r>
            <a:r>
              <a:rPr lang="zh-TW" altLang="en-US" smtClean="0"/>
              <a:t>　實務案例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150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585913"/>
            <a:ext cx="6515100" cy="3548062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2531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7788" y="1771650"/>
            <a:ext cx="6448425" cy="3686175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26" y="1286933"/>
            <a:ext cx="7522747" cy="467360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457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539875"/>
            <a:ext cx="6572250" cy="4160838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87" y="1096668"/>
            <a:ext cx="6321425" cy="4714817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662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4925" y="1485900"/>
            <a:ext cx="6534150" cy="44196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smtClean="0"/>
              <a:t/>
            </a:r>
            <a:br>
              <a:rPr lang="zh-TW" altLang="en-US" i="0" smtClean="0"/>
            </a:br>
            <a:r>
              <a:rPr lang="en-US" altLang="zh-TW" smtClean="0"/>
              <a:t>pandas </a:t>
            </a:r>
            <a:r>
              <a:rPr lang="zh-TW" altLang="en-US" smtClean="0"/>
              <a:t>的 </a:t>
            </a:r>
            <a:r>
              <a:rPr lang="en-US" altLang="zh-TW" smtClean="0"/>
              <a:t>xlsxwriter </a:t>
            </a:r>
            <a:r>
              <a:rPr lang="en-US" altLang="zh-TW" i="0" smtClean="0"/>
              <a:t/>
            </a:r>
            <a:br>
              <a:rPr lang="en-US" altLang="zh-TW" i="0" smtClean="0"/>
            </a:br>
            <a:endParaRPr lang="zh-TW" altLang="en-US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62063"/>
            <a:ext cx="7440612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28675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4763" y="1495425"/>
            <a:ext cx="6570662" cy="4002088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51" y="1101358"/>
            <a:ext cx="5843698" cy="5017219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072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2303463"/>
            <a:ext cx="6286500" cy="233045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09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3" y="1052513"/>
            <a:ext cx="7558087" cy="5043487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174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1313" y="1225550"/>
            <a:ext cx="5897562" cy="48006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2771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6675" y="1666875"/>
            <a:ext cx="6400800" cy="3703638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37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930525"/>
            <a:ext cx="6532562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7" y="1046162"/>
            <a:ext cx="6175385" cy="1884363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984" y="1343378"/>
            <a:ext cx="6876031" cy="4257675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584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0" y="1909763"/>
            <a:ext cx="6438900" cy="3233737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686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8263" y="1690688"/>
            <a:ext cx="6467475" cy="4010025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7891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3025" y="2314575"/>
            <a:ext cx="6457950" cy="2373313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38915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758950"/>
            <a:ext cx="6629400" cy="33274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45" y="1073448"/>
            <a:ext cx="6361110" cy="4932242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89" y="1123572"/>
            <a:ext cx="7126421" cy="4825672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12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3050" y="1795463"/>
            <a:ext cx="6057900" cy="3800475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198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5913" y="1190625"/>
            <a:ext cx="5926137" cy="48006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3011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04988"/>
            <a:ext cx="6400800" cy="3519487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4035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2388" y="1252538"/>
            <a:ext cx="6429375" cy="4770437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505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446213"/>
            <a:ext cx="6515100" cy="4049712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608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9700" y="1944688"/>
            <a:ext cx="6324600" cy="3379787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4710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6613" y="1190625"/>
            <a:ext cx="4873625" cy="480060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現場同學們如有不懂的地方，請提出問題。</a:t>
            </a:r>
            <a:endParaRPr lang="zh-TW" altLang="en-US" sz="4800" smtClean="0">
              <a:solidFill>
                <a:srgbClr val="993300"/>
              </a:solidFill>
            </a:endParaRPr>
          </a:p>
          <a:p>
            <a:pPr eaLnBrk="1" hangingPunct="1"/>
            <a:endParaRPr lang="en-US" altLang="zh-TW" smtClean="0"/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2728913" y="1782763"/>
            <a:ext cx="32781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0" i="1">
                <a:solidFill>
                  <a:srgbClr val="CCFFCC"/>
                </a:solidFill>
                <a:latin typeface="Arial MT Black" pitchFamily="2" charset="0"/>
              </a:rPr>
              <a:t>OK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6000" i="0" smtClean="0">
                <a:solidFill>
                  <a:srgbClr val="33CC33"/>
                </a:solidFill>
              </a:rPr>
              <a:t>本章講解完畢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6147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8" y="1452563"/>
            <a:ext cx="6181725" cy="4486275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7171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338" y="1111250"/>
            <a:ext cx="5521325" cy="498475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8195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0163" y="1146175"/>
            <a:ext cx="6543675" cy="4921250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921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975" y="1330325"/>
            <a:ext cx="6496050" cy="4227513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024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2082800"/>
            <a:ext cx="6419850" cy="2817813"/>
          </a:xfr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40</Words>
  <Application>Microsoft Office PowerPoint</Application>
  <PresentationFormat>如螢幕大小 (4:3)</PresentationFormat>
  <Paragraphs>15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Arial MT Black</vt:lpstr>
      <vt:lpstr>新細明體</vt:lpstr>
      <vt:lpstr>標楷體</vt:lpstr>
      <vt:lpstr>Calibri</vt:lpstr>
      <vt:lpstr>Times New Roman</vt:lpstr>
      <vt:lpstr>預設簡報設計</vt:lpstr>
      <vt:lpstr>PowerPoint 簡報</vt:lpstr>
      <vt:lpstr> 檔案處理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pandas 的 xlsxwriter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本章講解完畢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李琬茹</dc:creator>
  <cp:lastModifiedBy>宥輔 黃</cp:lastModifiedBy>
  <cp:revision>26</cp:revision>
  <dcterms:created xsi:type="dcterms:W3CDTF">2005-04-10T09:27:13Z</dcterms:created>
  <dcterms:modified xsi:type="dcterms:W3CDTF">2018-09-13T08:27:39Z</dcterms:modified>
</cp:coreProperties>
</file>