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6"/>
  </p:notesMasterIdLst>
  <p:handoutMasterIdLst>
    <p:handoutMasterId r:id="rId16"/>
  </p:handoutMasterIdLst>
  <p:sldIdLst>
    <p:sldId id="257" r:id="rId3"/>
    <p:sldId id="261" r:id="rId4"/>
    <p:sldId id="262" r:id="rId5"/>
    <p:sldId id="274" r:id="rId7"/>
    <p:sldId id="275" r:id="rId8"/>
    <p:sldId id="276" r:id="rId9"/>
    <p:sldId id="277" r:id="rId10"/>
    <p:sldId id="278" r:id="rId11"/>
    <p:sldId id="282" r:id="rId12"/>
    <p:sldId id="279" r:id="rId13"/>
    <p:sldId id="273" r:id="rId14"/>
    <p:sldId id="268" r:id="rId15"/>
  </p:sldIdLst>
  <p:sldSz cx="12192000" cy="6858000"/>
  <p:notesSz cx="7099300" cy="10234295"/>
  <p:custDataLst>
    <p:tags r:id="rId20"/>
  </p:custData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67" d="100"/>
          <a:sy n="167" d="100"/>
        </p:scale>
        <p:origin x="201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000" smtClean="0"/>
            </a:lvl1pPr>
          </a:lstStyle>
          <a:p>
            <a:pPr>
              <a:defRPr/>
            </a:pPr>
            <a:fld id="{00C0B110-231F-4A48-AE05-5D93A579FCED}" type="datetimeFigureOut">
              <a:rPr lang="de-DE" altLang="de-DE"/>
            </a:fld>
            <a:endParaRPr lang="de-DE" alt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000"/>
            </a:lvl1pPr>
          </a:lstStyle>
          <a:p>
            <a:fld id="{9E6BF9E4-46F6-4039-9038-EF7EDC6EB619}" type="slidenum">
              <a:rPr lang="de-DE" altLang="de-DE"/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000" smtClean="0"/>
            </a:lvl1pPr>
          </a:lstStyle>
          <a:p>
            <a:pPr>
              <a:defRPr/>
            </a:pPr>
            <a:fld id="{E0653CA7-91CF-4ABB-86E0-107F0CE43DAB}" type="datetimeFigureOut">
              <a:rPr lang="de-DE" altLang="de-DE"/>
            </a:fld>
            <a:endParaRPr lang="de-DE" alt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de-DE" altLang="de-DE" noProof="0"/>
              <a:t>Textmasterformat bearbeiten</a:t>
            </a:r>
            <a:endParaRPr lang="de-DE" altLang="de-DE" noProof="0"/>
          </a:p>
          <a:p>
            <a:pPr lvl="1"/>
            <a:r>
              <a:rPr lang="de-DE" altLang="de-DE" noProof="0"/>
              <a:t>Zweite Ebene</a:t>
            </a:r>
            <a:endParaRPr lang="de-DE" altLang="de-DE" noProof="0"/>
          </a:p>
          <a:p>
            <a:pPr lvl="2"/>
            <a:r>
              <a:rPr lang="de-DE" altLang="de-DE" noProof="0"/>
              <a:t>Dritte Ebene</a:t>
            </a:r>
            <a:endParaRPr lang="de-DE" altLang="de-DE" noProof="0"/>
          </a:p>
          <a:p>
            <a:pPr lvl="3"/>
            <a:r>
              <a:rPr lang="de-DE" altLang="de-DE" noProof="0"/>
              <a:t>Vierte Ebene</a:t>
            </a:r>
            <a:endParaRPr lang="de-DE" altLang="de-DE" noProof="0"/>
          </a:p>
          <a:p>
            <a:pPr lvl="4"/>
            <a:r>
              <a:rPr lang="de-DE" altLang="de-DE" noProof="0"/>
              <a:t>Fünfte Ebene</a:t>
            </a:r>
            <a:endParaRPr lang="de-DE" alt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000"/>
            </a:lvl1pPr>
          </a:lstStyle>
          <a:p>
            <a:fld id="{D2483AC7-C354-4F2B-9AC6-9802F9071BE7}" type="slidenum">
              <a:rPr lang="de-DE" altLang="de-DE"/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de-DE" altLang="de-DE"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de-DE" altLang="de-DE"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de-DE" altLang="de-DE"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de-DE" altLang="de-DE"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de-DE" altLang="de-DE"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de-DE" altLang="de-DE"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de-DE" altLang="de-DE"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de-DE" altLang="de-DE"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el_1/3 Farb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23129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chemeClr val="bg1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-1776413" y="479425"/>
            <a:ext cx="1576388" cy="13239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de-DE" altLang="de-DE" sz="1000" b="1"/>
              <a:t>Institutslogo:</a:t>
            </a:r>
            <a:endParaRPr lang="de-DE" altLang="de-DE" sz="1000" b="1"/>
          </a:p>
          <a:p>
            <a:pPr eaLnBrk="1" hangingPunct="1">
              <a:buFontTx/>
              <a:buChar char="-"/>
              <a:defRPr/>
            </a:pPr>
            <a:r>
              <a:rPr lang="de-DE" altLang="de-DE" sz="1000"/>
              <a:t>Dateiformat: PNG in RGB</a:t>
            </a:r>
            <a:endParaRPr lang="de-DE" altLang="de-DE" sz="1000"/>
          </a:p>
          <a:p>
            <a:pPr eaLnBrk="1" hangingPunct="1">
              <a:buFontTx/>
              <a:buChar char="-"/>
              <a:defRPr/>
            </a:pPr>
            <a:r>
              <a:rPr lang="de-DE" altLang="de-DE" sz="1000"/>
              <a:t>Skalieren auf</a:t>
            </a:r>
            <a:endParaRPr lang="de-DE" altLang="de-DE" sz="1000"/>
          </a:p>
          <a:p>
            <a:pPr eaLnBrk="1" hangingPunct="1">
              <a:defRPr/>
            </a:pPr>
            <a:r>
              <a:rPr lang="de-DE" altLang="de-DE" sz="1000"/>
              <a:t>     Höhe: 2,26 cm</a:t>
            </a:r>
            <a:endParaRPr lang="de-DE" altLang="de-DE" sz="1000"/>
          </a:p>
          <a:p>
            <a:pPr eaLnBrk="1" hangingPunct="1">
              <a:defRPr/>
            </a:pPr>
            <a:r>
              <a:rPr lang="de-DE" altLang="de-DE" sz="1000"/>
              <a:t>     (Breite variiert je nach   </a:t>
            </a:r>
            <a:endParaRPr lang="de-DE" altLang="de-DE" sz="1000"/>
          </a:p>
          <a:p>
            <a:pPr eaLnBrk="1" hangingPunct="1">
              <a:defRPr/>
            </a:pPr>
            <a:r>
              <a:rPr lang="de-DE" altLang="de-DE" sz="1000"/>
              <a:t>     Schutzraum)</a:t>
            </a:r>
            <a:endParaRPr lang="de-DE" altLang="de-DE" sz="100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85200" y="2487600"/>
            <a:ext cx="1148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00" y="2980800"/>
            <a:ext cx="1148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pic>
        <p:nvPicPr>
          <p:cNvPr id="9" name="Grafik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250" y="6043613"/>
            <a:ext cx="3276938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384000" y="1152000"/>
            <a:ext cx="11484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FontTx/>
              <a:buNone/>
              <a:defRPr sz="2000" b="1"/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de-DE"/>
              <a:t>Mastertextformat bearbeiten</a:t>
            </a:r>
            <a:endParaRPr lang="de-DE"/>
          </a:p>
        </p:txBody>
      </p:sp>
      <p:sp>
        <p:nvSpPr>
          <p:cNvPr id="9" name="Diagrammplatzhalter 8"/>
          <p:cNvSpPr>
            <a:spLocks noGrp="1"/>
          </p:cNvSpPr>
          <p:nvPr>
            <p:ph type="chart" sz="quarter" idx="13" hasCustomPrompt="1"/>
          </p:nvPr>
        </p:nvSpPr>
        <p:spPr>
          <a:xfrm>
            <a:off x="383117" y="1684800"/>
            <a:ext cx="11484000" cy="363220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de-DE" noProof="0"/>
              <a:t>Diagramm durch Klicken auf Symbol hinzufügen</a:t>
            </a:r>
            <a:endParaRPr lang="de-DE" noProof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84000" y="201600"/>
            <a:ext cx="1148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382588" y="2487613"/>
            <a:ext cx="11483975" cy="1079500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de-DE" altLang="de-DE" sz="3200" b="1">
                <a:solidFill>
                  <a:schemeClr val="tx2"/>
                </a:solidFill>
              </a:rPr>
              <a:t>Vielen Dank</a:t>
            </a:r>
            <a:br>
              <a:rPr lang="de-DE" altLang="de-DE" sz="3200" b="1">
                <a:solidFill>
                  <a:schemeClr val="tx2"/>
                </a:solidFill>
              </a:rPr>
            </a:br>
            <a:r>
              <a:rPr lang="de-DE" altLang="de-DE" sz="3200" b="1">
                <a:solidFill>
                  <a:schemeClr val="tx2"/>
                </a:solidFill>
              </a:rPr>
              <a:t>für Ihre Aufmerksamkeit</a:t>
            </a:r>
            <a:endParaRPr lang="en-US" altLang="de-DE" sz="3200" b="1">
              <a:solidFill>
                <a:schemeClr val="tx2"/>
              </a:solidFill>
            </a:endParaRPr>
          </a:p>
        </p:txBody>
      </p:sp>
      <p:cxnSp>
        <p:nvCxnSpPr>
          <p:cNvPr id="5" name="Gerader Verbinder 11"/>
          <p:cNvCxnSpPr/>
          <p:nvPr/>
        </p:nvCxnSpPr>
        <p:spPr>
          <a:xfrm>
            <a:off x="360363" y="6040438"/>
            <a:ext cx="11483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platzhalt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384000" y="3988800"/>
            <a:ext cx="11484000" cy="165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 b="0"/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de-DE"/>
              <a:t>Mastertextformat bearbeiten</a:t>
            </a:r>
            <a:endParaRPr lang="de-DE"/>
          </a:p>
        </p:txBody>
      </p:sp>
      <p:pic>
        <p:nvPicPr>
          <p:cNvPr id="6" name="Grafik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250" y="6043613"/>
            <a:ext cx="3276938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el_1/3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229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-1703388" y="495300"/>
            <a:ext cx="1439863" cy="1477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  <a:ea typeface="+mn-ea"/>
              </a:rPr>
              <a:t>Bild zuschneiden unter:</a:t>
            </a:r>
            <a:endParaRPr lang="de-DE" sz="1000" b="1" dirty="0">
              <a:latin typeface="+mn-lt"/>
              <a:ea typeface="+mn-ea"/>
            </a:endParaRP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  <a:ea typeface="+mn-ea"/>
              </a:rPr>
              <a:t>Format</a:t>
            </a:r>
            <a:endParaRPr lang="de-DE" sz="1000" dirty="0">
              <a:latin typeface="+mn-lt"/>
              <a:ea typeface="+mn-ea"/>
            </a:endParaRP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  <a:ea typeface="+mn-ea"/>
              </a:rPr>
              <a:t>Zuschneiden</a:t>
            </a:r>
            <a:endParaRPr lang="de-DE" sz="1000" dirty="0">
              <a:latin typeface="+mn-lt"/>
              <a:ea typeface="+mn-ea"/>
            </a:endParaRP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 err="1">
                <a:latin typeface="+mn-lt"/>
                <a:ea typeface="+mn-ea"/>
              </a:rPr>
              <a:t>Zuschneidewerkzeug</a:t>
            </a:r>
            <a:r>
              <a:rPr lang="de-DE" sz="1000" dirty="0">
                <a:latin typeface="+mn-lt"/>
                <a:ea typeface="+mn-ea"/>
              </a:rPr>
              <a:t> horizontal bis zur ersten oder zweiten Linie ziehen</a:t>
            </a:r>
            <a:endParaRPr lang="de-DE" sz="1000" dirty="0">
              <a:latin typeface="+mn-lt"/>
              <a:ea typeface="+mn-ea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84000" y="2487600"/>
            <a:ext cx="1148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00" y="2980800"/>
            <a:ext cx="1148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pic>
        <p:nvPicPr>
          <p:cNvPr id="9" name="Grafik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250" y="6043613"/>
            <a:ext cx="3276938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el_2/3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-1703388" y="495300"/>
            <a:ext cx="1439863" cy="1477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  <a:ea typeface="+mn-ea"/>
              </a:rPr>
              <a:t>Bild zuschneiden unter:</a:t>
            </a:r>
            <a:endParaRPr lang="de-DE" sz="1000" b="1" dirty="0">
              <a:latin typeface="+mn-lt"/>
              <a:ea typeface="+mn-ea"/>
            </a:endParaRP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  <a:ea typeface="+mn-ea"/>
              </a:rPr>
              <a:t>Format</a:t>
            </a:r>
            <a:endParaRPr lang="de-DE" sz="1000" dirty="0">
              <a:latin typeface="+mn-lt"/>
              <a:ea typeface="+mn-ea"/>
            </a:endParaRP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  <a:ea typeface="+mn-ea"/>
              </a:rPr>
              <a:t>Zuschneiden</a:t>
            </a:r>
            <a:endParaRPr lang="de-DE" sz="1000" dirty="0">
              <a:latin typeface="+mn-lt"/>
              <a:ea typeface="+mn-ea"/>
            </a:endParaRP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 err="1">
                <a:latin typeface="+mn-lt"/>
                <a:ea typeface="+mn-ea"/>
              </a:rPr>
              <a:t>Zuschneidewerkzeug</a:t>
            </a:r>
            <a:r>
              <a:rPr lang="de-DE" sz="1000" dirty="0">
                <a:latin typeface="+mn-lt"/>
                <a:ea typeface="+mn-ea"/>
              </a:rPr>
              <a:t> horizontal bis zur ersten oder zweiten Linie ziehen</a:t>
            </a:r>
            <a:endParaRPr lang="de-DE" sz="1000" dirty="0">
              <a:latin typeface="+mn-lt"/>
              <a:ea typeface="+mn-ea"/>
            </a:endParaRPr>
          </a:p>
        </p:txBody>
      </p:sp>
      <p:pic>
        <p:nvPicPr>
          <p:cNvPr id="5" name="Grafik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384000" y="4737600"/>
            <a:ext cx="1148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00" y="5230801"/>
            <a:ext cx="11484000" cy="8128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pic>
        <p:nvPicPr>
          <p:cNvPr id="7" name="Grafik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250" y="6043613"/>
            <a:ext cx="3276938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e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3"/>
          <p:cNvCxnSpPr/>
          <p:nvPr/>
        </p:nvCxnSpPr>
        <p:spPr>
          <a:xfrm>
            <a:off x="360363" y="6040438"/>
            <a:ext cx="11483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84000" y="2487600"/>
            <a:ext cx="1148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00" y="2980800"/>
            <a:ext cx="1148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pic>
        <p:nvPicPr>
          <p:cNvPr id="6" name="Grafik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250" y="6043613"/>
            <a:ext cx="3276938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el_mittig, horizontale Li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7"/>
          <p:cNvCxnSpPr/>
          <p:nvPr/>
        </p:nvCxnSpPr>
        <p:spPr>
          <a:xfrm>
            <a:off x="392113" y="3036888"/>
            <a:ext cx="11483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384000" y="2487600"/>
            <a:ext cx="1148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00" y="3196800"/>
            <a:ext cx="1148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pic>
        <p:nvPicPr>
          <p:cNvPr id="6" name="Grafik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250" y="6043613"/>
            <a:ext cx="3276938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73038" y="1684800"/>
            <a:ext cx="11484000" cy="319320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de-DE"/>
              <a:t>Mastertextformat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84000" y="201600"/>
            <a:ext cx="1148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4000" y="1152000"/>
            <a:ext cx="11484000" cy="252000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 b="1" i="0"/>
            </a:lvl1pPr>
            <a:lvl2pPr marL="215900" indent="179705">
              <a:buClr>
                <a:schemeClr val="tx2"/>
              </a:buClr>
              <a:defRPr sz="1800"/>
            </a:lvl2pPr>
            <a:lvl3pPr marL="431800" indent="179705">
              <a:buClr>
                <a:schemeClr val="tx2"/>
              </a:buClr>
              <a:buFont typeface="Symbol" panose="05050102010706020507" pitchFamily="18" charset="2"/>
              <a:buChar char="-"/>
              <a:defRPr sz="1600"/>
            </a:lvl3pPr>
            <a:lvl4pPr marL="647700" indent="179705"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4pPr>
            <a:lvl5pPr marL="864235" indent="179705">
              <a:buClr>
                <a:schemeClr val="tx2"/>
              </a:buClr>
              <a:buFont typeface="Arial" panose="020B0604020202020204" pitchFamily="34" charset="0"/>
              <a:buChar char="-"/>
              <a:defRPr sz="1600"/>
            </a:lvl5pPr>
          </a:lstStyle>
          <a:p>
            <a:pPr lvl="0"/>
            <a:r>
              <a:rPr lang="de-DE"/>
              <a:t>Mastertextformat bearbeiten</a:t>
            </a:r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000" y="201600"/>
            <a:ext cx="1148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4000" y="1152000"/>
            <a:ext cx="11484000" cy="252000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 b="1" i="0"/>
            </a:lvl1pPr>
            <a:lvl2pPr marL="215900" indent="179705">
              <a:buClr>
                <a:schemeClr val="tx2"/>
              </a:buClr>
              <a:defRPr sz="1800"/>
            </a:lvl2pPr>
            <a:lvl3pPr marL="431800" indent="179705">
              <a:buClr>
                <a:schemeClr val="tx2"/>
              </a:buClr>
              <a:buFont typeface="Symbol" panose="05050102010706020507" pitchFamily="18" charset="2"/>
              <a:buChar char="-"/>
              <a:defRPr sz="1600"/>
            </a:lvl3pPr>
            <a:lvl4pPr marL="647700" indent="179705"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4pPr>
            <a:lvl5pPr marL="864235" indent="179705">
              <a:buClr>
                <a:schemeClr val="tx2"/>
              </a:buClr>
              <a:buFont typeface="Arial" panose="020B0604020202020204" pitchFamily="34" charset="0"/>
              <a:buChar char="-"/>
              <a:defRPr sz="1600"/>
            </a:lvl5pPr>
          </a:lstStyle>
          <a:p>
            <a:pPr lvl="0"/>
            <a:r>
              <a:rPr lang="de-DE"/>
              <a:t>Mastertextformat bearbeiten</a:t>
            </a:r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3117" y="1684801"/>
            <a:ext cx="11484000" cy="37512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Tex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1684338"/>
            <a:ext cx="3635375" cy="398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383117" y="1684800"/>
            <a:ext cx="7560000" cy="3985955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de-DE"/>
              <a:t>Mastertextformat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84000" y="201600"/>
            <a:ext cx="1148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4000" y="1152000"/>
            <a:ext cx="11484000" cy="252000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 b="1" i="0"/>
            </a:lvl1pPr>
            <a:lvl2pPr marL="215900" indent="179705">
              <a:buClr>
                <a:schemeClr val="tx2"/>
              </a:buClr>
              <a:defRPr sz="1800"/>
            </a:lvl2pPr>
            <a:lvl3pPr marL="431800" indent="179705">
              <a:buClr>
                <a:schemeClr val="tx2"/>
              </a:buClr>
              <a:buFont typeface="Symbol" panose="05050102010706020507" pitchFamily="18" charset="2"/>
              <a:buChar char="-"/>
              <a:defRPr sz="1600"/>
            </a:lvl3pPr>
            <a:lvl4pPr marL="647700" indent="179705"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4pPr>
            <a:lvl5pPr marL="864235" indent="179705">
              <a:buClr>
                <a:schemeClr val="tx2"/>
              </a:buClr>
              <a:buFont typeface="Arial" panose="020B0604020202020204" pitchFamily="34" charset="0"/>
              <a:buChar char="-"/>
              <a:defRPr sz="1600"/>
            </a:lvl5pPr>
          </a:lstStyle>
          <a:p>
            <a:pPr lvl="0"/>
            <a:r>
              <a:rPr lang="de-DE"/>
              <a:t>Mastertextformat bearbeiten</a:t>
            </a:r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1152525"/>
            <a:ext cx="11480800" cy="398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83117" y="5359401"/>
            <a:ext cx="11484000" cy="49953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 baseline="0"/>
            </a:lvl1pPr>
          </a:lstStyle>
          <a:p>
            <a:pPr lvl="0"/>
            <a:r>
              <a:rPr lang="de-DE"/>
              <a:t>Mastertextformat bearbeiten</a:t>
            </a:r>
            <a:endParaRPr lang="de-DE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84000" y="201600"/>
            <a:ext cx="1148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 txBox="1"/>
          <p:nvPr/>
        </p:nvSpPr>
        <p:spPr>
          <a:xfrm>
            <a:off x="1195388" y="6227763"/>
            <a:ext cx="7002462" cy="63023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de-DE" altLang="de-DE" sz="900">
                <a:solidFill>
                  <a:schemeClr val="tx2"/>
                </a:solidFill>
              </a:rPr>
              <a:t>Titel der Präsentation  |  Name des Vortragenden  |  Organisationseinheit  |  00.00.2000  |  Die Fußzeile bietet Platz für einen Text über 3 Zeilen  |  Die Fußzeile bietet Platz für einen Text über 3 Zeilen  |  Die Fußzeile bietet Platz für 3 Zeilen  |  Die Fußzeile bietet Platz für 3 Zeilen  |  Die Fußzeile bietet Platz für 3 Zeilen  |  Die Fußzeile bietet Platz für 3 Zeilen</a:t>
            </a:r>
            <a:endParaRPr lang="de-DE" altLang="de-DE" sz="900">
              <a:solidFill>
                <a:schemeClr val="tx2"/>
              </a:solidFill>
            </a:endParaRPr>
          </a:p>
          <a:p>
            <a:pPr eaLnBrk="1" hangingPunct="1">
              <a:defRPr/>
            </a:pPr>
            <a:endParaRPr lang="de-DE" altLang="de-DE" sz="900">
              <a:solidFill>
                <a:schemeClr val="tx2"/>
              </a:solidFill>
            </a:endParaRPr>
          </a:p>
        </p:txBody>
      </p:sp>
      <p:cxnSp>
        <p:nvCxnSpPr>
          <p:cNvPr id="11" name="Gerader Verbinder 10"/>
          <p:cNvCxnSpPr/>
          <p:nvPr/>
        </p:nvCxnSpPr>
        <p:spPr>
          <a:xfrm>
            <a:off x="360363" y="814388"/>
            <a:ext cx="11483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360363" y="6040438"/>
            <a:ext cx="11483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Textfeld 6"/>
          <p:cNvSpPr txBox="1">
            <a:spLocks noChangeArrowheads="1"/>
          </p:cNvSpPr>
          <p:nvPr/>
        </p:nvSpPr>
        <p:spPr bwMode="auto">
          <a:xfrm>
            <a:off x="-1784350" y="5073650"/>
            <a:ext cx="1668462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de-DE" altLang="de-DE" sz="1000" b="1"/>
              <a:t>Fußzeile anpassen:</a:t>
            </a:r>
            <a:endParaRPr lang="de-DE" altLang="de-DE" sz="1000"/>
          </a:p>
          <a:p>
            <a:pPr eaLnBrk="1" hangingPunct="1">
              <a:defRPr/>
            </a:pPr>
            <a:r>
              <a:rPr lang="de-DE" altLang="de-DE" sz="1000"/>
              <a:t>Zum Anpassen der Fußzeile unter Karteireiter Ansicht &gt; auf Folienmaster klicken. Links in der Übersicht auf die oberste Folie scrollen und dort in die Fußzeile klicken. So wird der Text automatisch auf allen Seiten angepasst.</a:t>
            </a:r>
            <a:endParaRPr lang="de-DE" altLang="de-DE" sz="1000" b="1"/>
          </a:p>
        </p:txBody>
      </p:sp>
      <p:sp>
        <p:nvSpPr>
          <p:cNvPr id="1031" name="Textfeld 13"/>
          <p:cNvSpPr txBox="1">
            <a:spLocks noChangeArrowheads="1"/>
          </p:cNvSpPr>
          <p:nvPr/>
        </p:nvSpPr>
        <p:spPr bwMode="auto">
          <a:xfrm>
            <a:off x="360363" y="6227763"/>
            <a:ext cx="73025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9492F1D3-FF01-4B47-92F8-A40E57589C0B}" type="slidenum">
              <a:rPr lang="de-DE" altLang="de-DE" sz="900">
                <a:solidFill>
                  <a:schemeClr val="tx2"/>
                </a:solidFill>
              </a:rPr>
            </a:fld>
            <a:endParaRPr lang="de-DE" altLang="de-DE" sz="900">
              <a:solidFill>
                <a:schemeClr val="tx2"/>
              </a:solidFill>
            </a:endParaRPr>
          </a:p>
        </p:txBody>
      </p:sp>
      <p:pic>
        <p:nvPicPr>
          <p:cNvPr id="2" name="Grafik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250" y="6043613"/>
            <a:ext cx="3276938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59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5900" algn="l"/>
        </a:tabLst>
        <a:defRPr kern="1200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1pPr>
      <a:lvl2pPr marL="431800" indent="-215900" algn="l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18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6477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77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8636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36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863600" indent="-215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hyperlink" Target="https://arxiv.org/abs/2308.00352" TargetMode="External"/><Relationship Id="rId3" Type="http://schemas.openxmlformats.org/officeDocument/2006/relationships/hyperlink" Target="https://arxiv.org/abs/2307.06435" TargetMode="External"/><Relationship Id="rId2" Type="http://schemas.openxmlformats.org/officeDocument/2006/relationships/hyperlink" Target="https://arxiv.org/abs/2205.02302" TargetMode="External"/><Relationship Id="rId1" Type="http://schemas.openxmlformats.org/officeDocument/2006/relationships/hyperlink" Target="https://arxiv.org/abs/2309.07864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png"/><Relationship Id="rId2" Type="http://schemas.openxmlformats.org/officeDocument/2006/relationships/tags" Target="../tags/tag1.xml"/><Relationship Id="rId1" Type="http://schemas.openxmlformats.org/officeDocument/2006/relationships/hyperlink" Target="https://arxiv.org/abs/2205.02302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hyperlink" Target="https://arxiv.org/abs/2308.00352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ctrTitle"/>
          </p:nvPr>
        </p:nvSpPr>
        <p:spPr bwMode="auto">
          <a:xfrm>
            <a:off x="384175" y="2487613"/>
            <a:ext cx="11483975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/>
          <a:lstStyle/>
          <a:p>
            <a:pPr eaLnBrk="1" hangingPunct="1"/>
            <a:r>
              <a:rPr lang="de-DE" altLang="de-DE">
                <a:ea typeface="MS PGothic" panose="020B0600070205080204" pitchFamily="34" charset="-128"/>
              </a:rPr>
              <a:t>Integration of Large Language Model-based Agents into Machine Learning Operations Pipeline</a:t>
            </a:r>
            <a:endParaRPr lang="de-DE" altLang="de-DE">
              <a:ea typeface="MS PGothic" panose="020B0600070205080204" pitchFamily="34" charset="-128"/>
            </a:endParaRPr>
          </a:p>
        </p:txBody>
      </p:sp>
      <p:sp>
        <p:nvSpPr>
          <p:cNvPr id="11267" name="Untertitel 2"/>
          <p:cNvSpPr>
            <a:spLocks noGrp="1"/>
          </p:cNvSpPr>
          <p:nvPr>
            <p:ph type="subTitle" idx="1"/>
          </p:nvPr>
        </p:nvSpPr>
        <p:spPr bwMode="auto">
          <a:xfrm>
            <a:off x="384175" y="2981325"/>
            <a:ext cx="11483975" cy="1655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/>
          <a:lstStyle/>
          <a:p>
            <a:pPr eaLnBrk="1" hangingPunct="1"/>
            <a:endParaRPr lang="de-DE" altLang="de-DE">
              <a:ea typeface="MS PGothic" panose="020B0600070205080204" pitchFamily="34" charset="-128"/>
            </a:endParaRPr>
          </a:p>
          <a:p>
            <a:pPr eaLnBrk="1" hangingPunct="1"/>
            <a:endParaRPr lang="de-DE" altLang="de-DE">
              <a:ea typeface="MS PGothic" panose="020B0600070205080204" pitchFamily="34" charset="-128"/>
            </a:endParaRPr>
          </a:p>
          <a:p>
            <a:pPr eaLnBrk="1" hangingPunct="1"/>
            <a:r>
              <a:rPr lang="en-US" altLang="de-DE">
                <a:ea typeface="MS PGothic" panose="020B0600070205080204" pitchFamily="34" charset="-128"/>
              </a:rPr>
              <a:t>Name: Bozhen Zhu</a:t>
            </a:r>
            <a:endParaRPr lang="en-US" altLang="de-DE">
              <a:ea typeface="MS PGothic" panose="020B0600070205080204" pitchFamily="34" charset="-128"/>
            </a:endParaRPr>
          </a:p>
          <a:p>
            <a:pPr eaLnBrk="1" hangingPunct="1"/>
            <a:r>
              <a:rPr lang="en-US" altLang="de-DE">
                <a:ea typeface="MS PGothic" panose="020B0600070205080204" pitchFamily="34" charset="-128"/>
              </a:rPr>
              <a:t>Study Program: Computer Science (Master)</a:t>
            </a:r>
            <a:endParaRPr lang="en-US" altLang="de-DE">
              <a:ea typeface="MS PGothic" panose="020B0600070205080204" pitchFamily="34" charset="-128"/>
            </a:endParaRPr>
          </a:p>
          <a:p>
            <a:pPr eaLnBrk="1" hangingPunct="1"/>
            <a:r>
              <a:rPr lang="en-US" altLang="de-DE">
                <a:ea typeface="MS PGothic" panose="020B0600070205080204" pitchFamily="34" charset="-128"/>
              </a:rPr>
              <a:t>Matr.-No.: 437997</a:t>
            </a:r>
            <a:endParaRPr lang="en-US" altLang="de-DE">
              <a:ea typeface="MS PGothic" panose="020B0600070205080204" pitchFamily="34" charset="-128"/>
            </a:endParaRPr>
          </a:p>
          <a:p>
            <a:pPr eaLnBrk="1" hangingPunct="1"/>
            <a:r>
              <a:rPr lang="en-US" altLang="de-DE">
                <a:ea typeface="MS PGothic" panose="020B0600070205080204" pitchFamily="34" charset="-128"/>
              </a:rPr>
              <a:t>Supervisor(s): Prof. Dr. Stefan Decker</a:t>
            </a:r>
            <a:endParaRPr lang="en-US" altLang="de-DE">
              <a:ea typeface="MS PGothic" panose="020B0600070205080204" pitchFamily="34" charset="-128"/>
            </a:endParaRPr>
          </a:p>
          <a:p>
            <a:pPr eaLnBrk="1" hangingPunct="1"/>
            <a:r>
              <a:rPr lang="en-US" altLang="de-DE">
                <a:ea typeface="MS PGothic" panose="020B0600070205080204" pitchFamily="34" charset="-128"/>
              </a:rPr>
              <a:t>Advisor(s): Yongli Mou, M.Sc.</a:t>
            </a:r>
            <a:endParaRPr lang="en-US" altLang="de-DE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5"/>
          <p:cNvSpPr>
            <a:spLocks noGrp="1"/>
          </p:cNvSpPr>
          <p:nvPr>
            <p:ph type="title"/>
          </p:nvPr>
        </p:nvSpPr>
        <p:spPr bwMode="auto">
          <a:xfrm>
            <a:off x="384175" y="201613"/>
            <a:ext cx="11483975" cy="542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/>
          <a:lstStyle/>
          <a:p>
            <a:pPr eaLnBrk="1" hangingPunct="1"/>
            <a:r>
              <a:rPr lang="en-US" altLang="de-DE">
                <a:ea typeface="MS PGothic" panose="020B0600070205080204" pitchFamily="34" charset="-128"/>
              </a:rPr>
              <a:t>Timetable</a:t>
            </a:r>
            <a:endParaRPr lang="en-US" altLang="de-DE">
              <a:ea typeface="MS PGothic" panose="020B0600070205080204" pitchFamily="34" charset="-128"/>
            </a:endParaRPr>
          </a:p>
        </p:txBody>
      </p:sp>
      <p:sp>
        <p:nvSpPr>
          <p:cNvPr id="16388" name="Textplatzhalter 3"/>
          <p:cNvSpPr>
            <a:spLocks noGrp="1"/>
          </p:cNvSpPr>
          <p:nvPr>
            <p:ph type="body" sz="quarter" idx="12"/>
          </p:nvPr>
        </p:nvSpPr>
        <p:spPr bwMode="auto">
          <a:xfrm>
            <a:off x="382588" y="1684338"/>
            <a:ext cx="11483975" cy="37512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/>
          <a:lstStyle/>
          <a:p>
            <a:pPr marL="285750" lvl="0" indent="-285750" eaLnBrk="1" hangingPunct="1">
              <a:buFont typeface="Arial" panose="020B0604020202020204" pitchFamily="34" charset="0"/>
              <a:buChar char="•"/>
            </a:pPr>
            <a:r>
              <a:rPr lang="en-US" altLang="zh-CN">
                <a:ea typeface="宋体" panose="02010600030101010101" pitchFamily="2" charset="-122"/>
                <a:sym typeface="+mn-ea"/>
              </a:rPr>
              <a:t>Feb.01 - Feb.29: Collection of relevant literature and preparation of experimental environment</a:t>
            </a:r>
            <a:endParaRPr lang="en-US" altLang="zh-CN">
              <a:ea typeface="宋体" panose="02010600030101010101" pitchFamily="2" charset="-122"/>
              <a:sym typeface="+mn-ea"/>
            </a:endParaRPr>
          </a:p>
          <a:p>
            <a:pPr marL="285750" lvl="0" indent="-285750" eaLnBrk="1" hangingPunct="1">
              <a:buFont typeface="Arial" panose="020B0604020202020204" pitchFamily="34" charset="0"/>
              <a:buChar char="•"/>
            </a:pPr>
            <a:endParaRPr lang="en-US" altLang="zh-CN">
              <a:ea typeface="宋体" panose="02010600030101010101" pitchFamily="2" charset="-122"/>
              <a:sym typeface="+mn-ea"/>
            </a:endParaRPr>
          </a:p>
          <a:p>
            <a:pPr marL="285750" lvl="0" indent="-285750" eaLnBrk="1" hangingPunct="1">
              <a:buFont typeface="Arial" panose="020B0604020202020204" pitchFamily="34" charset="0"/>
              <a:buChar char="•"/>
            </a:pPr>
            <a:r>
              <a:rPr lang="en-US" altLang="zh-CN">
                <a:ea typeface="宋体" panose="02010600030101010101" pitchFamily="2" charset="-122"/>
                <a:sym typeface="+mn-ea"/>
              </a:rPr>
              <a:t>Mar.01 - Mar.15: Completing the development of each single agent and maximize as much as possible its performance</a:t>
            </a:r>
            <a:endParaRPr lang="en-US" altLang="zh-CN">
              <a:ea typeface="宋体" panose="02010600030101010101" pitchFamily="2" charset="-122"/>
              <a:sym typeface="+mn-ea"/>
            </a:endParaRPr>
          </a:p>
          <a:p>
            <a:pPr marL="285750" lvl="0" indent="-285750" eaLnBrk="1" hangingPunct="1">
              <a:buFont typeface="Arial" panose="020B0604020202020204" pitchFamily="34" charset="0"/>
              <a:buChar char="•"/>
            </a:pPr>
            <a:endParaRPr lang="en-US" altLang="zh-CN">
              <a:ea typeface="宋体" panose="02010600030101010101" pitchFamily="2" charset="-122"/>
              <a:sym typeface="+mn-ea"/>
            </a:endParaRPr>
          </a:p>
          <a:p>
            <a:pPr marL="285750" lvl="0" indent="-285750" eaLnBrk="1" hangingPunct="1">
              <a:buFont typeface="Arial" panose="020B0604020202020204" pitchFamily="34" charset="0"/>
              <a:buChar char="•"/>
            </a:pPr>
            <a:r>
              <a:rPr lang="en-US" altLang="zh-CN">
                <a:ea typeface="宋体" panose="02010600030101010101" pitchFamily="2" charset="-122"/>
                <a:sym typeface="+mn-ea"/>
              </a:rPr>
              <a:t>Mar.16 - Apr.07: Integration of individual agents into metagpt's framework</a:t>
            </a:r>
            <a:endParaRPr lang="en-US" altLang="zh-CN">
              <a:ea typeface="宋体" panose="02010600030101010101" pitchFamily="2" charset="-122"/>
              <a:sym typeface="+mn-ea"/>
            </a:endParaRPr>
          </a:p>
          <a:p>
            <a:pPr marL="285750" lvl="0" indent="-285750" eaLnBrk="1" hangingPunct="1">
              <a:buFont typeface="Arial" panose="020B0604020202020204" pitchFamily="34" charset="0"/>
              <a:buChar char="•"/>
            </a:pPr>
            <a:endParaRPr lang="en-US" altLang="zh-CN">
              <a:ea typeface="宋体" panose="02010600030101010101" pitchFamily="2" charset="-122"/>
              <a:sym typeface="+mn-ea"/>
            </a:endParaRPr>
          </a:p>
          <a:p>
            <a:pPr marL="285750" lvl="0" indent="-285750" eaLnBrk="1" hangingPunct="1">
              <a:buFont typeface="Arial" panose="020B0604020202020204" pitchFamily="34" charset="0"/>
              <a:buChar char="•"/>
            </a:pPr>
            <a:r>
              <a:rPr lang="en-US" altLang="zh-CN">
                <a:ea typeface="宋体" panose="02010600030101010101" pitchFamily="2" charset="-122"/>
                <a:sym typeface="+mn-ea"/>
              </a:rPr>
              <a:t>Apr.08 - Apr.15: Evaluation</a:t>
            </a:r>
            <a:endParaRPr lang="en-US" altLang="zh-CN">
              <a:ea typeface="宋体" panose="02010600030101010101" pitchFamily="2" charset="-122"/>
              <a:sym typeface="+mn-ea"/>
            </a:endParaRPr>
          </a:p>
          <a:p>
            <a:pPr marL="285750" lvl="0" indent="-285750" eaLnBrk="1" hangingPunct="1">
              <a:buFont typeface="Arial" panose="020B0604020202020204" pitchFamily="34" charset="0"/>
              <a:buChar char="•"/>
            </a:pPr>
            <a:endParaRPr lang="en-US" altLang="zh-CN">
              <a:ea typeface="宋体" panose="02010600030101010101" pitchFamily="2" charset="-122"/>
              <a:sym typeface="+mn-ea"/>
            </a:endParaRPr>
          </a:p>
          <a:p>
            <a:pPr marL="285750" lvl="0" indent="-285750" eaLnBrk="1" hangingPunct="1">
              <a:buFont typeface="Arial" panose="020B0604020202020204" pitchFamily="34" charset="0"/>
              <a:buChar char="•"/>
            </a:pPr>
            <a:r>
              <a:rPr lang="en-US" altLang="zh-CN">
                <a:ea typeface="宋体" panose="02010600030101010101" pitchFamily="2" charset="-122"/>
                <a:sym typeface="+mn-ea"/>
              </a:rPr>
              <a:t>Apr.16 - Apr.30: Writing thesis</a:t>
            </a:r>
            <a:endParaRPr lang="en-US" altLang="zh-CN"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381885" y="4248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platzhalter 4"/>
          <p:cNvSpPr>
            <a:spLocks noGrp="1"/>
          </p:cNvSpPr>
          <p:nvPr>
            <p:ph type="body" sz="quarter" idx="13"/>
          </p:nvPr>
        </p:nvSpPr>
        <p:spPr bwMode="auto">
          <a:xfrm>
            <a:off x="373380" y="1152525"/>
            <a:ext cx="11483975" cy="37261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/>
          <a:lstStyle/>
          <a:p>
            <a:pPr eaLnBrk="1" hangingPunct="1"/>
            <a:r>
              <a:rPr lang="de-DE" altLang="de-DE">
                <a:ea typeface="MS PGothic" panose="020B0600070205080204" pitchFamily="34" charset="-128"/>
                <a:hlinkClick r:id="rId1" action="ppaction://hlinkfile"/>
              </a:rPr>
              <a:t>The Rise and Potential of Large Language Model Based Agents: A Survey</a:t>
            </a:r>
            <a:endParaRPr lang="de-DE" altLang="de-DE">
              <a:ea typeface="MS PGothic" panose="020B0600070205080204" pitchFamily="34" charset="-128"/>
              <a:hlinkClick r:id="rId1" action="ppaction://hlinkfile"/>
            </a:endParaRPr>
          </a:p>
          <a:p>
            <a:pPr eaLnBrk="1" hangingPunct="1"/>
            <a:r>
              <a:rPr lang="de-DE" altLang="de-DE">
                <a:sym typeface="+mn-ea"/>
                <a:hlinkClick r:id="rId2" action="ppaction://hlinkfile"/>
              </a:rPr>
              <a:t>Machine Learning Operations (MLOps): Overview, Definition, and Architecture</a:t>
            </a:r>
            <a:endParaRPr lang="de-DE" altLang="de-DE">
              <a:sym typeface="+mn-ea"/>
              <a:hlinkClick r:id="rId2" action="ppaction://hlinkfile"/>
            </a:endParaRPr>
          </a:p>
          <a:p>
            <a:pPr eaLnBrk="1" hangingPunct="1"/>
            <a:r>
              <a:rPr lang="de-DE" altLang="de-DE">
                <a:ea typeface="MS PGothic" panose="020B0600070205080204" pitchFamily="34" charset="-128"/>
                <a:hlinkClick r:id="rId3" action="ppaction://hlinkfile"/>
              </a:rPr>
              <a:t>A Comprehensive Overview of Large Language Models</a:t>
            </a:r>
            <a:endParaRPr lang="de-DE" altLang="de-DE">
              <a:ea typeface="MS PGothic" panose="020B0600070205080204" pitchFamily="34" charset="-128"/>
              <a:hlinkClick r:id="rId3" action="ppaction://hlinkfile"/>
            </a:endParaRPr>
          </a:p>
          <a:p>
            <a:pPr eaLnBrk="1" hangingPunct="1"/>
            <a:r>
              <a:rPr lang="en-US" altLang="de-DE">
                <a:sym typeface="+mn-ea"/>
                <a:hlinkClick r:id="rId4" action="ppaction://hlinkfile"/>
              </a:rPr>
              <a:t>Exploring Large Language Model based Intelligent Agents: Definitions, Methods, and Prospects</a:t>
            </a:r>
            <a:endParaRPr lang="de-DE" altLang="de-DE">
              <a:ea typeface="MS PGothic" panose="020B0600070205080204" pitchFamily="34" charset="-128"/>
              <a:hlinkClick r:id="rId3" action="ppaction://hlinkfile"/>
            </a:endParaRPr>
          </a:p>
          <a:p>
            <a:pPr lvl="0" algn="l" defTabSz="215900" eaLnBrk="1" hangingPunct="1">
              <a:buSzTx/>
              <a:buFont typeface="Arial" panose="020B0604020202020204" pitchFamily="34" charset="0"/>
              <a:buChar char="•"/>
              <a:tabLst>
                <a:tab pos="215900" algn="l"/>
              </a:tabLst>
            </a:pPr>
            <a:r>
              <a:rPr lang="de-DE" altLang="de-DE" sz="1800">
                <a:sym typeface="+mn-ea"/>
                <a:hlinkClick r:id="rId4" action="ppaction://hlinkfile"/>
              </a:rPr>
              <a:t>Chain-of-Thought Prompting Elicits Reasoning in Large Language Models</a:t>
            </a:r>
            <a:endParaRPr lang="de-DE" altLang="de-DE" sz="1800">
              <a:ea typeface="MS PGothic" panose="020B0600070205080204" pitchFamily="34" charset="-128"/>
              <a:sym typeface="+mn-ea"/>
              <a:hlinkClick r:id="rId4" action="ppaction://hlinkfile"/>
            </a:endParaRPr>
          </a:p>
          <a:p>
            <a:pPr lvl="0" algn="l" defTabSz="215900" eaLnBrk="1" hangingPunct="1">
              <a:buSzTx/>
              <a:buFont typeface="Arial" panose="020B0604020202020204" pitchFamily="34" charset="0"/>
              <a:buChar char="•"/>
              <a:tabLst>
                <a:tab pos="215900" algn="l"/>
              </a:tabLst>
            </a:pPr>
            <a:r>
              <a:rPr lang="de-DE" altLang="de-DE" sz="1800">
                <a:sym typeface="+mn-ea"/>
                <a:hlinkClick r:id="rId4" action="ppaction://hlinkfile"/>
              </a:rPr>
              <a:t>ReAct: Synergizing Reasoning and Acting in Language Models</a:t>
            </a:r>
            <a:endParaRPr lang="de-DE" altLang="de-DE" sz="1800">
              <a:ea typeface="MS PGothic" panose="020B0600070205080204" pitchFamily="34" charset="-128"/>
              <a:sym typeface="+mn-ea"/>
              <a:hlinkClick r:id="rId4" action="ppaction://hlinkfile"/>
            </a:endParaRPr>
          </a:p>
          <a:p>
            <a:pPr lvl="0" algn="l" defTabSz="215900" eaLnBrk="1" hangingPunct="1">
              <a:buSzTx/>
              <a:buFont typeface="Arial" panose="020B0604020202020204" pitchFamily="34" charset="0"/>
              <a:buChar char="•"/>
              <a:tabLst>
                <a:tab pos="215900" algn="l"/>
              </a:tabLst>
            </a:pPr>
            <a:r>
              <a:rPr lang="de-DE" altLang="de-DE" sz="1800">
                <a:sym typeface="+mn-ea"/>
                <a:hlinkClick r:id="rId4" action="ppaction://hlinkfile"/>
              </a:rPr>
              <a:t>MetaGPT: Meta Programming for A Multi-Agent Collaborative Framework</a:t>
            </a:r>
            <a:endParaRPr lang="de-DE" altLang="de-DE" sz="1800">
              <a:ea typeface="MS PGothic" panose="020B0600070205080204" pitchFamily="34" charset="-128"/>
              <a:sym typeface="+mn-ea"/>
              <a:hlinkClick r:id="rId4" action="ppaction://hlinkfile"/>
            </a:endParaRPr>
          </a:p>
          <a:p>
            <a:pPr eaLnBrk="1" hangingPunct="1"/>
            <a:endParaRPr lang="de-DE" altLang="de-DE">
              <a:ea typeface="MS PGothic" panose="020B0600070205080204" pitchFamily="34" charset="-128"/>
            </a:endParaRPr>
          </a:p>
          <a:p>
            <a:pPr eaLnBrk="1" hangingPunct="1"/>
            <a:endParaRPr lang="de-DE" altLang="de-DE">
              <a:ea typeface="MS PGothic" panose="020B0600070205080204" pitchFamily="34" charset="-128"/>
            </a:endParaRPr>
          </a:p>
        </p:txBody>
      </p:sp>
      <p:sp>
        <p:nvSpPr>
          <p:cNvPr id="15363" name="Titel 9"/>
          <p:cNvSpPr>
            <a:spLocks noGrp="1"/>
          </p:cNvSpPr>
          <p:nvPr>
            <p:ph type="title"/>
          </p:nvPr>
        </p:nvSpPr>
        <p:spPr bwMode="auto">
          <a:xfrm>
            <a:off x="384175" y="201613"/>
            <a:ext cx="11483975" cy="542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/>
          <a:lstStyle/>
          <a:p>
            <a:pPr eaLnBrk="1" hangingPunct="1"/>
            <a:r>
              <a:rPr lang="en-US" altLang="de-DE">
                <a:ea typeface="MS PGothic" panose="020B0600070205080204" pitchFamily="34" charset="-128"/>
              </a:rPr>
              <a:t>Reference List</a:t>
            </a:r>
            <a:endParaRPr lang="en-US" altLang="de-DE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platzhalter 1"/>
          <p:cNvSpPr>
            <a:spLocks noGrp="1"/>
          </p:cNvSpPr>
          <p:nvPr>
            <p:ph type="body" sz="quarter" idx="11"/>
          </p:nvPr>
        </p:nvSpPr>
        <p:spPr bwMode="auto">
          <a:xfrm>
            <a:off x="384175" y="3989388"/>
            <a:ext cx="11483975" cy="1655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de-DE" altLang="de-DE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platzhalter 4"/>
          <p:cNvSpPr>
            <a:spLocks noGrp="1"/>
          </p:cNvSpPr>
          <p:nvPr>
            <p:ph type="body" sz="quarter" idx="13"/>
          </p:nvPr>
        </p:nvSpPr>
        <p:spPr bwMode="auto">
          <a:xfrm>
            <a:off x="373063" y="1684338"/>
            <a:ext cx="11483975" cy="3194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/>
          <a:lstStyle/>
          <a:p>
            <a:pPr eaLnBrk="1" hangingPunct="1"/>
            <a:r>
              <a:rPr lang="de-DE" altLang="de-DE">
                <a:ea typeface="MS PGothic" panose="020B0600070205080204" pitchFamily="34" charset="-128"/>
              </a:rPr>
              <a:t>Overview of Large Language Models (LLMs)</a:t>
            </a:r>
            <a:endParaRPr lang="de-DE" altLang="de-DE">
              <a:ea typeface="MS PGothic" panose="020B0600070205080204" pitchFamily="34" charset="-128"/>
            </a:endParaRPr>
          </a:p>
          <a:p>
            <a:pPr eaLnBrk="1" hangingPunct="1"/>
            <a:endParaRPr lang="de-DE" altLang="de-DE">
              <a:ea typeface="MS PGothic" panose="020B0600070205080204" pitchFamily="34" charset="-128"/>
            </a:endParaRPr>
          </a:p>
          <a:p>
            <a:pPr eaLnBrk="1" hangingPunct="1"/>
            <a:r>
              <a:rPr lang="en-US" altLang="de-DE">
                <a:sym typeface="+mn-ea"/>
              </a:rPr>
              <a:t>M</a:t>
            </a:r>
            <a:r>
              <a:rPr lang="de-DE" altLang="de-DE">
                <a:sym typeface="+mn-ea"/>
              </a:rPr>
              <a:t>achine </a:t>
            </a:r>
            <a:r>
              <a:rPr lang="en-US" altLang="de-DE">
                <a:sym typeface="+mn-ea"/>
              </a:rPr>
              <a:t>L</a:t>
            </a:r>
            <a:r>
              <a:rPr lang="de-DE" altLang="de-DE">
                <a:sym typeface="+mn-ea"/>
              </a:rPr>
              <a:t>earning</a:t>
            </a:r>
            <a:r>
              <a:rPr lang="en-US" altLang="de-DE">
                <a:sym typeface="+mn-ea"/>
              </a:rPr>
              <a:t> Operations (MLOps)</a:t>
            </a:r>
            <a:endParaRPr lang="en-US" altLang="de-DE">
              <a:sym typeface="+mn-ea"/>
            </a:endParaRPr>
          </a:p>
          <a:p>
            <a:pPr eaLnBrk="1" hangingPunct="1"/>
            <a:endParaRPr lang="de-DE" altLang="de-DE">
              <a:ea typeface="MS PGothic" panose="020B0600070205080204" pitchFamily="34" charset="-128"/>
            </a:endParaRPr>
          </a:p>
          <a:p>
            <a:pPr eaLnBrk="1" hangingPunct="1"/>
            <a:r>
              <a:rPr lang="de-DE" altLang="de-DE">
                <a:ea typeface="MS PGothic" panose="020B0600070205080204" pitchFamily="34" charset="-128"/>
              </a:rPr>
              <a:t>Potential of LLMs in </a:t>
            </a:r>
            <a:r>
              <a:rPr lang="en-US">
                <a:ea typeface="MS PGothic" panose="020B0600070205080204" pitchFamily="34" charset="-128"/>
              </a:rPr>
              <a:t>MLOps</a:t>
            </a:r>
            <a:endParaRPr lang="en-US">
              <a:ea typeface="MS PGothic" panose="020B0600070205080204" pitchFamily="34" charset="-128"/>
            </a:endParaRPr>
          </a:p>
          <a:p>
            <a:pPr eaLnBrk="1" hangingPunct="1"/>
            <a:endParaRPr lang="de-DE" altLang="de-DE">
              <a:ea typeface="Arial" panose="020B0604020202020204" pitchFamily="34" charset="0"/>
            </a:endParaRPr>
          </a:p>
          <a:p>
            <a:pPr eaLnBrk="1" hangingPunct="1"/>
            <a:r>
              <a:rPr lang="en-US" altLang="de-DE">
                <a:ea typeface="Arial" panose="020B0604020202020204" pitchFamily="34" charset="0"/>
              </a:rPr>
              <a:t>Motivation</a:t>
            </a:r>
            <a:endParaRPr lang="en-US" altLang="de-DE">
              <a:ea typeface="Arial" panose="020B0604020202020204" pitchFamily="34" charset="0"/>
            </a:endParaRPr>
          </a:p>
          <a:p>
            <a:pPr eaLnBrk="1" hangingPunct="1"/>
            <a:endParaRPr lang="en-US" altLang="de-DE">
              <a:ea typeface="Arial" panose="020B0604020202020204" pitchFamily="34" charset="0"/>
            </a:endParaRPr>
          </a:p>
          <a:p>
            <a:pPr eaLnBrk="1" hangingPunct="1"/>
            <a:r>
              <a:rPr lang="en-US" altLang="de-DE">
                <a:ea typeface="Arial" panose="020B0604020202020204" pitchFamily="34" charset="0"/>
              </a:rPr>
              <a:t>Research Question</a:t>
            </a:r>
            <a:endParaRPr lang="en-US" altLang="de-DE">
              <a:ea typeface="Arial" panose="020B0604020202020204" pitchFamily="34" charset="0"/>
            </a:endParaRPr>
          </a:p>
        </p:txBody>
      </p:sp>
      <p:sp>
        <p:nvSpPr>
          <p:cNvPr id="15363" name="Titel 9"/>
          <p:cNvSpPr>
            <a:spLocks noGrp="1"/>
          </p:cNvSpPr>
          <p:nvPr>
            <p:ph type="title"/>
          </p:nvPr>
        </p:nvSpPr>
        <p:spPr bwMode="auto">
          <a:xfrm>
            <a:off x="384175" y="201613"/>
            <a:ext cx="11483975" cy="542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/>
          <a:lstStyle/>
          <a:p>
            <a:pPr eaLnBrk="1" hangingPunct="1"/>
            <a:r>
              <a:rPr lang="en-US" altLang="de-DE">
                <a:ea typeface="MS PGothic" panose="020B0600070205080204" pitchFamily="34" charset="-128"/>
              </a:rPr>
              <a:t>Introduction</a:t>
            </a:r>
            <a:endParaRPr lang="en-US" altLang="de-DE">
              <a:ea typeface="MS PGothic" panose="020B0600070205080204" pitchFamily="34" charset="-128"/>
            </a:endParaRPr>
          </a:p>
        </p:txBody>
      </p:sp>
      <p:sp>
        <p:nvSpPr>
          <p:cNvPr id="15364" name="Inhaltsplatzhalter 3"/>
          <p:cNvSpPr>
            <a:spLocks noGrp="1"/>
          </p:cNvSpPr>
          <p:nvPr>
            <p:ph idx="1"/>
          </p:nvPr>
        </p:nvSpPr>
        <p:spPr bwMode="auto">
          <a:xfrm>
            <a:off x="384175" y="1152525"/>
            <a:ext cx="11483975" cy="250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en-US" altLang="de-DE">
                <a:ea typeface="MS PGothic" panose="020B0600070205080204" pitchFamily="34" charset="-128"/>
              </a:rPr>
              <a:t>Outline of Introduction</a:t>
            </a:r>
            <a:endParaRPr lang="en-US" altLang="de-DE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5"/>
          <p:cNvSpPr>
            <a:spLocks noGrp="1"/>
          </p:cNvSpPr>
          <p:nvPr>
            <p:ph type="title"/>
          </p:nvPr>
        </p:nvSpPr>
        <p:spPr bwMode="auto">
          <a:xfrm>
            <a:off x="384175" y="201613"/>
            <a:ext cx="11483975" cy="542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/>
          <a:lstStyle/>
          <a:p>
            <a:pPr eaLnBrk="1" hangingPunct="1"/>
            <a:r>
              <a:rPr lang="en-US" altLang="de-DE">
                <a:ea typeface="MS PGothic" panose="020B0600070205080204" pitchFamily="34" charset="-128"/>
              </a:rPr>
              <a:t>Introduction</a:t>
            </a:r>
            <a:endParaRPr lang="en-US" altLang="de-DE">
              <a:ea typeface="MS PGothic" panose="020B0600070205080204" pitchFamily="34" charset="-128"/>
            </a:endParaRPr>
          </a:p>
        </p:txBody>
      </p:sp>
      <p:sp>
        <p:nvSpPr>
          <p:cNvPr id="16387" name="Inhaltsplatzhalter 2"/>
          <p:cNvSpPr>
            <a:spLocks noGrp="1"/>
          </p:cNvSpPr>
          <p:nvPr>
            <p:ph idx="1"/>
          </p:nvPr>
        </p:nvSpPr>
        <p:spPr bwMode="auto">
          <a:xfrm>
            <a:off x="384175" y="1152525"/>
            <a:ext cx="11483975" cy="250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en-US" altLang="de-DE">
                <a:sym typeface="+mn-ea"/>
              </a:rPr>
              <a:t>Research Question</a:t>
            </a:r>
            <a:endParaRPr lang="en-US" altLang="de-DE">
              <a:ea typeface="MS PGothic" panose="020B0600070205080204" pitchFamily="34" charset="-128"/>
            </a:endParaRPr>
          </a:p>
        </p:txBody>
      </p:sp>
      <p:sp>
        <p:nvSpPr>
          <p:cNvPr id="16388" name="Textplatzhalter 3"/>
          <p:cNvSpPr>
            <a:spLocks noGrp="1"/>
          </p:cNvSpPr>
          <p:nvPr>
            <p:ph type="body" sz="quarter" idx="12"/>
          </p:nvPr>
        </p:nvSpPr>
        <p:spPr bwMode="auto">
          <a:xfrm>
            <a:off x="382588" y="1684338"/>
            <a:ext cx="11483975" cy="37512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/>
          <a:lstStyle/>
          <a:p>
            <a:pPr marL="285750" lvl="0" indent="-285750" eaLnBrk="1" hangingPunct="1">
              <a:buFont typeface="Arial" panose="020B0604020202020204" pitchFamily="34" charset="0"/>
              <a:buChar char="•"/>
            </a:pPr>
            <a:r>
              <a:rPr lang="en-US" altLang="de-DE">
                <a:sym typeface="+mn-ea"/>
              </a:rPr>
              <a:t>How can we effectively integrate Large Language Model-based agents into MLOps pipelines?</a:t>
            </a:r>
            <a:endParaRPr lang="en-US" altLang="de-DE">
              <a:sym typeface="+mn-ea"/>
            </a:endParaRPr>
          </a:p>
          <a:p>
            <a:pPr marL="285750" lvl="0" indent="-285750" eaLnBrk="1" hangingPunct="1">
              <a:buFont typeface="Arial" panose="020B0604020202020204" pitchFamily="34" charset="0"/>
              <a:buChar char="•"/>
            </a:pPr>
            <a:endParaRPr lang="en-US" altLang="de-DE">
              <a:ea typeface="MS PGothic" panose="020B0600070205080204" pitchFamily="34" charset="-128"/>
              <a:sym typeface="+mn-ea"/>
            </a:endParaRPr>
          </a:p>
          <a:p>
            <a:pPr marL="285750" lvl="0" indent="-285750" eaLnBrk="1" hangingPunct="1">
              <a:buFont typeface="Arial" panose="020B0604020202020204" pitchFamily="34" charset="0"/>
              <a:buChar char="•"/>
            </a:pPr>
            <a:r>
              <a:rPr lang="en-US" altLang="de-DE">
                <a:ea typeface="MS PGothic" panose="020B0600070205080204" pitchFamily="34" charset="-128"/>
                <a:sym typeface="+mn-ea"/>
              </a:rPr>
              <a:t>Will multi-agent system perform much better than single agent in solving MLOps tasks?</a:t>
            </a:r>
            <a:endParaRPr lang="en-US" altLang="de-DE">
              <a:ea typeface="MS PGothic" panose="020B0600070205080204" pitchFamily="34" charset="-128"/>
              <a:sym typeface="+mn-ea"/>
            </a:endParaRPr>
          </a:p>
          <a:p>
            <a:pPr marL="285750" lvl="0" indent="-285750" eaLnBrk="1" hangingPunct="1">
              <a:buFont typeface="Arial" panose="020B0604020202020204" pitchFamily="34" charset="0"/>
              <a:buChar char="•"/>
            </a:pPr>
            <a:endParaRPr lang="en-US" altLang="de-DE">
              <a:ea typeface="MS PGothic" panose="020B0600070205080204" pitchFamily="34" charset="-128"/>
              <a:sym typeface="+mn-ea"/>
            </a:endParaRPr>
          </a:p>
          <a:p>
            <a:pPr marL="285750" lvl="0" indent="-285750" eaLnBrk="1" hangingPunct="1">
              <a:buFont typeface="Arial" panose="020B0604020202020204" pitchFamily="34" charset="0"/>
              <a:buChar char="•"/>
            </a:pPr>
            <a:endParaRPr lang="de-DE" altLang="de-DE">
              <a:ea typeface="MS PGothic" panose="020B0600070205080204" pitchFamily="34" charset="-128"/>
            </a:endParaRPr>
          </a:p>
          <a:p>
            <a:pPr marL="285750" lvl="0" indent="-285750" eaLnBrk="1" hangingPunct="1">
              <a:buFont typeface="Arial" panose="020B0604020202020204" pitchFamily="34" charset="0"/>
              <a:buChar char="•"/>
            </a:pPr>
            <a:endParaRPr lang="de-DE" altLang="de-DE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5"/>
          <p:cNvSpPr>
            <a:spLocks noGrp="1"/>
          </p:cNvSpPr>
          <p:nvPr>
            <p:ph type="title"/>
          </p:nvPr>
        </p:nvSpPr>
        <p:spPr bwMode="auto">
          <a:xfrm>
            <a:off x="384175" y="201613"/>
            <a:ext cx="11483975" cy="542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/>
          <a:lstStyle/>
          <a:p>
            <a:pPr eaLnBrk="1" hangingPunct="1"/>
            <a:r>
              <a:rPr lang="en-US" altLang="de-DE">
                <a:ea typeface="MS PGothic" panose="020B0600070205080204" pitchFamily="34" charset="-128"/>
              </a:rPr>
              <a:t>Literature Review</a:t>
            </a:r>
            <a:endParaRPr lang="en-US" altLang="de-DE">
              <a:ea typeface="MS PGothic" panose="020B0600070205080204" pitchFamily="34" charset="-128"/>
            </a:endParaRPr>
          </a:p>
        </p:txBody>
      </p:sp>
      <p:sp>
        <p:nvSpPr>
          <p:cNvPr id="16387" name="Inhaltsplatzhalter 2"/>
          <p:cNvSpPr>
            <a:spLocks noGrp="1"/>
          </p:cNvSpPr>
          <p:nvPr>
            <p:ph idx="1"/>
          </p:nvPr>
        </p:nvSpPr>
        <p:spPr bwMode="auto">
          <a:xfrm>
            <a:off x="384175" y="1152525"/>
            <a:ext cx="11483975" cy="250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en-US" altLang="de-DE">
                <a:ea typeface="MS PGothic" panose="020B0600070205080204" pitchFamily="34" charset="-128"/>
              </a:rPr>
              <a:t>Complexity of MLOps</a:t>
            </a:r>
            <a:endParaRPr lang="en-US" altLang="de-DE">
              <a:ea typeface="MS PGothic" panose="020B0600070205080204" pitchFamily="34" charset="-128"/>
            </a:endParaRPr>
          </a:p>
        </p:txBody>
      </p:sp>
      <p:sp>
        <p:nvSpPr>
          <p:cNvPr id="16388" name="Textplatzhalter 3"/>
          <p:cNvSpPr>
            <a:spLocks noGrp="1"/>
          </p:cNvSpPr>
          <p:nvPr>
            <p:ph type="body" sz="quarter" idx="12"/>
          </p:nvPr>
        </p:nvSpPr>
        <p:spPr bwMode="auto">
          <a:xfrm>
            <a:off x="382588" y="1684338"/>
            <a:ext cx="11483975" cy="37512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/>
          <a:lstStyle/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de-DE" altLang="de-DE">
                <a:sym typeface="+mn-ea"/>
                <a:hlinkClick r:id="rId1" action="ppaction://hlinkfile"/>
              </a:rPr>
              <a:t>Machine Learning Operations (MLOps):</a:t>
            </a:r>
            <a:endParaRPr lang="de-DE" altLang="de-DE">
              <a:sym typeface="+mn-ea"/>
              <a:hlinkClick r:id="rId1" action="ppaction://hlinkfile"/>
            </a:endParaRPr>
          </a:p>
          <a:p>
            <a:pPr eaLnBrk="1" hangingPunct="1"/>
            <a:r>
              <a:rPr lang="de-DE" altLang="de-DE">
                <a:sym typeface="+mn-ea"/>
                <a:hlinkClick r:id="rId1" action="ppaction://hlinkfile"/>
              </a:rPr>
              <a:t> Overview, Definition, and Architecture</a:t>
            </a:r>
            <a:endParaRPr lang="de-DE" altLang="de-DE">
              <a:ea typeface="MS PGothic" panose="020B0600070205080204" pitchFamily="34" charset="-128"/>
            </a:endParaRPr>
          </a:p>
          <a:p>
            <a:pPr indent="457200" eaLnBrk="1" hangingPunct="1"/>
            <a:endParaRPr lang="de-DE" altLang="de-DE">
              <a:ea typeface="MS PGothic" panose="020B0600070205080204" pitchFamily="34" charset="-128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041900" y="201930"/>
            <a:ext cx="6403975" cy="64357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673350" y="6400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5"/>
          <p:cNvSpPr>
            <a:spLocks noGrp="1"/>
          </p:cNvSpPr>
          <p:nvPr>
            <p:ph type="title"/>
          </p:nvPr>
        </p:nvSpPr>
        <p:spPr bwMode="auto">
          <a:xfrm>
            <a:off x="384175" y="201613"/>
            <a:ext cx="11483975" cy="542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/>
          <a:lstStyle/>
          <a:p>
            <a:pPr eaLnBrk="1" hangingPunct="1"/>
            <a:r>
              <a:rPr lang="en-US" altLang="de-DE">
                <a:ea typeface="MS PGothic" panose="020B0600070205080204" pitchFamily="34" charset="-128"/>
              </a:rPr>
              <a:t>Literature Review</a:t>
            </a:r>
            <a:endParaRPr lang="en-US" altLang="de-DE">
              <a:ea typeface="MS PGothic" panose="020B0600070205080204" pitchFamily="34" charset="-128"/>
            </a:endParaRPr>
          </a:p>
        </p:txBody>
      </p:sp>
      <p:sp>
        <p:nvSpPr>
          <p:cNvPr id="16387" name="Inhaltsplatzhalter 2"/>
          <p:cNvSpPr>
            <a:spLocks noGrp="1"/>
          </p:cNvSpPr>
          <p:nvPr>
            <p:ph idx="1"/>
          </p:nvPr>
        </p:nvSpPr>
        <p:spPr bwMode="auto">
          <a:xfrm>
            <a:off x="384175" y="1152525"/>
            <a:ext cx="11483975" cy="250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en-US" altLang="de-DE">
                <a:ea typeface="MS PGothic" panose="020B0600070205080204" pitchFamily="34" charset="-128"/>
              </a:rPr>
              <a:t>Use of LLMs in AI agents</a:t>
            </a:r>
            <a:endParaRPr lang="en-US" altLang="de-DE">
              <a:ea typeface="MS PGothic" panose="020B0600070205080204" pitchFamily="34" charset="-128"/>
            </a:endParaRPr>
          </a:p>
        </p:txBody>
      </p:sp>
      <p:sp>
        <p:nvSpPr>
          <p:cNvPr id="16388" name="Textplatzhalter 3"/>
          <p:cNvSpPr>
            <a:spLocks noGrp="1"/>
          </p:cNvSpPr>
          <p:nvPr>
            <p:ph type="body" sz="quarter" idx="12"/>
          </p:nvPr>
        </p:nvSpPr>
        <p:spPr bwMode="auto">
          <a:xfrm>
            <a:off x="382588" y="1684338"/>
            <a:ext cx="11483975" cy="37512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/>
          <a:lstStyle/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de-DE" altLang="de-DE">
                <a:sym typeface="+mn-ea"/>
                <a:hlinkClick r:id="rId1" action="ppaction://hlinkfile"/>
              </a:rPr>
              <a:t>The Rise and Potential of Large Language Model Based Agents: A Surve</a:t>
            </a:r>
            <a:r>
              <a:rPr lang="en-US" altLang="de-DE">
                <a:sym typeface="+mn-ea"/>
                <a:hlinkClick r:id="rId1" action="ppaction://hlinkfile"/>
              </a:rPr>
              <a:t>y</a:t>
            </a:r>
            <a:endParaRPr lang="en-US" altLang="de-DE">
              <a:sym typeface="+mn-ea"/>
              <a:hlinkClick r:id="rId1" action="ppaction://hlinkfile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de-DE">
                <a:sym typeface="+mn-ea"/>
                <a:hlinkClick r:id="rId1" action="ppaction://hlinkfile"/>
              </a:rPr>
              <a:t>Exploring Large Language Model based Intelligent Agents: Definitions, Methods, and Prospects</a:t>
            </a:r>
            <a:endParaRPr lang="en-US" altLang="de-DE">
              <a:sym typeface="+mn-ea"/>
              <a:hlinkClick r:id="rId1" action="ppaction://hlinkfile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de-DE">
                <a:sym typeface="+mn-ea"/>
              </a:rPr>
              <a:t>These two articles demonstrate that LLM already has the ability to generate human indistinguishable results based on input in many ways</a:t>
            </a:r>
            <a:endParaRPr lang="en-US" altLang="de-DE">
              <a:sym typeface="+mn-ea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altLang="de-DE">
              <a:sym typeface="+mn-ea"/>
              <a:hlinkClick r:id="rId1" action="ppaction://hlinkfile"/>
            </a:endParaRPr>
          </a:p>
          <a:p>
            <a:pPr marL="285750" lvl="0" indent="-285750" eaLnBrk="1" hangingPunct="1">
              <a:buFont typeface="Arial" panose="020B0604020202020204" pitchFamily="34" charset="0"/>
              <a:buChar char="•"/>
            </a:pPr>
            <a:r>
              <a:rPr lang="en-US" altLang="de-DE">
                <a:ea typeface="MS PGothic" panose="020B0600070205080204" pitchFamily="34" charset="-128"/>
                <a:sym typeface="+mn-ea"/>
                <a:hlinkClick r:id="rId1" action="ppaction://hlinkfile"/>
              </a:rPr>
              <a:t>Chain-of-Thought Prompting Elicits Reasoning in Large Language Models</a:t>
            </a:r>
            <a:endParaRPr lang="en-US" altLang="de-DE">
              <a:ea typeface="MS PGothic" panose="020B0600070205080204" pitchFamily="34" charset="-128"/>
              <a:sym typeface="+mn-ea"/>
              <a:hlinkClick r:id="rId1" action="ppaction://hlinkfile"/>
            </a:endParaRPr>
          </a:p>
          <a:p>
            <a:pPr marL="285750" lvl="0" indent="-285750" eaLnBrk="1" hangingPunct="1">
              <a:buFont typeface="Arial" panose="020B0604020202020204" pitchFamily="34" charset="0"/>
              <a:buChar char="•"/>
            </a:pPr>
            <a:r>
              <a:rPr lang="en-US" altLang="de-DE">
                <a:ea typeface="MS PGothic" panose="020B0600070205080204" pitchFamily="34" charset="-128"/>
                <a:sym typeface="+mn-ea"/>
                <a:hlinkClick r:id="rId1" action="ppaction://hlinkfile"/>
              </a:rPr>
              <a:t>ReAct: Synergizing Reasoning and Acting in Language Models</a:t>
            </a:r>
            <a:endParaRPr lang="en-US" altLang="de-DE">
              <a:ea typeface="MS PGothic" panose="020B0600070205080204" pitchFamily="34" charset="-128"/>
              <a:sym typeface="+mn-ea"/>
              <a:hlinkClick r:id="rId1" action="ppaction://hlinkfile"/>
            </a:endParaRPr>
          </a:p>
          <a:p>
            <a:pPr marL="285750" lvl="0" indent="-285750" eaLnBrk="1" hangingPunct="1">
              <a:buFont typeface="Arial" panose="020B0604020202020204" pitchFamily="34" charset="0"/>
              <a:buChar char="•"/>
            </a:pPr>
            <a:r>
              <a:rPr lang="en-US" altLang="de-DE">
                <a:ea typeface="MS PGothic" panose="020B0600070205080204" pitchFamily="34" charset="-128"/>
                <a:sym typeface="+mn-ea"/>
                <a:hlinkClick r:id="rId1" action="ppaction://hlinkfile"/>
              </a:rPr>
              <a:t>MetaGPT: Meta Programming for A Multi-Agent Collaborative Framework</a:t>
            </a:r>
            <a:endParaRPr lang="en-US" altLang="de-DE">
              <a:ea typeface="MS PGothic" panose="020B0600070205080204" pitchFamily="34" charset="-128"/>
              <a:sym typeface="+mn-ea"/>
              <a:hlinkClick r:id="rId1" action="ppaction://hlinkfile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de-DE">
                <a:ea typeface="MS PGothic" panose="020B0600070205080204" pitchFamily="34" charset="-128"/>
                <a:sym typeface="+mn-ea"/>
              </a:rPr>
              <a:t>These articles show that multi-agent systems perform better than single-agent when solving complex problems.</a:t>
            </a:r>
            <a:endParaRPr lang="en-US" altLang="de-DE">
              <a:ea typeface="MS PGothic" panose="020B0600070205080204" pitchFamily="34" charset="-128"/>
              <a:sym typeface="+mn-ea"/>
              <a:hlinkClick r:id="rId1" action="ppaction://hlinkfil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5"/>
          <p:cNvSpPr>
            <a:spLocks noGrp="1"/>
          </p:cNvSpPr>
          <p:nvPr>
            <p:ph type="title"/>
          </p:nvPr>
        </p:nvSpPr>
        <p:spPr bwMode="auto">
          <a:xfrm>
            <a:off x="384175" y="201613"/>
            <a:ext cx="11483975" cy="542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/>
          <a:lstStyle/>
          <a:p>
            <a:pPr eaLnBrk="1" hangingPunct="1"/>
            <a:r>
              <a:rPr lang="en-US" altLang="de-DE">
                <a:ea typeface="MS PGothic" panose="020B0600070205080204" pitchFamily="34" charset="-128"/>
              </a:rPr>
              <a:t>Research methodology</a:t>
            </a:r>
            <a:endParaRPr lang="en-US" altLang="de-DE">
              <a:ea typeface="MS PGothic" panose="020B0600070205080204" pitchFamily="34" charset="-128"/>
            </a:endParaRPr>
          </a:p>
        </p:txBody>
      </p:sp>
      <p:sp>
        <p:nvSpPr>
          <p:cNvPr id="16387" name="Inhaltsplatzhalter 2"/>
          <p:cNvSpPr>
            <a:spLocks noGrp="1"/>
          </p:cNvSpPr>
          <p:nvPr>
            <p:ph idx="1"/>
          </p:nvPr>
        </p:nvSpPr>
        <p:spPr bwMode="auto">
          <a:xfrm>
            <a:off x="384175" y="1152525"/>
            <a:ext cx="11483975" cy="250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en-US" altLang="de-DE">
                <a:ea typeface="MS PGothic" panose="020B0600070205080204" pitchFamily="34" charset="-128"/>
              </a:rPr>
              <a:t>Develop of Single Agent</a:t>
            </a:r>
            <a:endParaRPr lang="en-US" altLang="de-DE">
              <a:ea typeface="MS PGothic" panose="020B0600070205080204" pitchFamily="34" charset="-128"/>
            </a:endParaRPr>
          </a:p>
        </p:txBody>
      </p:sp>
      <p:sp>
        <p:nvSpPr>
          <p:cNvPr id="16388" name="Textplatzhalter 3"/>
          <p:cNvSpPr>
            <a:spLocks noGrp="1"/>
          </p:cNvSpPr>
          <p:nvPr>
            <p:ph type="body" sz="quarter" idx="12"/>
          </p:nvPr>
        </p:nvSpPr>
        <p:spPr bwMode="auto">
          <a:xfrm>
            <a:off x="382588" y="1684338"/>
            <a:ext cx="11483975" cy="37512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/>
          <a:lstStyle/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>
                <a:ea typeface="宋体" panose="02010600030101010101" pitchFamily="2" charset="-122"/>
                <a:sym typeface="+mn-ea"/>
              </a:rPr>
              <a:t>Take Data Scientist defined in the MLOps as an example, this agent should be able to:</a:t>
            </a:r>
            <a:endParaRPr lang="en-US" altLang="zh-CN">
              <a:ea typeface="宋体" panose="02010600030101010101" pitchFamily="2" charset="-122"/>
              <a:sym typeface="+mn-ea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zh-CN">
                <a:ea typeface="宋体" panose="02010600030101010101" pitchFamily="2" charset="-122"/>
                <a:sym typeface="+mn-ea"/>
              </a:rPr>
              <a:t>Receive data, analyz it</a:t>
            </a:r>
            <a:endParaRPr lang="en-US" altLang="zh-CN">
              <a:ea typeface="宋体" panose="02010600030101010101" pitchFamily="2" charset="-122"/>
              <a:sym typeface="+mn-ea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zh-CN">
                <a:ea typeface="宋体" panose="02010600030101010101" pitchFamily="2" charset="-122"/>
                <a:sym typeface="+mn-ea"/>
              </a:rPr>
              <a:t>Select the most suitable algorith</a:t>
            </a:r>
            <a:endParaRPr lang="en-US" altLang="zh-CN">
              <a:ea typeface="宋体" panose="02010600030101010101" pitchFamily="2" charset="-122"/>
              <a:sym typeface="+mn-ea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zh-CN">
                <a:ea typeface="宋体" panose="02010600030101010101" pitchFamily="2" charset="-122"/>
                <a:sym typeface="+mn-ea"/>
              </a:rPr>
              <a:t>Training of the model</a:t>
            </a:r>
            <a:endParaRPr lang="en-US" altLang="zh-CN">
              <a:ea typeface="宋体" panose="02010600030101010101" pitchFamily="2" charset="-122"/>
              <a:sym typeface="+mn-ea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zh-CN">
                <a:ea typeface="宋体" panose="02010600030101010101" pitchFamily="2" charset="-122"/>
                <a:sym typeface="+mn-ea"/>
              </a:rPr>
              <a:t>Export the model (both the code for model training and the instantiated model, e.g., the model's parameter values, etc.) and push it to a Git repository.</a:t>
            </a:r>
            <a:endParaRPr lang="en-US" altLang="zh-CN">
              <a:ea typeface="宋体" panose="02010600030101010101" pitchFamily="2" charset="-122"/>
              <a:sym typeface="+mn-ea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altLang="zh-CN">
              <a:ea typeface="宋体" panose="02010600030101010101" pitchFamily="2" charset="-122"/>
              <a:sym typeface="+mn-ea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>
                <a:ea typeface="宋体" panose="02010600030101010101" pitchFamily="2" charset="-122"/>
                <a:sym typeface="+mn-ea"/>
              </a:rPr>
              <a:t>This requires at least:</a:t>
            </a:r>
            <a:endParaRPr lang="en-US" altLang="zh-CN">
              <a:ea typeface="宋体" panose="02010600030101010101" pitchFamily="2" charset="-122"/>
              <a:sym typeface="+mn-ea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zh-CN">
                <a:ea typeface="宋体" panose="02010600030101010101" pitchFamily="2" charset="-122"/>
                <a:sym typeface="+mn-ea"/>
              </a:rPr>
              <a:t>Write prompts so that the agent can:</a:t>
            </a:r>
            <a:endParaRPr lang="en-US" altLang="zh-CN">
              <a:ea typeface="宋体" panose="02010600030101010101" pitchFamily="2" charset="-122"/>
              <a:sym typeface="+mn-ea"/>
            </a:endParaRPr>
          </a:p>
          <a:p>
            <a:pPr marL="1200150" lvl="2" indent="-285750" eaLnBrk="1" hangingPunct="1">
              <a:buFont typeface="Arial" panose="020B0604020202020204" pitchFamily="34" charset="0"/>
              <a:buChar char="•"/>
            </a:pPr>
            <a:r>
              <a:rPr lang="en-US" altLang="zh-CN">
                <a:ea typeface="宋体" panose="02010600030101010101" pitchFamily="2" charset="-122"/>
                <a:sym typeface="+mn-ea"/>
              </a:rPr>
              <a:t>understand the upstream output format</a:t>
            </a:r>
            <a:endParaRPr lang="en-US" altLang="zh-CN">
              <a:ea typeface="宋体" panose="02010600030101010101" pitchFamily="2" charset="-122"/>
              <a:sym typeface="+mn-ea"/>
            </a:endParaRPr>
          </a:p>
          <a:p>
            <a:pPr marL="1200150" lvl="2" indent="-285750" eaLnBrk="1" hangingPunct="1">
              <a:buFont typeface="Arial" panose="020B0604020202020204" pitchFamily="34" charset="0"/>
              <a:buChar char="•"/>
            </a:pPr>
            <a:r>
              <a:rPr lang="en-US" altLang="zh-CN">
                <a:ea typeface="宋体" panose="02010600030101010101" pitchFamily="2" charset="-122"/>
                <a:sym typeface="+mn-ea"/>
              </a:rPr>
              <a:t>perform tasks rationally</a:t>
            </a:r>
            <a:endParaRPr lang="en-US" altLang="zh-CN">
              <a:ea typeface="宋体" panose="02010600030101010101" pitchFamily="2" charset="-122"/>
              <a:sym typeface="+mn-ea"/>
            </a:endParaRPr>
          </a:p>
          <a:p>
            <a:pPr marL="1200150" lvl="2" indent="-285750" eaLnBrk="1" hangingPunct="1">
              <a:buFont typeface="Arial" panose="020B0604020202020204" pitchFamily="34" charset="0"/>
              <a:buChar char="•"/>
            </a:pPr>
            <a:r>
              <a:rPr lang="en-US" altLang="zh-CN">
                <a:ea typeface="宋体" panose="02010600030101010101" pitchFamily="2" charset="-122"/>
                <a:sym typeface="+mn-ea"/>
              </a:rPr>
              <a:t>output in desired format</a:t>
            </a:r>
            <a:endParaRPr lang="en-US" altLang="zh-CN">
              <a:ea typeface="宋体" panose="02010600030101010101" pitchFamily="2" charset="-122"/>
              <a:sym typeface="+mn-ea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zh-CN">
                <a:ea typeface="宋体" panose="02010600030101010101" pitchFamily="2" charset="-122"/>
                <a:sym typeface="+mn-ea"/>
              </a:rPr>
              <a:t>And write codes in python so that agent can </a:t>
            </a:r>
            <a:endParaRPr lang="en-US" altLang="zh-CN">
              <a:ea typeface="宋体" panose="02010600030101010101" pitchFamily="2" charset="-122"/>
              <a:sym typeface="+mn-ea"/>
            </a:endParaRPr>
          </a:p>
          <a:p>
            <a:pPr marL="1200150" lvl="2" indent="-285750" eaLnBrk="1" hangingPunct="1">
              <a:buFont typeface="Arial" panose="020B0604020202020204" pitchFamily="34" charset="0"/>
              <a:buChar char="•"/>
            </a:pPr>
            <a:r>
              <a:rPr lang="en-US" altLang="zh-CN">
                <a:ea typeface="宋体" panose="02010600030101010101" pitchFamily="2" charset="-122"/>
                <a:sym typeface="+mn-ea"/>
              </a:rPr>
              <a:t>translate the upstream output to LLM understanble plain text</a:t>
            </a:r>
            <a:endParaRPr lang="en-US" altLang="zh-CN">
              <a:ea typeface="宋体" panose="02010600030101010101" pitchFamily="2" charset="-122"/>
              <a:sym typeface="+mn-ea"/>
            </a:endParaRPr>
          </a:p>
          <a:p>
            <a:pPr marL="1200150" lvl="2" indent="-285750" eaLnBrk="1" hangingPunct="1">
              <a:buFont typeface="Arial" panose="020B0604020202020204" pitchFamily="34" charset="0"/>
              <a:buChar char="•"/>
            </a:pPr>
            <a:r>
              <a:rPr lang="en-US" altLang="zh-CN">
                <a:ea typeface="宋体" panose="02010600030101010101" pitchFamily="2" charset="-122"/>
                <a:sym typeface="+mn-ea"/>
              </a:rPr>
              <a:t>transform the plain text generated by LLM to e.g. runnable code</a:t>
            </a:r>
            <a:endParaRPr lang="en-US" altLang="zh-CN">
              <a:ea typeface="宋体" panose="02010600030101010101" pitchFamily="2" charset="-122"/>
              <a:sym typeface="+mn-ea"/>
            </a:endParaRPr>
          </a:p>
          <a:p>
            <a:pPr marL="1200150" lvl="2" indent="-285750" eaLnBrk="1" hangingPunct="1">
              <a:buFont typeface="Arial" panose="020B0604020202020204" pitchFamily="34" charset="0"/>
              <a:buChar char="•"/>
            </a:pPr>
            <a:r>
              <a:rPr lang="en-US" altLang="zh-CN">
                <a:ea typeface="宋体" panose="02010600030101010101" pitchFamily="2" charset="-122"/>
                <a:sym typeface="+mn-ea"/>
              </a:rPr>
              <a:t>record results</a:t>
            </a:r>
            <a:endParaRPr lang="en-US" altLang="zh-CN">
              <a:ea typeface="宋体" panose="02010600030101010101" pitchFamily="2" charset="-122"/>
              <a:sym typeface="+mn-ea"/>
            </a:endParaRPr>
          </a:p>
          <a:p>
            <a:pPr marL="1200150" lvl="2" indent="-285750" eaLnBrk="1" hangingPunct="1">
              <a:buFont typeface="Arial" panose="020B0604020202020204" pitchFamily="34" charset="0"/>
              <a:buChar char="•"/>
            </a:pPr>
            <a:r>
              <a:rPr lang="en-US" altLang="zh-CN">
                <a:ea typeface="宋体" panose="02010600030101010101" pitchFamily="2" charset="-122"/>
                <a:sym typeface="+mn-ea"/>
              </a:rPr>
              <a:t>...</a:t>
            </a:r>
            <a:endParaRPr lang="en-US" altLang="zh-CN">
              <a:ea typeface="宋体" panose="02010600030101010101" pitchFamily="2" charset="-122"/>
              <a:sym typeface="+mn-ea"/>
            </a:endParaRPr>
          </a:p>
          <a:p>
            <a:pPr marL="1200150" lvl="2" indent="-285750" eaLnBrk="1" hangingPunct="1">
              <a:buFont typeface="Arial" panose="020B0604020202020204" pitchFamily="34" charset="0"/>
              <a:buChar char="•"/>
            </a:pPr>
            <a:endParaRPr lang="en-US" altLang="zh-CN">
              <a:ea typeface="宋体" panose="02010600030101010101" pitchFamily="2" charset="-122"/>
              <a:sym typeface="+mn-ea"/>
            </a:endParaRPr>
          </a:p>
          <a:p>
            <a:pPr eaLnBrk="1" hangingPunct="1">
              <a:buFont typeface="Arial" panose="020B0604020202020204" pitchFamily="34" charset="0"/>
            </a:pPr>
            <a:endParaRPr lang="en-US" altLang="zh-CN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5"/>
          <p:cNvSpPr>
            <a:spLocks noGrp="1"/>
          </p:cNvSpPr>
          <p:nvPr>
            <p:ph type="title"/>
          </p:nvPr>
        </p:nvSpPr>
        <p:spPr bwMode="auto">
          <a:xfrm>
            <a:off x="384175" y="201613"/>
            <a:ext cx="11483975" cy="542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/>
          <a:lstStyle/>
          <a:p>
            <a:pPr eaLnBrk="1" hangingPunct="1"/>
            <a:r>
              <a:rPr lang="en-US" altLang="de-DE">
                <a:ea typeface="MS PGothic" panose="020B0600070205080204" pitchFamily="34" charset="-128"/>
              </a:rPr>
              <a:t>Research methodology</a:t>
            </a:r>
            <a:endParaRPr lang="en-US" altLang="de-DE">
              <a:ea typeface="MS PGothic" panose="020B0600070205080204" pitchFamily="34" charset="-128"/>
            </a:endParaRPr>
          </a:p>
        </p:txBody>
      </p:sp>
      <p:sp>
        <p:nvSpPr>
          <p:cNvPr id="16387" name="Inhaltsplatzhalter 2"/>
          <p:cNvSpPr>
            <a:spLocks noGrp="1"/>
          </p:cNvSpPr>
          <p:nvPr>
            <p:ph idx="1"/>
          </p:nvPr>
        </p:nvSpPr>
        <p:spPr bwMode="auto">
          <a:xfrm>
            <a:off x="384175" y="1152525"/>
            <a:ext cx="11483975" cy="250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en-US" altLang="de-DE">
                <a:ea typeface="MS PGothic" panose="020B0600070205080204" pitchFamily="34" charset="-128"/>
              </a:rPr>
              <a:t>Develop of Multi-Agent System</a:t>
            </a:r>
            <a:endParaRPr lang="en-US" altLang="de-DE">
              <a:ea typeface="MS PGothic" panose="020B0600070205080204" pitchFamily="34" charset="-128"/>
            </a:endParaRPr>
          </a:p>
        </p:txBody>
      </p:sp>
      <p:sp>
        <p:nvSpPr>
          <p:cNvPr id="16388" name="Textplatzhalter 3"/>
          <p:cNvSpPr>
            <a:spLocks noGrp="1"/>
          </p:cNvSpPr>
          <p:nvPr>
            <p:ph type="body" sz="quarter" idx="12"/>
          </p:nvPr>
        </p:nvSpPr>
        <p:spPr bwMode="auto">
          <a:xfrm>
            <a:off x="382588" y="1684338"/>
            <a:ext cx="11483975" cy="37512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/>
          <a:lstStyle/>
          <a:p>
            <a:pPr marL="285750" lvl="0" indent="-285750" eaLnBrk="1" hangingPunct="1">
              <a:buFont typeface="Arial" panose="020B0604020202020204" pitchFamily="34" charset="0"/>
              <a:buChar char="•"/>
            </a:pPr>
            <a:r>
              <a:rPr lang="en-US" altLang="zh-CN">
                <a:ea typeface="宋体" panose="02010600030101010101" pitchFamily="2" charset="-122"/>
                <a:sym typeface="+mn-ea"/>
              </a:rPr>
              <a:t>Manage the agents in MetaGPT defined system, which use the ReAct strategy</a:t>
            </a:r>
            <a:endParaRPr lang="en-US" altLang="zh-CN">
              <a:ea typeface="宋体" panose="02010600030101010101" pitchFamily="2" charset="-122"/>
              <a:sym typeface="+mn-ea"/>
            </a:endParaRPr>
          </a:p>
          <a:p>
            <a:pPr marL="285750" lvl="0" indent="-285750" algn="l" defTabSz="215900" eaLnBrk="1" hangingPunct="1">
              <a:buSzTx/>
              <a:buFont typeface="Arial" panose="020B0604020202020204" pitchFamily="34" charset="0"/>
              <a:buChar char="•"/>
              <a:tabLst>
                <a:tab pos="215900" algn="l"/>
              </a:tabLst>
            </a:pPr>
            <a:endParaRPr lang="en-US" altLang="zh-CN" sz="1800">
              <a:ea typeface="宋体" panose="02010600030101010101" pitchFamily="2" charset="-122"/>
              <a:sym typeface="+mn-ea"/>
            </a:endParaRPr>
          </a:p>
          <a:p>
            <a:pPr marL="285750" lvl="0" indent="-285750" algn="l" defTabSz="215900" eaLnBrk="1" hangingPunct="1">
              <a:buSzTx/>
              <a:buFont typeface="Arial" panose="020B0604020202020204" pitchFamily="34" charset="0"/>
              <a:buChar char="•"/>
              <a:tabLst>
                <a:tab pos="215900" algn="l"/>
              </a:tabLst>
            </a:pPr>
            <a:r>
              <a:rPr lang="en-US" altLang="zh-CN" sz="1800">
                <a:ea typeface="宋体" panose="02010600030101010101" pitchFamily="2" charset="-122"/>
                <a:sym typeface="+mn-ea"/>
              </a:rPr>
              <a:t>Define the enviorment and actions</a:t>
            </a:r>
            <a:endParaRPr lang="en-US" altLang="zh-CN" sz="1800">
              <a:ea typeface="宋体" panose="02010600030101010101" pitchFamily="2" charset="-122"/>
              <a:sym typeface="+mn-ea"/>
            </a:endParaRPr>
          </a:p>
          <a:p>
            <a:pPr lvl="0" eaLnBrk="1" hangingPunct="1">
              <a:buFont typeface="Arial" panose="020B0604020202020204" pitchFamily="34" charset="0"/>
            </a:pPr>
            <a:endParaRPr lang="en-US" altLang="zh-CN">
              <a:ea typeface="宋体" panose="02010600030101010101" pitchFamily="2" charset="-122"/>
              <a:sym typeface="+mn-ea"/>
            </a:endParaRPr>
          </a:p>
          <a:p>
            <a:pPr marL="285750" lvl="0" indent="-285750" eaLnBrk="1" hangingPunct="1">
              <a:buFont typeface="Arial" panose="020B0604020202020204" pitchFamily="34" charset="0"/>
              <a:buChar char="•"/>
            </a:pPr>
            <a:r>
              <a:rPr lang="en-US" altLang="zh-CN">
                <a:ea typeface="宋体" panose="02010600030101010101" pitchFamily="2" charset="-122"/>
                <a:sym typeface="+mn-ea"/>
              </a:rPr>
              <a:t>Further develop of each agent, align it to perform correctly in the system</a:t>
            </a:r>
            <a:endParaRPr lang="en-US" altLang="zh-CN">
              <a:ea typeface="宋体" panose="02010600030101010101" pitchFamily="2" charset="-122"/>
              <a:sym typeface="+mn-ea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Enable agents to listen/respond to specific actions and publish its results to the enviorments</a:t>
            </a:r>
            <a:endParaRPr lang="en-US" altLang="zh-CN">
              <a:ea typeface="宋体" panose="02010600030101010101" pitchFamily="2" charset="-122"/>
              <a:sym typeface="+mn-ea"/>
            </a:endParaRPr>
          </a:p>
          <a:p>
            <a:pPr marL="285750" lvl="0" indent="-285750" eaLnBrk="1" hangingPunct="1">
              <a:buFont typeface="Arial" panose="020B0604020202020204" pitchFamily="34" charset="0"/>
              <a:buChar char="•"/>
            </a:pPr>
            <a:endParaRPr lang="en-US" altLang="zh-CN">
              <a:ea typeface="宋体" panose="02010600030101010101" pitchFamily="2" charset="-122"/>
              <a:sym typeface="+mn-ea"/>
            </a:endParaRPr>
          </a:p>
          <a:p>
            <a:pPr marL="285750" lvl="0" indent="-285750" eaLnBrk="1" hangingPunct="1">
              <a:buFont typeface="Arial" panose="020B0604020202020204" pitchFamily="34" charset="0"/>
              <a:buChar char="•"/>
            </a:pPr>
            <a:r>
              <a:rPr lang="en-US" altLang="zh-CN">
                <a:ea typeface="宋体" panose="02010600030101010101" pitchFamily="2" charset="-122"/>
                <a:sym typeface="+mn-ea"/>
              </a:rPr>
              <a:t>Allow human to play some roles instead of agents such that we can perform a ablation study</a:t>
            </a:r>
            <a:endParaRPr lang="en-US" altLang="zh-CN">
              <a:ea typeface="宋体" panose="02010600030101010101" pitchFamily="2" charset="-122"/>
              <a:sym typeface="+mn-ea"/>
            </a:endParaRPr>
          </a:p>
          <a:p>
            <a:pPr eaLnBrk="1" hangingPunct="1">
              <a:buFont typeface="Arial" panose="020B0604020202020204" pitchFamily="34" charset="0"/>
            </a:pPr>
            <a:endParaRPr lang="en-US" altLang="zh-CN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5"/>
          <p:cNvSpPr>
            <a:spLocks noGrp="1"/>
          </p:cNvSpPr>
          <p:nvPr>
            <p:ph type="title"/>
          </p:nvPr>
        </p:nvSpPr>
        <p:spPr bwMode="auto">
          <a:xfrm>
            <a:off x="384175" y="201613"/>
            <a:ext cx="11483975" cy="542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/>
          <a:lstStyle/>
          <a:p>
            <a:pPr eaLnBrk="1" hangingPunct="1"/>
            <a:r>
              <a:rPr lang="en-US" altLang="de-DE">
                <a:ea typeface="MS PGothic" panose="020B0600070205080204" pitchFamily="34" charset="-128"/>
              </a:rPr>
              <a:t>Expected Results</a:t>
            </a:r>
            <a:endParaRPr lang="en-US" altLang="de-DE">
              <a:ea typeface="MS PGothic" panose="020B0600070205080204" pitchFamily="34" charset="-128"/>
            </a:endParaRPr>
          </a:p>
        </p:txBody>
      </p:sp>
      <p:sp>
        <p:nvSpPr>
          <p:cNvPr id="16388" name="Textplatzhalter 3"/>
          <p:cNvSpPr>
            <a:spLocks noGrp="1"/>
          </p:cNvSpPr>
          <p:nvPr>
            <p:ph type="body" sz="quarter" idx="12"/>
          </p:nvPr>
        </p:nvSpPr>
        <p:spPr bwMode="auto">
          <a:xfrm>
            <a:off x="382588" y="1684338"/>
            <a:ext cx="11483975" cy="37512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/>
          <a:lstStyle/>
          <a:p>
            <a:pPr marL="285750" lvl="0" indent="-285750" eaLnBrk="1" hangingPunct="1">
              <a:buFont typeface="Arial" panose="020B0604020202020204" pitchFamily="34" charset="0"/>
              <a:buChar char="•"/>
            </a:pPr>
            <a:r>
              <a:rPr lang="en-US" altLang="zh-CN">
                <a:ea typeface="宋体" panose="02010600030101010101" pitchFamily="2" charset="-122"/>
                <a:sym typeface="+mn-ea"/>
              </a:rPr>
              <a:t>Gain a comprehensive understanding of the current state of Large Language Model (LLM) integration into machine learning operations pipelines</a:t>
            </a:r>
            <a:endParaRPr lang="en-US" altLang="zh-CN">
              <a:ea typeface="宋体" panose="02010600030101010101" pitchFamily="2" charset="-122"/>
              <a:sym typeface="+mn-ea"/>
            </a:endParaRPr>
          </a:p>
          <a:p>
            <a:pPr marL="285750" lvl="0" indent="-285750" eaLnBrk="1" hangingPunct="1">
              <a:buFont typeface="Arial" panose="020B0604020202020204" pitchFamily="34" charset="0"/>
              <a:buChar char="•"/>
            </a:pPr>
            <a:endParaRPr lang="en-US" altLang="zh-CN">
              <a:ea typeface="宋体" panose="02010600030101010101" pitchFamily="2" charset="-122"/>
              <a:sym typeface="+mn-ea"/>
            </a:endParaRPr>
          </a:p>
          <a:p>
            <a:pPr marL="285750" lvl="0" indent="-285750" eaLnBrk="1" hangingPunct="1">
              <a:buFont typeface="Arial" panose="020B0604020202020204" pitchFamily="34" charset="0"/>
              <a:buChar char="•"/>
            </a:pPr>
            <a:r>
              <a:rPr lang="en-US" altLang="zh-CN">
                <a:ea typeface="宋体" panose="02010600030101010101" pitchFamily="2" charset="-122"/>
                <a:sym typeface="+mn-ea"/>
              </a:rPr>
              <a:t>Derive the difference in capabilities between single-agent and multi-agent systems</a:t>
            </a:r>
            <a:endParaRPr lang="en-US" altLang="zh-CN">
              <a:ea typeface="宋体" panose="02010600030101010101" pitchFamily="2" charset="-122"/>
              <a:sym typeface="+mn-ea"/>
            </a:endParaRPr>
          </a:p>
          <a:p>
            <a:pPr marL="285750" lvl="0" indent="-285750" eaLnBrk="1" hangingPunct="1">
              <a:buFont typeface="Arial" panose="020B0604020202020204" pitchFamily="34" charset="0"/>
              <a:buChar char="•"/>
            </a:pPr>
            <a:endParaRPr lang="en-US" altLang="zh-CN">
              <a:ea typeface="宋体" panose="02010600030101010101" pitchFamily="2" charset="-122"/>
              <a:sym typeface="+mn-ea"/>
            </a:endParaRPr>
          </a:p>
          <a:p>
            <a:pPr marL="285750" lvl="0" indent="-285750" eaLnBrk="1" hangingPunct="1">
              <a:buFont typeface="Arial" panose="020B0604020202020204" pitchFamily="34" charset="0"/>
              <a:buChar char="•"/>
            </a:pPr>
            <a:r>
              <a:rPr lang="en-US" altLang="zh-CN">
                <a:ea typeface="宋体" panose="02010600030101010101" pitchFamily="2" charset="-122"/>
                <a:sym typeface="+mn-ea"/>
              </a:rPr>
              <a:t>Deriving the difference between the capabilities of agents based on several different large language models for MLOps tasks</a:t>
            </a:r>
            <a:endParaRPr lang="en-US" altLang="zh-CN"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5"/>
          <p:cNvSpPr>
            <a:spLocks noGrp="1"/>
          </p:cNvSpPr>
          <p:nvPr>
            <p:ph type="title"/>
          </p:nvPr>
        </p:nvSpPr>
        <p:spPr bwMode="auto">
          <a:xfrm>
            <a:off x="384175" y="201613"/>
            <a:ext cx="11483975" cy="542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/>
          <a:lstStyle/>
          <a:p>
            <a:pPr eaLnBrk="1" hangingPunct="1"/>
            <a:r>
              <a:rPr lang="en-US" altLang="de-DE">
                <a:ea typeface="MS PGothic" panose="020B0600070205080204" pitchFamily="34" charset="-128"/>
              </a:rPr>
              <a:t>Expected Results</a:t>
            </a:r>
            <a:endParaRPr lang="en-US" altLang="de-DE">
              <a:ea typeface="MS PGothic" panose="020B0600070205080204" pitchFamily="34" charset="-128"/>
            </a:endParaRPr>
          </a:p>
        </p:txBody>
      </p:sp>
      <p:sp>
        <p:nvSpPr>
          <p:cNvPr id="16388" name="Textplatzhalter 3"/>
          <p:cNvSpPr>
            <a:spLocks noGrp="1"/>
          </p:cNvSpPr>
          <p:nvPr>
            <p:ph type="body" sz="quarter" idx="12"/>
          </p:nvPr>
        </p:nvSpPr>
        <p:spPr bwMode="auto">
          <a:xfrm>
            <a:off x="382588" y="1684338"/>
            <a:ext cx="11483975" cy="37512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/>
          <a:lstStyle/>
          <a:p>
            <a:pPr marL="285750" lvl="0" indent="-285750" eaLnBrk="1" hangingPunct="1">
              <a:buFont typeface="Arial" panose="020B0604020202020204" pitchFamily="34" charset="0"/>
              <a:buChar char="•"/>
            </a:pPr>
            <a:r>
              <a:rPr lang="en-US" altLang="zh-CN">
                <a:ea typeface="宋体" panose="02010600030101010101" pitchFamily="2" charset="-122"/>
                <a:sym typeface="+mn-ea"/>
              </a:rPr>
              <a:t>Pass@k:</a:t>
            </a:r>
            <a:endParaRPr lang="en-US" altLang="zh-CN">
              <a:ea typeface="宋体" panose="02010600030101010101" pitchFamily="2" charset="-122"/>
              <a:sym typeface="+mn-ea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zh-CN">
                <a:ea typeface="宋体" panose="02010600030101010101" pitchFamily="2" charset="-122"/>
                <a:sym typeface="+mn-ea"/>
              </a:rPr>
              <a:t>We evaluate whether in generated k versions is there any one could pass the unit-tests previously defined, which ask 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the system having key abilities:</a:t>
            </a:r>
            <a:endParaRPr lang="en-US" altLang="zh-CN">
              <a:ea typeface="宋体" panose="02010600030101010101" pitchFamily="2" charset="-122"/>
              <a:sym typeface="+mn-ea"/>
            </a:endParaRPr>
          </a:p>
          <a:p>
            <a:pPr marL="1200150" lvl="2" indent="-285750" eaLnBrk="1" hangingPunct="1">
              <a:buFont typeface="Arial" panose="020B0604020202020204" pitchFamily="34" charset="0"/>
              <a:buChar char="•"/>
            </a:pPr>
            <a:r>
              <a:rPr lang="en-US" altLang="zh-CN">
                <a:ea typeface="宋体" panose="02010600030101010101" pitchFamily="2" charset="-122"/>
                <a:sym typeface="+mn-ea"/>
              </a:rPr>
              <a:t>Implement a artifacts stores</a:t>
            </a:r>
            <a:endParaRPr lang="en-US" altLang="zh-CN">
              <a:ea typeface="宋体" panose="02010600030101010101" pitchFamily="2" charset="-122"/>
              <a:sym typeface="+mn-ea"/>
            </a:endParaRPr>
          </a:p>
          <a:p>
            <a:pPr marL="1200150" lvl="2" indent="-285750" eaLnBrk="1" hangingPunct="1">
              <a:buFont typeface="Arial" panose="020B0604020202020204" pitchFamily="34" charset="0"/>
              <a:buChar char="•"/>
            </a:pPr>
            <a:r>
              <a:rPr lang="en-US" altLang="zh-CN">
                <a:ea typeface="宋体" panose="02010600030101010101" pitchFamily="2" charset="-122"/>
                <a:sym typeface="+mn-ea"/>
              </a:rPr>
              <a:t>Implement code version controls</a:t>
            </a:r>
            <a:endParaRPr lang="en-US" altLang="zh-CN">
              <a:ea typeface="宋体" panose="02010600030101010101" pitchFamily="2" charset="-122"/>
              <a:sym typeface="+mn-ea"/>
            </a:endParaRPr>
          </a:p>
          <a:p>
            <a:pPr marL="1200150" lvl="2" indent="-285750" eaLnBrk="1" hangingPunct="1">
              <a:buFont typeface="Arial" panose="020B0604020202020204" pitchFamily="34" charset="0"/>
              <a:buChar char="•"/>
            </a:pPr>
            <a:r>
              <a:rPr lang="en-US" altLang="zh-CN">
                <a:ea typeface="宋体" panose="02010600030101010101" pitchFamily="2" charset="-122"/>
                <a:sym typeface="+mn-ea"/>
              </a:rPr>
              <a:t>Respond to new data available</a:t>
            </a:r>
            <a:endParaRPr lang="en-US" altLang="zh-CN">
              <a:ea typeface="宋体" panose="02010600030101010101" pitchFamily="2" charset="-122"/>
              <a:sym typeface="+mn-ea"/>
            </a:endParaRPr>
          </a:p>
          <a:p>
            <a:pPr marL="1200150" lvl="2" indent="-285750" eaLnBrk="1" hangingPunct="1">
              <a:buFont typeface="Arial" panose="020B0604020202020204" pitchFamily="34" charset="0"/>
              <a:buChar char="•"/>
            </a:pPr>
            <a:r>
              <a:rPr lang="en-US" altLang="zh-CN">
                <a:ea typeface="宋体" panose="02010600030101010101" pitchFamily="2" charset="-122"/>
                <a:sym typeface="+mn-ea"/>
              </a:rPr>
              <a:t>Deploy the model</a:t>
            </a:r>
            <a:endParaRPr lang="en-US" altLang="zh-CN">
              <a:ea typeface="宋体" panose="02010600030101010101" pitchFamily="2" charset="-122"/>
              <a:sym typeface="+mn-ea"/>
            </a:endParaRPr>
          </a:p>
          <a:p>
            <a:pPr marL="285750" lvl="0" indent="-285750" eaLnBrk="1" hangingPunct="1">
              <a:buFont typeface="Arial" panose="020B0604020202020204" pitchFamily="34" charset="0"/>
              <a:buChar char="•"/>
            </a:pPr>
            <a:endParaRPr lang="en-US" altLang="zh-CN">
              <a:ea typeface="宋体" panose="02010600030101010101" pitchFamily="2" charset="-122"/>
              <a:sym typeface="+mn-ea"/>
            </a:endParaRPr>
          </a:p>
          <a:p>
            <a:pPr marL="285750" lvl="0" indent="-285750" eaLnBrk="1" hangingPunct="1">
              <a:buFont typeface="Arial" panose="020B0604020202020204" pitchFamily="34" charset="0"/>
              <a:buChar char="•"/>
            </a:pPr>
            <a:r>
              <a:rPr lang="en-US" altLang="zh-CN" strike="sngStrike">
                <a:ea typeface="宋体" panose="02010600030101010101" pitchFamily="2" charset="-122"/>
                <a:sym typeface="+mn-ea"/>
              </a:rPr>
              <a:t>Rounds n:</a:t>
            </a:r>
            <a:endParaRPr lang="en-US" altLang="zh-CN" strike="sngStrike">
              <a:ea typeface="宋体" panose="02010600030101010101" pitchFamily="2" charset="-122"/>
              <a:sym typeface="+mn-ea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zh-CN" strike="sngStrike">
                <a:ea typeface="宋体" panose="02010600030101010101" pitchFamily="2" charset="-122"/>
                <a:sym typeface="+mn-ea"/>
              </a:rPr>
              <a:t>The agent is allowed to incrementally develop. We will test in how many rounds in average can an agent deliver the runable code. </a:t>
            </a:r>
            <a:endParaRPr lang="en-US" altLang="zh-CN" strike="sngStrike"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/>
        <p:txBody>
          <a:bodyPr/>
          <a:p>
            <a:r>
              <a:rPr lang="en-US" altLang="zh-CN"/>
              <a:t>Evaluation Indicator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commondata" val="eyJoZGlkIjoiMDRjZDA1MTNhZTcwZDUyNjFmZThkNzRlNmIyNmFlOGYifQ=="/>
</p:tagLst>
</file>

<file path=ppt/theme/theme1.xml><?xml version="1.0" encoding="utf-8"?>
<a:theme xmlns:a="http://schemas.openxmlformats.org/drawingml/2006/main" name="Präsentation_Master_RWTH_Institute_16zu9">
  <a:themeElements>
    <a:clrScheme name="RWTH Farben">
      <a:dk1>
        <a:sysClr val="windowText" lastClr="000000"/>
      </a:dk1>
      <a:lt1>
        <a:sysClr val="window" lastClr="FFFFFF"/>
      </a:lt1>
      <a:dk2>
        <a:srgbClr val="00549F"/>
      </a:dk2>
      <a:lt2>
        <a:srgbClr val="8EBAE5"/>
      </a:lt2>
      <a:accent1>
        <a:srgbClr val="006165"/>
      </a:accent1>
      <a:accent2>
        <a:srgbClr val="0098A1"/>
      </a:accent2>
      <a:accent3>
        <a:srgbClr val="57AB27"/>
      </a:accent3>
      <a:accent4>
        <a:srgbClr val="BDCD00"/>
      </a:accent4>
      <a:accent5>
        <a:srgbClr val="F6A800"/>
      </a:accent5>
      <a:accent6>
        <a:srgbClr val="CC071E"/>
      </a:accent6>
      <a:hlink>
        <a:srgbClr val="612158"/>
      </a:hlink>
      <a:folHlink>
        <a:srgbClr val="7A6FA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4081</Words>
  <Application>WPS 演示</Application>
  <PresentationFormat>Breitbild</PresentationFormat>
  <Paragraphs>138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宋体</vt:lpstr>
      <vt:lpstr>Wingdings</vt:lpstr>
      <vt:lpstr>MS PGothic</vt:lpstr>
      <vt:lpstr>Symbol</vt:lpstr>
      <vt:lpstr>微软雅黑</vt:lpstr>
      <vt:lpstr>Arial Unicode MS</vt:lpstr>
      <vt:lpstr>Calibri</vt:lpstr>
      <vt:lpstr>黑体</vt:lpstr>
      <vt:lpstr>Präsentation_Master_RWTH_Institute_16zu9</vt:lpstr>
      <vt:lpstr>Integration of Large Language Model-based Agents into Machine Learning Operations Pipeline</vt:lpstr>
      <vt:lpstr>Introduction</vt:lpstr>
      <vt:lpstr>Research Question</vt:lpstr>
      <vt:lpstr>Literature Review</vt:lpstr>
      <vt:lpstr>Literature Review</vt:lpstr>
      <vt:lpstr>Research methodology</vt:lpstr>
      <vt:lpstr>Research methodology</vt:lpstr>
      <vt:lpstr>Expected Results</vt:lpstr>
      <vt:lpstr>Expected Results</vt:lpstr>
      <vt:lpstr>Timetable</vt:lpstr>
      <vt:lpstr>Reference List</vt:lpstr>
      <vt:lpstr>PowerPoint 演示文稿</vt:lpstr>
    </vt:vector>
  </TitlesOfParts>
  <Company>RWTH Aachen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Lars Gleim</dc:creator>
  <cp:lastModifiedBy>朱博</cp:lastModifiedBy>
  <cp:revision>7</cp:revision>
  <dcterms:created xsi:type="dcterms:W3CDTF">2020-05-15T07:33:00Z</dcterms:created>
  <dcterms:modified xsi:type="dcterms:W3CDTF">2024-02-02T16:11:32Z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4E7E71736A3741BABB2241B5DB83C33A_11</vt:lpwstr>
  </property>
  <property fmtid="{D5CDD505-2E9C-101B-9397-08002B2CF9AE}" pid="3" name="KSOProductBuildVer">
    <vt:lpwstr>2052-12.1.0.16120</vt:lpwstr>
  </property>
</Properties>
</file>