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3"/>
    <p:sldId id="258" r:id="rId4"/>
    <p:sldId id="259" r:id="rId5"/>
    <p:sldId id="260" r:id="rId6"/>
    <p:sldId id="256" r:id="rId7"/>
    <p:sldId id="262" r:id="rId8"/>
    <p:sldId id="276" r:id="rId9"/>
    <p:sldId id="265" r:id="rId10"/>
    <p:sldId id="288" r:id="rId11"/>
    <p:sldId id="281" r:id="rId12"/>
    <p:sldId id="295" r:id="rId13"/>
    <p:sldId id="277" r:id="rId14"/>
    <p:sldId id="282" r:id="rId15"/>
    <p:sldId id="293" r:id="rId16"/>
    <p:sldId id="283" r:id="rId17"/>
    <p:sldId id="285" r:id="rId18"/>
    <p:sldId id="286" r:id="rId19"/>
    <p:sldId id="287" r:id="rId20"/>
    <p:sldId id="294" r:id="rId21"/>
    <p:sldId id="290" r:id="rId22"/>
    <p:sldId id="291" r:id="rId23"/>
    <p:sldId id="292" r:id="rId24"/>
    <p:sldId id="275" r:id="rId25"/>
  </p:sldIdLst>
  <p:sldSz cx="10693400" cy="7562850"/>
  <p:notesSz cx="6858000" cy="9144000"/>
  <p:custDataLst>
    <p:tags r:id="rId3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 autoAdjust="0"/>
    <p:restoredTop sz="97215" autoAdjust="0"/>
  </p:normalViewPr>
  <p:slideViewPr>
    <p:cSldViewPr showGuides="1">
      <p:cViewPr>
        <p:scale>
          <a:sx n="130" d="100"/>
          <a:sy n="130" d="100"/>
        </p:scale>
        <p:origin x="-568" y="-192"/>
      </p:cViewPr>
      <p:guideLst>
        <p:guide orient="horz" pos="2421"/>
        <p:guide orient="horz" pos="4423"/>
        <p:guide orient="horz" pos="3380"/>
        <p:guide orient="horz" pos="1347"/>
        <p:guide orient="horz" pos="423"/>
        <p:guide orient="horz" pos="4196"/>
        <p:guide pos="3368"/>
        <p:guide pos="1238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5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smtClean="0"/>
              <a:t>Klicken Sie, um die Formate des Vorlagentextes zu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smtClean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smtClean="0"/>
              <a:t>Klicken Sie, um das Titelformat zu bearbeiten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smtClean="0"/>
              <a:t>Klicken Sie, um die Formate des Vorlagentextes zu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693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41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3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85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357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000" b="1"/>
              <a:t>Hochschule Hannover</a:t>
            </a:r>
            <a:r>
              <a:rPr lang="de-DE" sz="1000"/>
              <a:t>   </a:t>
            </a:r>
            <a:r>
              <a:rPr lang="de-DE" sz="1000" i="1"/>
              <a:t>OE/Name   </a:t>
            </a:r>
            <a:r>
              <a:rPr lang="de-DE" sz="1000"/>
              <a:t>Präsentationstitel   Datum bitte auf dem obersten Folienmaster eintragen</a:t>
            </a:r>
            <a:endParaRPr lang="de-DE" sz="100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60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380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>
          <a:solidFill>
            <a:schemeClr val="tx1"/>
          </a:solidFill>
          <a:latin typeface="+mn-lt"/>
        </a:defRPr>
      </a:lvl3pPr>
      <a:lvl4pPr marL="1075055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53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53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53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53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53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panose="020B0604020202020204" pitchFamily="34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Titelfolie einfach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Hier steht die Unterzeile, die einzeilig</a:t>
            </a:r>
            <a:endParaRPr lang="de-DE"/>
          </a:p>
          <a:p>
            <a:r>
              <a:rPr lang="de-DE"/>
              <a:t>oder zweizeilig sein kann</a:t>
            </a:r>
            <a:endParaRPr lang="de-DE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693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41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3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85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357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000"/>
              <a:t>Vorname Nachname des Referenten, Datum</a:t>
            </a:r>
            <a:endParaRPr lang="de-DE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ym typeface="+mn-ea"/>
              </a:rPr>
              <a:t>Matrixfaktorisierung</a:t>
            </a:r>
            <a:br>
              <a:rPr lang="de-DE">
                <a:sym typeface="+mn-ea"/>
              </a:rPr>
            </a:br>
            <a:r>
              <a:rPr lang="en-US" altLang="de-DE" sz="2400" b="0" i="1">
                <a:sym typeface="+mn-ea"/>
              </a:rPr>
              <a:t>A</a:t>
            </a:r>
            <a:r>
              <a:rPr lang="de-DE" sz="2400" b="0" i="1">
                <a:sym typeface="+mn-ea"/>
              </a:rPr>
              <a:t>lgorithmus</a:t>
            </a:r>
            <a:br>
              <a:rPr lang="de-DE" b="0" i="1"/>
            </a:br>
            <a:br>
              <a:rPr lang="de-DE">
                <a:sym typeface="+mn-ea"/>
              </a:rPr>
            </a:b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605" y="2122170"/>
            <a:ext cx="7200900" cy="24955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SVD(singular value decomposition)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Gradientenverfahren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Verlustfunktion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9500" y="36734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00" y="367347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9500" y="36734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00" y="367347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" y="3340100"/>
            <a:ext cx="3919855" cy="1277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ym typeface="+mn-ea"/>
              </a:rPr>
              <a:t>Matrixfaktorisierung</a:t>
            </a:r>
            <a:br>
              <a:rPr lang="de-DE">
                <a:sym typeface="+mn-ea"/>
              </a:rPr>
            </a:br>
            <a:r>
              <a:rPr lang="en-US" altLang="de-DE" sz="2400" b="0" i="1">
                <a:sym typeface="+mn-ea"/>
              </a:rPr>
              <a:t>A</a:t>
            </a:r>
            <a:r>
              <a:rPr lang="de-DE" sz="2400" b="0" i="1">
                <a:sym typeface="+mn-ea"/>
              </a:rPr>
              <a:t>lgorithmus</a:t>
            </a:r>
            <a:br>
              <a:rPr lang="de-DE" b="0" i="1"/>
            </a:br>
            <a:br>
              <a:rPr lang="de-DE">
                <a:sym typeface="+mn-ea"/>
              </a:rPr>
            </a:b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605" y="2122170"/>
            <a:ext cx="7200900" cy="2495550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9500" y="36734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00" y="367347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9500" y="36734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00" y="367347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30" y="2038350"/>
            <a:ext cx="69532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ym typeface="+mn-ea"/>
              </a:rPr>
              <a:t>Matrixfaktorisierung</a:t>
            </a:r>
            <a:br>
              <a:rPr lang="de-DE">
                <a:sym typeface="+mn-ea"/>
              </a:rPr>
            </a:br>
            <a:r>
              <a:rPr lang="en-US" altLang="de-DE" sz="2400" b="0" i="1">
                <a:sym typeface="+mn-ea"/>
              </a:rPr>
              <a:t>A</a:t>
            </a:r>
            <a:r>
              <a:rPr lang="de-DE" sz="2400" b="0" i="1">
                <a:sym typeface="+mn-ea"/>
              </a:rPr>
              <a:t>lgorithmus</a:t>
            </a:r>
            <a:br>
              <a:rPr lang="de-DE" sz="2400" b="0" i="1">
                <a:sym typeface="+mn-ea"/>
              </a:rPr>
            </a:b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4994275"/>
            <a:ext cx="7200900" cy="576263"/>
          </a:xfrm>
        </p:spPr>
        <p:txBody>
          <a:bodyPr/>
          <a:lstStyle/>
          <a:p>
            <a:r>
              <a:rPr lang="en-US" sz="1400" b="1"/>
              <a:t>User-Item-Tabelle</a:t>
            </a:r>
            <a:endParaRPr lang="en-US" sz="1400" b="1"/>
          </a:p>
          <a:p>
            <a:r>
              <a:rPr lang="en-US" sz="1400"/>
              <a:t>0, 396 · 0 + 0 · 0, 732 = 0</a:t>
            </a:r>
            <a:endParaRPr lang="en-US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110" y="2567940"/>
            <a:ext cx="10142220" cy="24263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477260" y="4351020"/>
            <a:ext cx="767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564880" y="2255520"/>
            <a:ext cx="0" cy="776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Matrixfaktorisierung</a:t>
            </a:r>
            <a:br>
              <a:rPr lang="de-DE"/>
            </a:br>
            <a:r>
              <a:rPr lang="en-US" altLang="de-DE" sz="2400" b="0" i="1"/>
              <a:t>Latent Factor Model</a:t>
            </a:r>
            <a:br>
              <a:rPr lang="de-DE"/>
            </a:br>
            <a:endParaRPr lang="de-DE" sz="2400" b="0" i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impliziter Semantik / versteckte Variablen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 = rank(M) 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 = Anzahl der Zeilen mit eindeutigen Informationen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interpretierbarkeit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Matrixfaktorisierung</a:t>
            </a:r>
            <a:br>
              <a:rPr lang="de-DE"/>
            </a:br>
            <a:endParaRPr lang="de-DE" sz="2400" b="0" i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Matrixfaktorisierung zerlegt die ursprüngliche große Matrix in zwei kleine matrizen.</a:t>
            </a:r>
            <a:endParaRPr lang="en-US"/>
          </a:p>
          <a:p>
            <a:endParaRPr lang="en-US"/>
          </a:p>
          <a:p>
            <a:pPr algn="ctr"/>
            <a:r>
              <a:rPr lang="en-US" i="1"/>
              <a:t>M</a:t>
            </a:r>
            <a:r>
              <a:rPr lang="en-US" baseline="-25000"/>
              <a:t>m</a:t>
            </a:r>
            <a:r>
              <a:rPr lang="en-US" baseline="-25000">
                <a:sym typeface="+mn-ea"/>
              </a:rPr>
              <a:t>×n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baseline="30000"/>
              <a:t>T</a:t>
            </a:r>
            <a:r>
              <a:rPr lang="en-US" baseline="-25000"/>
              <a:t>m×k</a:t>
            </a:r>
            <a:r>
              <a:rPr lang="en-US" i="1"/>
              <a:t>Q</a:t>
            </a:r>
            <a:r>
              <a:rPr lang="en-US" baseline="-25000"/>
              <a:t>k</a:t>
            </a:r>
            <a:r>
              <a:rPr lang="en-US" baseline="-25000"/>
              <a:t>×n</a:t>
            </a:r>
            <a:endParaRPr lang="en-US" baseline="-25000"/>
          </a:p>
          <a:p>
            <a:pPr algn="l"/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Maschinelles Lernen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Gradientenverfahren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de-DE">
                <a:sym typeface="+mn-ea"/>
              </a:rPr>
              <a:t>Latent Factor Model</a:t>
            </a:r>
            <a:endParaRPr lang="en-US" altLang="de-DE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interpretierbarkeit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3288030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</a:fld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</a:t>
            </a:r>
            <a:r>
              <a:rPr lang="en-US" altLang="de-DE"/>
              <a:t>4</a:t>
            </a:r>
            <a:endParaRPr lang="en-US" alt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201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545"/>
                <a:gridCol w="5761355"/>
                <a:gridCol w="1223962"/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1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2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Kapitel </a:t>
                      </a:r>
                      <a:r>
                        <a:rPr lang="en-US" alt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endParaRPr lang="de-DE" sz="1700" b="1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Kapitel 4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Kurze Beschreibung oder Auflistung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Das Inhaltsverzeichnis ist eine Tabelle mit drei Spalten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Matrixfaktorisierung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Deep Learning</a:t>
                      </a:r>
                      <a:endParaRPr kumimoji="0" lang="en-US" alt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Seite x</a:t>
                      </a: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ym typeface="+mn-ea"/>
              </a:rPr>
              <a:t>Deep Learning</a:t>
            </a:r>
            <a:br>
              <a:rPr lang="en-US" altLang="de-DE">
                <a:sym typeface="+mn-ea"/>
              </a:rPr>
            </a:br>
            <a:r>
              <a:rPr lang="en-US" altLang="de-DE" sz="2400" b="0" i="1">
                <a:sym typeface="+mn-ea"/>
              </a:rPr>
              <a:t>Einführung</a:t>
            </a:r>
            <a:br>
              <a:rPr lang="de-DE">
                <a:sym typeface="+mn-ea"/>
              </a:rPr>
            </a:br>
            <a:endParaRPr lang="en-US" sz="2400" b="0" i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1365" y="1821180"/>
            <a:ext cx="4867275" cy="333375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>
          <a:xfrm>
            <a:off x="522288" y="2132013"/>
            <a:ext cx="8424862" cy="4522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60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380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5055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neural network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ym typeface="+mn-ea"/>
              </a:rPr>
              <a:t>Deep Learning</a:t>
            </a:r>
            <a:br>
              <a:rPr lang="en-US" altLang="de-DE">
                <a:sym typeface="+mn-ea"/>
              </a:rPr>
            </a:br>
            <a:r>
              <a:rPr lang="en-US" altLang="de-DE" sz="2400" b="0" i="1">
                <a:sym typeface="+mn-ea"/>
              </a:rPr>
              <a:t>Einführung</a:t>
            </a:r>
            <a:br>
              <a:rPr lang="de-DE"/>
            </a:br>
            <a:endParaRPr lang="de-DE" sz="2400" b="0" i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1989 hat Hornik bewiesen, dass mehr schichtige Feedforward-Netze jede kontinuierliche Funktion approximieren können.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Taylor-Entwicklung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G. E. Hinton* und R. R. Salakhutdinov 2006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neuronalen Netzwerk ist effektiver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ym typeface="+mn-ea"/>
              </a:rPr>
              <a:t>Deep Learning</a:t>
            </a:r>
            <a:br>
              <a:rPr lang="en-US" altLang="de-DE">
                <a:sym typeface="+mn-ea"/>
              </a:rPr>
            </a:br>
            <a:r>
              <a:rPr lang="en-US" altLang="de-DE" sz="2400" b="0" i="1">
                <a:sym typeface="+mn-ea"/>
              </a:rPr>
              <a:t>Probleme der Matrixfaktorisierung</a:t>
            </a:r>
            <a:br>
              <a:rPr lang="de-DE"/>
            </a:br>
            <a:endParaRPr lang="de-DE" sz="2400" b="0" i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185" y="1621155"/>
            <a:ext cx="7181215" cy="311404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60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380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5055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Jaccard coefficient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s23(0.66) &gt; s12(0.5) &gt; s13(0.4)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s41(0.6) &gt; s43(0.4) &gt; s42(0.2)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Ranking loss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ym typeface="+mn-ea"/>
              </a:rPr>
              <a:t>Deep Learning</a:t>
            </a:r>
            <a:br>
              <a:rPr lang="en-US" altLang="de-DE">
                <a:sym typeface="+mn-ea"/>
              </a:rPr>
            </a:br>
            <a:r>
              <a:rPr lang="de-DE" altLang="en-US" sz="2400" b="0" i="1">
                <a:sym typeface="+mn-ea"/>
              </a:rPr>
              <a:t>M</a:t>
            </a:r>
            <a:r>
              <a:rPr lang="en-US" altLang="de-DE" sz="2400" b="0" i="1">
                <a:sym typeface="+mn-ea"/>
              </a:rPr>
              <a:t>odellbasierter Algorithmus</a:t>
            </a:r>
            <a:br>
              <a:rPr lang="de-DE"/>
            </a:br>
            <a:endParaRPr lang="de-DE" sz="2400" b="0" i="1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522288" y="2132013"/>
            <a:ext cx="8424862" cy="4522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60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380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5055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066155"/>
            <a:ext cx="7200900" cy="576263"/>
          </a:xfrm>
        </p:spPr>
        <p:txBody>
          <a:bodyPr/>
          <a:p>
            <a:r>
              <a:rPr lang="en-US" sz="1400" b="1"/>
              <a:t>Neural collaborative filtering model 2017</a:t>
            </a:r>
            <a:endParaRPr lang="en-US" sz="1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1732915"/>
            <a:ext cx="683641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Platzhalterbil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Titelfolie mit Bild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Hier steht die Unterzeile, die einzeilig</a:t>
            </a:r>
            <a:endParaRPr lang="de-DE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oder zweizeilig sein kann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693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41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3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85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357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000">
                <a:solidFill>
                  <a:schemeClr val="bg1"/>
                </a:solidFill>
              </a:rPr>
              <a:t>Vorname Nachname des Referenten, Datum</a:t>
            </a:r>
            <a:endParaRPr lang="de-DE" sz="100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7" y="684995"/>
            <a:ext cx="1374361" cy="1872259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ym typeface="+mn-ea"/>
              </a:rPr>
              <a:t>Deep Learning</a:t>
            </a:r>
            <a:br>
              <a:rPr lang="en-US" altLang="de-DE">
                <a:sym typeface="+mn-ea"/>
              </a:rPr>
            </a:br>
            <a:r>
              <a:rPr lang="de-DE" altLang="en-US" sz="2400" b="0" i="1">
                <a:sym typeface="+mn-ea"/>
              </a:rPr>
              <a:t>M</a:t>
            </a:r>
            <a:r>
              <a:rPr lang="en-US" altLang="de-DE" sz="2400" b="0" i="1">
                <a:sym typeface="+mn-ea"/>
              </a:rPr>
              <a:t>odellbasierter Algorithmus</a:t>
            </a:r>
            <a:br>
              <a:rPr lang="de-DE"/>
            </a:br>
            <a:endParaRPr lang="de-DE" sz="2400" b="0" i="1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522288" y="2132013"/>
            <a:ext cx="8424862" cy="4522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60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380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5055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1621155"/>
            <a:ext cx="5095240" cy="4445000"/>
          </a:xfrm>
          <a:prstGeom prst="rect">
            <a:avLst/>
          </a:prstGeom>
        </p:spPr>
      </p:pic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066155"/>
            <a:ext cx="7200900" cy="576263"/>
          </a:xfrm>
        </p:spPr>
        <p:txBody>
          <a:bodyPr/>
          <a:p>
            <a:r>
              <a:rPr lang="en-US" sz="1400" b="1"/>
              <a:t>Deep Neural Networks for YouTube Recommendations  2016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ym typeface="+mn-ea"/>
              </a:rPr>
              <a:t>Deep Learning</a:t>
            </a:r>
            <a:br>
              <a:rPr lang="en-US" altLang="de-DE">
                <a:sym typeface="+mn-ea"/>
              </a:rPr>
            </a:br>
            <a:r>
              <a:rPr lang="de-DE" altLang="en-US" sz="2400" b="0" i="1">
                <a:sym typeface="+mn-ea"/>
              </a:rPr>
              <a:t>M</a:t>
            </a:r>
            <a:r>
              <a:rPr lang="en-US" altLang="de-DE" sz="2400" b="0" i="1">
                <a:sym typeface="+mn-ea"/>
              </a:rPr>
              <a:t>odellbasierter Algorithmus</a:t>
            </a:r>
            <a:br>
              <a:rPr lang="de-DE"/>
            </a:br>
            <a:endParaRPr lang="de-DE" sz="2400" b="0" i="1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522288" y="2132013"/>
            <a:ext cx="8424862" cy="4522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60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380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5055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53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066155"/>
            <a:ext cx="7200900" cy="576263"/>
          </a:xfrm>
        </p:spPr>
        <p:txBody>
          <a:bodyPr/>
          <a:p>
            <a:r>
              <a:rPr lang="en-US" sz="1400" b="1"/>
              <a:t>Google, Wide Deep Learning for Recommender Systems 2016</a:t>
            </a:r>
            <a:endParaRPr lang="en-US" sz="1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2562225"/>
            <a:ext cx="1023937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</a:fld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</a:t>
            </a:r>
            <a:r>
              <a:rPr lang="en-US" altLang="de-DE"/>
              <a:t>4</a:t>
            </a:r>
            <a:endParaRPr lang="en-US" alt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2013"/>
          <a:ext cx="8424545" cy="4523105"/>
        </p:xfrm>
        <a:graphic>
          <a:graphicData uri="http://schemas.openxmlformats.org/drawingml/2006/table">
            <a:tbl>
              <a:tblPr/>
              <a:tblGrid>
                <a:gridCol w="1439545"/>
                <a:gridCol w="5761355"/>
                <a:gridCol w="1223962"/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1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2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Kapitel </a:t>
                      </a:r>
                      <a:r>
                        <a:rPr lang="en-US" alt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endParaRPr lang="de-DE" sz="1700" b="1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Kapitel 4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Kurze Beschreibung oder Auflistung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Das Inhaltsverzeichnis ist eine Tabelle mit drei Spalten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Matrixfaktorisierung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Deep Learning</a:t>
                      </a:r>
                      <a:endParaRPr kumimoji="0" lang="en-US" alt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prstGeom prst="rect">
            <a:avLst/>
          </a:prstGeom>
          <a:solidFill>
            <a:srgbClr val="5752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Titelfolie grau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Hier steht die Unterzeile, die einzeilig</a:t>
            </a:r>
            <a:endParaRPr lang="de-DE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oder zweizeilig sein kann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693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41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3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85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357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000">
                <a:solidFill>
                  <a:schemeClr val="bg1"/>
                </a:solidFill>
              </a:rPr>
              <a:t>Vorname Nachname des Referenten, Datum</a:t>
            </a:r>
            <a:endParaRPr lang="de-DE" sz="1000">
              <a:solidFill>
                <a:schemeClr val="bg1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7" y="684995"/>
            <a:ext cx="1374361" cy="18722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Bild 7" descr="Wortmarke_MB_schwarz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0" y="684995"/>
            <a:ext cx="1444315" cy="1872260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Anwendungen KI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Empfehlungsdienst</a:t>
            </a:r>
            <a:endParaRPr lang="de-DE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6930" algn="l" defTabSz="1054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41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13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85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35730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000"/>
              <a:t>Vorname Nachname des Referenten, Datum</a:t>
            </a:r>
            <a:endParaRPr lang="de-DE" sz="1000"/>
          </a:p>
        </p:txBody>
      </p:sp>
      <p:pic>
        <p:nvPicPr>
          <p:cNvPr id="8200" name="Picture 8" descr="H_MID_weiss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2125663"/>
            <a:ext cx="2451100" cy="489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/>
                <a:gridCol w="5761038"/>
                <a:gridCol w="1223962"/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1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2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Kurze Beschreibung oder Auflistung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Das Inhaltsverzeichnis ist eine Tabelle mit drei Spalten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Kapitelnummer und Seitenzahl werden durch Umbrüche und Leerzeilen mit der Beschreibung in eine Ebene gebracht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Seite x</a:t>
                      </a:r>
                      <a:endParaRPr kumimoji="0" lang="de-DE" sz="1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Seite y</a:t>
                      </a:r>
                      <a:endParaRPr kumimoji="0" lang="de-DE" sz="1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292925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</a:fld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</a:t>
            </a:r>
            <a:r>
              <a:rPr lang="en-US" altLang="de-DE"/>
              <a:t>3</a:t>
            </a:r>
            <a:endParaRPr lang="en-US" alt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201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545"/>
                <a:gridCol w="5761355"/>
                <a:gridCol w="1223962"/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1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Kapitel 2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Kapitel </a:t>
                      </a:r>
                      <a:r>
                        <a:rPr lang="en-US" alt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endParaRPr lang="de-DE" sz="1700" b="1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700" b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sym typeface="+mn-ea"/>
                        </a:rPr>
                        <a:t>Kapitel 4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Kurze Beschreibung oder Auflistung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Das Inhaltsverzeichnis ist eine Tabelle mit drei Spalten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Matrixfaktorisierung</a:t>
                      </a:r>
                      <a:endParaRPr kumimoji="0" 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Deep Learning</a:t>
                      </a:r>
                      <a:endParaRPr kumimoji="0" lang="en-US" altLang="de-DE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</a:pP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Matrixfaktorisierung</a:t>
            </a:r>
            <a:br>
              <a:rPr lang="de-DE"/>
            </a:br>
            <a:endParaRPr lang="de-DE" sz="2400" b="0" i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Matrixfaktorisierung zerlegt die ursprüngliche große Matrix in zwei kleine matrizen.</a:t>
            </a:r>
            <a:endParaRPr lang="en-US"/>
          </a:p>
          <a:p>
            <a:endParaRPr lang="en-US"/>
          </a:p>
          <a:p>
            <a:pPr algn="ctr"/>
            <a:r>
              <a:rPr lang="en-US" i="1"/>
              <a:t>M</a:t>
            </a:r>
            <a:r>
              <a:rPr lang="en-US" baseline="-25000"/>
              <a:t>m</a:t>
            </a:r>
            <a:r>
              <a:rPr lang="en-US" baseline="-25000">
                <a:sym typeface="+mn-ea"/>
              </a:rPr>
              <a:t>×n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 baseline="30000"/>
              <a:t>T</a:t>
            </a:r>
            <a:r>
              <a:rPr lang="en-US" baseline="-25000"/>
              <a:t>m×k</a:t>
            </a:r>
            <a:r>
              <a:rPr lang="en-US" i="1"/>
              <a:t>Q</a:t>
            </a:r>
            <a:r>
              <a:rPr lang="en-US" baseline="-25000"/>
              <a:t>k</a:t>
            </a:r>
            <a:r>
              <a:rPr lang="en-US" baseline="-25000"/>
              <a:t>×n</a:t>
            </a:r>
            <a:endParaRPr lang="en-US" baseline="-25000"/>
          </a:p>
          <a:p>
            <a:pPr algn="l"/>
            <a:endParaRPr lang="en-US" baseline="-25000"/>
          </a:p>
          <a:p>
            <a:pPr algn="l"/>
            <a:r>
              <a:rPr lang="en-US"/>
              <a:t>Normalerweise k = rank(M).</a:t>
            </a:r>
            <a:endParaRPr lang="en-US"/>
          </a:p>
          <a:p>
            <a:pPr algn="l"/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</a:t>
            </a:r>
            <a:r>
              <a:rPr lang="en-US">
                <a:sym typeface="+mn-ea"/>
              </a:rPr>
              <a:t>×n &gt;&gt; (m+n)×</a:t>
            </a:r>
            <a:r>
              <a:rPr lang="en-US">
                <a:sym typeface="+mn-ea"/>
              </a:rPr>
              <a:t>k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versteckte Informationen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ym typeface="+mn-ea"/>
              </a:rPr>
              <a:t>Matrixfaktorisierung</a:t>
            </a:r>
            <a:br>
              <a:rPr lang="de-DE">
                <a:sym typeface="+mn-ea"/>
              </a:rPr>
            </a:b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5153025"/>
            <a:ext cx="7200900" cy="576263"/>
          </a:xfrm>
        </p:spPr>
        <p:txBody>
          <a:bodyPr/>
          <a:lstStyle/>
          <a:p>
            <a:r>
              <a:rPr lang="en-US" sz="1400" b="1"/>
              <a:t>User-Item-Tabelle</a:t>
            </a:r>
            <a:endParaRPr lang="en-US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110" y="2567940"/>
            <a:ext cx="10142220" cy="2426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ym typeface="+mn-ea"/>
              </a:rPr>
              <a:t>Matrixfaktorisierung</a:t>
            </a:r>
            <a:br>
              <a:rPr lang="de-DE">
                <a:sym typeface="+mn-ea"/>
              </a:rPr>
            </a:b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5153025"/>
            <a:ext cx="7200900" cy="576263"/>
          </a:xfrm>
        </p:spPr>
        <p:txBody>
          <a:bodyPr/>
          <a:lstStyle/>
          <a:p>
            <a:r>
              <a:rPr lang="en-US" sz="1400" b="1"/>
              <a:t>User-Item-Tabelle</a:t>
            </a:r>
            <a:endParaRPr lang="en-US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110" y="2567940"/>
            <a:ext cx="10142220" cy="2426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5" y="1621155"/>
            <a:ext cx="5695950" cy="733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6110116"/>
</p:tagLst>
</file>

<file path=ppt/tags/tag2.xml><?xml version="1.0" encoding="utf-8"?>
<p:tagLst xmlns:p="http://schemas.openxmlformats.org/presentationml/2006/main">
  <p:tag name="REFSHAPE" val="376110116"/>
</p:tagLst>
</file>

<file path=ppt/tags/tag3.xml><?xml version="1.0" encoding="utf-8"?>
<p:tagLst xmlns:p="http://schemas.openxmlformats.org/presentationml/2006/main">
  <p:tag name="REFSHAPE" val="376110116"/>
</p:tagLst>
</file>

<file path=ppt/tags/tag4.xml><?xml version="1.0" encoding="utf-8"?>
<p:tagLst xmlns:p="http://schemas.openxmlformats.org/presentationml/2006/main">
  <p:tag name="REFSHAPE" val="946631868"/>
</p:tagLst>
</file>

<file path=ppt/tags/tag5.xml><?xml version="1.0" encoding="utf-8"?>
<p:tagLst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</a:spPr>
      <a:bodyPr vert="horz" wrap="none" lIns="182880" tIns="137160" rIns="182880" bIns="13716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</a:spPr>
      <a:bodyPr vert="horz" wrap="none" lIns="182880" tIns="137160" rIns="182880" bIns="13716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2892</Words>
  <Application>WPS 演示</Application>
  <PresentationFormat>Benutzerdefiniert</PresentationFormat>
  <Paragraphs>211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Arial Unicode MS</vt:lpstr>
      <vt:lpstr>Standarddesign</vt:lpstr>
      <vt:lpstr>Equation.KSEE3</vt:lpstr>
      <vt:lpstr>Equation.KSEE3</vt:lpstr>
      <vt:lpstr>Equation.KSEE3</vt:lpstr>
      <vt:lpstr>Equation.KSEE3</vt:lpstr>
      <vt:lpstr>Titelfolie einfach</vt:lpstr>
      <vt:lpstr>Titelfolie mit Bild</vt:lpstr>
      <vt:lpstr>Titelfolie grau</vt:lpstr>
      <vt:lpstr>Titelfolie orange</vt:lpstr>
      <vt:lpstr>Inhaltsverzeichnis</vt:lpstr>
      <vt:lpstr>Kapitel 1</vt:lpstr>
      <vt:lpstr>Matrixfaktorisierung </vt:lpstr>
      <vt:lpstr>Bildfolie Hier steht die Subheadline</vt:lpstr>
      <vt:lpstr>Matrixfaktorisierung </vt:lpstr>
      <vt:lpstr>Matrixfaktorisierung Algorithmus  </vt:lpstr>
      <vt:lpstr>Matrixfaktorisierung Algorithmus  </vt:lpstr>
      <vt:lpstr>Matrixfaktorisierung </vt:lpstr>
      <vt:lpstr>Matrixfaktorisierung </vt:lpstr>
      <vt:lpstr>Matrixfaktorisierung </vt:lpstr>
      <vt:lpstr>Kapitel 3</vt:lpstr>
      <vt:lpstr>Matrixfaktorisierung </vt:lpstr>
      <vt:lpstr>Matrixfaktorisierung Latent Factor Model </vt:lpstr>
      <vt:lpstr>Deep Learning Einführung </vt:lpstr>
      <vt:lpstr>Deep Learning Modellbasierter Algorithmus </vt:lpstr>
      <vt:lpstr>Deep Learning Probleme der Matrixfaktorisierung </vt:lpstr>
      <vt:lpstr>Deep Learning Modellbasierter Algorithmus </vt:lpstr>
      <vt:lpstr>Kapitel 4</vt:lpstr>
      <vt:lpstr>Vielen Dank für Ihre Aufmerksamkeit!</vt:lpstr>
    </vt:vector>
  </TitlesOfParts>
  <Company>in.form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朱博</cp:lastModifiedBy>
  <cp:revision>33</cp:revision>
  <dcterms:created xsi:type="dcterms:W3CDTF">2012-10-15T09:49:00Z</dcterms:created>
  <dcterms:modified xsi:type="dcterms:W3CDTF">2020-05-30T18:33:09Z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