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7" r:id="rId2"/>
    <p:sldId id="259" r:id="rId3"/>
    <p:sldId id="265" r:id="rId4"/>
    <p:sldId id="258" r:id="rId5"/>
    <p:sldId id="269" r:id="rId6"/>
    <p:sldId id="271" r:id="rId7"/>
    <p:sldId id="273" r:id="rId8"/>
    <p:sldId id="272" r:id="rId9"/>
    <p:sldId id="270" r:id="rId10"/>
    <p:sldId id="274" r:id="rId11"/>
    <p:sldId id="267" r:id="rId12"/>
    <p:sldId id="268" r:id="rId13"/>
    <p:sldId id="264" r:id="rId14"/>
  </p:sldIdLst>
  <p:sldSz cx="9144000" cy="5143500" type="screen16x9"/>
  <p:notesSz cx="6858000" cy="9144000"/>
  <p:embeddedFontLst>
    <p:embeddedFont>
      <p:font typeface="Josefin Slab" pitchFamily="2" charset="77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6441FF"/>
    <a:srgbClr val="00E0BC"/>
    <a:srgbClr val="494949"/>
    <a:srgbClr val="7A81FF"/>
    <a:srgbClr val="1B554B"/>
    <a:srgbClr val="D7D7D7"/>
    <a:srgbClr val="00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e44de27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de44de27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0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44de2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44de2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47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e44de27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de44de27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05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95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7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44de2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44de2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57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61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55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34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60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167450" y="1183650"/>
            <a:ext cx="79767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EBA"/>
              </a:buClr>
              <a:buSzPts val="5500"/>
              <a:buFont typeface="Ubuntu"/>
              <a:buNone/>
              <a:defRPr sz="5500" b="1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665921" y="2434025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728147" y="2495825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28147" y="3004523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728147" y="3484369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728147" y="3986452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665921" y="2942722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1665921" y="3422568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1665921" y="3924651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934075" y="1995175"/>
            <a:ext cx="2166600" cy="27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88700" y="1995175"/>
            <a:ext cx="2166600" cy="27438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DE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043325" y="1995175"/>
            <a:ext cx="2166600" cy="274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80900" y="1164175"/>
            <a:ext cx="3421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199925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199927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3645300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3645302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6090675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6"/>
          </p:nvPr>
        </p:nvSpPr>
        <p:spPr>
          <a:xfrm>
            <a:off x="6090677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DEBA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twitter.com/nbballou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nickballou.com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9.png"/><Relationship Id="rId7" Type="http://schemas.openxmlformats.org/officeDocument/2006/relationships/hyperlink" Target="https://nickballou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nbballou" TargetMode="External"/><Relationship Id="rId5" Type="http://schemas.openxmlformats.org/officeDocument/2006/relationships/image" Target="../media/image3.jpeg"/><Relationship Id="rId4" Type="http://schemas.microsoft.com/office/2007/relationships/hdphoto" Target="../media/hdphoto6.wdp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28.png"/><Relationship Id="rId10" Type="http://schemas.openxmlformats.org/officeDocument/2006/relationships/image" Target="../media/image19.sv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AC78F-46EC-D361-9741-AE7084ADFE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82DFA-932E-D5E5-2A50-165EE2CC9108}"/>
              </a:ext>
            </a:extLst>
          </p:cNvPr>
          <p:cNvSpPr/>
          <p:nvPr/>
        </p:nvSpPr>
        <p:spPr>
          <a:xfrm rot="10800000">
            <a:off x="-298876" y="26851"/>
            <a:ext cx="9442876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87991" y="403801"/>
            <a:ext cx="6123002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/>
              <a:t>Tedium, Stagnation, and Disconnection: Need Frustration in Games</a:t>
            </a:r>
            <a:endParaRPr sz="6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6463602" y="4765444"/>
            <a:ext cx="2856600" cy="26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@nbballou</a:t>
            </a: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nickballou.com</a:t>
            </a:r>
            <a:endParaRPr sz="1400" i="0" u="none" strike="noStrike" cap="none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5" name="Google Shape;85;p16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167" y="4770951"/>
            <a:ext cx="261435" cy="2614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10175" y="3862875"/>
            <a:ext cx="4553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Nick Ballou</a:t>
            </a:r>
            <a:endParaRPr lang="en-US" sz="1400" i="0" u="none" strike="noStrike" cap="none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Queen Mary University of London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CDT in Intelligent Games and Game Intelligence (IGGI)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Spotlight: Queen Mary University of London - TechSkills">
            <a:extLst>
              <a:ext uri="{FF2B5EF4-FFF2-40B4-BE49-F238E27FC236}">
                <a16:creationId xmlns:a16="http://schemas.microsoft.com/office/drawing/2014/main" id="{80036660-9CD0-D107-61CA-A6513E7F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79" b="66006" l="5500" r="95167">
                        <a14:foregroundMark x1="27500" y1="46176" x2="28000" y2="43343"/>
                        <a14:foregroundMark x1="35000" y1="38810" x2="37333" y2="38810"/>
                        <a14:foregroundMark x1="42333" y1="50992" x2="43000" y2="51275"/>
                        <a14:foregroundMark x1="48667" y1="46176" x2="48667" y2="46176"/>
                        <a14:foregroundMark x1="57000" y1="46459" x2="57000" y2="46459"/>
                        <a14:foregroundMark x1="65333" y1="43343" x2="65667" y2="44759"/>
                        <a14:foregroundMark x1="72000" y1="39660" x2="72000" y2="39660"/>
                        <a14:foregroundMark x1="72000" y1="39943" x2="72000" y2="39943"/>
                        <a14:foregroundMark x1="85000" y1="46176" x2="85000" y2="46176"/>
                        <a14:foregroundMark x1="88000" y1="45042" x2="88000" y2="45042"/>
                        <a14:foregroundMark x1="92000" y1="46176" x2="92000" y2="46176"/>
                        <a14:foregroundMark x1="95167" y1="43909" x2="95167" y2="43909"/>
                        <a14:foregroundMark x1="19333" y1="66006" x2="19333" y2="66006"/>
                        <a14:foregroundMark x1="5667" y1="59207" x2="6333" y2="61756"/>
                        <a14:foregroundMark x1="5500" y1="50992" x2="7000" y2="51275"/>
                        <a14:foregroundMark x1="8167" y1="57224" x2="8167" y2="57224"/>
                        <a14:foregroundMark x1="16333" y1="31728" x2="16333" y2="31728"/>
                        <a14:foregroundMark x1="24667" y1="54958" x2="25333" y2="55241"/>
                        <a14:foregroundMark x1="33667" y1="64023" x2="33667" y2="64023"/>
                        <a14:foregroundMark x1="36833" y1="61473" x2="36833" y2="61473"/>
                        <a14:foregroundMark x1="39667" y1="61473" x2="39667" y2="61473"/>
                        <a14:foregroundMark x1="39667" y1="59490" x2="39667" y2="59490"/>
                        <a14:foregroundMark x1="41500" y1="63456" x2="41500" y2="63456"/>
                        <a14:foregroundMark x1="45500" y1="62323" x2="45500" y2="62323"/>
                        <a14:foregroundMark x1="46667" y1="61756" x2="46667" y2="61756"/>
                        <a14:foregroundMark x1="49833" y1="60907" x2="49833" y2="60907"/>
                        <a14:foregroundMark x1="51333" y1="61473" x2="51333" y2="61473"/>
                        <a14:foregroundMark x1="52833" y1="62040" x2="52833" y2="62040"/>
                        <a14:foregroundMark x1="58833" y1="62040" x2="58833" y2="62040"/>
                        <a14:foregroundMark x1="62500" y1="61756" x2="62500" y2="61756"/>
                        <a14:foregroundMark x1="65000" y1="62040" x2="65000" y2="62040"/>
                        <a14:foregroundMark x1="69500" y1="61473" x2="69500" y2="61473"/>
                        <a14:foregroundMark x1="71500" y1="61190" x2="71500" y2="61190"/>
                        <a14:foregroundMark x1="76000" y1="60907" x2="76000" y2="60907"/>
                        <a14:foregroundMark x1="77500" y1="60907" x2="77500" y2="60907"/>
                        <a14:foregroundMark x1="80167" y1="61190" x2="80167" y2="61190"/>
                        <a14:foregroundMark x1="51500" y1="59207" x2="51500" y2="59207"/>
                        <a14:foregroundMark x1="38333" y1="61190" x2="38333" y2="61190"/>
                        <a14:foregroundMark x1="38333" y1="64306" x2="38333" y2="63739"/>
                        <a14:backgroundMark x1="25000" y1="27195" x2="64500" y2="27195"/>
                        <a14:backgroundMark x1="64500" y1="27195" x2="81000" y2="27195"/>
                        <a14:backgroundMark x1="81000" y1="27195" x2="81333" y2="26912"/>
                        <a14:backgroundMark x1="69167" y1="28612" x2="31167" y2="28612"/>
                        <a14:backgroundMark x1="39000" y1="60057" x2="39000" y2="60057"/>
                        <a14:backgroundMark x1="39000" y1="62040" x2="39000" y2="62040"/>
                        <a14:backgroundMark x1="59500" y1="62890" x2="59500" y2="62890"/>
                        <a14:backgroundMark x1="68833" y1="62890" x2="68833" y2="62890"/>
                        <a14:backgroundMark x1="78167" y1="62890" x2="78167" y2="62890"/>
                        <a14:backgroundMark x1="75000" y1="62890" x2="75000" y2="62890"/>
                        <a14:backgroundMark x1="79667" y1="61473" x2="79667" y2="61473"/>
                        <a14:backgroundMark x1="52333" y1="62323" x2="52333" y2="62323"/>
                      </a14:backgroundRemoval>
                    </a14:imgEffect>
                    <a14:imgEffect>
                      <a14:brightnessContrast bright="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33" b="30675"/>
          <a:stretch/>
        </p:blipFill>
        <p:spPr bwMode="auto">
          <a:xfrm>
            <a:off x="187991" y="112393"/>
            <a:ext cx="2168012" cy="5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GGi PhD (@iggiphd) / Twitter">
            <a:extLst>
              <a:ext uri="{FF2B5EF4-FFF2-40B4-BE49-F238E27FC236}">
                <a16:creationId xmlns:a16="http://schemas.microsoft.com/office/drawing/2014/main" id="{580C2244-BCD9-7BD6-74B3-3B64E0A1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26851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6874EF-9CD2-4FB2-8E4B-85A84006D91D}"/>
              </a:ext>
            </a:extLst>
          </p:cNvPr>
          <p:cNvSpPr/>
          <p:nvPr/>
        </p:nvSpPr>
        <p:spPr>
          <a:xfrm rot="5400000">
            <a:off x="750319" y="2344232"/>
            <a:ext cx="80070" cy="979611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3B70ED6-6B1D-4C6D-23E8-C7BA5482E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0993" y="1344547"/>
            <a:ext cx="2454405" cy="2454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54185" y="411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So what?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412949" y="2577858"/>
            <a:ext cx="8327921" cy="802637"/>
          </a:xfrm>
          <a:prstGeom prst="homePlate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Current measures overlook need frustration or measure it poorly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49" y="3667438"/>
            <a:ext cx="8327929" cy="802638"/>
          </a:xfrm>
          <a:prstGeom prst="homePlat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Expectations better account for behavior than stimulus-reaction (cf. predictive processing)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412953" y="1488279"/>
            <a:ext cx="8327921" cy="802636"/>
          </a:xfrm>
          <a:prstGeom prst="homePlate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1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Need frustration is common, impacting both player experience and behavior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Artificial Intelligence outline">
            <a:extLst>
              <a:ext uri="{FF2B5EF4-FFF2-40B4-BE49-F238E27FC236}">
                <a16:creationId xmlns:a16="http://schemas.microsoft.com/office/drawing/2014/main" id="{328D6959-B127-0B4D-C21D-7DC15D82B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46" y="3765628"/>
            <a:ext cx="606258" cy="606258"/>
          </a:xfrm>
          <a:prstGeom prst="rect">
            <a:avLst/>
          </a:prstGeom>
        </p:spPr>
      </p:pic>
      <p:pic>
        <p:nvPicPr>
          <p:cNvPr id="5" name="Graphic 4" descr="Eye Scan outline">
            <a:extLst>
              <a:ext uri="{FF2B5EF4-FFF2-40B4-BE49-F238E27FC236}">
                <a16:creationId xmlns:a16="http://schemas.microsoft.com/office/drawing/2014/main" id="{6C85E791-C908-AE28-DEAE-AD82C0E06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09" y="2635509"/>
            <a:ext cx="687333" cy="687333"/>
          </a:xfrm>
          <a:prstGeom prst="rect">
            <a:avLst/>
          </a:prstGeom>
        </p:spPr>
      </p:pic>
      <p:pic>
        <p:nvPicPr>
          <p:cNvPr id="11" name="Graphic 10" descr="Neutral face outline outline">
            <a:extLst>
              <a:ext uri="{FF2B5EF4-FFF2-40B4-BE49-F238E27FC236}">
                <a16:creationId xmlns:a16="http://schemas.microsoft.com/office/drawing/2014/main" id="{A21B6D98-4E8E-E37C-E59A-31EEA855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267" y="1555689"/>
            <a:ext cx="667816" cy="6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2A4DF-216B-FDFB-650D-34EE43A1FF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14B78-46AF-6087-8A42-FA2C8B1F3DE3}"/>
              </a:ext>
            </a:extLst>
          </p:cNvPr>
          <p:cNvSpPr/>
          <p:nvPr/>
        </p:nvSpPr>
        <p:spPr>
          <a:xfrm rot="10800000">
            <a:off x="-2" y="-2"/>
            <a:ext cx="9144002" cy="5143501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Next Steps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B2B9EB-6DD8-5840-4A60-F4CB01A854A4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C26CCD0A-6F6F-8E2E-1950-51DADF3682CC}"/>
              </a:ext>
            </a:extLst>
          </p:cNvPr>
          <p:cNvSpPr/>
          <p:nvPr/>
        </p:nvSpPr>
        <p:spPr>
          <a:xfrm>
            <a:off x="1012267" y="1580668"/>
            <a:ext cx="7119466" cy="3392247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6C5BB-AC18-B1BB-48D1-0C1FB1E0EBD2}"/>
              </a:ext>
            </a:extLst>
          </p:cNvPr>
          <p:cNvSpPr/>
          <p:nvPr/>
        </p:nvSpPr>
        <p:spPr>
          <a:xfrm>
            <a:off x="4190812" y="1217028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Ubuntu" panose="020B0504030602030204" pitchFamily="34" charset="0"/>
            </a:endParaRPr>
          </a:p>
        </p:txBody>
      </p:sp>
      <p:sp>
        <p:nvSpPr>
          <p:cNvPr id="15" name="Google Shape;97;p17">
            <a:extLst>
              <a:ext uri="{FF2B5EF4-FFF2-40B4-BE49-F238E27FC236}">
                <a16:creationId xmlns:a16="http://schemas.microsoft.com/office/drawing/2014/main" id="{5C4C6929-DC46-05F4-4ADC-25E0F5C24008}"/>
              </a:ext>
            </a:extLst>
          </p:cNvPr>
          <p:cNvSpPr/>
          <p:nvPr/>
        </p:nvSpPr>
        <p:spPr>
          <a:xfrm>
            <a:off x="784261" y="2975812"/>
            <a:ext cx="7835105" cy="633197"/>
          </a:xfrm>
          <a:prstGeom prst="homePlate">
            <a:avLst>
              <a:gd name="adj" fmla="val 423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Relate need frustration to </a:t>
            </a: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behavioral outcomes 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quantitatively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" name="Google Shape;97;p17">
            <a:extLst>
              <a:ext uri="{FF2B5EF4-FFF2-40B4-BE49-F238E27FC236}">
                <a16:creationId xmlns:a16="http://schemas.microsoft.com/office/drawing/2014/main" id="{EBD2A1FC-89E1-3710-C27F-A111CAE17226}"/>
              </a:ext>
            </a:extLst>
          </p:cNvPr>
          <p:cNvSpPr/>
          <p:nvPr/>
        </p:nvSpPr>
        <p:spPr>
          <a:xfrm>
            <a:off x="784261" y="2082308"/>
            <a:ext cx="7835105" cy="713711"/>
          </a:xfrm>
          <a:prstGeom prst="homePlate">
            <a:avLst>
              <a:gd name="adj" fmla="val 424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Develop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 Basic Needs in Games (BANG)  </a:t>
            </a: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questionnaire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Graphic 6" descr="End with solid fill">
            <a:extLst>
              <a:ext uri="{FF2B5EF4-FFF2-40B4-BE49-F238E27FC236}">
                <a16:creationId xmlns:a16="http://schemas.microsoft.com/office/drawing/2014/main" id="{35022529-949F-B4AA-C003-6DF06612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636" y="1321984"/>
            <a:ext cx="544725" cy="544725"/>
          </a:xfrm>
          <a:prstGeom prst="rect">
            <a:avLst/>
          </a:prstGeom>
        </p:spPr>
      </p:pic>
      <p:sp>
        <p:nvSpPr>
          <p:cNvPr id="8" name="Google Shape;97;p17">
            <a:extLst>
              <a:ext uri="{FF2B5EF4-FFF2-40B4-BE49-F238E27FC236}">
                <a16:creationId xmlns:a16="http://schemas.microsoft.com/office/drawing/2014/main" id="{6E6BE64C-2E38-76F0-EF57-A772729240DD}"/>
              </a:ext>
            </a:extLst>
          </p:cNvPr>
          <p:cNvSpPr/>
          <p:nvPr/>
        </p:nvSpPr>
        <p:spPr>
          <a:xfrm>
            <a:off x="784261" y="3788802"/>
            <a:ext cx="7835105" cy="455679"/>
          </a:xfrm>
          <a:prstGeom prst="homePlate">
            <a:avLst>
              <a:gd name="adj" fmla="val 6782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Explore other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 game genres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97;p17">
            <a:extLst>
              <a:ext uri="{FF2B5EF4-FFF2-40B4-BE49-F238E27FC236}">
                <a16:creationId xmlns:a16="http://schemas.microsoft.com/office/drawing/2014/main" id="{30D725F4-6FD0-A2C5-A505-C5646C7E474A}"/>
              </a:ext>
            </a:extLst>
          </p:cNvPr>
          <p:cNvSpPr/>
          <p:nvPr/>
        </p:nvSpPr>
        <p:spPr>
          <a:xfrm>
            <a:off x="784261" y="4424273"/>
            <a:ext cx="7835105" cy="455679"/>
          </a:xfrm>
          <a:prstGeom prst="homePlate">
            <a:avLst>
              <a:gd name="adj" fmla="val 6499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Translate into 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design insights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14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AC78F-46EC-D361-9741-AE7084ADFE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82DFA-932E-D5E5-2A50-165EE2CC9108}"/>
              </a:ext>
            </a:extLst>
          </p:cNvPr>
          <p:cNvSpPr/>
          <p:nvPr/>
        </p:nvSpPr>
        <p:spPr>
          <a:xfrm rot="10800000">
            <a:off x="-298876" y="-29210"/>
            <a:ext cx="9442876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69535" y="657801"/>
            <a:ext cx="5610522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Thank you!</a:t>
            </a:r>
            <a:endParaRPr sz="6600" dirty="0"/>
          </a:p>
        </p:txBody>
      </p:sp>
      <p:pic>
        <p:nvPicPr>
          <p:cNvPr id="1026" name="Picture 2" descr="Spotlight: Queen Mary University of London - TechSkills">
            <a:extLst>
              <a:ext uri="{FF2B5EF4-FFF2-40B4-BE49-F238E27FC236}">
                <a16:creationId xmlns:a16="http://schemas.microsoft.com/office/drawing/2014/main" id="{80036660-9CD0-D107-61CA-A6513E7F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79" b="66006" l="5500" r="95167">
                        <a14:foregroundMark x1="27500" y1="46176" x2="28000" y2="43343"/>
                        <a14:foregroundMark x1="35000" y1="38810" x2="37333" y2="38810"/>
                        <a14:foregroundMark x1="42333" y1="50992" x2="43000" y2="51275"/>
                        <a14:foregroundMark x1="48667" y1="46176" x2="48667" y2="46176"/>
                        <a14:foregroundMark x1="57000" y1="46459" x2="57000" y2="46459"/>
                        <a14:foregroundMark x1="65333" y1="43343" x2="65667" y2="44759"/>
                        <a14:foregroundMark x1="72000" y1="39660" x2="72000" y2="39660"/>
                        <a14:foregroundMark x1="72000" y1="39943" x2="72000" y2="39943"/>
                        <a14:foregroundMark x1="85000" y1="46176" x2="85000" y2="46176"/>
                        <a14:foregroundMark x1="88000" y1="45042" x2="88000" y2="45042"/>
                        <a14:foregroundMark x1="92000" y1="46176" x2="92000" y2="46176"/>
                        <a14:foregroundMark x1="95167" y1="43909" x2="95167" y2="43909"/>
                        <a14:foregroundMark x1="19333" y1="66006" x2="19333" y2="66006"/>
                        <a14:foregroundMark x1="5667" y1="59207" x2="6333" y2="61756"/>
                        <a14:foregroundMark x1="5500" y1="50992" x2="7000" y2="51275"/>
                        <a14:foregroundMark x1="8167" y1="57224" x2="8167" y2="57224"/>
                        <a14:foregroundMark x1="16333" y1="31728" x2="16333" y2="31728"/>
                        <a14:foregroundMark x1="24667" y1="54958" x2="25333" y2="55241"/>
                        <a14:foregroundMark x1="33667" y1="64023" x2="33667" y2="64023"/>
                        <a14:foregroundMark x1="36833" y1="61473" x2="36833" y2="61473"/>
                        <a14:foregroundMark x1="39667" y1="61473" x2="39667" y2="61473"/>
                        <a14:foregroundMark x1="39667" y1="59490" x2="39667" y2="59490"/>
                        <a14:foregroundMark x1="41500" y1="63456" x2="41500" y2="63456"/>
                        <a14:foregroundMark x1="45500" y1="62323" x2="45500" y2="62323"/>
                        <a14:foregroundMark x1="46667" y1="61756" x2="46667" y2="61756"/>
                        <a14:foregroundMark x1="49833" y1="60907" x2="49833" y2="60907"/>
                        <a14:foregroundMark x1="51333" y1="61473" x2="51333" y2="61473"/>
                        <a14:foregroundMark x1="52833" y1="62040" x2="52833" y2="62040"/>
                        <a14:foregroundMark x1="58833" y1="62040" x2="58833" y2="62040"/>
                        <a14:foregroundMark x1="62500" y1="61756" x2="62500" y2="61756"/>
                        <a14:foregroundMark x1="65000" y1="62040" x2="65000" y2="62040"/>
                        <a14:foregroundMark x1="69500" y1="61473" x2="69500" y2="61473"/>
                        <a14:foregroundMark x1="71500" y1="61190" x2="71500" y2="61190"/>
                        <a14:foregroundMark x1="76000" y1="60907" x2="76000" y2="60907"/>
                        <a14:foregroundMark x1="77500" y1="60907" x2="77500" y2="60907"/>
                        <a14:foregroundMark x1="80167" y1="61190" x2="80167" y2="61190"/>
                        <a14:foregroundMark x1="51500" y1="59207" x2="51500" y2="59207"/>
                        <a14:foregroundMark x1="38333" y1="61190" x2="38333" y2="61190"/>
                        <a14:foregroundMark x1="38333" y1="64306" x2="38333" y2="63739"/>
                        <a14:backgroundMark x1="25000" y1="27195" x2="64500" y2="27195"/>
                        <a14:backgroundMark x1="64500" y1="27195" x2="81000" y2="27195"/>
                        <a14:backgroundMark x1="81000" y1="27195" x2="81333" y2="26912"/>
                        <a14:backgroundMark x1="69167" y1="28612" x2="31167" y2="28612"/>
                        <a14:backgroundMark x1="39000" y1="60057" x2="39000" y2="60057"/>
                        <a14:backgroundMark x1="39000" y1="62040" x2="39000" y2="62040"/>
                        <a14:backgroundMark x1="59500" y1="62890" x2="59500" y2="62890"/>
                        <a14:backgroundMark x1="68833" y1="62890" x2="68833" y2="62890"/>
                        <a14:backgroundMark x1="78167" y1="62890" x2="78167" y2="62890"/>
                        <a14:backgroundMark x1="75000" y1="62890" x2="75000" y2="62890"/>
                        <a14:backgroundMark x1="79667" y1="61473" x2="79667" y2="61473"/>
                        <a14:backgroundMark x1="52333" y1="62323" x2="52333" y2="62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33" b="30675"/>
          <a:stretch/>
        </p:blipFill>
        <p:spPr bwMode="auto">
          <a:xfrm>
            <a:off x="6810725" y="236645"/>
            <a:ext cx="2168012" cy="5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GGi PhD (@iggiphd) / Twitter">
            <a:extLst>
              <a:ext uri="{FF2B5EF4-FFF2-40B4-BE49-F238E27FC236}">
                <a16:creationId xmlns:a16="http://schemas.microsoft.com/office/drawing/2014/main" id="{580C2244-BCD9-7BD6-74B3-3B64E0A1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71" y="748232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6874EF-9CD2-4FB2-8E4B-85A84006D91D}"/>
              </a:ext>
            </a:extLst>
          </p:cNvPr>
          <p:cNvSpPr/>
          <p:nvPr/>
        </p:nvSpPr>
        <p:spPr>
          <a:xfrm rot="5400000">
            <a:off x="750319" y="2344232"/>
            <a:ext cx="80070" cy="979611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86;p16">
            <a:extLst>
              <a:ext uri="{FF2B5EF4-FFF2-40B4-BE49-F238E27FC236}">
                <a16:creationId xmlns:a16="http://schemas.microsoft.com/office/drawing/2014/main" id="{B94EE410-F420-BBF8-719F-C2E765447D79}"/>
              </a:ext>
            </a:extLst>
          </p:cNvPr>
          <p:cNvSpPr txBox="1"/>
          <p:nvPr/>
        </p:nvSpPr>
        <p:spPr>
          <a:xfrm>
            <a:off x="210175" y="3862875"/>
            <a:ext cx="4553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Nick Ballou</a:t>
            </a:r>
            <a:endParaRPr lang="en-US" sz="1400" i="0" u="none" strike="noStrike" cap="none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Queen Mary University of London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CDT in Intelligent Games and Game Intelligence (IGGI)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82;p16">
            <a:extLst>
              <a:ext uri="{FF2B5EF4-FFF2-40B4-BE49-F238E27FC236}">
                <a16:creationId xmlns:a16="http://schemas.microsoft.com/office/drawing/2014/main" id="{1C14DD1F-5721-5ED1-5B1C-F27AB2B4A249}"/>
              </a:ext>
            </a:extLst>
          </p:cNvPr>
          <p:cNvSpPr txBox="1"/>
          <p:nvPr/>
        </p:nvSpPr>
        <p:spPr>
          <a:xfrm>
            <a:off x="6463602" y="4765444"/>
            <a:ext cx="2856600" cy="26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@nbballou</a:t>
            </a: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nickballou.com</a:t>
            </a:r>
            <a:endParaRPr sz="1400" i="0" u="none" strike="noStrike" cap="none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Google Shape;85;p16" descr="Logo&#10;&#10;Description automatically generated">
            <a:extLst>
              <a:ext uri="{FF2B5EF4-FFF2-40B4-BE49-F238E27FC236}">
                <a16:creationId xmlns:a16="http://schemas.microsoft.com/office/drawing/2014/main" id="{9E269FE8-2940-5829-45D6-52E2595A3AD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2167" y="4770951"/>
            <a:ext cx="261435" cy="26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76B5EFF-716F-1150-EA7A-389F93A42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867" y="1347217"/>
            <a:ext cx="2454405" cy="2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0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we found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1003265" y="2011217"/>
            <a:ext cx="3066916" cy="2197299"/>
          </a:xfrm>
          <a:prstGeom prst="rect">
            <a:avLst/>
          </a:prstGeom>
          <a:solidFill>
            <a:schemeClr val="bg1">
              <a:alpha val="831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9369" y="2513675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whom, and under what circumstances do video games cause X?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1122804" y="2773592"/>
            <a:ext cx="2827836" cy="8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 video games </a:t>
            </a:r>
            <a:b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cause X?</a:t>
            </a:r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58969F11-6A57-EAA1-A80C-9521FF8B2E05}"/>
              </a:ext>
            </a:extLst>
          </p:cNvPr>
          <p:cNvSpPr/>
          <p:nvPr/>
        </p:nvSpPr>
        <p:spPr>
          <a:xfrm>
            <a:off x="5073445" y="2011216"/>
            <a:ext cx="3066917" cy="2197300"/>
          </a:xfrm>
          <a:prstGeom prst="rect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583F9442-F585-420D-9CD0-3F87FAB02AE5}"/>
              </a:ext>
            </a:extLst>
          </p:cNvPr>
          <p:cNvSpPr txBox="1">
            <a:spLocks/>
          </p:cNvSpPr>
          <p:nvPr/>
        </p:nvSpPr>
        <p:spPr>
          <a:xfrm>
            <a:off x="5239293" y="2601448"/>
            <a:ext cx="2737580" cy="117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For whom, and under what circumstances do video games cause X?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3B9048-1C79-AD35-60E3-2982B5BD4D1F}"/>
              </a:ext>
            </a:extLst>
          </p:cNvPr>
          <p:cNvSpPr/>
          <p:nvPr/>
        </p:nvSpPr>
        <p:spPr>
          <a:xfrm>
            <a:off x="2155535" y="1630028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Ubuntu" panose="020B0504030602030204" pitchFamily="34" charset="0"/>
              </a:rPr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65E53-00B5-BF8A-639E-29F800223D5C}"/>
              </a:ext>
            </a:extLst>
          </p:cNvPr>
          <p:cNvSpPr/>
          <p:nvPr/>
        </p:nvSpPr>
        <p:spPr>
          <a:xfrm>
            <a:off x="6225715" y="1628065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Ubuntu" panose="020B0504030602030204" pitchFamily="34" charset="0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68FF0-F3D5-6A26-3BFE-969447818635}"/>
              </a:ext>
            </a:extLst>
          </p:cNvPr>
          <p:cNvSpPr/>
          <p:nvPr/>
        </p:nvSpPr>
        <p:spPr>
          <a:xfrm rot="4233854">
            <a:off x="2433000" y="934653"/>
            <a:ext cx="207443" cy="4350425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17325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is need frustration?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240675" y="2343271"/>
            <a:ext cx="2662647" cy="2659859"/>
          </a:xfrm>
          <a:prstGeom prst="ellipse">
            <a:avLst/>
          </a:prstGeom>
          <a:solidFill>
            <a:srgbClr val="7A81FF">
              <a:alpha val="2865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22778" y="2551600"/>
            <a:ext cx="2098439" cy="20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Competence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failure and self-doubt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378587" y="1664303"/>
            <a:ext cx="2662647" cy="2659858"/>
          </a:xfrm>
          <a:prstGeom prst="ellips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5974925" y="1664303"/>
            <a:ext cx="2662647" cy="2659860"/>
          </a:xfrm>
          <a:prstGeom prst="ellipse">
            <a:avLst/>
          </a:prstGeom>
          <a:solidFill>
            <a:srgbClr val="FF7E79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236254" y="1805789"/>
            <a:ext cx="2139990" cy="241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Relatedness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 lang="en-GB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Feelings of loneliness and exclusion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615384" y="1848763"/>
            <a:ext cx="2189052" cy="201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being controlled or coerced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Graphic 2" descr="Lost outline">
            <a:extLst>
              <a:ext uri="{FF2B5EF4-FFF2-40B4-BE49-F238E27FC236}">
                <a16:creationId xmlns:a16="http://schemas.microsoft.com/office/drawing/2014/main" id="{B86C8DFF-108B-9E2C-0A5A-BDB9B6DD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935" y="2597684"/>
            <a:ext cx="585949" cy="585949"/>
          </a:xfrm>
          <a:prstGeom prst="rect">
            <a:avLst/>
          </a:prstGeom>
        </p:spPr>
      </p:pic>
      <p:pic>
        <p:nvPicPr>
          <p:cNvPr id="8" name="Graphic 7" descr="Disconnected outline">
            <a:extLst>
              <a:ext uri="{FF2B5EF4-FFF2-40B4-BE49-F238E27FC236}">
                <a16:creationId xmlns:a16="http://schemas.microsoft.com/office/drawing/2014/main" id="{1AAA079B-8632-98C6-816C-4757E0F34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932" y="2439001"/>
            <a:ext cx="744632" cy="744632"/>
          </a:xfrm>
          <a:prstGeom prst="rect">
            <a:avLst/>
          </a:prstGeom>
        </p:spPr>
      </p:pic>
      <p:pic>
        <p:nvPicPr>
          <p:cNvPr id="10" name="Graphic 9" descr="Empty battery outline">
            <a:extLst>
              <a:ext uri="{FF2B5EF4-FFF2-40B4-BE49-F238E27FC236}">
                <a16:creationId xmlns:a16="http://schemas.microsoft.com/office/drawing/2014/main" id="{C9F254B1-E72B-AD4C-2D43-FF170E947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97" y="312245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E43D7-AE02-D64E-5860-A7BB79393D4F}"/>
              </a:ext>
            </a:extLst>
          </p:cNvPr>
          <p:cNvSpPr/>
          <p:nvPr/>
        </p:nvSpPr>
        <p:spPr>
          <a:xfrm>
            <a:off x="3370518" y="1256366"/>
            <a:ext cx="2402958" cy="68643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 Psychological 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Needs Theory (SDT)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5AB422-CADA-5A78-09A9-79CE8FF4CE49}"/>
              </a:ext>
            </a:extLst>
          </p:cNvPr>
          <p:cNvCxnSpPr>
            <a:cxnSpLocks/>
          </p:cNvCxnSpPr>
          <p:nvPr/>
        </p:nvCxnSpPr>
        <p:spPr>
          <a:xfrm flipH="1">
            <a:off x="2804436" y="1707747"/>
            <a:ext cx="462259" cy="2350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A844B-71B4-7FEA-1E56-71685EFBA90C}"/>
              </a:ext>
            </a:extLst>
          </p:cNvPr>
          <p:cNvCxnSpPr>
            <a:cxnSpLocks/>
          </p:cNvCxnSpPr>
          <p:nvPr/>
        </p:nvCxnSpPr>
        <p:spPr>
          <a:xfrm>
            <a:off x="4551653" y="1983088"/>
            <a:ext cx="0" cy="2655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3B5729-5D35-31A0-E51C-93569D875FCF}"/>
              </a:ext>
            </a:extLst>
          </p:cNvPr>
          <p:cNvCxnSpPr>
            <a:cxnSpLocks/>
          </p:cNvCxnSpPr>
          <p:nvPr/>
        </p:nvCxnSpPr>
        <p:spPr>
          <a:xfrm>
            <a:off x="5862397" y="1664302"/>
            <a:ext cx="464924" cy="278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2"/>
            <a:ext cx="9144002" cy="5143501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Why is need frustration important?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412949" y="2577858"/>
            <a:ext cx="8327921" cy="802637"/>
          </a:xfrm>
          <a:prstGeom prst="homePlate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Might help explain negative experiences, disengagement, and adverse impacts of media use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49" y="3667438"/>
            <a:ext cx="8327929" cy="802638"/>
          </a:xfrm>
          <a:prstGeom prst="homePlat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Is ‘empirically empty’ – it’s relevant to gaming, but lacks naturalistic description of how it occurs and operates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412953" y="1488279"/>
            <a:ext cx="8327921" cy="802636"/>
          </a:xfrm>
          <a:prstGeom prst="homePlate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1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Linked to various forms of ill-being, such as depression, burnout, </a:t>
            </a:r>
            <a:b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</a:b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and poor physical health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Wilting Pot Plant outline">
            <a:extLst>
              <a:ext uri="{FF2B5EF4-FFF2-40B4-BE49-F238E27FC236}">
                <a16:creationId xmlns:a16="http://schemas.microsoft.com/office/drawing/2014/main" id="{8AF50840-7A6F-4AA9-5192-6F4FAFB78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87" y="1534163"/>
            <a:ext cx="710868" cy="710868"/>
          </a:xfrm>
          <a:prstGeom prst="rect">
            <a:avLst/>
          </a:prstGeom>
        </p:spPr>
      </p:pic>
      <p:pic>
        <p:nvPicPr>
          <p:cNvPr id="5" name="Graphic 4" descr="Exit outline">
            <a:extLst>
              <a:ext uri="{FF2B5EF4-FFF2-40B4-BE49-F238E27FC236}">
                <a16:creationId xmlns:a16="http://schemas.microsoft.com/office/drawing/2014/main" id="{3E5BE679-B089-A880-DAFC-B241A8CEC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062" y="2642916"/>
            <a:ext cx="672519" cy="672519"/>
          </a:xfrm>
          <a:prstGeom prst="rect">
            <a:avLst/>
          </a:prstGeom>
        </p:spPr>
      </p:pic>
      <p:pic>
        <p:nvPicPr>
          <p:cNvPr id="7" name="Graphic 6" descr="Cube outline">
            <a:extLst>
              <a:ext uri="{FF2B5EF4-FFF2-40B4-BE49-F238E27FC236}">
                <a16:creationId xmlns:a16="http://schemas.microsoft.com/office/drawing/2014/main" id="{FD46BFA1-41E2-5699-E78E-6C05C79E6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003" y="3667437"/>
            <a:ext cx="802638" cy="8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2A4DF-216B-FDFB-650D-34EE43A1FF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14B78-46AF-6087-8A42-FA2C8B1F3DE3}"/>
              </a:ext>
            </a:extLst>
          </p:cNvPr>
          <p:cNvSpPr/>
          <p:nvPr/>
        </p:nvSpPr>
        <p:spPr>
          <a:xfrm rot="10800000">
            <a:off x="-2" y="-1458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we did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699" y="1513489"/>
            <a:ext cx="7238632" cy="48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Semi-structured interviews (n = 12)</a:t>
            </a: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699" y="2184841"/>
            <a:ext cx="7873834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Constructivist grounded theory analysis</a:t>
            </a:r>
          </a:p>
          <a:p>
            <a:pPr marL="914400" lvl="8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Initial categories taken from self-determination theory but constantly challenged, acknowledging abductive process</a:t>
            </a:r>
          </a:p>
          <a:p>
            <a:pPr marL="457200" lvl="1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B2B9EB-6DD8-5840-4A60-F4CB01A854A4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97;p17">
            <a:extLst>
              <a:ext uri="{FF2B5EF4-FFF2-40B4-BE49-F238E27FC236}">
                <a16:creationId xmlns:a16="http://schemas.microsoft.com/office/drawing/2014/main" id="{535403C9-6FB7-21A1-8E74-FA357668A0D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lumOff val="25000"/>
              <a:alpha val="831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00F1389-3156-BA38-0643-DED2E7A9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995"/>
            <a:ext cx="8954941" cy="4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00E0BC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17864" y="2302715"/>
            <a:ext cx="2098439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Ability to play is constrained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9369" y="2358553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Compelled to play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Desired playstyle is constrained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296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00E0BC"/>
                </a:solidFill>
                <a:effectLst/>
                <a:latin typeface="Source Sans Pro" panose="020B0503030403020204" pitchFamily="34" charset="0"/>
              </a:rPr>
              <a:t>Nowadays in [Assassin’s Creed games], when you are pulled out the Animus, it’s by force. And they then sort of force you to just do a few sort of mundane actions in the real world […] And I’m just like ‘why are you making me do this? I don’t want to do this, just can I go back in the Animus, please? That’s why I’m interested.’</a:t>
            </a:r>
            <a:endParaRPr lang="en-US" sz="1800" i="1" dirty="0">
              <a:solidFill>
                <a:srgbClr val="00E0BC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Pointed Hat outline">
            <a:extLst>
              <a:ext uri="{FF2B5EF4-FFF2-40B4-BE49-F238E27FC236}">
                <a16:creationId xmlns:a16="http://schemas.microsoft.com/office/drawing/2014/main" id="{7A4A52B7-1CF5-2849-3C23-86780164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938" y="1656093"/>
            <a:ext cx="574434" cy="574434"/>
          </a:xfrm>
          <a:prstGeom prst="rect">
            <a:avLst/>
          </a:prstGeom>
        </p:spPr>
      </p:pic>
      <p:pic>
        <p:nvPicPr>
          <p:cNvPr id="5" name="Graphic 4" descr="Clock outline">
            <a:extLst>
              <a:ext uri="{FF2B5EF4-FFF2-40B4-BE49-F238E27FC236}">
                <a16:creationId xmlns:a16="http://schemas.microsoft.com/office/drawing/2014/main" id="{DF63A148-77AB-74DB-E5D5-26F957442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712" y="1603106"/>
            <a:ext cx="680408" cy="68040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E08BB77-526C-7747-4678-721FEA342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747" y="1629380"/>
            <a:ext cx="627860" cy="6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7A81FF"/>
                </a:solidFill>
                <a:latin typeface="Ubuntu"/>
                <a:ea typeface="Ubuntu"/>
                <a:cs typeface="Ubuntu"/>
                <a:sym typeface="Ubuntu"/>
              </a:rPr>
              <a:t>Competence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17864" y="2302715"/>
            <a:ext cx="2098439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Unfair situations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7A81FF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6441FF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8713" y="2292832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Meaningless actions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Stagnation 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614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7A81FF"/>
                </a:solidFill>
                <a:latin typeface="Source Sans Pro" panose="020B0503030403020204" pitchFamily="34" charset="0"/>
              </a:rPr>
              <a:t>I’m like ‘I can play this game, I know how to play it’ but, for whatever reason, every game I go into I just- I can barely get a kill. And I’m just constantly, you know, lowest on the leaderboard and in those moments I do, I feel frustrated at myself. And a little frustrated at the game, because I’m just like ‘I can do this, why can’t I do it now.’</a:t>
            </a:r>
            <a:endParaRPr lang="en-US" sz="1800" i="1" dirty="0">
              <a:solidFill>
                <a:srgbClr val="7A81FF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0A00E55-72B0-E04F-CEF1-85019FFA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4161" y="1687472"/>
            <a:ext cx="630324" cy="630324"/>
          </a:xfrm>
          <a:prstGeom prst="rect">
            <a:avLst/>
          </a:prstGeom>
        </p:spPr>
      </p:pic>
      <p:pic>
        <p:nvPicPr>
          <p:cNvPr id="5" name="Graphic 4" descr="Weights Uneven outline">
            <a:extLst>
              <a:ext uri="{FF2B5EF4-FFF2-40B4-BE49-F238E27FC236}">
                <a16:creationId xmlns:a16="http://schemas.microsoft.com/office/drawing/2014/main" id="{24376637-0909-4F14-5539-EF8F5F130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5485" y="1651203"/>
            <a:ext cx="702861" cy="70286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837661B-82BF-CC51-4C29-293ACBB2F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741" y="1651202"/>
            <a:ext cx="699871" cy="7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FF7E79"/>
                </a:solidFill>
                <a:latin typeface="Ubuntu"/>
                <a:ea typeface="Ubuntu"/>
                <a:cs typeface="Ubuntu"/>
                <a:sym typeface="Ubuntu"/>
              </a:rPr>
              <a:t>Relatedness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454688" y="2326089"/>
            <a:ext cx="2244453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community at large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FF7E79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FF7E79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418838" y="2331129"/>
            <a:ext cx="2191676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characters or world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other players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296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7E7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 soon as anybody finds out you’re a female gamer [in Call of Duty], it’s sort of immediately like, you know, just preconceived jokes. […] So it kind of makes it hard to feel included, even on your own team in those scenarios.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8776C028-03A6-DB54-F4F9-53D76BAFE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2378" y="1621285"/>
            <a:ext cx="685384" cy="68538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62AE2BD-3967-B8E5-507B-DA743E063B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16332"/>
          <a:stretch/>
        </p:blipFill>
        <p:spPr>
          <a:xfrm>
            <a:off x="4159086" y="1672085"/>
            <a:ext cx="815991" cy="682725"/>
          </a:xfrm>
          <a:prstGeom prst="rect">
            <a:avLst/>
          </a:prstGeom>
        </p:spPr>
      </p:pic>
      <p:pic>
        <p:nvPicPr>
          <p:cNvPr id="10" name="Graphic 9" descr="Angry face outline with solid fill">
            <a:extLst>
              <a:ext uri="{FF2B5EF4-FFF2-40B4-BE49-F238E27FC236}">
                <a16:creationId xmlns:a16="http://schemas.microsoft.com/office/drawing/2014/main" id="{18E95EA6-0F73-A478-A346-4C58E277A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2114" y="1934638"/>
            <a:ext cx="536460" cy="536460"/>
          </a:xfrm>
          <a:prstGeom prst="rect">
            <a:avLst/>
          </a:prstGeom>
        </p:spPr>
      </p:pic>
      <p:pic>
        <p:nvPicPr>
          <p:cNvPr id="12" name="Graphic 11" descr="Pointed Hat outline">
            <a:extLst>
              <a:ext uri="{FF2B5EF4-FFF2-40B4-BE49-F238E27FC236}">
                <a16:creationId xmlns:a16="http://schemas.microsoft.com/office/drawing/2014/main" id="{BCD51B0D-891F-A9CC-5F33-9516457744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5160" y="1621285"/>
            <a:ext cx="485361" cy="4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7583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accent4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Expectations drive experience and behavior </a:t>
            </a:r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58969F11-6A57-EAA1-A80C-9521FF8B2E05}"/>
              </a:ext>
            </a:extLst>
          </p:cNvPr>
          <p:cNvSpPr/>
          <p:nvPr/>
        </p:nvSpPr>
        <p:spPr>
          <a:xfrm>
            <a:off x="5073445" y="1233377"/>
            <a:ext cx="3066917" cy="3636333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583F9442-F585-420D-9CD0-3F87FAB02AE5}"/>
              </a:ext>
            </a:extLst>
          </p:cNvPr>
          <p:cNvSpPr txBox="1">
            <a:spLocks/>
          </p:cNvSpPr>
          <p:nvPr/>
        </p:nvSpPr>
        <p:spPr>
          <a:xfrm>
            <a:off x="5174194" y="1341625"/>
            <a:ext cx="2865418" cy="34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So if I found that, like, two hour process of beating a boss in Elden Ring frustrating, and I really didn't enjoy it, then I'll be thinking “well I've played this one, so I don't have to feel like I was beaten by it, but do I want more of that?”</a:t>
            </a:r>
          </a:p>
        </p:txBody>
      </p:sp>
      <p:sp>
        <p:nvSpPr>
          <p:cNvPr id="12" name="Google Shape;97;p17">
            <a:extLst>
              <a:ext uri="{FF2B5EF4-FFF2-40B4-BE49-F238E27FC236}">
                <a16:creationId xmlns:a16="http://schemas.microsoft.com/office/drawing/2014/main" id="{93D82DB7-D75A-5BD6-6482-7D7BE8BECBC2}"/>
              </a:ext>
            </a:extLst>
          </p:cNvPr>
          <p:cNvSpPr/>
          <p:nvPr/>
        </p:nvSpPr>
        <p:spPr>
          <a:xfrm>
            <a:off x="1003639" y="1233377"/>
            <a:ext cx="3066917" cy="3636333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103;p18">
            <a:extLst>
              <a:ext uri="{FF2B5EF4-FFF2-40B4-BE49-F238E27FC236}">
                <a16:creationId xmlns:a16="http://schemas.microsoft.com/office/drawing/2014/main" id="{1740BBC7-655B-99AC-997B-42ADCD9A423D}"/>
              </a:ext>
            </a:extLst>
          </p:cNvPr>
          <p:cNvSpPr txBox="1">
            <a:spLocks/>
          </p:cNvSpPr>
          <p:nvPr/>
        </p:nvSpPr>
        <p:spPr>
          <a:xfrm>
            <a:off x="1002890" y="1278640"/>
            <a:ext cx="3066917" cy="34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[A character in Cyberpunk 2077] felt like he only died to advance the plot, and not even in a very meaningful way. [Whereas in RDR2] there isn't that false promise of “okay, yes, supposedly I decide the story, but really we're just going to do whatever the developer wants me to.”</a:t>
            </a:r>
          </a:p>
        </p:txBody>
      </p:sp>
    </p:spTree>
    <p:extLst>
      <p:ext uri="{BB962C8B-B14F-4D97-AF65-F5344CB8AC3E}">
        <p14:creationId xmlns:p14="http://schemas.microsoft.com/office/powerpoint/2010/main" val="1719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654</Words>
  <Application>Microsoft Macintosh PowerPoint</Application>
  <PresentationFormat>On-screen Show (16:9)</PresentationFormat>
  <Paragraphs>68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Josefin Slab</vt:lpstr>
      <vt:lpstr>Source Sans Pro</vt:lpstr>
      <vt:lpstr>Ubuntu Light</vt:lpstr>
      <vt:lpstr>Arial</vt:lpstr>
      <vt:lpstr>Ubuntu</vt:lpstr>
      <vt:lpstr>Simple Light</vt:lpstr>
      <vt:lpstr>Tedium, Stagnation, and Disconnection: Need Frustration in Games</vt:lpstr>
      <vt:lpstr>PowerPoint Presentation</vt:lpstr>
      <vt:lpstr>PowerPoint Presentation</vt:lpstr>
      <vt:lpstr>What we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are work in progress, please reserve judgement :)</dc:title>
  <cp:lastModifiedBy>Nicholas Bradley Ballou</cp:lastModifiedBy>
  <cp:revision>6</cp:revision>
  <dcterms:modified xsi:type="dcterms:W3CDTF">2022-09-08T12:59:21Z</dcterms:modified>
</cp:coreProperties>
</file>